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21"/>
  </p:notesMasterIdLst>
  <p:sldIdLst>
    <p:sldId id="257" r:id="rId4"/>
    <p:sldId id="269" r:id="rId5"/>
    <p:sldId id="270" r:id="rId6"/>
    <p:sldId id="258" r:id="rId7"/>
    <p:sldId id="267" r:id="rId8"/>
    <p:sldId id="259" r:id="rId9"/>
    <p:sldId id="274" r:id="rId10"/>
    <p:sldId id="260" r:id="rId11"/>
    <p:sldId id="264" r:id="rId12"/>
    <p:sldId id="271" r:id="rId13"/>
    <p:sldId id="272" r:id="rId14"/>
    <p:sldId id="273" r:id="rId15"/>
    <p:sldId id="261" r:id="rId16"/>
    <p:sldId id="263" r:id="rId17"/>
    <p:sldId id="265" r:id="rId18"/>
    <p:sldId id="268" r:id="rId19"/>
    <p:sldId id="262"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15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84E9EE-2C5B-4771-81EA-806388B3EA78}" v="54" dt="2026-02-19T03:39:58.1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3608" autoAdjust="0"/>
  </p:normalViewPr>
  <p:slideViewPr>
    <p:cSldViewPr snapToGrid="0">
      <p:cViewPr varScale="1">
        <p:scale>
          <a:sx n="47" d="100"/>
          <a:sy n="47" d="100"/>
        </p:scale>
        <p:origin x="29"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Ly" userId="7bc9b063-e44b-4db7-934b-6b6e48fc200b" providerId="ADAL" clId="{ACF68317-8AE8-42EE-9A43-815A1966BEB8}"/>
    <pc:docChg chg="undo custSel addSld delSld modSld modNotesMaster">
      <pc:chgData name="Nancy Ly" userId="7bc9b063-e44b-4db7-934b-6b6e48fc200b" providerId="ADAL" clId="{ACF68317-8AE8-42EE-9A43-815A1966BEB8}" dt="2026-02-19T19:49:55.875" v="5350" actId="20577"/>
      <pc:docMkLst>
        <pc:docMk/>
      </pc:docMkLst>
      <pc:sldChg chg="addSp modSp mod modNotesTx">
        <pc:chgData name="Nancy Ly" userId="7bc9b063-e44b-4db7-934b-6b6e48fc200b" providerId="ADAL" clId="{ACF68317-8AE8-42EE-9A43-815A1966BEB8}" dt="2026-02-19T03:46:26.208" v="5222" actId="1076"/>
        <pc:sldMkLst>
          <pc:docMk/>
          <pc:sldMk cId="2483508584" sldId="257"/>
        </pc:sldMkLst>
        <pc:spChg chg="mod">
          <ac:chgData name="Nancy Ly" userId="7bc9b063-e44b-4db7-934b-6b6e48fc200b" providerId="ADAL" clId="{ACF68317-8AE8-42EE-9A43-815A1966BEB8}" dt="2026-02-19T01:25:44.298" v="2613"/>
          <ac:spMkLst>
            <pc:docMk/>
            <pc:sldMk cId="2483508584" sldId="257"/>
            <ac:spMk id="3" creationId="{6119DD81-C0C7-8157-AD9B-5FDF2C737545}"/>
          </ac:spMkLst>
        </pc:spChg>
        <pc:spChg chg="add mod">
          <ac:chgData name="Nancy Ly" userId="7bc9b063-e44b-4db7-934b-6b6e48fc200b" providerId="ADAL" clId="{ACF68317-8AE8-42EE-9A43-815A1966BEB8}" dt="2026-02-19T03:46:26.208" v="5222" actId="1076"/>
          <ac:spMkLst>
            <pc:docMk/>
            <pc:sldMk cId="2483508584" sldId="257"/>
            <ac:spMk id="4" creationId="{DCEEAB6D-4F5C-F3CB-F60D-4038FE66D39F}"/>
          </ac:spMkLst>
        </pc:spChg>
      </pc:sldChg>
      <pc:sldChg chg="modSp mod modNotesTx">
        <pc:chgData name="Nancy Ly" userId="7bc9b063-e44b-4db7-934b-6b6e48fc200b" providerId="ADAL" clId="{ACF68317-8AE8-42EE-9A43-815A1966BEB8}" dt="2026-02-19T01:40:33.922" v="3033" actId="20577"/>
        <pc:sldMkLst>
          <pc:docMk/>
          <pc:sldMk cId="3733504484" sldId="258"/>
        </pc:sldMkLst>
        <pc:spChg chg="mod">
          <ac:chgData name="Nancy Ly" userId="7bc9b063-e44b-4db7-934b-6b6e48fc200b" providerId="ADAL" clId="{ACF68317-8AE8-42EE-9A43-815A1966BEB8}" dt="2026-02-19T01:40:33.922" v="3033" actId="20577"/>
          <ac:spMkLst>
            <pc:docMk/>
            <pc:sldMk cId="3733504484" sldId="258"/>
            <ac:spMk id="3" creationId="{59C65722-481A-2E97-237B-55E50E1C41AF}"/>
          </ac:spMkLst>
        </pc:spChg>
      </pc:sldChg>
      <pc:sldChg chg="addSp modSp mod modClrScheme chgLayout modNotesTx">
        <pc:chgData name="Nancy Ly" userId="7bc9b063-e44b-4db7-934b-6b6e48fc200b" providerId="ADAL" clId="{ACF68317-8AE8-42EE-9A43-815A1966BEB8}" dt="2026-02-19T03:34:43.158" v="5193" actId="27636"/>
        <pc:sldMkLst>
          <pc:docMk/>
          <pc:sldMk cId="3677682712" sldId="259"/>
        </pc:sldMkLst>
        <pc:spChg chg="mod">
          <ac:chgData name="Nancy Ly" userId="7bc9b063-e44b-4db7-934b-6b6e48fc200b" providerId="ADAL" clId="{ACF68317-8AE8-42EE-9A43-815A1966BEB8}" dt="2026-02-19T03:22:24.632" v="5143" actId="26606"/>
          <ac:spMkLst>
            <pc:docMk/>
            <pc:sldMk cId="3677682712" sldId="259"/>
            <ac:spMk id="2" creationId="{48EF2783-DD1C-926D-AF38-7E9DE88E029E}"/>
          </ac:spMkLst>
        </pc:spChg>
        <pc:spChg chg="mod">
          <ac:chgData name="Nancy Ly" userId="7bc9b063-e44b-4db7-934b-6b6e48fc200b" providerId="ADAL" clId="{ACF68317-8AE8-42EE-9A43-815A1966BEB8}" dt="2026-02-19T03:34:43.158" v="5193" actId="27636"/>
          <ac:spMkLst>
            <pc:docMk/>
            <pc:sldMk cId="3677682712" sldId="259"/>
            <ac:spMk id="3" creationId="{D8CA20AA-4B76-0DB4-DB4F-EC348DB05482}"/>
          </ac:spMkLst>
        </pc:spChg>
        <pc:spChg chg="mod ord">
          <ac:chgData name="Nancy Ly" userId="7bc9b063-e44b-4db7-934b-6b6e48fc200b" providerId="ADAL" clId="{ACF68317-8AE8-42EE-9A43-815A1966BEB8}" dt="2026-02-19T03:22:24.632" v="5143" actId="26606"/>
          <ac:spMkLst>
            <pc:docMk/>
            <pc:sldMk cId="3677682712" sldId="259"/>
            <ac:spMk id="4" creationId="{FEE9A966-FA4A-7DAA-2511-A86E7C7396D8}"/>
          </ac:spMkLst>
        </pc:spChg>
        <pc:picChg chg="add mod">
          <ac:chgData name="Nancy Ly" userId="7bc9b063-e44b-4db7-934b-6b6e48fc200b" providerId="ADAL" clId="{ACF68317-8AE8-42EE-9A43-815A1966BEB8}" dt="2026-02-19T03:22:47.814" v="5150" actId="1076"/>
          <ac:picMkLst>
            <pc:docMk/>
            <pc:sldMk cId="3677682712" sldId="259"/>
            <ac:picMk id="6" creationId="{F93D0F37-01C0-3164-DA23-372A5043289D}"/>
          </ac:picMkLst>
        </pc:picChg>
      </pc:sldChg>
      <pc:sldChg chg="modNotesTx">
        <pc:chgData name="Nancy Ly" userId="7bc9b063-e44b-4db7-934b-6b6e48fc200b" providerId="ADAL" clId="{ACF68317-8AE8-42EE-9A43-815A1966BEB8}" dt="2026-02-19T02:22:10.042" v="4728" actId="20577"/>
        <pc:sldMkLst>
          <pc:docMk/>
          <pc:sldMk cId="3628977564" sldId="260"/>
        </pc:sldMkLst>
      </pc:sldChg>
      <pc:sldChg chg="modSp mod modNotesTx">
        <pc:chgData name="Nancy Ly" userId="7bc9b063-e44b-4db7-934b-6b6e48fc200b" providerId="ADAL" clId="{ACF68317-8AE8-42EE-9A43-815A1966BEB8}" dt="2026-02-19T19:49:55.875" v="5350" actId="20577"/>
        <pc:sldMkLst>
          <pc:docMk/>
          <pc:sldMk cId="4040354832" sldId="261"/>
        </pc:sldMkLst>
        <pc:spChg chg="mod">
          <ac:chgData name="Nancy Ly" userId="7bc9b063-e44b-4db7-934b-6b6e48fc200b" providerId="ADAL" clId="{ACF68317-8AE8-42EE-9A43-815A1966BEB8}" dt="2026-02-19T03:41:18.144" v="5212" actId="14100"/>
          <ac:spMkLst>
            <pc:docMk/>
            <pc:sldMk cId="4040354832" sldId="261"/>
            <ac:spMk id="3" creationId="{4C082DA4-F2C0-BFCE-437F-7546685FC0AC}"/>
          </ac:spMkLst>
        </pc:spChg>
      </pc:sldChg>
      <pc:sldChg chg="modNotesTx">
        <pc:chgData name="Nancy Ly" userId="7bc9b063-e44b-4db7-934b-6b6e48fc200b" providerId="ADAL" clId="{ACF68317-8AE8-42EE-9A43-815A1966BEB8}" dt="2026-02-19T03:20:04.446" v="5141" actId="20577"/>
        <pc:sldMkLst>
          <pc:docMk/>
          <pc:sldMk cId="3085914966" sldId="262"/>
        </pc:sldMkLst>
      </pc:sldChg>
      <pc:sldChg chg="modSp mod modNotesTx">
        <pc:chgData name="Nancy Ly" userId="7bc9b063-e44b-4db7-934b-6b6e48fc200b" providerId="ADAL" clId="{ACF68317-8AE8-42EE-9A43-815A1966BEB8}" dt="2026-02-19T03:15:15.785" v="5011" actId="20577"/>
        <pc:sldMkLst>
          <pc:docMk/>
          <pc:sldMk cId="274758892" sldId="263"/>
        </pc:sldMkLst>
        <pc:spChg chg="mod">
          <ac:chgData name="Nancy Ly" userId="7bc9b063-e44b-4db7-934b-6b6e48fc200b" providerId="ADAL" clId="{ACF68317-8AE8-42EE-9A43-815A1966BEB8}" dt="2026-02-19T03:14:42.295" v="5006" actId="20577"/>
          <ac:spMkLst>
            <pc:docMk/>
            <pc:sldMk cId="274758892" sldId="263"/>
            <ac:spMk id="3" creationId="{A02A41CB-FDA6-227E-5EB2-98EDDDA16BBA}"/>
          </ac:spMkLst>
        </pc:spChg>
      </pc:sldChg>
      <pc:sldChg chg="addSp modSp mod modNotesTx">
        <pc:chgData name="Nancy Ly" userId="7bc9b063-e44b-4db7-934b-6b6e48fc200b" providerId="ADAL" clId="{ACF68317-8AE8-42EE-9A43-815A1966BEB8}" dt="2026-02-19T03:40:15.325" v="5211" actId="1076"/>
        <pc:sldMkLst>
          <pc:docMk/>
          <pc:sldMk cId="3817310399" sldId="264"/>
        </pc:sldMkLst>
        <pc:spChg chg="add mod">
          <ac:chgData name="Nancy Ly" userId="7bc9b063-e44b-4db7-934b-6b6e48fc200b" providerId="ADAL" clId="{ACF68317-8AE8-42EE-9A43-815A1966BEB8}" dt="2026-02-19T02:36:32.571" v="4734" actId="1076"/>
          <ac:spMkLst>
            <pc:docMk/>
            <pc:sldMk cId="3817310399" sldId="264"/>
            <ac:spMk id="3" creationId="{65DE3012-9866-BEC6-E6C5-775D5160FF19}"/>
          </ac:spMkLst>
        </pc:spChg>
        <pc:spChg chg="mod">
          <ac:chgData name="Nancy Ly" userId="7bc9b063-e44b-4db7-934b-6b6e48fc200b" providerId="ADAL" clId="{ACF68317-8AE8-42EE-9A43-815A1966BEB8}" dt="2026-02-19T02:37:15.260" v="4735" actId="20577"/>
          <ac:spMkLst>
            <pc:docMk/>
            <pc:sldMk cId="3817310399" sldId="264"/>
            <ac:spMk id="8" creationId="{8179654D-65B7-4F23-DD82-53568BE8BAA1}"/>
          </ac:spMkLst>
        </pc:spChg>
        <pc:picChg chg="add mod">
          <ac:chgData name="Nancy Ly" userId="7bc9b063-e44b-4db7-934b-6b6e48fc200b" providerId="ADAL" clId="{ACF68317-8AE8-42EE-9A43-815A1966BEB8}" dt="2026-02-19T03:40:08.714" v="5209" actId="1076"/>
          <ac:picMkLst>
            <pc:docMk/>
            <pc:sldMk cId="3817310399" sldId="264"/>
            <ac:picMk id="6" creationId="{D7C29450-C64A-47AC-5B74-9B5F96A2F39A}"/>
          </ac:picMkLst>
        </pc:picChg>
        <pc:picChg chg="add mod">
          <ac:chgData name="Nancy Ly" userId="7bc9b063-e44b-4db7-934b-6b6e48fc200b" providerId="ADAL" clId="{ACF68317-8AE8-42EE-9A43-815A1966BEB8}" dt="2026-02-19T03:40:12.283" v="5210" actId="1076"/>
          <ac:picMkLst>
            <pc:docMk/>
            <pc:sldMk cId="3817310399" sldId="264"/>
            <ac:picMk id="9" creationId="{16086A9B-80DB-5B66-74DA-EE52F57B136E}"/>
          </ac:picMkLst>
        </pc:picChg>
        <pc:picChg chg="add mod">
          <ac:chgData name="Nancy Ly" userId="7bc9b063-e44b-4db7-934b-6b6e48fc200b" providerId="ADAL" clId="{ACF68317-8AE8-42EE-9A43-815A1966BEB8}" dt="2026-02-19T03:40:15.325" v="5211" actId="1076"/>
          <ac:picMkLst>
            <pc:docMk/>
            <pc:sldMk cId="3817310399" sldId="264"/>
            <ac:picMk id="11" creationId="{A1A751F4-8557-19C3-06BD-DE4433BC21F3}"/>
          </ac:picMkLst>
        </pc:picChg>
      </pc:sldChg>
      <pc:sldChg chg="modSp mod modNotesTx">
        <pc:chgData name="Nancy Ly" userId="7bc9b063-e44b-4db7-934b-6b6e48fc200b" providerId="ADAL" clId="{ACF68317-8AE8-42EE-9A43-815A1966BEB8}" dt="2026-02-19T03:44:13.240" v="5219" actId="1076"/>
        <pc:sldMkLst>
          <pc:docMk/>
          <pc:sldMk cId="3111557533" sldId="265"/>
        </pc:sldMkLst>
        <pc:spChg chg="mod">
          <ac:chgData name="Nancy Ly" userId="7bc9b063-e44b-4db7-934b-6b6e48fc200b" providerId="ADAL" clId="{ACF68317-8AE8-42EE-9A43-815A1966BEB8}" dt="2026-02-19T03:43:54.887" v="5217" actId="1076"/>
          <ac:spMkLst>
            <pc:docMk/>
            <pc:sldMk cId="3111557533" sldId="265"/>
            <ac:spMk id="3" creationId="{A0EBB726-4DC3-B57A-31B9-98C97BAF3992}"/>
          </ac:spMkLst>
        </pc:spChg>
        <pc:spChg chg="mod">
          <ac:chgData name="Nancy Ly" userId="7bc9b063-e44b-4db7-934b-6b6e48fc200b" providerId="ADAL" clId="{ACF68317-8AE8-42EE-9A43-815A1966BEB8}" dt="2026-02-19T03:44:13.240" v="5219" actId="1076"/>
          <ac:spMkLst>
            <pc:docMk/>
            <pc:sldMk cId="3111557533" sldId="265"/>
            <ac:spMk id="5" creationId="{93422594-EFDF-A87E-5292-4C6495CECB6B}"/>
          </ac:spMkLst>
        </pc:spChg>
        <pc:spChg chg="mod">
          <ac:chgData name="Nancy Ly" userId="7bc9b063-e44b-4db7-934b-6b6e48fc200b" providerId="ADAL" clId="{ACF68317-8AE8-42EE-9A43-815A1966BEB8}" dt="2026-02-19T03:19:32.201" v="5080" actId="1076"/>
          <ac:spMkLst>
            <pc:docMk/>
            <pc:sldMk cId="3111557533" sldId="265"/>
            <ac:spMk id="6" creationId="{8B8F6A1D-A6EA-A665-AED7-64CB892E1097}"/>
          </ac:spMkLst>
        </pc:spChg>
      </pc:sldChg>
      <pc:sldChg chg="del modNotesTx">
        <pc:chgData name="Nancy Ly" userId="7bc9b063-e44b-4db7-934b-6b6e48fc200b" providerId="ADAL" clId="{ACF68317-8AE8-42EE-9A43-815A1966BEB8}" dt="2026-02-19T03:01:03.426" v="4763" actId="47"/>
        <pc:sldMkLst>
          <pc:docMk/>
          <pc:sldMk cId="4042662605" sldId="266"/>
        </pc:sldMkLst>
      </pc:sldChg>
      <pc:sldChg chg="modSp mod modClrScheme chgLayout modNotesTx">
        <pc:chgData name="Nancy Ly" userId="7bc9b063-e44b-4db7-934b-6b6e48fc200b" providerId="ADAL" clId="{ACF68317-8AE8-42EE-9A43-815A1966BEB8}" dt="2026-02-19T03:45:23.384" v="5220" actId="26606"/>
        <pc:sldMkLst>
          <pc:docMk/>
          <pc:sldMk cId="3544917213" sldId="267"/>
        </pc:sldMkLst>
        <pc:spChg chg="mod">
          <ac:chgData name="Nancy Ly" userId="7bc9b063-e44b-4db7-934b-6b6e48fc200b" providerId="ADAL" clId="{ACF68317-8AE8-42EE-9A43-815A1966BEB8}" dt="2026-02-19T03:45:23.384" v="5220" actId="26606"/>
          <ac:spMkLst>
            <pc:docMk/>
            <pc:sldMk cId="3544917213" sldId="267"/>
            <ac:spMk id="2" creationId="{84C66E49-52C9-9173-B2EE-CD1A74A7C666}"/>
          </ac:spMkLst>
        </pc:spChg>
        <pc:spChg chg="mod">
          <ac:chgData name="Nancy Ly" userId="7bc9b063-e44b-4db7-934b-6b6e48fc200b" providerId="ADAL" clId="{ACF68317-8AE8-42EE-9A43-815A1966BEB8}" dt="2026-02-19T03:45:23.384" v="5220" actId="26606"/>
          <ac:spMkLst>
            <pc:docMk/>
            <pc:sldMk cId="3544917213" sldId="267"/>
            <ac:spMk id="3" creationId="{82A84AC5-4EC2-5596-BB87-88FFD956FDB6}"/>
          </ac:spMkLst>
        </pc:spChg>
        <pc:spChg chg="mod modVis">
          <ac:chgData name="Nancy Ly" userId="7bc9b063-e44b-4db7-934b-6b6e48fc200b" providerId="ADAL" clId="{ACF68317-8AE8-42EE-9A43-815A1966BEB8}" dt="2026-02-19T03:45:23.384" v="5220" actId="26606"/>
          <ac:spMkLst>
            <pc:docMk/>
            <pc:sldMk cId="3544917213" sldId="267"/>
            <ac:spMk id="4" creationId="{3BD12660-16BE-3ED4-FE6F-3A9D04D0E09F}"/>
          </ac:spMkLst>
        </pc:spChg>
      </pc:sldChg>
      <pc:sldChg chg="addSp delSp modSp mod modClrScheme chgLayout">
        <pc:chgData name="Nancy Ly" userId="7bc9b063-e44b-4db7-934b-6b6e48fc200b" providerId="ADAL" clId="{ACF68317-8AE8-42EE-9A43-815A1966BEB8}" dt="2026-02-19T03:42:48.153" v="5216" actId="26606"/>
        <pc:sldMkLst>
          <pc:docMk/>
          <pc:sldMk cId="3746241730" sldId="268"/>
        </pc:sldMkLst>
        <pc:spChg chg="mod">
          <ac:chgData name="Nancy Ly" userId="7bc9b063-e44b-4db7-934b-6b6e48fc200b" providerId="ADAL" clId="{ACF68317-8AE8-42EE-9A43-815A1966BEB8}" dt="2026-02-19T03:42:48.153" v="5216" actId="26606"/>
          <ac:spMkLst>
            <pc:docMk/>
            <pc:sldMk cId="3746241730" sldId="268"/>
            <ac:spMk id="2" creationId="{577D71C2-6CA5-357B-09D6-9D7530C0B7E8}"/>
          </ac:spMkLst>
        </pc:spChg>
        <pc:spChg chg="add del">
          <ac:chgData name="Nancy Ly" userId="7bc9b063-e44b-4db7-934b-6b6e48fc200b" providerId="ADAL" clId="{ACF68317-8AE8-42EE-9A43-815A1966BEB8}" dt="2026-02-19T03:42:48.153" v="5216" actId="26606"/>
          <ac:spMkLst>
            <pc:docMk/>
            <pc:sldMk cId="3746241730" sldId="268"/>
            <ac:spMk id="3" creationId="{87B0AC66-15CB-2868-84F9-93BB970F8543}"/>
          </ac:spMkLst>
        </pc:spChg>
        <pc:spChg chg="mod">
          <ac:chgData name="Nancy Ly" userId="7bc9b063-e44b-4db7-934b-6b6e48fc200b" providerId="ADAL" clId="{ACF68317-8AE8-42EE-9A43-815A1966BEB8}" dt="2026-02-19T03:42:48.153" v="5216" actId="26606"/>
          <ac:spMkLst>
            <pc:docMk/>
            <pc:sldMk cId="3746241730" sldId="268"/>
            <ac:spMk id="4" creationId="{929DAB33-AA8D-ECFA-BCBD-D79079BA5FC2}"/>
          </ac:spMkLst>
        </pc:spChg>
        <pc:spChg chg="add del mod">
          <ac:chgData name="Nancy Ly" userId="7bc9b063-e44b-4db7-934b-6b6e48fc200b" providerId="ADAL" clId="{ACF68317-8AE8-42EE-9A43-815A1966BEB8}" dt="2026-02-19T03:42:48.153" v="5216" actId="26606"/>
          <ac:spMkLst>
            <pc:docMk/>
            <pc:sldMk cId="3746241730" sldId="268"/>
            <ac:spMk id="10" creationId="{5678D91D-6A65-3C3E-E1E8-00E367CFD374}"/>
          </ac:spMkLst>
        </pc:spChg>
        <pc:graphicFrameChg chg="add del">
          <ac:chgData name="Nancy Ly" userId="7bc9b063-e44b-4db7-934b-6b6e48fc200b" providerId="ADAL" clId="{ACF68317-8AE8-42EE-9A43-815A1966BEB8}" dt="2026-02-19T03:42:34.332" v="5214" actId="26606"/>
          <ac:graphicFrameMkLst>
            <pc:docMk/>
            <pc:sldMk cId="3746241730" sldId="268"/>
            <ac:graphicFrameMk id="6" creationId="{52E9F2C0-4E56-FCEC-6DF5-DE7F879115B4}"/>
          </ac:graphicFrameMkLst>
        </pc:graphicFrameChg>
        <pc:graphicFrameChg chg="add del mod">
          <ac:chgData name="Nancy Ly" userId="7bc9b063-e44b-4db7-934b-6b6e48fc200b" providerId="ADAL" clId="{ACF68317-8AE8-42EE-9A43-815A1966BEB8}" dt="2026-02-19T03:42:48.153" v="5216" actId="26606"/>
          <ac:graphicFrameMkLst>
            <pc:docMk/>
            <pc:sldMk cId="3746241730" sldId="268"/>
            <ac:graphicFrameMk id="7" creationId="{B02A6F0E-468E-F974-56E7-891EB2BECADA}"/>
          </ac:graphicFrameMkLst>
        </pc:graphicFrameChg>
      </pc:sldChg>
      <pc:sldChg chg="modSp mod modNotesTx">
        <pc:chgData name="Nancy Ly" userId="7bc9b063-e44b-4db7-934b-6b6e48fc200b" providerId="ADAL" clId="{ACF68317-8AE8-42EE-9A43-815A1966BEB8}" dt="2026-02-19T03:47:28.583" v="5335" actId="20577"/>
        <pc:sldMkLst>
          <pc:docMk/>
          <pc:sldMk cId="1572353181" sldId="269"/>
        </pc:sldMkLst>
        <pc:spChg chg="mod">
          <ac:chgData name="Nancy Ly" userId="7bc9b063-e44b-4db7-934b-6b6e48fc200b" providerId="ADAL" clId="{ACF68317-8AE8-42EE-9A43-815A1966BEB8}" dt="2026-02-19T03:47:12.125" v="5284" actId="1076"/>
          <ac:spMkLst>
            <pc:docMk/>
            <pc:sldMk cId="1572353181" sldId="269"/>
            <ac:spMk id="6" creationId="{03DF1DC7-64E9-8E45-336F-4AFF759A6CC9}"/>
          </ac:spMkLst>
        </pc:spChg>
      </pc:sldChg>
      <pc:sldChg chg="modSp mod modNotesTx">
        <pc:chgData name="Nancy Ly" userId="7bc9b063-e44b-4db7-934b-6b6e48fc200b" providerId="ADAL" clId="{ACF68317-8AE8-42EE-9A43-815A1966BEB8}" dt="2026-02-19T01:38:40.921" v="2893" actId="20577"/>
        <pc:sldMkLst>
          <pc:docMk/>
          <pc:sldMk cId="215675629" sldId="270"/>
        </pc:sldMkLst>
        <pc:spChg chg="mod">
          <ac:chgData name="Nancy Ly" userId="7bc9b063-e44b-4db7-934b-6b6e48fc200b" providerId="ADAL" clId="{ACF68317-8AE8-42EE-9A43-815A1966BEB8}" dt="2026-02-17T14:11:10.135" v="1243" actId="20577"/>
          <ac:spMkLst>
            <pc:docMk/>
            <pc:sldMk cId="215675629" sldId="270"/>
            <ac:spMk id="3" creationId="{48DA2056-5AE2-D246-F56E-B3DD28FC46B1}"/>
          </ac:spMkLst>
        </pc:spChg>
      </pc:sldChg>
      <pc:sldChg chg="addSp modSp mod modNotesTx">
        <pc:chgData name="Nancy Ly" userId="7bc9b063-e44b-4db7-934b-6b6e48fc200b" providerId="ADAL" clId="{ACF68317-8AE8-42EE-9A43-815A1966BEB8}" dt="2026-02-19T02:57:28.898" v="4757" actId="14100"/>
        <pc:sldMkLst>
          <pc:docMk/>
          <pc:sldMk cId="396379586" sldId="271"/>
        </pc:sldMkLst>
        <pc:spChg chg="add mod">
          <ac:chgData name="Nancy Ly" userId="7bc9b063-e44b-4db7-934b-6b6e48fc200b" providerId="ADAL" clId="{ACF68317-8AE8-42EE-9A43-815A1966BEB8}" dt="2026-02-19T02:57:28.898" v="4757" actId="14100"/>
          <ac:spMkLst>
            <pc:docMk/>
            <pc:sldMk cId="396379586" sldId="271"/>
            <ac:spMk id="5" creationId="{C46764A2-CE1D-F7ED-2373-1C4AE6FE234F}"/>
          </ac:spMkLst>
        </pc:spChg>
      </pc:sldChg>
      <pc:sldChg chg="modNotesTx">
        <pc:chgData name="Nancy Ly" userId="7bc9b063-e44b-4db7-934b-6b6e48fc200b" providerId="ADAL" clId="{ACF68317-8AE8-42EE-9A43-815A1966BEB8}" dt="2026-02-19T03:01:36.180" v="4810" actId="20577"/>
        <pc:sldMkLst>
          <pc:docMk/>
          <pc:sldMk cId="2829083010" sldId="272"/>
        </pc:sldMkLst>
      </pc:sldChg>
      <pc:sldChg chg="modSp mod modNotesTx">
        <pc:chgData name="Nancy Ly" userId="7bc9b063-e44b-4db7-934b-6b6e48fc200b" providerId="ADAL" clId="{ACF68317-8AE8-42EE-9A43-815A1966BEB8}" dt="2026-02-19T19:49:30.273" v="5337" actId="113"/>
        <pc:sldMkLst>
          <pc:docMk/>
          <pc:sldMk cId="2157247684" sldId="273"/>
        </pc:sldMkLst>
        <pc:spChg chg="mod">
          <ac:chgData name="Nancy Ly" userId="7bc9b063-e44b-4db7-934b-6b6e48fc200b" providerId="ADAL" clId="{ACF68317-8AE8-42EE-9A43-815A1966BEB8}" dt="2026-02-19T19:49:27.635" v="5336" actId="20577"/>
          <ac:spMkLst>
            <pc:docMk/>
            <pc:sldMk cId="2157247684" sldId="273"/>
            <ac:spMk id="2" creationId="{01BF6F8B-0780-F45B-CB00-B532F488680A}"/>
          </ac:spMkLst>
        </pc:spChg>
        <pc:spChg chg="mod">
          <ac:chgData name="Nancy Ly" userId="7bc9b063-e44b-4db7-934b-6b6e48fc200b" providerId="ADAL" clId="{ACF68317-8AE8-42EE-9A43-815A1966BEB8}" dt="2026-02-19T19:49:30.273" v="5337" actId="113"/>
          <ac:spMkLst>
            <pc:docMk/>
            <pc:sldMk cId="2157247684" sldId="273"/>
            <ac:spMk id="3" creationId="{4C6EDB21-5496-D7AE-DEC3-FEF60DB19C70}"/>
          </ac:spMkLst>
        </pc:spChg>
      </pc:sldChg>
      <pc:sldChg chg="addSp modSp new mod modClrScheme chgLayout modNotesTx">
        <pc:chgData name="Nancy Ly" userId="7bc9b063-e44b-4db7-934b-6b6e48fc200b" providerId="ADAL" clId="{ACF68317-8AE8-42EE-9A43-815A1966BEB8}" dt="2026-02-19T03:34:59.884" v="5195" actId="1076"/>
        <pc:sldMkLst>
          <pc:docMk/>
          <pc:sldMk cId="1219223884" sldId="274"/>
        </pc:sldMkLst>
        <pc:spChg chg="mod">
          <ac:chgData name="Nancy Ly" userId="7bc9b063-e44b-4db7-934b-6b6e48fc200b" providerId="ADAL" clId="{ACF68317-8AE8-42EE-9A43-815A1966BEB8}" dt="2026-02-19T03:34:09.951" v="5185" actId="26606"/>
          <ac:spMkLst>
            <pc:docMk/>
            <pc:sldMk cId="1219223884" sldId="274"/>
            <ac:spMk id="2" creationId="{28081E90-3F61-7BE0-AA16-AB51297F4DF0}"/>
          </ac:spMkLst>
        </pc:spChg>
        <pc:spChg chg="mod">
          <ac:chgData name="Nancy Ly" userId="7bc9b063-e44b-4db7-934b-6b6e48fc200b" providerId="ADAL" clId="{ACF68317-8AE8-42EE-9A43-815A1966BEB8}" dt="2026-02-19T03:34:54.074" v="5194" actId="14100"/>
          <ac:spMkLst>
            <pc:docMk/>
            <pc:sldMk cId="1219223884" sldId="274"/>
            <ac:spMk id="3" creationId="{AE2FC6F5-9FDD-300B-F0DA-AAB1F5F52E39}"/>
          </ac:spMkLst>
        </pc:spChg>
        <pc:spChg chg="mod ord">
          <ac:chgData name="Nancy Ly" userId="7bc9b063-e44b-4db7-934b-6b6e48fc200b" providerId="ADAL" clId="{ACF68317-8AE8-42EE-9A43-815A1966BEB8}" dt="2026-02-19T03:34:09.951" v="5185" actId="26606"/>
          <ac:spMkLst>
            <pc:docMk/>
            <pc:sldMk cId="1219223884" sldId="274"/>
            <ac:spMk id="4" creationId="{6FFD015D-B1C7-15E5-6A41-529E1625075C}"/>
          </ac:spMkLst>
        </pc:spChg>
        <pc:picChg chg="add mod">
          <ac:chgData name="Nancy Ly" userId="7bc9b063-e44b-4db7-934b-6b6e48fc200b" providerId="ADAL" clId="{ACF68317-8AE8-42EE-9A43-815A1966BEB8}" dt="2026-02-19T03:34:59.884" v="5195" actId="1076"/>
          <ac:picMkLst>
            <pc:docMk/>
            <pc:sldMk cId="1219223884" sldId="274"/>
            <ac:picMk id="6" creationId="{BE51B5E2-F602-34E3-60DE-B60185C3C67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DA604779-9238-46A5-9358-A350CB5D88B8}" type="datetimeFigureOut">
              <a:rPr lang="en-US" smtClean="0"/>
              <a:t>2/17/2026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F30AAE65-10DA-4818-AC74-B8A583A0E440}" type="slidenum">
              <a:rPr lang="en-US" smtClean="0"/>
              <a:t>‹#›</a:t>
            </a:fld>
            <a:endParaRPr lang="en-US"/>
          </a:p>
        </p:txBody>
      </p:sp>
    </p:spTree>
    <p:extLst>
      <p:ext uri="{BB962C8B-B14F-4D97-AF65-F5344CB8AC3E}">
        <p14:creationId xmlns:p14="http://schemas.microsoft.com/office/powerpoint/2010/main" val="508161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my name is Nancy Ly and I’m a resident at Northwestern University. Today, I’ll be presenting our study evaluating the effects of surgical site infections on patients with different socioeconomic statuses.</a:t>
            </a:r>
          </a:p>
        </p:txBody>
      </p:sp>
      <p:sp>
        <p:nvSpPr>
          <p:cNvPr id="4" name="Slide Number Placeholder 3"/>
          <p:cNvSpPr>
            <a:spLocks noGrp="1"/>
          </p:cNvSpPr>
          <p:nvPr>
            <p:ph type="sldNum" sz="quarter" idx="5"/>
          </p:nvPr>
        </p:nvSpPr>
        <p:spPr/>
        <p:txBody>
          <a:bodyPr/>
          <a:lstStyle/>
          <a:p>
            <a:fld id="{F30AAE65-10DA-4818-AC74-B8A583A0E440}" type="slidenum">
              <a:rPr lang="en-US" smtClean="0"/>
              <a:t>1</a:t>
            </a:fld>
            <a:endParaRPr lang="en-US"/>
          </a:p>
        </p:txBody>
      </p:sp>
    </p:spTree>
    <p:extLst>
      <p:ext uri="{BB962C8B-B14F-4D97-AF65-F5344CB8AC3E}">
        <p14:creationId xmlns:p14="http://schemas.microsoft.com/office/powerpoint/2010/main" val="1611717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examined whether these differences in baseline risk translated into differences in wound morbidity.</a:t>
            </a:r>
          </a:p>
          <a:p>
            <a:endParaRPr lang="en-US" dirty="0"/>
          </a:p>
          <a:p>
            <a:r>
              <a:rPr lang="en-US" dirty="0"/>
              <a:t>On unadjusted analysis, low SES patients did experience higher complication rates — with SSI occurring in 6% of low SES patients compared to 4% in high SES patients. Similarly, surgical site occurrences were more common, at 14% versus 10%.</a:t>
            </a:r>
          </a:p>
          <a:p>
            <a:r>
              <a:rPr lang="en-US" dirty="0"/>
              <a:t>However, when we adjusted for clinical and operative factors, the independent effect of SES itself was no longer statistically significant, with an adjusted odds ratio of 1.13.</a:t>
            </a:r>
          </a:p>
          <a:p>
            <a:endParaRPr lang="en-US" dirty="0"/>
          </a:p>
          <a:p>
            <a:r>
              <a:rPr lang="en-US" dirty="0"/>
              <a:t>Instead, the strongest drivers of SSI were the clinical risk factors we commonly target during optimization.</a:t>
            </a:r>
          </a:p>
          <a:p>
            <a:endParaRPr lang="en-US" dirty="0"/>
          </a:p>
          <a:p>
            <a:r>
              <a:rPr lang="en-US" dirty="0"/>
              <a:t>Smoking increased the odds of SSI by 38%, diabetes by 24%, and contaminated wounds increased the odds more than threefold.</a:t>
            </a:r>
          </a:p>
          <a:p>
            <a:endParaRPr lang="en-US" dirty="0"/>
          </a:p>
          <a:p>
            <a:r>
              <a:rPr lang="en-US" dirty="0"/>
              <a:t>So what this suggests is that SES may not directly cause complications — but rather, SES influences the distribution of these modifiable risk factors and operative severity, which in turn drive wound morbidity</a:t>
            </a:r>
          </a:p>
          <a:p>
            <a:endParaRPr lang="en-US" dirty="0"/>
          </a:p>
        </p:txBody>
      </p:sp>
      <p:sp>
        <p:nvSpPr>
          <p:cNvPr id="4" name="Slide Number Placeholder 3"/>
          <p:cNvSpPr>
            <a:spLocks noGrp="1"/>
          </p:cNvSpPr>
          <p:nvPr>
            <p:ph type="sldNum" sz="quarter" idx="5"/>
          </p:nvPr>
        </p:nvSpPr>
        <p:spPr/>
        <p:txBody>
          <a:bodyPr/>
          <a:lstStyle/>
          <a:p>
            <a:fld id="{F30AAE65-10DA-4818-AC74-B8A583A0E440}" type="slidenum">
              <a:rPr lang="en-US" smtClean="0"/>
              <a:t>10</a:t>
            </a:fld>
            <a:endParaRPr lang="en-US"/>
          </a:p>
        </p:txBody>
      </p:sp>
    </p:spTree>
    <p:extLst>
      <p:ext uri="{BB962C8B-B14F-4D97-AF65-F5344CB8AC3E}">
        <p14:creationId xmlns:p14="http://schemas.microsoft.com/office/powerpoint/2010/main" val="3746957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quantitative findings show that low SES patients carry a higher burden of risk factors and experience worse disease severity.</a:t>
            </a:r>
          </a:p>
          <a:p>
            <a:endParaRPr lang="en-US" dirty="0"/>
          </a:p>
          <a:p>
            <a:r>
              <a:rPr lang="en-US" dirty="0"/>
              <a:t>But numbers alone can’t capture what it actually feels like to live with a hernia while trying to meet optimization thresholds.</a:t>
            </a:r>
          </a:p>
          <a:p>
            <a:endParaRPr lang="en-US" dirty="0"/>
          </a:p>
          <a:p>
            <a:r>
              <a:rPr lang="en-US" dirty="0"/>
              <a:t>Many of these patients are waiting — often with significant pain, functional limitation, and reduced quality of life — while being asked to modify risk factors that may take months or years to change.</a:t>
            </a:r>
          </a:p>
          <a:p>
            <a:endParaRPr lang="en-US" dirty="0"/>
          </a:p>
          <a:p>
            <a:r>
              <a:rPr lang="en-US" dirty="0"/>
              <a:t>This raised an important question for us:</a:t>
            </a:r>
          </a:p>
          <a:p>
            <a:r>
              <a:rPr lang="en-US" dirty="0"/>
              <a:t>While patients are waiting, how do they weigh their current suffering against the future risk of complications?</a:t>
            </a:r>
          </a:p>
          <a:p>
            <a:endParaRPr lang="en-US" dirty="0"/>
          </a:p>
          <a:p>
            <a:r>
              <a:rPr lang="en-US" dirty="0"/>
              <a:t>And importantly — how do patients themselves perceive these risks, and how do those perceptions influence their decisions?</a:t>
            </a:r>
          </a:p>
          <a:p>
            <a:endParaRPr lang="en-US" dirty="0"/>
          </a:p>
          <a:p>
            <a:r>
              <a:rPr lang="en-US" dirty="0"/>
              <a:t>To answer this, we proceed to the qualitative arm of this study.</a:t>
            </a:r>
          </a:p>
        </p:txBody>
      </p:sp>
      <p:sp>
        <p:nvSpPr>
          <p:cNvPr id="4" name="Slide Number Placeholder 3"/>
          <p:cNvSpPr>
            <a:spLocks noGrp="1"/>
          </p:cNvSpPr>
          <p:nvPr>
            <p:ph type="sldNum" sz="quarter" idx="5"/>
          </p:nvPr>
        </p:nvSpPr>
        <p:spPr/>
        <p:txBody>
          <a:bodyPr/>
          <a:lstStyle/>
          <a:p>
            <a:fld id="{F30AAE65-10DA-4818-AC74-B8A583A0E440}" type="slidenum">
              <a:rPr lang="en-US" smtClean="0"/>
              <a:t>11</a:t>
            </a:fld>
            <a:endParaRPr lang="en-US"/>
          </a:p>
        </p:txBody>
      </p:sp>
    </p:spTree>
    <p:extLst>
      <p:ext uri="{BB962C8B-B14F-4D97-AF65-F5344CB8AC3E}">
        <p14:creationId xmlns:p14="http://schemas.microsoft.com/office/powerpoint/2010/main" val="2298106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time of this presentation, enrollment is ongoing. Three interviews have been completed — one high SES and two low SES patients.</a:t>
            </a:r>
          </a:p>
          <a:p>
            <a:endParaRPr lang="en-US" dirty="0"/>
          </a:p>
          <a:p>
            <a:r>
              <a:rPr lang="en-US" dirty="0"/>
              <a:t>While this represents early data, clear patterns have already emerged, which we present here as emerging themes.</a:t>
            </a:r>
          </a:p>
          <a:p>
            <a:endParaRPr lang="en-US" dirty="0"/>
          </a:p>
        </p:txBody>
      </p:sp>
      <p:sp>
        <p:nvSpPr>
          <p:cNvPr id="4" name="Slide Number Placeholder 3"/>
          <p:cNvSpPr>
            <a:spLocks noGrp="1"/>
          </p:cNvSpPr>
          <p:nvPr>
            <p:ph type="sldNum" sz="quarter" idx="5"/>
          </p:nvPr>
        </p:nvSpPr>
        <p:spPr/>
        <p:txBody>
          <a:bodyPr/>
          <a:lstStyle/>
          <a:p>
            <a:fld id="{F30AAE65-10DA-4818-AC74-B8A583A0E440}" type="slidenum">
              <a:rPr lang="en-US" smtClean="0"/>
              <a:t>12</a:t>
            </a:fld>
            <a:endParaRPr lang="en-US"/>
          </a:p>
        </p:txBody>
      </p:sp>
    </p:spTree>
    <p:extLst>
      <p:ext uri="{BB962C8B-B14F-4D97-AF65-F5344CB8AC3E}">
        <p14:creationId xmlns:p14="http://schemas.microsoft.com/office/powerpoint/2010/main" val="2519331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the high SES patient, </a:t>
            </a:r>
            <a:r>
              <a:rPr lang="en-US" dirty="0"/>
              <a:t>a major theme was prolonged delays despite substantial effort to meet optimization requirements.</a:t>
            </a:r>
          </a:p>
          <a:p>
            <a:endParaRPr lang="en-US" dirty="0"/>
          </a:p>
          <a:p>
            <a:r>
              <a:rPr lang="en-US" dirty="0"/>
              <a:t>One patient described losing over 100 pounds after gastric bypass, yet still being told they weren’t a surgical candidate, saying:</a:t>
            </a:r>
          </a:p>
          <a:p>
            <a:br>
              <a:rPr lang="en-US" dirty="0"/>
            </a:br>
            <a:r>
              <a:rPr lang="en-US" dirty="0"/>
              <a:t>‘Even though I did everything they asked… it still felt like I was stuck waiting.’</a:t>
            </a:r>
          </a:p>
          <a:p>
            <a:endParaRPr lang="en-US" dirty="0"/>
          </a:p>
          <a:p>
            <a:r>
              <a:rPr lang="en-US" dirty="0"/>
              <a:t>Despite these barriers, high SES patients were able to actively navigate the healthcare system. One patient described continuing to seek care until they found a specialized surgeon, stating,</a:t>
            </a:r>
            <a:br>
              <a:rPr lang="en-US" dirty="0"/>
            </a:br>
            <a:r>
              <a:rPr lang="en-US" dirty="0"/>
              <a:t>‘I kept looking until I found someone who would actually help me.’</a:t>
            </a:r>
          </a:p>
          <a:p>
            <a:endParaRPr lang="en-US" dirty="0"/>
          </a:p>
          <a:p>
            <a:r>
              <a:rPr lang="en-US" dirty="0"/>
              <a:t>Importantly, even when patients experienced complications, they overwhelmingly felt surgery was worth it. As one patient shared,</a:t>
            </a:r>
            <a:br>
              <a:rPr lang="en-US" dirty="0"/>
            </a:br>
            <a:r>
              <a:rPr lang="en-US" dirty="0"/>
              <a:t>‘Honestly, I would do it all again… leaving the hospital with my hernia gone, I’d take that any day.’</a:t>
            </a:r>
          </a:p>
          <a:p>
            <a:r>
              <a:rPr lang="en-US" dirty="0"/>
              <a:t>This highlights that even among patients with strong access and resources, living with a hernia represented an unacceptable burden — and they were willing to accept surgical risk to regain quality of life.</a:t>
            </a:r>
          </a:p>
          <a:p>
            <a:endParaRPr lang="en-US" dirty="0"/>
          </a:p>
        </p:txBody>
      </p:sp>
      <p:sp>
        <p:nvSpPr>
          <p:cNvPr id="4" name="Slide Number Placeholder 3"/>
          <p:cNvSpPr>
            <a:spLocks noGrp="1"/>
          </p:cNvSpPr>
          <p:nvPr>
            <p:ph type="sldNum" sz="quarter" idx="5"/>
          </p:nvPr>
        </p:nvSpPr>
        <p:spPr/>
        <p:txBody>
          <a:bodyPr/>
          <a:lstStyle/>
          <a:p>
            <a:fld id="{F30AAE65-10DA-4818-AC74-B8A583A0E440}" type="slidenum">
              <a:rPr lang="en-US" smtClean="0"/>
              <a:t>13</a:t>
            </a:fld>
            <a:endParaRPr lang="en-US"/>
          </a:p>
        </p:txBody>
      </p:sp>
    </p:spTree>
    <p:extLst>
      <p:ext uri="{BB962C8B-B14F-4D97-AF65-F5344CB8AC3E}">
        <p14:creationId xmlns:p14="http://schemas.microsoft.com/office/powerpoint/2010/main" val="2366489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contrast was even more striking among low SES patients.</a:t>
            </a:r>
          </a:p>
          <a:p>
            <a:endParaRPr lang="en-US" dirty="0"/>
          </a:p>
          <a:p>
            <a:r>
              <a:rPr lang="en-US" dirty="0"/>
              <a:t>Patients described persistent daily pain and profound impairment in their quality of life. One patient shared,</a:t>
            </a:r>
            <a:br>
              <a:rPr lang="en-US" dirty="0"/>
            </a:br>
            <a:r>
              <a:rPr lang="en-US" dirty="0"/>
              <a:t>‘It affects everything. I can’t work like I used to. I can’t live normally with this hernia.’</a:t>
            </a:r>
          </a:p>
          <a:p>
            <a:endParaRPr lang="en-US" dirty="0"/>
          </a:p>
          <a:p>
            <a:r>
              <a:rPr lang="en-US" dirty="0"/>
              <a:t>Despite this level of suffering, patients often encountered barriers to surgery due to perceived operative risk. As one patient explained,</a:t>
            </a:r>
            <a:br>
              <a:rPr lang="en-US" dirty="0"/>
            </a:br>
            <a:r>
              <a:rPr lang="en-US" dirty="0"/>
              <a:t>‘They told me the risk was too high… but living like this every day isn’t living.’</a:t>
            </a:r>
          </a:p>
          <a:p>
            <a:endParaRPr lang="en-US" dirty="0"/>
          </a:p>
          <a:p>
            <a:r>
              <a:rPr lang="en-US" dirty="0"/>
              <a:t>For many patients, there were no meaningful alternatives. Living with the hernia meant continued pain, functional limitation, and loss of independence.</a:t>
            </a:r>
          </a:p>
          <a:p>
            <a:r>
              <a:rPr lang="en-US" dirty="0"/>
              <a:t>Importantly, even after experiencing complications, patients remained willing to accept surgical risk in order to regain quality of life.</a:t>
            </a:r>
          </a:p>
          <a:p>
            <a:endParaRPr lang="en-US" dirty="0"/>
          </a:p>
          <a:p>
            <a:r>
              <a:rPr lang="en-US" dirty="0"/>
              <a:t> When asked whether they would still pursue surgery knowing the risks, one patient responded,</a:t>
            </a:r>
            <a:br>
              <a:rPr lang="en-US" dirty="0"/>
            </a:br>
            <a:r>
              <a:rPr lang="en-US" dirty="0"/>
              <a:t>‘Heck yeah, a 1000x yeah. You can’t win if you don’t roll that dice.</a:t>
            </a:r>
          </a:p>
          <a:p>
            <a:endParaRPr lang="en-US" dirty="0"/>
          </a:p>
        </p:txBody>
      </p:sp>
      <p:sp>
        <p:nvSpPr>
          <p:cNvPr id="4" name="Slide Number Placeholder 3"/>
          <p:cNvSpPr>
            <a:spLocks noGrp="1"/>
          </p:cNvSpPr>
          <p:nvPr>
            <p:ph type="sldNum" sz="quarter" idx="5"/>
          </p:nvPr>
        </p:nvSpPr>
        <p:spPr/>
        <p:txBody>
          <a:bodyPr/>
          <a:lstStyle/>
          <a:p>
            <a:fld id="{F30AAE65-10DA-4818-AC74-B8A583A0E440}" type="slidenum">
              <a:rPr lang="en-US" smtClean="0"/>
              <a:t>14</a:t>
            </a:fld>
            <a:endParaRPr lang="en-US"/>
          </a:p>
        </p:txBody>
      </p:sp>
    </p:spTree>
    <p:extLst>
      <p:ext uri="{BB962C8B-B14F-4D97-AF65-F5344CB8AC3E}">
        <p14:creationId xmlns:p14="http://schemas.microsoft.com/office/powerpoint/2010/main" val="1974875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examined these interviews together, an important contrast emerged in how patients across socioeconomic groups experienced and navigated care.</a:t>
            </a:r>
          </a:p>
          <a:p>
            <a:endParaRPr lang="en-US" dirty="0"/>
          </a:p>
          <a:p>
            <a:r>
              <a:rPr lang="en-US" dirty="0"/>
              <a:t>High SES patients were often able to actively navigate the healthcare system. They sought specialty care, advocated for themselves, and were ultimately able to access definitive repair.</a:t>
            </a:r>
          </a:p>
          <a:p>
            <a:endParaRPr lang="en-US" dirty="0"/>
          </a:p>
          <a:p>
            <a:r>
              <a:rPr lang="en-US" dirty="0"/>
              <a:t>In contrast, low SES patients experienced a much heavier symptom burden while awaiting surgery. They faced barriers related to perceived operative risk—many of which were tied to modifiable risk factors like smoking, diabetes, and obesity, which we saw were disproportionately concentrated in this population.</a:t>
            </a:r>
          </a:p>
          <a:p>
            <a:endParaRPr lang="en-US" dirty="0"/>
          </a:p>
          <a:p>
            <a:r>
              <a:rPr lang="en-US" dirty="0"/>
              <a:t>Despite these barriers, low SES patients were not risk-averse. In fact, they were often highly willing to accept substantial surgical risk because their current quality of life was already severely impaired.</a:t>
            </a:r>
          </a:p>
          <a:p>
            <a:endParaRPr lang="en-US" dirty="0"/>
          </a:p>
          <a:p>
            <a:r>
              <a:rPr lang="en-US" dirty="0"/>
              <a:t>And importantly, one theme was consistent across both groups:</a:t>
            </a:r>
          </a:p>
          <a:p>
            <a:endParaRPr lang="en-US" dirty="0"/>
          </a:p>
          <a:p>
            <a:r>
              <a:rPr lang="en-US" dirty="0"/>
              <a:t>Patients were willing to accept surgical risk—not because they didn’t understand the risks—but because their current quality of life was already unacceptable.</a:t>
            </a:r>
          </a:p>
          <a:p>
            <a:r>
              <a:rPr lang="en-US" dirty="0"/>
              <a:t>This suggests that quality-of-life burden plays a central role in how patients weigh surgical risk, and may not be fully captured in traditional clinical risk assessments</a:t>
            </a:r>
          </a:p>
          <a:p>
            <a:endParaRPr lang="en-US" dirty="0"/>
          </a:p>
        </p:txBody>
      </p:sp>
      <p:sp>
        <p:nvSpPr>
          <p:cNvPr id="4" name="Slide Number Placeholder 3"/>
          <p:cNvSpPr>
            <a:spLocks noGrp="1"/>
          </p:cNvSpPr>
          <p:nvPr>
            <p:ph type="sldNum" sz="quarter" idx="5"/>
          </p:nvPr>
        </p:nvSpPr>
        <p:spPr/>
        <p:txBody>
          <a:bodyPr/>
          <a:lstStyle/>
          <a:p>
            <a:fld id="{F30AAE65-10DA-4818-AC74-B8A583A0E440}" type="slidenum">
              <a:rPr lang="en-US" smtClean="0"/>
              <a:t>15</a:t>
            </a:fld>
            <a:endParaRPr lang="en-US"/>
          </a:p>
        </p:txBody>
      </p:sp>
    </p:spTree>
    <p:extLst>
      <p:ext uri="{BB962C8B-B14F-4D97-AF65-F5344CB8AC3E}">
        <p14:creationId xmlns:p14="http://schemas.microsoft.com/office/powerpoint/2010/main" val="3899626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mixed-methods study, we found that low SES patients present with a significantly higher burden of modifiable risk factors and worse baseline quality of life.</a:t>
            </a:r>
          </a:p>
          <a:p>
            <a:endParaRPr lang="en-US" dirty="0"/>
          </a:p>
          <a:p>
            <a:r>
              <a:rPr lang="en-US" dirty="0"/>
              <a:t>Despite this, adjusted surgical site infection risk was similar between SES groups after accounting for clinical factors.</a:t>
            </a:r>
          </a:p>
          <a:p>
            <a:endParaRPr lang="en-US" dirty="0"/>
          </a:p>
          <a:p>
            <a:r>
              <a:rPr lang="en-US" dirty="0"/>
              <a:t>Our qualitative findings provide important context. Patients described profound suffering while awaiting surgery and expressed a clear willingness to accept surgical risk in order to restore their quality of life.</a:t>
            </a:r>
          </a:p>
          <a:p>
            <a:endParaRPr lang="en-US" dirty="0"/>
          </a:p>
          <a:p>
            <a:r>
              <a:rPr lang="en-US" dirty="0"/>
              <a:t>These findings suggest that while optimization strategies are designed to reduce complications, they may not fully capture the lived burden patients experience while awaiting repair.</a:t>
            </a:r>
          </a:p>
          <a:p>
            <a:endParaRPr lang="en-US" dirty="0"/>
          </a:p>
          <a:p>
            <a:r>
              <a:rPr lang="en-US" dirty="0"/>
              <a:t>This raises an important question for us as surgeons — how do we balance complication risk reduction with equitable access to care and patient-centered outcomes?</a:t>
            </a:r>
          </a:p>
          <a:p>
            <a:endParaRPr lang="en-US" dirty="0"/>
          </a:p>
        </p:txBody>
      </p:sp>
      <p:sp>
        <p:nvSpPr>
          <p:cNvPr id="4" name="Slide Number Placeholder 3"/>
          <p:cNvSpPr>
            <a:spLocks noGrp="1"/>
          </p:cNvSpPr>
          <p:nvPr>
            <p:ph type="sldNum" sz="quarter" idx="5"/>
          </p:nvPr>
        </p:nvSpPr>
        <p:spPr/>
        <p:txBody>
          <a:bodyPr/>
          <a:lstStyle/>
          <a:p>
            <a:fld id="{F30AAE65-10DA-4818-AC74-B8A583A0E440}" type="slidenum">
              <a:rPr lang="en-US" smtClean="0"/>
              <a:t>16</a:t>
            </a:fld>
            <a:endParaRPr lang="en-US"/>
          </a:p>
        </p:txBody>
      </p:sp>
    </p:spTree>
    <p:extLst>
      <p:ext uri="{BB962C8B-B14F-4D97-AF65-F5344CB8AC3E}">
        <p14:creationId xmlns:p14="http://schemas.microsoft.com/office/powerpoint/2010/main" val="3792078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listening, we’re happy to take any questions. </a:t>
            </a:r>
          </a:p>
        </p:txBody>
      </p:sp>
      <p:sp>
        <p:nvSpPr>
          <p:cNvPr id="4" name="Slide Number Placeholder 3"/>
          <p:cNvSpPr>
            <a:spLocks noGrp="1"/>
          </p:cNvSpPr>
          <p:nvPr>
            <p:ph type="sldNum" sz="quarter" idx="5"/>
          </p:nvPr>
        </p:nvSpPr>
        <p:spPr/>
        <p:txBody>
          <a:bodyPr/>
          <a:lstStyle/>
          <a:p>
            <a:fld id="{F30AAE65-10DA-4818-AC74-B8A583A0E440}" type="slidenum">
              <a:rPr lang="en-US" smtClean="0"/>
              <a:t>17</a:t>
            </a:fld>
            <a:endParaRPr lang="en-US"/>
          </a:p>
        </p:txBody>
      </p:sp>
    </p:spTree>
    <p:extLst>
      <p:ext uri="{BB962C8B-B14F-4D97-AF65-F5344CB8AC3E}">
        <p14:creationId xmlns:p14="http://schemas.microsoft.com/office/powerpoint/2010/main" val="3078696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Rosen and Dr. Melland-Smith have the following disclosures. This work was supported by the Steven J. Stryker Gastrointestinal Surgery Research and Education Endowment and the ACHQC Resident and Fellow Research Grant.</a:t>
            </a:r>
          </a:p>
        </p:txBody>
      </p:sp>
      <p:sp>
        <p:nvSpPr>
          <p:cNvPr id="4" name="Slide Number Placeholder 3"/>
          <p:cNvSpPr>
            <a:spLocks noGrp="1"/>
          </p:cNvSpPr>
          <p:nvPr>
            <p:ph type="sldNum" sz="quarter" idx="5"/>
          </p:nvPr>
        </p:nvSpPr>
        <p:spPr/>
        <p:txBody>
          <a:bodyPr/>
          <a:lstStyle/>
          <a:p>
            <a:fld id="{F30AAE65-10DA-4818-AC74-B8A583A0E440}" type="slidenum">
              <a:rPr lang="en-US" smtClean="0"/>
              <a:t>2</a:t>
            </a:fld>
            <a:endParaRPr lang="en-US"/>
          </a:p>
        </p:txBody>
      </p:sp>
    </p:spTree>
    <p:extLst>
      <p:ext uri="{BB962C8B-B14F-4D97-AF65-F5344CB8AC3E}">
        <p14:creationId xmlns:p14="http://schemas.microsoft.com/office/powerpoint/2010/main" val="1619808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last year’s ACHQC Summit, several presentations highlighted the importance of preoperative optimization — encouraging weight loss, smoking cessation, and better control of comorbidities to reduce complications.</a:t>
            </a:r>
          </a:p>
          <a:p>
            <a:endParaRPr lang="en-US" dirty="0"/>
          </a:p>
          <a:p>
            <a:r>
              <a:rPr lang="en-US" dirty="0"/>
              <a:t>And we know optimization works. It improves outcomes, and it’s become a core part of how many surgeons define readiness for the OR.</a:t>
            </a:r>
          </a:p>
          <a:p>
            <a:endParaRPr lang="en-US" dirty="0"/>
          </a:p>
          <a:p>
            <a:r>
              <a:rPr lang="en-US" dirty="0"/>
              <a:t>But these talks also highlighted something else — that optimization thresholds can be difficult for many patients to meet, and access to definitive repair may vary across patient populations.</a:t>
            </a:r>
          </a:p>
          <a:p>
            <a:endParaRPr lang="en-US" dirty="0"/>
          </a:p>
          <a:p>
            <a:r>
              <a:rPr lang="en-US" dirty="0"/>
              <a:t>This raises an important clinical question.</a:t>
            </a:r>
          </a:p>
          <a:p>
            <a:endParaRPr lang="en-US" dirty="0"/>
          </a:p>
          <a:p>
            <a:r>
              <a:rPr lang="en-US" dirty="0"/>
              <a:t>When patients don’t meet optimization thresholds, surgery is often delayed in good faith — to reduce risk.</a:t>
            </a:r>
          </a:p>
          <a:p>
            <a:endParaRPr lang="en-US" dirty="0"/>
          </a:p>
          <a:p>
            <a:r>
              <a:rPr lang="en-US" dirty="0"/>
              <a:t>But what actually happens to these patients while they wait? What is their clinical trajectory — and what is their lived experience during that time?</a:t>
            </a:r>
          </a:p>
          <a:p>
            <a:endParaRPr lang="en-US" dirty="0"/>
          </a:p>
          <a:p>
            <a:r>
              <a:rPr lang="en-US" dirty="0"/>
              <a:t>To understand this, we wanted to step back and examine how socioeconomic status shapes both surgical outcomes and patient experience.</a:t>
            </a:r>
          </a:p>
        </p:txBody>
      </p:sp>
      <p:sp>
        <p:nvSpPr>
          <p:cNvPr id="4" name="Slide Number Placeholder 3"/>
          <p:cNvSpPr>
            <a:spLocks noGrp="1"/>
          </p:cNvSpPr>
          <p:nvPr>
            <p:ph type="sldNum" sz="quarter" idx="5"/>
          </p:nvPr>
        </p:nvSpPr>
        <p:spPr/>
        <p:txBody>
          <a:bodyPr/>
          <a:lstStyle/>
          <a:p>
            <a:fld id="{F30AAE65-10DA-4818-AC74-B8A583A0E440}" type="slidenum">
              <a:rPr lang="en-US" smtClean="0"/>
              <a:t>3</a:t>
            </a:fld>
            <a:endParaRPr lang="en-US"/>
          </a:p>
        </p:txBody>
      </p:sp>
    </p:spTree>
    <p:extLst>
      <p:ext uri="{BB962C8B-B14F-4D97-AF65-F5344CB8AC3E}">
        <p14:creationId xmlns:p14="http://schemas.microsoft.com/office/powerpoint/2010/main" val="3787375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Preoperative optimization is standard practice in ventral hernia repair and plays an important role in reducing complications.</a:t>
            </a:r>
          </a:p>
          <a:p>
            <a:endParaRPr lang="en-US" dirty="0"/>
          </a:p>
          <a:p>
            <a:r>
              <a:rPr lang="en-US" dirty="0"/>
              <a:t>However, many patients struggle to meet optimization thresholds.</a:t>
            </a:r>
          </a:p>
          <a:p>
            <a:endParaRPr lang="en-US" dirty="0"/>
          </a:p>
          <a:p>
            <a:r>
              <a:rPr lang="en-US" dirty="0"/>
              <a:t>And these barriers are not evenly distributed — patients from lower socioeconomic backgrounds are more likely to face challenges such as smoking cessation, weight loss, and managing comorbidities.</a:t>
            </a:r>
          </a:p>
          <a:p>
            <a:r>
              <a:rPr lang="en-US" dirty="0"/>
              <a:t>As a result, optimization may unintentionally delay access to definitive repair for some patients.</a:t>
            </a:r>
          </a:p>
          <a:p>
            <a:endParaRPr lang="en-US" dirty="0"/>
          </a:p>
          <a:p>
            <a:r>
              <a:rPr lang="en-US" dirty="0"/>
              <a:t>And importantly, we don’t fully understand the clinical and patient-centered consequences of that delay. </a:t>
            </a:r>
          </a:p>
        </p:txBody>
      </p:sp>
      <p:sp>
        <p:nvSpPr>
          <p:cNvPr id="4" name="Slide Number Placeholder 3"/>
          <p:cNvSpPr>
            <a:spLocks noGrp="1"/>
          </p:cNvSpPr>
          <p:nvPr>
            <p:ph type="sldNum" sz="quarter" idx="5"/>
          </p:nvPr>
        </p:nvSpPr>
        <p:spPr/>
        <p:txBody>
          <a:bodyPr/>
          <a:lstStyle/>
          <a:p>
            <a:fld id="{F30AAE65-10DA-4818-AC74-B8A583A0E440}" type="slidenum">
              <a:rPr lang="en-US" smtClean="0"/>
              <a:t>4</a:t>
            </a:fld>
            <a:endParaRPr lang="en-US"/>
          </a:p>
        </p:txBody>
      </p:sp>
    </p:spTree>
    <p:extLst>
      <p:ext uri="{BB962C8B-B14F-4D97-AF65-F5344CB8AC3E}">
        <p14:creationId xmlns:p14="http://schemas.microsoft.com/office/powerpoint/2010/main" val="2308922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 of this study was to evaluate how socioeconomic status influences both surgical outcomes and patient experience following ventral hernia repair</a:t>
            </a:r>
          </a:p>
        </p:txBody>
      </p:sp>
      <p:sp>
        <p:nvSpPr>
          <p:cNvPr id="4" name="Slide Number Placeholder 3"/>
          <p:cNvSpPr>
            <a:spLocks noGrp="1"/>
          </p:cNvSpPr>
          <p:nvPr>
            <p:ph type="sldNum" sz="quarter" idx="5"/>
          </p:nvPr>
        </p:nvSpPr>
        <p:spPr/>
        <p:txBody>
          <a:bodyPr/>
          <a:lstStyle/>
          <a:p>
            <a:fld id="{F30AAE65-10DA-4818-AC74-B8A583A0E440}" type="slidenum">
              <a:rPr lang="en-US" smtClean="0"/>
              <a:t>5</a:t>
            </a:fld>
            <a:endParaRPr lang="en-US"/>
          </a:p>
        </p:txBody>
      </p:sp>
    </p:spTree>
    <p:extLst>
      <p:ext uri="{BB962C8B-B14F-4D97-AF65-F5344CB8AC3E}">
        <p14:creationId xmlns:p14="http://schemas.microsoft.com/office/powerpoint/2010/main" val="2604584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conducted a mixed-methods study consisting of both quantitative and qualitative components.</a:t>
            </a:r>
          </a:p>
          <a:p>
            <a:endParaRPr lang="en-US" dirty="0"/>
          </a:p>
          <a:p>
            <a:r>
              <a:rPr lang="en-US" dirty="0"/>
              <a:t>For the quantitative arm, we performed a retrospective cohort study using the ACHQC registry from 2016 to 2025, including adult patients undergoing open ventral hernia repair with mesh. Socioeconomic status was measured using the Distressed Communities Index.</a:t>
            </a:r>
          </a:p>
          <a:p>
            <a:endParaRPr lang="en-US" dirty="0"/>
          </a:p>
          <a:p>
            <a:r>
              <a:rPr lang="en-US" dirty="0"/>
              <a:t>We evaluated wound morbidity—including SSI, SSO, and SSOPI—as well as healthcare utilization, defined as length of stay, 30-day readmission and 30-day reoperation. And finally, we also looked at patient-reported outcomes to better understand quality of life, using both the </a:t>
            </a:r>
            <a:r>
              <a:rPr lang="en-US" dirty="0" err="1"/>
              <a:t>HerQLes</a:t>
            </a:r>
            <a:r>
              <a:rPr lang="en-US" dirty="0"/>
              <a:t> and Promis 3a survey.</a:t>
            </a:r>
          </a:p>
          <a:p>
            <a:endParaRPr lang="en-US" dirty="0"/>
          </a:p>
          <a:p>
            <a:endParaRPr lang="en-US" dirty="0"/>
          </a:p>
          <a:p>
            <a:r>
              <a:rPr lang="en-US" dirty="0"/>
              <a:t>* Distressed Communities Index was established b the Economic Innovation Group in 2015 to investigate the spatial distribution of economic well being. 7 metrics (high school diploma, housing vacancy, unemployment, poverty rate, median income ratio, change in employment, change in establishments), 5 categories</a:t>
            </a:r>
          </a:p>
        </p:txBody>
      </p:sp>
      <p:sp>
        <p:nvSpPr>
          <p:cNvPr id="4" name="Slide Number Placeholder 3"/>
          <p:cNvSpPr>
            <a:spLocks noGrp="1"/>
          </p:cNvSpPr>
          <p:nvPr>
            <p:ph type="sldNum" sz="quarter" idx="5"/>
          </p:nvPr>
        </p:nvSpPr>
        <p:spPr/>
        <p:txBody>
          <a:bodyPr/>
          <a:lstStyle/>
          <a:p>
            <a:fld id="{F30AAE65-10DA-4818-AC74-B8A583A0E440}" type="slidenum">
              <a:rPr lang="en-US" smtClean="0"/>
              <a:t>6</a:t>
            </a:fld>
            <a:endParaRPr lang="en-US"/>
          </a:p>
        </p:txBody>
      </p:sp>
    </p:spTree>
    <p:extLst>
      <p:ext uri="{BB962C8B-B14F-4D97-AF65-F5344CB8AC3E}">
        <p14:creationId xmlns:p14="http://schemas.microsoft.com/office/powerpoint/2010/main" val="1813510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qualitative arm included semi-structured interviews exploring barriers to care, optimization experiences, and recovery.</a:t>
            </a:r>
          </a:p>
          <a:p>
            <a:endParaRPr lang="en-US" dirty="0"/>
          </a:p>
          <a:p>
            <a:r>
              <a:rPr lang="en-US" dirty="0"/>
              <a:t>We used purposeful sampling across socioeconomic strata, with a target enrollment of 20 patients or until thematic saturation is reached.</a:t>
            </a:r>
          </a:p>
          <a:p>
            <a:endParaRPr lang="en-US" dirty="0"/>
          </a:p>
          <a:p>
            <a:r>
              <a:rPr lang="en-US" dirty="0"/>
              <a:t>Interviews were recorded, transcribed, and coded. The transcripts were then uploaded onto AI for further coding, and then verified.</a:t>
            </a:r>
          </a:p>
          <a:p>
            <a:endParaRPr lang="en-US" dirty="0"/>
          </a:p>
          <a:p>
            <a:r>
              <a:rPr lang="en-US" dirty="0"/>
              <a:t>Enrollment is ongoing, and today I will present emerging themes from our early interviews.</a:t>
            </a:r>
          </a:p>
        </p:txBody>
      </p:sp>
      <p:sp>
        <p:nvSpPr>
          <p:cNvPr id="4" name="Slide Number Placeholder 3"/>
          <p:cNvSpPr>
            <a:spLocks noGrp="1"/>
          </p:cNvSpPr>
          <p:nvPr>
            <p:ph type="sldNum" sz="quarter" idx="5"/>
          </p:nvPr>
        </p:nvSpPr>
        <p:spPr/>
        <p:txBody>
          <a:bodyPr/>
          <a:lstStyle/>
          <a:p>
            <a:fld id="{F30AAE65-10DA-4818-AC74-B8A583A0E440}" type="slidenum">
              <a:rPr lang="en-US" smtClean="0"/>
              <a:t>7</a:t>
            </a:fld>
            <a:endParaRPr lang="en-US"/>
          </a:p>
        </p:txBody>
      </p:sp>
    </p:spTree>
    <p:extLst>
      <p:ext uri="{BB962C8B-B14F-4D97-AF65-F5344CB8AC3E}">
        <p14:creationId xmlns:p14="http://schemas.microsoft.com/office/powerpoint/2010/main" val="4169101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 quantitative arm, patients were identified from the QC registry and included 61,132 patients undergoing ventral hernia repair.</a:t>
            </a:r>
          </a:p>
          <a:p>
            <a:endParaRPr lang="en-US" dirty="0"/>
          </a:p>
          <a:p>
            <a:r>
              <a:rPr lang="en-US" dirty="0"/>
              <a:t>After applying inclusion/exclusion criteria, including open ventral hernia repair with mesh, available zip code data, and complete 30-day follow-up, 19,913 patients remained eligible.</a:t>
            </a:r>
          </a:p>
          <a:p>
            <a:endParaRPr lang="en-US" dirty="0"/>
          </a:p>
          <a:p>
            <a:r>
              <a:rPr lang="en-US" dirty="0"/>
              <a:t>Patients in the middle DCI groups were excluded to allow comparison of socioeconomic extremes, resulting in a final analytic cohort of 16,176 patients.</a:t>
            </a:r>
          </a:p>
          <a:p>
            <a:endParaRPr lang="en-US" dirty="0"/>
          </a:p>
        </p:txBody>
      </p:sp>
      <p:sp>
        <p:nvSpPr>
          <p:cNvPr id="4" name="Slide Number Placeholder 3"/>
          <p:cNvSpPr>
            <a:spLocks noGrp="1"/>
          </p:cNvSpPr>
          <p:nvPr>
            <p:ph type="sldNum" sz="quarter" idx="5"/>
          </p:nvPr>
        </p:nvSpPr>
        <p:spPr/>
        <p:txBody>
          <a:bodyPr/>
          <a:lstStyle/>
          <a:p>
            <a:fld id="{F30AAE65-10DA-4818-AC74-B8A583A0E440}" type="slidenum">
              <a:rPr lang="en-US" smtClean="0"/>
              <a:t>8</a:t>
            </a:fld>
            <a:endParaRPr lang="en-US"/>
          </a:p>
        </p:txBody>
      </p:sp>
    </p:spTree>
    <p:extLst>
      <p:ext uri="{BB962C8B-B14F-4D97-AF65-F5344CB8AC3E}">
        <p14:creationId xmlns:p14="http://schemas.microsoft.com/office/powerpoint/2010/main" val="971515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looking at outcomes, we first examined baseline risk profiles.</a:t>
            </a:r>
          </a:p>
          <a:p>
            <a:endParaRPr lang="en-US" dirty="0"/>
          </a:p>
          <a:p>
            <a:r>
              <a:rPr lang="en-US" dirty="0"/>
              <a:t>What we found was that </a:t>
            </a:r>
            <a:r>
              <a:rPr lang="en-US" b="1" dirty="0"/>
              <a:t>low SES patients present with a significantly higher optimization burden and more complex operative disease.</a:t>
            </a:r>
          </a:p>
          <a:p>
            <a:endParaRPr lang="en-US" dirty="0"/>
          </a:p>
          <a:p>
            <a:r>
              <a:rPr lang="en-US" dirty="0"/>
              <a:t>They had higher rates of smoking — 11% compared to 7%.</a:t>
            </a:r>
            <a:br>
              <a:rPr lang="en-US" dirty="0"/>
            </a:br>
            <a:r>
              <a:rPr lang="en-US" dirty="0"/>
              <a:t>Higher rates of diabetes — 23% versus 17%.</a:t>
            </a:r>
            <a:br>
              <a:rPr lang="en-US" dirty="0"/>
            </a:br>
            <a:r>
              <a:rPr lang="en-US" dirty="0"/>
              <a:t>And higher rates of obesity — with 65% having a BMI over 30 compared to 56% in high SES patients.</a:t>
            </a:r>
          </a:p>
          <a:p>
            <a:endParaRPr lang="en-US" dirty="0"/>
          </a:p>
          <a:p>
            <a:r>
              <a:rPr lang="en-US" dirty="0"/>
              <a:t>They also presented with </a:t>
            </a:r>
            <a:r>
              <a:rPr lang="en-US" b="1" dirty="0"/>
              <a:t>more severe operative context</a:t>
            </a:r>
            <a:r>
              <a:rPr lang="en-US" dirty="0"/>
              <a:t>, including nearly double the rate of contaminated or dirty wounds — 9% versus 5% — and significantly larger hernia defects.</a:t>
            </a:r>
          </a:p>
          <a:p>
            <a:r>
              <a:rPr lang="en-US" dirty="0"/>
              <a:t>But perhaps most importantly, they also reported </a:t>
            </a:r>
            <a:r>
              <a:rPr lang="en-US" b="1" dirty="0"/>
              <a:t>significantly worse baseline quality of life.</a:t>
            </a:r>
          </a:p>
          <a:p>
            <a:endParaRPr lang="en-US" dirty="0"/>
          </a:p>
          <a:p>
            <a:r>
              <a:rPr lang="en-US" dirty="0"/>
              <a:t>Low SES patients are not just higher risk — they are also suffering more at baseline.</a:t>
            </a:r>
            <a:br>
              <a:rPr lang="en-US" dirty="0"/>
            </a:br>
            <a:r>
              <a:rPr lang="en-US" dirty="0"/>
              <a:t>Which means delaying surgery to achieve optimization may disproportionately affect the patients with the greatest need for intervention.</a:t>
            </a:r>
          </a:p>
          <a:p>
            <a:pPr marL="0" indent="0">
              <a:buFontTx/>
              <a:buNone/>
            </a:pPr>
            <a:endParaRPr lang="en-US" dirty="0"/>
          </a:p>
        </p:txBody>
      </p:sp>
      <p:sp>
        <p:nvSpPr>
          <p:cNvPr id="4" name="Slide Number Placeholder 3"/>
          <p:cNvSpPr>
            <a:spLocks noGrp="1"/>
          </p:cNvSpPr>
          <p:nvPr>
            <p:ph type="sldNum" sz="quarter" idx="5"/>
          </p:nvPr>
        </p:nvSpPr>
        <p:spPr/>
        <p:txBody>
          <a:bodyPr/>
          <a:lstStyle/>
          <a:p>
            <a:fld id="{F30AAE65-10DA-4818-AC74-B8A583A0E440}" type="slidenum">
              <a:rPr lang="en-US" smtClean="0"/>
              <a:t>9</a:t>
            </a:fld>
            <a:endParaRPr lang="en-US"/>
          </a:p>
        </p:txBody>
      </p:sp>
    </p:spTree>
    <p:extLst>
      <p:ext uri="{BB962C8B-B14F-4D97-AF65-F5344CB8AC3E}">
        <p14:creationId xmlns:p14="http://schemas.microsoft.com/office/powerpoint/2010/main" val="1318089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0BAB0-A904-9D4A-8F3A-0396389985C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C08B7881-B8DC-7C13-BB8F-16BFFE22C2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210233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31045-4688-ECD9-A0AE-0AFC15449D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66FC2E-CC26-1557-32F1-E9079414F0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A41F80-BC9B-4A79-F4C3-1E63718B49F9}"/>
              </a:ext>
            </a:extLst>
          </p:cNvPr>
          <p:cNvSpPr>
            <a:spLocks noGrp="1"/>
          </p:cNvSpPr>
          <p:nvPr>
            <p:ph type="dt" sz="half" idx="10"/>
          </p:nvPr>
        </p:nvSpPr>
        <p:spPr>
          <a:xfrm>
            <a:off x="838200" y="6356350"/>
            <a:ext cx="2743200" cy="365125"/>
          </a:xfrm>
          <a:prstGeom prst="rect">
            <a:avLst/>
          </a:prstGeom>
        </p:spPr>
        <p:txBody>
          <a:bodyPr/>
          <a:lstStyle/>
          <a:p>
            <a:fld id="{39FC826D-A3E2-4AE8-9E57-D57E8145E30E}" type="datetime1">
              <a:rPr lang="en-US" smtClean="0"/>
              <a:t>2/17/2026</a:t>
            </a:fld>
            <a:endParaRPr lang="en-US"/>
          </a:p>
        </p:txBody>
      </p:sp>
      <p:sp>
        <p:nvSpPr>
          <p:cNvPr id="5" name="Footer Placeholder 4">
            <a:extLst>
              <a:ext uri="{FF2B5EF4-FFF2-40B4-BE49-F238E27FC236}">
                <a16:creationId xmlns:a16="http://schemas.microsoft.com/office/drawing/2014/main" id="{ECA5BDB3-1260-F786-46F7-9DF73F539F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13D047-8042-5A37-2080-8FDCD594061E}"/>
              </a:ext>
            </a:extLst>
          </p:cNvPr>
          <p:cNvSpPr>
            <a:spLocks noGrp="1"/>
          </p:cNvSpPr>
          <p:nvPr>
            <p:ph type="sldNum" sz="quarter" idx="12"/>
          </p:nvPr>
        </p:nvSpPr>
        <p:spPr/>
        <p:txBody>
          <a:bodyPr/>
          <a:lstStyle/>
          <a:p>
            <a:fld id="{CAB7CBFE-8834-4F9E-9EAB-32DD63ED90E7}" type="slidenum">
              <a:rPr lang="en-US" smtClean="0"/>
              <a:t>‹#›</a:t>
            </a:fld>
            <a:endParaRPr lang="en-US"/>
          </a:p>
        </p:txBody>
      </p:sp>
    </p:spTree>
    <p:extLst>
      <p:ext uri="{BB962C8B-B14F-4D97-AF65-F5344CB8AC3E}">
        <p14:creationId xmlns:p14="http://schemas.microsoft.com/office/powerpoint/2010/main" val="2644764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8E31A7-F11A-F424-F111-D3781AA23D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2FB7B7-63A2-4464-0912-DECECF445F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B3C93-D116-5FEA-7645-6E1B8B0082F8}"/>
              </a:ext>
            </a:extLst>
          </p:cNvPr>
          <p:cNvSpPr>
            <a:spLocks noGrp="1"/>
          </p:cNvSpPr>
          <p:nvPr>
            <p:ph type="dt" sz="half" idx="10"/>
          </p:nvPr>
        </p:nvSpPr>
        <p:spPr>
          <a:xfrm>
            <a:off x="838200" y="6356350"/>
            <a:ext cx="2743200" cy="365125"/>
          </a:xfrm>
          <a:prstGeom prst="rect">
            <a:avLst/>
          </a:prstGeom>
        </p:spPr>
        <p:txBody>
          <a:bodyPr/>
          <a:lstStyle/>
          <a:p>
            <a:fld id="{EE0D2894-A304-418A-9C69-E2B6B1B35E59}" type="datetime1">
              <a:rPr lang="en-US" smtClean="0"/>
              <a:t>2/17/2026</a:t>
            </a:fld>
            <a:endParaRPr lang="en-US"/>
          </a:p>
        </p:txBody>
      </p:sp>
      <p:sp>
        <p:nvSpPr>
          <p:cNvPr id="5" name="Footer Placeholder 4">
            <a:extLst>
              <a:ext uri="{FF2B5EF4-FFF2-40B4-BE49-F238E27FC236}">
                <a16:creationId xmlns:a16="http://schemas.microsoft.com/office/drawing/2014/main" id="{78C75E04-12C4-5E6A-9AE6-D54A60626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5896CA-010A-9A8D-AC23-FFA0C6B07E20}"/>
              </a:ext>
            </a:extLst>
          </p:cNvPr>
          <p:cNvSpPr>
            <a:spLocks noGrp="1"/>
          </p:cNvSpPr>
          <p:nvPr>
            <p:ph type="sldNum" sz="quarter" idx="12"/>
          </p:nvPr>
        </p:nvSpPr>
        <p:spPr/>
        <p:txBody>
          <a:bodyPr/>
          <a:lstStyle/>
          <a:p>
            <a:fld id="{CAB7CBFE-8834-4F9E-9EAB-32DD63ED90E7}" type="slidenum">
              <a:rPr lang="en-US" smtClean="0"/>
              <a:t>‹#›</a:t>
            </a:fld>
            <a:endParaRPr lang="en-US"/>
          </a:p>
        </p:txBody>
      </p:sp>
    </p:spTree>
    <p:extLst>
      <p:ext uri="{BB962C8B-B14F-4D97-AF65-F5344CB8AC3E}">
        <p14:creationId xmlns:p14="http://schemas.microsoft.com/office/powerpoint/2010/main" val="315060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0BAB0-A904-9D4A-8F3A-0396389985C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C08B7881-B8DC-7C13-BB8F-16BFFE22C2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60411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AE5E7-FB0B-36DC-BB09-1AA1C53126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F3269B-DB23-50BB-1456-808F313A27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F101E-0552-5289-44BF-B1077F920F40}"/>
              </a:ext>
            </a:extLst>
          </p:cNvPr>
          <p:cNvSpPr>
            <a:spLocks noGrp="1"/>
          </p:cNvSpPr>
          <p:nvPr>
            <p:ph type="dt" sz="half" idx="10"/>
          </p:nvPr>
        </p:nvSpPr>
        <p:spPr/>
        <p:txBody>
          <a:bodyPr/>
          <a:lstStyle/>
          <a:p>
            <a:fld id="{72CCB251-9F56-4813-9374-449ED17AFB47}" type="datetime1">
              <a:rPr lang="en-US" smtClean="0"/>
              <a:t>2/17/2026</a:t>
            </a:fld>
            <a:endParaRPr lang="en-US"/>
          </a:p>
        </p:txBody>
      </p:sp>
      <p:sp>
        <p:nvSpPr>
          <p:cNvPr id="5" name="Footer Placeholder 4">
            <a:extLst>
              <a:ext uri="{FF2B5EF4-FFF2-40B4-BE49-F238E27FC236}">
                <a16:creationId xmlns:a16="http://schemas.microsoft.com/office/drawing/2014/main" id="{5C1E967C-9057-1D10-06FD-FE3C61A9FD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D7A674-646B-FEB1-5D86-78D124598E79}"/>
              </a:ext>
            </a:extLst>
          </p:cNvPr>
          <p:cNvSpPr>
            <a:spLocks noGrp="1"/>
          </p:cNvSpPr>
          <p:nvPr>
            <p:ph type="sldNum" sz="quarter" idx="12"/>
          </p:nvPr>
        </p:nvSpPr>
        <p:spPr/>
        <p:txBody>
          <a:bodyPr/>
          <a:lstStyle/>
          <a:p>
            <a:fld id="{CAB7CBFE-8834-4F9E-9EAB-32DD63ED90E7}" type="slidenum">
              <a:rPr lang="en-US" smtClean="0"/>
              <a:t>‹#›</a:t>
            </a:fld>
            <a:endParaRPr lang="en-US"/>
          </a:p>
        </p:txBody>
      </p:sp>
    </p:spTree>
    <p:extLst>
      <p:ext uri="{BB962C8B-B14F-4D97-AF65-F5344CB8AC3E}">
        <p14:creationId xmlns:p14="http://schemas.microsoft.com/office/powerpoint/2010/main" val="3905574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C6A74-E7DC-50A4-FFCB-B27EB445C1C3}"/>
              </a:ext>
            </a:extLst>
          </p:cNvPr>
          <p:cNvSpPr>
            <a:spLocks noGrp="1"/>
          </p:cNvSpPr>
          <p:nvPr>
            <p:ph type="title"/>
          </p:nvPr>
        </p:nvSpPr>
        <p:spPr>
          <a:xfrm>
            <a:off x="4044950" y="1471613"/>
            <a:ext cx="730885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CD7AE6F9-E4D8-0F5D-AB22-83F44E5BC188}"/>
              </a:ext>
            </a:extLst>
          </p:cNvPr>
          <p:cNvSpPr>
            <a:spLocks noGrp="1"/>
          </p:cNvSpPr>
          <p:nvPr>
            <p:ph type="body" idx="1"/>
          </p:nvPr>
        </p:nvSpPr>
        <p:spPr>
          <a:xfrm>
            <a:off x="4035424" y="4524375"/>
            <a:ext cx="7318375" cy="1041400"/>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A3134E9-9FE1-D216-C614-135FAAF7ACCF}"/>
              </a:ext>
            </a:extLst>
          </p:cNvPr>
          <p:cNvSpPr>
            <a:spLocks noGrp="1"/>
          </p:cNvSpPr>
          <p:nvPr>
            <p:ph type="dt" sz="half" idx="10"/>
          </p:nvPr>
        </p:nvSpPr>
        <p:spPr/>
        <p:txBody>
          <a:bodyPr/>
          <a:lstStyle/>
          <a:p>
            <a:fld id="{21127357-F98D-4C94-AC62-12BCB03331F0}" type="datetime1">
              <a:rPr lang="en-US" smtClean="0"/>
              <a:t>2/17/2026</a:t>
            </a:fld>
            <a:endParaRPr lang="en-US"/>
          </a:p>
        </p:txBody>
      </p:sp>
      <p:sp>
        <p:nvSpPr>
          <p:cNvPr id="5" name="Footer Placeholder 4">
            <a:extLst>
              <a:ext uri="{FF2B5EF4-FFF2-40B4-BE49-F238E27FC236}">
                <a16:creationId xmlns:a16="http://schemas.microsoft.com/office/drawing/2014/main" id="{E04D0802-9375-2160-EF36-94ACA0D8B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C62942-ABF2-4A0E-BAF6-ECDFA3565C5E}"/>
              </a:ext>
            </a:extLst>
          </p:cNvPr>
          <p:cNvSpPr>
            <a:spLocks noGrp="1"/>
          </p:cNvSpPr>
          <p:nvPr>
            <p:ph type="sldNum" sz="quarter" idx="12"/>
          </p:nvPr>
        </p:nvSpPr>
        <p:spPr/>
        <p:txBody>
          <a:bodyPr/>
          <a:lstStyle/>
          <a:p>
            <a:fld id="{CAB7CBFE-8834-4F9E-9EAB-32DD63ED90E7}" type="slidenum">
              <a:rPr lang="en-US" smtClean="0"/>
              <a:t>‹#›</a:t>
            </a:fld>
            <a:endParaRPr lang="en-US"/>
          </a:p>
        </p:txBody>
      </p:sp>
    </p:spTree>
    <p:extLst>
      <p:ext uri="{BB962C8B-B14F-4D97-AF65-F5344CB8AC3E}">
        <p14:creationId xmlns:p14="http://schemas.microsoft.com/office/powerpoint/2010/main" val="3131385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B677C-4F16-277D-0326-CA4CFE3B6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E35F8F-8660-3DEB-C3CD-B107AADF8C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A55363-F662-7AE1-8300-1876B05E77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B9E15C-C2B8-4A14-9967-2787262FD10D}"/>
              </a:ext>
            </a:extLst>
          </p:cNvPr>
          <p:cNvSpPr>
            <a:spLocks noGrp="1"/>
          </p:cNvSpPr>
          <p:nvPr>
            <p:ph type="dt" sz="half" idx="10"/>
          </p:nvPr>
        </p:nvSpPr>
        <p:spPr/>
        <p:txBody>
          <a:bodyPr/>
          <a:lstStyle/>
          <a:p>
            <a:fld id="{E495C95B-12AE-4998-AFE9-838D056F22DF}" type="datetime1">
              <a:rPr lang="en-US" smtClean="0"/>
              <a:t>2/17/2026</a:t>
            </a:fld>
            <a:endParaRPr lang="en-US"/>
          </a:p>
        </p:txBody>
      </p:sp>
      <p:sp>
        <p:nvSpPr>
          <p:cNvPr id="6" name="Footer Placeholder 5">
            <a:extLst>
              <a:ext uri="{FF2B5EF4-FFF2-40B4-BE49-F238E27FC236}">
                <a16:creationId xmlns:a16="http://schemas.microsoft.com/office/drawing/2014/main" id="{6E7B667D-FD4D-1A1F-14D1-3473E6E3A3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B16B2-AF0D-9FD9-D05A-24AAA8091CE4}"/>
              </a:ext>
            </a:extLst>
          </p:cNvPr>
          <p:cNvSpPr>
            <a:spLocks noGrp="1"/>
          </p:cNvSpPr>
          <p:nvPr>
            <p:ph type="sldNum" sz="quarter" idx="12"/>
          </p:nvPr>
        </p:nvSpPr>
        <p:spPr/>
        <p:txBody>
          <a:bodyPr/>
          <a:lstStyle/>
          <a:p>
            <a:fld id="{CAB7CBFE-8834-4F9E-9EAB-32DD63ED90E7}" type="slidenum">
              <a:rPr lang="en-US" smtClean="0"/>
              <a:t>‹#›</a:t>
            </a:fld>
            <a:endParaRPr lang="en-US"/>
          </a:p>
        </p:txBody>
      </p:sp>
    </p:spTree>
    <p:extLst>
      <p:ext uri="{BB962C8B-B14F-4D97-AF65-F5344CB8AC3E}">
        <p14:creationId xmlns:p14="http://schemas.microsoft.com/office/powerpoint/2010/main" val="3939745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C797C-CC69-6FB0-16FC-E8D5CCE2BC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45CD5B-196D-F015-9B75-E94C458C28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761714-3ABE-A429-0F39-A1D0E1EBF0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E9CE2D-E244-5DF5-5616-1586874DC4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EF170E-0D11-BF34-898B-DD6203FE9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1983C7-00FE-A19A-DC2A-53990DFEC19C}"/>
              </a:ext>
            </a:extLst>
          </p:cNvPr>
          <p:cNvSpPr>
            <a:spLocks noGrp="1"/>
          </p:cNvSpPr>
          <p:nvPr>
            <p:ph type="dt" sz="half" idx="10"/>
          </p:nvPr>
        </p:nvSpPr>
        <p:spPr/>
        <p:txBody>
          <a:bodyPr/>
          <a:lstStyle/>
          <a:p>
            <a:fld id="{FDA781B7-549A-46B6-901B-9230C95B4F1D}" type="datetime1">
              <a:rPr lang="en-US" smtClean="0"/>
              <a:t>2/17/2026</a:t>
            </a:fld>
            <a:endParaRPr lang="en-US"/>
          </a:p>
        </p:txBody>
      </p:sp>
      <p:sp>
        <p:nvSpPr>
          <p:cNvPr id="8" name="Footer Placeholder 7">
            <a:extLst>
              <a:ext uri="{FF2B5EF4-FFF2-40B4-BE49-F238E27FC236}">
                <a16:creationId xmlns:a16="http://schemas.microsoft.com/office/drawing/2014/main" id="{012A5C5F-6EBA-505A-C4C0-27244D1117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7B7160-AB93-1CB3-B595-A7203D825C00}"/>
              </a:ext>
            </a:extLst>
          </p:cNvPr>
          <p:cNvSpPr>
            <a:spLocks noGrp="1"/>
          </p:cNvSpPr>
          <p:nvPr>
            <p:ph type="sldNum" sz="quarter" idx="12"/>
          </p:nvPr>
        </p:nvSpPr>
        <p:spPr/>
        <p:txBody>
          <a:bodyPr/>
          <a:lstStyle/>
          <a:p>
            <a:fld id="{CAB7CBFE-8834-4F9E-9EAB-32DD63ED90E7}" type="slidenum">
              <a:rPr lang="en-US" smtClean="0"/>
              <a:t>‹#›</a:t>
            </a:fld>
            <a:endParaRPr lang="en-US"/>
          </a:p>
        </p:txBody>
      </p:sp>
    </p:spTree>
    <p:extLst>
      <p:ext uri="{BB962C8B-B14F-4D97-AF65-F5344CB8AC3E}">
        <p14:creationId xmlns:p14="http://schemas.microsoft.com/office/powerpoint/2010/main" val="1037569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13F24-A7AA-2C10-7D01-3E3A3B972A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0FF7BF-63DE-EC49-56AC-D20EB1CE9D19}"/>
              </a:ext>
            </a:extLst>
          </p:cNvPr>
          <p:cNvSpPr>
            <a:spLocks noGrp="1"/>
          </p:cNvSpPr>
          <p:nvPr>
            <p:ph type="dt" sz="half" idx="10"/>
          </p:nvPr>
        </p:nvSpPr>
        <p:spPr/>
        <p:txBody>
          <a:bodyPr/>
          <a:lstStyle/>
          <a:p>
            <a:fld id="{7D544FEA-1279-4021-9B1C-5C3303B13F34}" type="datetime1">
              <a:rPr lang="en-US" smtClean="0"/>
              <a:t>2/17/2026</a:t>
            </a:fld>
            <a:endParaRPr lang="en-US"/>
          </a:p>
        </p:txBody>
      </p:sp>
      <p:sp>
        <p:nvSpPr>
          <p:cNvPr id="4" name="Footer Placeholder 3">
            <a:extLst>
              <a:ext uri="{FF2B5EF4-FFF2-40B4-BE49-F238E27FC236}">
                <a16:creationId xmlns:a16="http://schemas.microsoft.com/office/drawing/2014/main" id="{D73867F1-FB44-883E-4B76-0A3528C428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F2336F-D6CD-AF43-D0C7-BA0524768417}"/>
              </a:ext>
            </a:extLst>
          </p:cNvPr>
          <p:cNvSpPr>
            <a:spLocks noGrp="1"/>
          </p:cNvSpPr>
          <p:nvPr>
            <p:ph type="sldNum" sz="quarter" idx="12"/>
          </p:nvPr>
        </p:nvSpPr>
        <p:spPr/>
        <p:txBody>
          <a:bodyPr/>
          <a:lstStyle/>
          <a:p>
            <a:fld id="{CAB7CBFE-8834-4F9E-9EAB-32DD63ED90E7}" type="slidenum">
              <a:rPr lang="en-US" smtClean="0"/>
              <a:t>‹#›</a:t>
            </a:fld>
            <a:endParaRPr lang="en-US"/>
          </a:p>
        </p:txBody>
      </p:sp>
    </p:spTree>
    <p:extLst>
      <p:ext uri="{BB962C8B-B14F-4D97-AF65-F5344CB8AC3E}">
        <p14:creationId xmlns:p14="http://schemas.microsoft.com/office/powerpoint/2010/main" val="871080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9DCE88-EF8F-DA40-9164-3C27B9A2DC00}"/>
              </a:ext>
            </a:extLst>
          </p:cNvPr>
          <p:cNvSpPr>
            <a:spLocks noGrp="1"/>
          </p:cNvSpPr>
          <p:nvPr>
            <p:ph type="dt" sz="half" idx="10"/>
          </p:nvPr>
        </p:nvSpPr>
        <p:spPr/>
        <p:txBody>
          <a:bodyPr/>
          <a:lstStyle/>
          <a:p>
            <a:fld id="{BC565CA8-CD91-4A4C-AE94-B684C5A0C371}" type="datetime1">
              <a:rPr lang="en-US" smtClean="0"/>
              <a:t>2/17/2026</a:t>
            </a:fld>
            <a:endParaRPr lang="en-US" dirty="0"/>
          </a:p>
        </p:txBody>
      </p:sp>
      <p:sp>
        <p:nvSpPr>
          <p:cNvPr id="3" name="Footer Placeholder 2">
            <a:extLst>
              <a:ext uri="{FF2B5EF4-FFF2-40B4-BE49-F238E27FC236}">
                <a16:creationId xmlns:a16="http://schemas.microsoft.com/office/drawing/2014/main" id="{8D49F80A-35C1-3016-5C93-1032CE0177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7C4E15-0893-9E24-D7E6-E2F84A2E3169}"/>
              </a:ext>
            </a:extLst>
          </p:cNvPr>
          <p:cNvSpPr>
            <a:spLocks noGrp="1"/>
          </p:cNvSpPr>
          <p:nvPr>
            <p:ph type="sldNum" sz="quarter" idx="12"/>
          </p:nvPr>
        </p:nvSpPr>
        <p:spPr/>
        <p:txBody>
          <a:bodyPr/>
          <a:lstStyle/>
          <a:p>
            <a:fld id="{CAB7CBFE-8834-4F9E-9EAB-32DD63ED90E7}" type="slidenum">
              <a:rPr lang="en-US" smtClean="0"/>
              <a:t>‹#›</a:t>
            </a:fld>
            <a:endParaRPr lang="en-US"/>
          </a:p>
        </p:txBody>
      </p:sp>
    </p:spTree>
    <p:extLst>
      <p:ext uri="{BB962C8B-B14F-4D97-AF65-F5344CB8AC3E}">
        <p14:creationId xmlns:p14="http://schemas.microsoft.com/office/powerpoint/2010/main" val="3916502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F896D-4947-4A47-FE2D-03834A1B33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D1472A-F630-7355-934C-996CB4C26917}"/>
              </a:ext>
            </a:extLst>
          </p:cNvPr>
          <p:cNvSpPr>
            <a:spLocks noGrp="1"/>
          </p:cNvSpPr>
          <p:nvPr>
            <p:ph idx="1"/>
          </p:nvPr>
        </p:nvSpPr>
        <p:spPr>
          <a:xfrm>
            <a:off x="5183188" y="2257425"/>
            <a:ext cx="5722937" cy="360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590C43-4DD1-C9A3-68A3-90DF9FAAAF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C88BB9-E448-7D41-AECF-1A1C5D690A78}"/>
              </a:ext>
            </a:extLst>
          </p:cNvPr>
          <p:cNvSpPr>
            <a:spLocks noGrp="1"/>
          </p:cNvSpPr>
          <p:nvPr>
            <p:ph type="dt" sz="half" idx="10"/>
          </p:nvPr>
        </p:nvSpPr>
        <p:spPr/>
        <p:txBody>
          <a:bodyPr/>
          <a:lstStyle/>
          <a:p>
            <a:fld id="{F3BDD552-85CF-452F-A406-514B5E321E63}" type="datetime1">
              <a:rPr lang="en-US" smtClean="0"/>
              <a:t>2/17/2026</a:t>
            </a:fld>
            <a:endParaRPr lang="en-US"/>
          </a:p>
        </p:txBody>
      </p:sp>
      <p:sp>
        <p:nvSpPr>
          <p:cNvPr id="6" name="Footer Placeholder 5">
            <a:extLst>
              <a:ext uri="{FF2B5EF4-FFF2-40B4-BE49-F238E27FC236}">
                <a16:creationId xmlns:a16="http://schemas.microsoft.com/office/drawing/2014/main" id="{674ACF5D-82D9-0A5E-A717-7B5DBBDE09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210561-B526-133D-0F72-9F9774F8B464}"/>
              </a:ext>
            </a:extLst>
          </p:cNvPr>
          <p:cNvSpPr>
            <a:spLocks noGrp="1"/>
          </p:cNvSpPr>
          <p:nvPr>
            <p:ph type="sldNum" sz="quarter" idx="12"/>
          </p:nvPr>
        </p:nvSpPr>
        <p:spPr/>
        <p:txBody>
          <a:bodyPr/>
          <a:lstStyle/>
          <a:p>
            <a:fld id="{CAB7CBFE-8834-4F9E-9EAB-32DD63ED90E7}" type="slidenum">
              <a:rPr lang="en-US" smtClean="0"/>
              <a:t>‹#›</a:t>
            </a:fld>
            <a:endParaRPr lang="en-US"/>
          </a:p>
        </p:txBody>
      </p:sp>
    </p:spTree>
    <p:extLst>
      <p:ext uri="{BB962C8B-B14F-4D97-AF65-F5344CB8AC3E}">
        <p14:creationId xmlns:p14="http://schemas.microsoft.com/office/powerpoint/2010/main" val="2190386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AE5E7-FB0B-36DC-BB09-1AA1C53126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F3269B-DB23-50BB-1456-808F313A27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F101E-0552-5289-44BF-B1077F920F40}"/>
              </a:ext>
            </a:extLst>
          </p:cNvPr>
          <p:cNvSpPr>
            <a:spLocks noGrp="1"/>
          </p:cNvSpPr>
          <p:nvPr>
            <p:ph type="dt" sz="half" idx="10"/>
          </p:nvPr>
        </p:nvSpPr>
        <p:spPr>
          <a:xfrm>
            <a:off x="838200" y="6356350"/>
            <a:ext cx="2743200" cy="365125"/>
          </a:xfrm>
          <a:prstGeom prst="rect">
            <a:avLst/>
          </a:prstGeom>
        </p:spPr>
        <p:txBody>
          <a:bodyPr/>
          <a:lstStyle/>
          <a:p>
            <a:fld id="{99FE1658-BA75-4326-85A4-0456D9756F66}" type="datetime1">
              <a:rPr lang="en-US" smtClean="0"/>
              <a:t>2/17/2026</a:t>
            </a:fld>
            <a:endParaRPr lang="en-US" dirty="0"/>
          </a:p>
        </p:txBody>
      </p:sp>
      <p:sp>
        <p:nvSpPr>
          <p:cNvPr id="5" name="Footer Placeholder 4">
            <a:extLst>
              <a:ext uri="{FF2B5EF4-FFF2-40B4-BE49-F238E27FC236}">
                <a16:creationId xmlns:a16="http://schemas.microsoft.com/office/drawing/2014/main" id="{5C1E967C-9057-1D10-06FD-FE3C61A9FD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D7A674-646B-FEB1-5D86-78D124598E79}"/>
              </a:ext>
            </a:extLst>
          </p:cNvPr>
          <p:cNvSpPr>
            <a:spLocks noGrp="1"/>
          </p:cNvSpPr>
          <p:nvPr>
            <p:ph type="sldNum" sz="quarter" idx="12"/>
          </p:nvPr>
        </p:nvSpPr>
        <p:spPr/>
        <p:txBody>
          <a:bodyPr/>
          <a:lstStyle/>
          <a:p>
            <a:fld id="{CAB7CBFE-8834-4F9E-9EAB-32DD63ED90E7}" type="slidenum">
              <a:rPr lang="en-US" smtClean="0"/>
              <a:t>‹#›</a:t>
            </a:fld>
            <a:endParaRPr lang="en-US"/>
          </a:p>
        </p:txBody>
      </p:sp>
    </p:spTree>
    <p:extLst>
      <p:ext uri="{BB962C8B-B14F-4D97-AF65-F5344CB8AC3E}">
        <p14:creationId xmlns:p14="http://schemas.microsoft.com/office/powerpoint/2010/main" val="3055692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27FA-2DDF-D835-56EE-ECDB7E58BC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7DAC92-8010-8153-8719-7813B9DE3F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0C468D-34A4-DF14-1DC9-6C7153142F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A0FD48-FEAB-6124-2D1B-5C6861505B29}"/>
              </a:ext>
            </a:extLst>
          </p:cNvPr>
          <p:cNvSpPr>
            <a:spLocks noGrp="1"/>
          </p:cNvSpPr>
          <p:nvPr>
            <p:ph type="dt" sz="half" idx="10"/>
          </p:nvPr>
        </p:nvSpPr>
        <p:spPr/>
        <p:txBody>
          <a:bodyPr/>
          <a:lstStyle/>
          <a:p>
            <a:fld id="{1F3A4E6B-AA3C-40A5-B4CA-6C01F8E62DD2}" type="datetime1">
              <a:rPr lang="en-US" smtClean="0"/>
              <a:t>2/17/2026</a:t>
            </a:fld>
            <a:endParaRPr lang="en-US"/>
          </a:p>
        </p:txBody>
      </p:sp>
      <p:sp>
        <p:nvSpPr>
          <p:cNvPr id="6" name="Footer Placeholder 5">
            <a:extLst>
              <a:ext uri="{FF2B5EF4-FFF2-40B4-BE49-F238E27FC236}">
                <a16:creationId xmlns:a16="http://schemas.microsoft.com/office/drawing/2014/main" id="{325CFB0C-E6FE-A53F-D59A-1320DB3ECE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0B8786-05E0-93F3-E416-6F89BB15AF76}"/>
              </a:ext>
            </a:extLst>
          </p:cNvPr>
          <p:cNvSpPr>
            <a:spLocks noGrp="1"/>
          </p:cNvSpPr>
          <p:nvPr>
            <p:ph type="sldNum" sz="quarter" idx="12"/>
          </p:nvPr>
        </p:nvSpPr>
        <p:spPr/>
        <p:txBody>
          <a:bodyPr/>
          <a:lstStyle/>
          <a:p>
            <a:fld id="{CAB7CBFE-8834-4F9E-9EAB-32DD63ED90E7}" type="slidenum">
              <a:rPr lang="en-US" smtClean="0"/>
              <a:t>‹#›</a:t>
            </a:fld>
            <a:endParaRPr lang="en-US"/>
          </a:p>
        </p:txBody>
      </p:sp>
    </p:spTree>
    <p:extLst>
      <p:ext uri="{BB962C8B-B14F-4D97-AF65-F5344CB8AC3E}">
        <p14:creationId xmlns:p14="http://schemas.microsoft.com/office/powerpoint/2010/main" val="2276165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31045-4688-ECD9-A0AE-0AFC15449D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66FC2E-CC26-1557-32F1-E9079414F0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A41F80-BC9B-4A79-F4C3-1E63718B49F9}"/>
              </a:ext>
            </a:extLst>
          </p:cNvPr>
          <p:cNvSpPr>
            <a:spLocks noGrp="1"/>
          </p:cNvSpPr>
          <p:nvPr>
            <p:ph type="dt" sz="half" idx="10"/>
          </p:nvPr>
        </p:nvSpPr>
        <p:spPr/>
        <p:txBody>
          <a:bodyPr/>
          <a:lstStyle/>
          <a:p>
            <a:fld id="{825A95BB-323B-4D04-82C9-2A363CE6DFA1}" type="datetime1">
              <a:rPr lang="en-US" smtClean="0"/>
              <a:t>2/17/2026</a:t>
            </a:fld>
            <a:endParaRPr lang="en-US"/>
          </a:p>
        </p:txBody>
      </p:sp>
      <p:sp>
        <p:nvSpPr>
          <p:cNvPr id="5" name="Footer Placeholder 4">
            <a:extLst>
              <a:ext uri="{FF2B5EF4-FFF2-40B4-BE49-F238E27FC236}">
                <a16:creationId xmlns:a16="http://schemas.microsoft.com/office/drawing/2014/main" id="{ECA5BDB3-1260-F786-46F7-9DF73F539F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13D047-8042-5A37-2080-8FDCD594061E}"/>
              </a:ext>
            </a:extLst>
          </p:cNvPr>
          <p:cNvSpPr>
            <a:spLocks noGrp="1"/>
          </p:cNvSpPr>
          <p:nvPr>
            <p:ph type="sldNum" sz="quarter" idx="12"/>
          </p:nvPr>
        </p:nvSpPr>
        <p:spPr/>
        <p:txBody>
          <a:bodyPr/>
          <a:lstStyle/>
          <a:p>
            <a:fld id="{CAB7CBFE-8834-4F9E-9EAB-32DD63ED90E7}" type="slidenum">
              <a:rPr lang="en-US" smtClean="0"/>
              <a:t>‹#›</a:t>
            </a:fld>
            <a:endParaRPr lang="en-US"/>
          </a:p>
        </p:txBody>
      </p:sp>
    </p:spTree>
    <p:extLst>
      <p:ext uri="{BB962C8B-B14F-4D97-AF65-F5344CB8AC3E}">
        <p14:creationId xmlns:p14="http://schemas.microsoft.com/office/powerpoint/2010/main" val="1610159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8E31A7-F11A-F424-F111-D3781AA23D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2FB7B7-63A2-4464-0912-DECECF445F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B3C93-D116-5FEA-7645-6E1B8B0082F8}"/>
              </a:ext>
            </a:extLst>
          </p:cNvPr>
          <p:cNvSpPr>
            <a:spLocks noGrp="1"/>
          </p:cNvSpPr>
          <p:nvPr>
            <p:ph type="dt" sz="half" idx="10"/>
          </p:nvPr>
        </p:nvSpPr>
        <p:spPr/>
        <p:txBody>
          <a:bodyPr/>
          <a:lstStyle/>
          <a:p>
            <a:fld id="{82192068-E16C-4862-822B-BA357AAC0147}" type="datetime1">
              <a:rPr lang="en-US" smtClean="0"/>
              <a:t>2/17/2026</a:t>
            </a:fld>
            <a:endParaRPr lang="en-US"/>
          </a:p>
        </p:txBody>
      </p:sp>
      <p:sp>
        <p:nvSpPr>
          <p:cNvPr id="5" name="Footer Placeholder 4">
            <a:extLst>
              <a:ext uri="{FF2B5EF4-FFF2-40B4-BE49-F238E27FC236}">
                <a16:creationId xmlns:a16="http://schemas.microsoft.com/office/drawing/2014/main" id="{78C75E04-12C4-5E6A-9AE6-D54A60626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5896CA-010A-9A8D-AC23-FFA0C6B07E20}"/>
              </a:ext>
            </a:extLst>
          </p:cNvPr>
          <p:cNvSpPr>
            <a:spLocks noGrp="1"/>
          </p:cNvSpPr>
          <p:nvPr>
            <p:ph type="sldNum" sz="quarter" idx="12"/>
          </p:nvPr>
        </p:nvSpPr>
        <p:spPr/>
        <p:txBody>
          <a:bodyPr/>
          <a:lstStyle/>
          <a:p>
            <a:fld id="{CAB7CBFE-8834-4F9E-9EAB-32DD63ED90E7}" type="slidenum">
              <a:rPr lang="en-US" smtClean="0"/>
              <a:t>‹#›</a:t>
            </a:fld>
            <a:endParaRPr lang="en-US"/>
          </a:p>
        </p:txBody>
      </p:sp>
    </p:spTree>
    <p:extLst>
      <p:ext uri="{BB962C8B-B14F-4D97-AF65-F5344CB8AC3E}">
        <p14:creationId xmlns:p14="http://schemas.microsoft.com/office/powerpoint/2010/main" val="1926448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0BAB0-A904-9D4A-8F3A-0396389985C5}"/>
              </a:ext>
            </a:extLst>
          </p:cNvPr>
          <p:cNvSpPr>
            <a:spLocks noGrp="1"/>
          </p:cNvSpPr>
          <p:nvPr>
            <p:ph type="ctrTitle"/>
          </p:nvPr>
        </p:nvSpPr>
        <p:spPr>
          <a:xfrm>
            <a:off x="9525" y="1358900"/>
            <a:ext cx="6086475"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C08B7881-B8DC-7C13-BB8F-16BFFE22C223}"/>
              </a:ext>
            </a:extLst>
          </p:cNvPr>
          <p:cNvSpPr>
            <a:spLocks noGrp="1"/>
          </p:cNvSpPr>
          <p:nvPr>
            <p:ph type="subTitle" idx="1"/>
          </p:nvPr>
        </p:nvSpPr>
        <p:spPr>
          <a:xfrm>
            <a:off x="523874" y="4083051"/>
            <a:ext cx="505777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83489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AE5E7-FB0B-36DC-BB09-1AA1C53126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F3269B-DB23-50BB-1456-808F313A27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F101E-0552-5289-44BF-B1077F920F40}"/>
              </a:ext>
            </a:extLst>
          </p:cNvPr>
          <p:cNvSpPr>
            <a:spLocks noGrp="1"/>
          </p:cNvSpPr>
          <p:nvPr>
            <p:ph type="dt" sz="half" idx="10"/>
          </p:nvPr>
        </p:nvSpPr>
        <p:spPr/>
        <p:txBody>
          <a:bodyPr/>
          <a:lstStyle/>
          <a:p>
            <a:fld id="{FF0D1C22-A240-4B9C-857A-F61376FA5AA0}" type="datetime1">
              <a:rPr lang="en-US" smtClean="0"/>
              <a:t>2/17/2026</a:t>
            </a:fld>
            <a:endParaRPr lang="en-US"/>
          </a:p>
        </p:txBody>
      </p:sp>
      <p:sp>
        <p:nvSpPr>
          <p:cNvPr id="5" name="Footer Placeholder 4">
            <a:extLst>
              <a:ext uri="{FF2B5EF4-FFF2-40B4-BE49-F238E27FC236}">
                <a16:creationId xmlns:a16="http://schemas.microsoft.com/office/drawing/2014/main" id="{5C1E967C-9057-1D10-06FD-FE3C61A9FD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D7A674-646B-FEB1-5D86-78D124598E79}"/>
              </a:ext>
            </a:extLst>
          </p:cNvPr>
          <p:cNvSpPr>
            <a:spLocks noGrp="1"/>
          </p:cNvSpPr>
          <p:nvPr>
            <p:ph type="sldNum" sz="quarter" idx="12"/>
          </p:nvPr>
        </p:nvSpPr>
        <p:spPr/>
        <p:txBody>
          <a:bodyPr/>
          <a:lstStyle/>
          <a:p>
            <a:fld id="{CAB7CBFE-8834-4F9E-9EAB-32DD63ED90E7}" type="slidenum">
              <a:rPr lang="en-US" smtClean="0"/>
              <a:t>‹#›</a:t>
            </a:fld>
            <a:endParaRPr lang="en-US"/>
          </a:p>
        </p:txBody>
      </p:sp>
    </p:spTree>
    <p:extLst>
      <p:ext uri="{BB962C8B-B14F-4D97-AF65-F5344CB8AC3E}">
        <p14:creationId xmlns:p14="http://schemas.microsoft.com/office/powerpoint/2010/main" val="3277963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C6A74-E7DC-50A4-FFCB-B27EB445C1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7AE6F9-E4D8-0F5D-AB22-83F44E5BC18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A3134E9-9FE1-D216-C614-135FAAF7ACCF}"/>
              </a:ext>
            </a:extLst>
          </p:cNvPr>
          <p:cNvSpPr>
            <a:spLocks noGrp="1"/>
          </p:cNvSpPr>
          <p:nvPr>
            <p:ph type="dt" sz="half" idx="10"/>
          </p:nvPr>
        </p:nvSpPr>
        <p:spPr/>
        <p:txBody>
          <a:bodyPr/>
          <a:lstStyle/>
          <a:p>
            <a:fld id="{196A3F95-D76C-4B89-8544-BEC0AEB37C84}" type="datetime1">
              <a:rPr lang="en-US" smtClean="0"/>
              <a:t>2/17/2026</a:t>
            </a:fld>
            <a:endParaRPr lang="en-US"/>
          </a:p>
        </p:txBody>
      </p:sp>
      <p:sp>
        <p:nvSpPr>
          <p:cNvPr id="5" name="Footer Placeholder 4">
            <a:extLst>
              <a:ext uri="{FF2B5EF4-FFF2-40B4-BE49-F238E27FC236}">
                <a16:creationId xmlns:a16="http://schemas.microsoft.com/office/drawing/2014/main" id="{E04D0802-9375-2160-EF36-94ACA0D8B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C62942-ABF2-4A0E-BAF6-ECDFA3565C5E}"/>
              </a:ext>
            </a:extLst>
          </p:cNvPr>
          <p:cNvSpPr>
            <a:spLocks noGrp="1"/>
          </p:cNvSpPr>
          <p:nvPr>
            <p:ph type="sldNum" sz="quarter" idx="12"/>
          </p:nvPr>
        </p:nvSpPr>
        <p:spPr/>
        <p:txBody>
          <a:bodyPr/>
          <a:lstStyle/>
          <a:p>
            <a:fld id="{CAB7CBFE-8834-4F9E-9EAB-32DD63ED90E7}" type="slidenum">
              <a:rPr lang="en-US" smtClean="0"/>
              <a:t>‹#›</a:t>
            </a:fld>
            <a:endParaRPr lang="en-US"/>
          </a:p>
        </p:txBody>
      </p:sp>
    </p:spTree>
    <p:extLst>
      <p:ext uri="{BB962C8B-B14F-4D97-AF65-F5344CB8AC3E}">
        <p14:creationId xmlns:p14="http://schemas.microsoft.com/office/powerpoint/2010/main" val="4141152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B677C-4F16-277D-0326-CA4CFE3B6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E35F8F-8660-3DEB-C3CD-B107AADF8C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A55363-F662-7AE1-8300-1876B05E77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B9E15C-C2B8-4A14-9967-2787262FD10D}"/>
              </a:ext>
            </a:extLst>
          </p:cNvPr>
          <p:cNvSpPr>
            <a:spLocks noGrp="1"/>
          </p:cNvSpPr>
          <p:nvPr>
            <p:ph type="dt" sz="half" idx="10"/>
          </p:nvPr>
        </p:nvSpPr>
        <p:spPr/>
        <p:txBody>
          <a:bodyPr/>
          <a:lstStyle/>
          <a:p>
            <a:fld id="{E13B7EDD-55F3-4010-AA7A-0B5B19DEAA5A}" type="datetime1">
              <a:rPr lang="en-US" smtClean="0"/>
              <a:t>2/17/2026</a:t>
            </a:fld>
            <a:endParaRPr lang="en-US"/>
          </a:p>
        </p:txBody>
      </p:sp>
      <p:sp>
        <p:nvSpPr>
          <p:cNvPr id="6" name="Footer Placeholder 5">
            <a:extLst>
              <a:ext uri="{FF2B5EF4-FFF2-40B4-BE49-F238E27FC236}">
                <a16:creationId xmlns:a16="http://schemas.microsoft.com/office/drawing/2014/main" id="{6E7B667D-FD4D-1A1F-14D1-3473E6E3A3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B16B2-AF0D-9FD9-D05A-24AAA8091CE4}"/>
              </a:ext>
            </a:extLst>
          </p:cNvPr>
          <p:cNvSpPr>
            <a:spLocks noGrp="1"/>
          </p:cNvSpPr>
          <p:nvPr>
            <p:ph type="sldNum" sz="quarter" idx="12"/>
          </p:nvPr>
        </p:nvSpPr>
        <p:spPr/>
        <p:txBody>
          <a:bodyPr/>
          <a:lstStyle/>
          <a:p>
            <a:fld id="{CAB7CBFE-8834-4F9E-9EAB-32DD63ED90E7}" type="slidenum">
              <a:rPr lang="en-US" smtClean="0"/>
              <a:t>‹#›</a:t>
            </a:fld>
            <a:endParaRPr lang="en-US"/>
          </a:p>
        </p:txBody>
      </p:sp>
    </p:spTree>
    <p:extLst>
      <p:ext uri="{BB962C8B-B14F-4D97-AF65-F5344CB8AC3E}">
        <p14:creationId xmlns:p14="http://schemas.microsoft.com/office/powerpoint/2010/main" val="1388453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C797C-CC69-6FB0-16FC-E8D5CCE2BC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45CD5B-196D-F015-9B75-E94C458C28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761714-3ABE-A429-0F39-A1D0E1EBF0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E9CE2D-E244-5DF5-5616-1586874DC4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EF170E-0D11-BF34-898B-DD6203FE9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1983C7-00FE-A19A-DC2A-53990DFEC19C}"/>
              </a:ext>
            </a:extLst>
          </p:cNvPr>
          <p:cNvSpPr>
            <a:spLocks noGrp="1"/>
          </p:cNvSpPr>
          <p:nvPr>
            <p:ph type="dt" sz="half" idx="10"/>
          </p:nvPr>
        </p:nvSpPr>
        <p:spPr/>
        <p:txBody>
          <a:bodyPr/>
          <a:lstStyle/>
          <a:p>
            <a:fld id="{EC44E568-AD25-42B3-BFCF-29886E90D206}" type="datetime1">
              <a:rPr lang="en-US" smtClean="0"/>
              <a:t>2/17/2026</a:t>
            </a:fld>
            <a:endParaRPr lang="en-US"/>
          </a:p>
        </p:txBody>
      </p:sp>
      <p:sp>
        <p:nvSpPr>
          <p:cNvPr id="8" name="Footer Placeholder 7">
            <a:extLst>
              <a:ext uri="{FF2B5EF4-FFF2-40B4-BE49-F238E27FC236}">
                <a16:creationId xmlns:a16="http://schemas.microsoft.com/office/drawing/2014/main" id="{012A5C5F-6EBA-505A-C4C0-27244D1117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7B7160-AB93-1CB3-B595-A7203D825C00}"/>
              </a:ext>
            </a:extLst>
          </p:cNvPr>
          <p:cNvSpPr>
            <a:spLocks noGrp="1"/>
          </p:cNvSpPr>
          <p:nvPr>
            <p:ph type="sldNum" sz="quarter" idx="12"/>
          </p:nvPr>
        </p:nvSpPr>
        <p:spPr/>
        <p:txBody>
          <a:bodyPr/>
          <a:lstStyle/>
          <a:p>
            <a:fld id="{CAB7CBFE-8834-4F9E-9EAB-32DD63ED90E7}" type="slidenum">
              <a:rPr lang="en-US" smtClean="0"/>
              <a:t>‹#›</a:t>
            </a:fld>
            <a:endParaRPr lang="en-US"/>
          </a:p>
        </p:txBody>
      </p:sp>
    </p:spTree>
    <p:extLst>
      <p:ext uri="{BB962C8B-B14F-4D97-AF65-F5344CB8AC3E}">
        <p14:creationId xmlns:p14="http://schemas.microsoft.com/office/powerpoint/2010/main" val="5109699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13F24-A7AA-2C10-7D01-3E3A3B972A3A}"/>
              </a:ext>
            </a:extLst>
          </p:cNvPr>
          <p:cNvSpPr>
            <a:spLocks noGrp="1"/>
          </p:cNvSpPr>
          <p:nvPr>
            <p:ph type="title"/>
          </p:nvPr>
        </p:nvSpPr>
        <p:spPr>
          <a:xfrm>
            <a:off x="542925" y="1555750"/>
            <a:ext cx="4838700" cy="36830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90FF7BF-63DE-EC49-56AC-D20EB1CE9D19}"/>
              </a:ext>
            </a:extLst>
          </p:cNvPr>
          <p:cNvSpPr>
            <a:spLocks noGrp="1"/>
          </p:cNvSpPr>
          <p:nvPr>
            <p:ph type="dt" sz="half" idx="10"/>
          </p:nvPr>
        </p:nvSpPr>
        <p:spPr/>
        <p:txBody>
          <a:bodyPr/>
          <a:lstStyle/>
          <a:p>
            <a:fld id="{3897650A-7628-4CA0-BEE1-767061023F0A}" type="datetime1">
              <a:rPr lang="en-US" smtClean="0"/>
              <a:t>2/17/2026</a:t>
            </a:fld>
            <a:endParaRPr lang="en-US"/>
          </a:p>
        </p:txBody>
      </p:sp>
      <p:sp>
        <p:nvSpPr>
          <p:cNvPr id="4" name="Footer Placeholder 3">
            <a:extLst>
              <a:ext uri="{FF2B5EF4-FFF2-40B4-BE49-F238E27FC236}">
                <a16:creationId xmlns:a16="http://schemas.microsoft.com/office/drawing/2014/main" id="{D73867F1-FB44-883E-4B76-0A3528C428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F2336F-D6CD-AF43-D0C7-BA0524768417}"/>
              </a:ext>
            </a:extLst>
          </p:cNvPr>
          <p:cNvSpPr>
            <a:spLocks noGrp="1"/>
          </p:cNvSpPr>
          <p:nvPr>
            <p:ph type="sldNum" sz="quarter" idx="12"/>
          </p:nvPr>
        </p:nvSpPr>
        <p:spPr/>
        <p:txBody>
          <a:bodyPr/>
          <a:lstStyle/>
          <a:p>
            <a:fld id="{CAB7CBFE-8834-4F9E-9EAB-32DD63ED90E7}" type="slidenum">
              <a:rPr lang="en-US" smtClean="0"/>
              <a:t>‹#›</a:t>
            </a:fld>
            <a:endParaRPr lang="en-US"/>
          </a:p>
        </p:txBody>
      </p:sp>
    </p:spTree>
    <p:extLst>
      <p:ext uri="{BB962C8B-B14F-4D97-AF65-F5344CB8AC3E}">
        <p14:creationId xmlns:p14="http://schemas.microsoft.com/office/powerpoint/2010/main" val="4247071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9DCE88-EF8F-DA40-9164-3C27B9A2DC00}"/>
              </a:ext>
            </a:extLst>
          </p:cNvPr>
          <p:cNvSpPr>
            <a:spLocks noGrp="1"/>
          </p:cNvSpPr>
          <p:nvPr>
            <p:ph type="dt" sz="half" idx="10"/>
          </p:nvPr>
        </p:nvSpPr>
        <p:spPr/>
        <p:txBody>
          <a:bodyPr/>
          <a:lstStyle/>
          <a:p>
            <a:fld id="{68D8EA08-C69C-4580-A9DC-91AE27F5B7C2}" type="datetime1">
              <a:rPr lang="en-US" smtClean="0"/>
              <a:t>2/17/2026</a:t>
            </a:fld>
            <a:endParaRPr lang="en-US" dirty="0"/>
          </a:p>
        </p:txBody>
      </p:sp>
      <p:sp>
        <p:nvSpPr>
          <p:cNvPr id="3" name="Footer Placeholder 2">
            <a:extLst>
              <a:ext uri="{FF2B5EF4-FFF2-40B4-BE49-F238E27FC236}">
                <a16:creationId xmlns:a16="http://schemas.microsoft.com/office/drawing/2014/main" id="{8D49F80A-35C1-3016-5C93-1032CE0177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7C4E15-0893-9E24-D7E6-E2F84A2E3169}"/>
              </a:ext>
            </a:extLst>
          </p:cNvPr>
          <p:cNvSpPr>
            <a:spLocks noGrp="1"/>
          </p:cNvSpPr>
          <p:nvPr>
            <p:ph type="sldNum" sz="quarter" idx="12"/>
          </p:nvPr>
        </p:nvSpPr>
        <p:spPr/>
        <p:txBody>
          <a:bodyPr/>
          <a:lstStyle/>
          <a:p>
            <a:fld id="{CAB7CBFE-8834-4F9E-9EAB-32DD63ED90E7}" type="slidenum">
              <a:rPr lang="en-US" smtClean="0"/>
              <a:t>‹#›</a:t>
            </a:fld>
            <a:endParaRPr lang="en-US"/>
          </a:p>
        </p:txBody>
      </p:sp>
    </p:spTree>
    <p:extLst>
      <p:ext uri="{BB962C8B-B14F-4D97-AF65-F5344CB8AC3E}">
        <p14:creationId xmlns:p14="http://schemas.microsoft.com/office/powerpoint/2010/main" val="847983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C6A74-E7DC-50A4-FFCB-B27EB445C1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7AE6F9-E4D8-0F5D-AB22-83F44E5BC18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A3134E9-9FE1-D216-C614-135FAAF7ACCF}"/>
              </a:ext>
            </a:extLst>
          </p:cNvPr>
          <p:cNvSpPr>
            <a:spLocks noGrp="1"/>
          </p:cNvSpPr>
          <p:nvPr>
            <p:ph type="dt" sz="half" idx="10"/>
          </p:nvPr>
        </p:nvSpPr>
        <p:spPr>
          <a:xfrm>
            <a:off x="838200" y="6356350"/>
            <a:ext cx="2743200" cy="365125"/>
          </a:xfrm>
          <a:prstGeom prst="rect">
            <a:avLst/>
          </a:prstGeom>
        </p:spPr>
        <p:txBody>
          <a:bodyPr/>
          <a:lstStyle/>
          <a:p>
            <a:fld id="{BC8DA34B-D93A-4458-B2A3-95002FE63BA2}" type="datetime1">
              <a:rPr lang="en-US" smtClean="0"/>
              <a:t>2/17/2026</a:t>
            </a:fld>
            <a:endParaRPr lang="en-US"/>
          </a:p>
        </p:txBody>
      </p:sp>
      <p:sp>
        <p:nvSpPr>
          <p:cNvPr id="5" name="Footer Placeholder 4">
            <a:extLst>
              <a:ext uri="{FF2B5EF4-FFF2-40B4-BE49-F238E27FC236}">
                <a16:creationId xmlns:a16="http://schemas.microsoft.com/office/drawing/2014/main" id="{E04D0802-9375-2160-EF36-94ACA0D8B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C62942-ABF2-4A0E-BAF6-ECDFA3565C5E}"/>
              </a:ext>
            </a:extLst>
          </p:cNvPr>
          <p:cNvSpPr>
            <a:spLocks noGrp="1"/>
          </p:cNvSpPr>
          <p:nvPr>
            <p:ph type="sldNum" sz="quarter" idx="12"/>
          </p:nvPr>
        </p:nvSpPr>
        <p:spPr/>
        <p:txBody>
          <a:bodyPr/>
          <a:lstStyle/>
          <a:p>
            <a:fld id="{CAB7CBFE-8834-4F9E-9EAB-32DD63ED90E7}" type="slidenum">
              <a:rPr lang="en-US" smtClean="0"/>
              <a:t>‹#›</a:t>
            </a:fld>
            <a:endParaRPr lang="en-US"/>
          </a:p>
        </p:txBody>
      </p:sp>
    </p:spTree>
    <p:extLst>
      <p:ext uri="{BB962C8B-B14F-4D97-AF65-F5344CB8AC3E}">
        <p14:creationId xmlns:p14="http://schemas.microsoft.com/office/powerpoint/2010/main" val="29600222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F896D-4947-4A47-FE2D-03834A1B33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D1472A-F630-7355-934C-996CB4C26917}"/>
              </a:ext>
            </a:extLst>
          </p:cNvPr>
          <p:cNvSpPr>
            <a:spLocks noGrp="1"/>
          </p:cNvSpPr>
          <p:nvPr>
            <p:ph idx="1"/>
          </p:nvPr>
        </p:nvSpPr>
        <p:spPr>
          <a:xfrm>
            <a:off x="5183188" y="2257425"/>
            <a:ext cx="5722937" cy="360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590C43-4DD1-C9A3-68A3-90DF9FAAAF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C88BB9-E448-7D41-AECF-1A1C5D690A78}"/>
              </a:ext>
            </a:extLst>
          </p:cNvPr>
          <p:cNvSpPr>
            <a:spLocks noGrp="1"/>
          </p:cNvSpPr>
          <p:nvPr>
            <p:ph type="dt" sz="half" idx="10"/>
          </p:nvPr>
        </p:nvSpPr>
        <p:spPr/>
        <p:txBody>
          <a:bodyPr/>
          <a:lstStyle/>
          <a:p>
            <a:fld id="{00D37B52-5781-4298-A316-0D1A04DA49A3}" type="datetime1">
              <a:rPr lang="en-US" smtClean="0"/>
              <a:t>2/17/2026</a:t>
            </a:fld>
            <a:endParaRPr lang="en-US"/>
          </a:p>
        </p:txBody>
      </p:sp>
      <p:sp>
        <p:nvSpPr>
          <p:cNvPr id="6" name="Footer Placeholder 5">
            <a:extLst>
              <a:ext uri="{FF2B5EF4-FFF2-40B4-BE49-F238E27FC236}">
                <a16:creationId xmlns:a16="http://schemas.microsoft.com/office/drawing/2014/main" id="{674ACF5D-82D9-0A5E-A717-7B5DBBDE09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210561-B526-133D-0F72-9F9774F8B464}"/>
              </a:ext>
            </a:extLst>
          </p:cNvPr>
          <p:cNvSpPr>
            <a:spLocks noGrp="1"/>
          </p:cNvSpPr>
          <p:nvPr>
            <p:ph type="sldNum" sz="quarter" idx="12"/>
          </p:nvPr>
        </p:nvSpPr>
        <p:spPr/>
        <p:txBody>
          <a:bodyPr/>
          <a:lstStyle/>
          <a:p>
            <a:fld id="{CAB7CBFE-8834-4F9E-9EAB-32DD63ED90E7}" type="slidenum">
              <a:rPr lang="en-US" smtClean="0"/>
              <a:t>‹#›</a:t>
            </a:fld>
            <a:endParaRPr lang="en-US"/>
          </a:p>
        </p:txBody>
      </p:sp>
    </p:spTree>
    <p:extLst>
      <p:ext uri="{BB962C8B-B14F-4D97-AF65-F5344CB8AC3E}">
        <p14:creationId xmlns:p14="http://schemas.microsoft.com/office/powerpoint/2010/main" val="2567515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27FA-2DDF-D835-56EE-ECDB7E58BC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7DAC92-8010-8153-8719-7813B9DE3F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0C468D-34A4-DF14-1DC9-6C7153142F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A0FD48-FEAB-6124-2D1B-5C6861505B29}"/>
              </a:ext>
            </a:extLst>
          </p:cNvPr>
          <p:cNvSpPr>
            <a:spLocks noGrp="1"/>
          </p:cNvSpPr>
          <p:nvPr>
            <p:ph type="dt" sz="half" idx="10"/>
          </p:nvPr>
        </p:nvSpPr>
        <p:spPr/>
        <p:txBody>
          <a:bodyPr/>
          <a:lstStyle/>
          <a:p>
            <a:fld id="{CA1AA4C9-6EA4-48E6-8898-9DF2E7D24598}" type="datetime1">
              <a:rPr lang="en-US" smtClean="0"/>
              <a:t>2/17/2026</a:t>
            </a:fld>
            <a:endParaRPr lang="en-US"/>
          </a:p>
        </p:txBody>
      </p:sp>
      <p:sp>
        <p:nvSpPr>
          <p:cNvPr id="6" name="Footer Placeholder 5">
            <a:extLst>
              <a:ext uri="{FF2B5EF4-FFF2-40B4-BE49-F238E27FC236}">
                <a16:creationId xmlns:a16="http://schemas.microsoft.com/office/drawing/2014/main" id="{325CFB0C-E6FE-A53F-D59A-1320DB3ECE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0B8786-05E0-93F3-E416-6F89BB15AF76}"/>
              </a:ext>
            </a:extLst>
          </p:cNvPr>
          <p:cNvSpPr>
            <a:spLocks noGrp="1"/>
          </p:cNvSpPr>
          <p:nvPr>
            <p:ph type="sldNum" sz="quarter" idx="12"/>
          </p:nvPr>
        </p:nvSpPr>
        <p:spPr/>
        <p:txBody>
          <a:bodyPr/>
          <a:lstStyle/>
          <a:p>
            <a:fld id="{CAB7CBFE-8834-4F9E-9EAB-32DD63ED90E7}" type="slidenum">
              <a:rPr lang="en-US" smtClean="0"/>
              <a:t>‹#›</a:t>
            </a:fld>
            <a:endParaRPr lang="en-US"/>
          </a:p>
        </p:txBody>
      </p:sp>
    </p:spTree>
    <p:extLst>
      <p:ext uri="{BB962C8B-B14F-4D97-AF65-F5344CB8AC3E}">
        <p14:creationId xmlns:p14="http://schemas.microsoft.com/office/powerpoint/2010/main" val="10904810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31045-4688-ECD9-A0AE-0AFC15449D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66FC2E-CC26-1557-32F1-E9079414F0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A41F80-BC9B-4A79-F4C3-1E63718B49F9}"/>
              </a:ext>
            </a:extLst>
          </p:cNvPr>
          <p:cNvSpPr>
            <a:spLocks noGrp="1"/>
          </p:cNvSpPr>
          <p:nvPr>
            <p:ph type="dt" sz="half" idx="10"/>
          </p:nvPr>
        </p:nvSpPr>
        <p:spPr/>
        <p:txBody>
          <a:bodyPr/>
          <a:lstStyle/>
          <a:p>
            <a:fld id="{EB6913D7-3537-46C7-8182-174341DE1203}" type="datetime1">
              <a:rPr lang="en-US" smtClean="0"/>
              <a:t>2/17/2026</a:t>
            </a:fld>
            <a:endParaRPr lang="en-US"/>
          </a:p>
        </p:txBody>
      </p:sp>
      <p:sp>
        <p:nvSpPr>
          <p:cNvPr id="5" name="Footer Placeholder 4">
            <a:extLst>
              <a:ext uri="{FF2B5EF4-FFF2-40B4-BE49-F238E27FC236}">
                <a16:creationId xmlns:a16="http://schemas.microsoft.com/office/drawing/2014/main" id="{ECA5BDB3-1260-F786-46F7-9DF73F539F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13D047-8042-5A37-2080-8FDCD594061E}"/>
              </a:ext>
            </a:extLst>
          </p:cNvPr>
          <p:cNvSpPr>
            <a:spLocks noGrp="1"/>
          </p:cNvSpPr>
          <p:nvPr>
            <p:ph type="sldNum" sz="quarter" idx="12"/>
          </p:nvPr>
        </p:nvSpPr>
        <p:spPr/>
        <p:txBody>
          <a:bodyPr/>
          <a:lstStyle/>
          <a:p>
            <a:fld id="{CAB7CBFE-8834-4F9E-9EAB-32DD63ED90E7}" type="slidenum">
              <a:rPr lang="en-US" smtClean="0"/>
              <a:t>‹#›</a:t>
            </a:fld>
            <a:endParaRPr lang="en-US"/>
          </a:p>
        </p:txBody>
      </p:sp>
    </p:spTree>
    <p:extLst>
      <p:ext uri="{BB962C8B-B14F-4D97-AF65-F5344CB8AC3E}">
        <p14:creationId xmlns:p14="http://schemas.microsoft.com/office/powerpoint/2010/main" val="1153322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8E31A7-F11A-F424-F111-D3781AA23D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2FB7B7-63A2-4464-0912-DECECF445F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B3C93-D116-5FEA-7645-6E1B8B0082F8}"/>
              </a:ext>
            </a:extLst>
          </p:cNvPr>
          <p:cNvSpPr>
            <a:spLocks noGrp="1"/>
          </p:cNvSpPr>
          <p:nvPr>
            <p:ph type="dt" sz="half" idx="10"/>
          </p:nvPr>
        </p:nvSpPr>
        <p:spPr/>
        <p:txBody>
          <a:bodyPr/>
          <a:lstStyle/>
          <a:p>
            <a:fld id="{387022CD-2765-4D47-B02C-0F3FB9F1B808}" type="datetime1">
              <a:rPr lang="en-US" smtClean="0"/>
              <a:t>2/17/2026</a:t>
            </a:fld>
            <a:endParaRPr lang="en-US"/>
          </a:p>
        </p:txBody>
      </p:sp>
      <p:sp>
        <p:nvSpPr>
          <p:cNvPr id="5" name="Footer Placeholder 4">
            <a:extLst>
              <a:ext uri="{FF2B5EF4-FFF2-40B4-BE49-F238E27FC236}">
                <a16:creationId xmlns:a16="http://schemas.microsoft.com/office/drawing/2014/main" id="{78C75E04-12C4-5E6A-9AE6-D54A60626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5896CA-010A-9A8D-AC23-FFA0C6B07E20}"/>
              </a:ext>
            </a:extLst>
          </p:cNvPr>
          <p:cNvSpPr>
            <a:spLocks noGrp="1"/>
          </p:cNvSpPr>
          <p:nvPr>
            <p:ph type="sldNum" sz="quarter" idx="12"/>
          </p:nvPr>
        </p:nvSpPr>
        <p:spPr/>
        <p:txBody>
          <a:bodyPr/>
          <a:lstStyle/>
          <a:p>
            <a:fld id="{CAB7CBFE-8834-4F9E-9EAB-32DD63ED90E7}" type="slidenum">
              <a:rPr lang="en-US" smtClean="0"/>
              <a:t>‹#›</a:t>
            </a:fld>
            <a:endParaRPr lang="en-US"/>
          </a:p>
        </p:txBody>
      </p:sp>
    </p:spTree>
    <p:extLst>
      <p:ext uri="{BB962C8B-B14F-4D97-AF65-F5344CB8AC3E}">
        <p14:creationId xmlns:p14="http://schemas.microsoft.com/office/powerpoint/2010/main" val="3803082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B677C-4F16-277D-0326-CA4CFE3B6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E35F8F-8660-3DEB-C3CD-B107AADF8C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A55363-F662-7AE1-8300-1876B05E77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B9E15C-C2B8-4A14-9967-2787262FD10D}"/>
              </a:ext>
            </a:extLst>
          </p:cNvPr>
          <p:cNvSpPr>
            <a:spLocks noGrp="1"/>
          </p:cNvSpPr>
          <p:nvPr>
            <p:ph type="dt" sz="half" idx="10"/>
          </p:nvPr>
        </p:nvSpPr>
        <p:spPr>
          <a:xfrm>
            <a:off x="838200" y="6356350"/>
            <a:ext cx="2743200" cy="365125"/>
          </a:xfrm>
          <a:prstGeom prst="rect">
            <a:avLst/>
          </a:prstGeom>
        </p:spPr>
        <p:txBody>
          <a:bodyPr/>
          <a:lstStyle/>
          <a:p>
            <a:fld id="{9A1E70C2-BCC7-4E4D-816A-11743F3D1DC5}" type="datetime1">
              <a:rPr lang="en-US" smtClean="0"/>
              <a:t>2/17/2026</a:t>
            </a:fld>
            <a:endParaRPr lang="en-US"/>
          </a:p>
        </p:txBody>
      </p:sp>
      <p:sp>
        <p:nvSpPr>
          <p:cNvPr id="6" name="Footer Placeholder 5">
            <a:extLst>
              <a:ext uri="{FF2B5EF4-FFF2-40B4-BE49-F238E27FC236}">
                <a16:creationId xmlns:a16="http://schemas.microsoft.com/office/drawing/2014/main" id="{6E7B667D-FD4D-1A1F-14D1-3473E6E3A3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B16B2-AF0D-9FD9-D05A-24AAA8091CE4}"/>
              </a:ext>
            </a:extLst>
          </p:cNvPr>
          <p:cNvSpPr>
            <a:spLocks noGrp="1"/>
          </p:cNvSpPr>
          <p:nvPr>
            <p:ph type="sldNum" sz="quarter" idx="12"/>
          </p:nvPr>
        </p:nvSpPr>
        <p:spPr/>
        <p:txBody>
          <a:bodyPr/>
          <a:lstStyle/>
          <a:p>
            <a:fld id="{CAB7CBFE-8834-4F9E-9EAB-32DD63ED90E7}" type="slidenum">
              <a:rPr lang="en-US" smtClean="0"/>
              <a:t>‹#›</a:t>
            </a:fld>
            <a:endParaRPr lang="en-US"/>
          </a:p>
        </p:txBody>
      </p:sp>
    </p:spTree>
    <p:extLst>
      <p:ext uri="{BB962C8B-B14F-4D97-AF65-F5344CB8AC3E}">
        <p14:creationId xmlns:p14="http://schemas.microsoft.com/office/powerpoint/2010/main" val="228684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C797C-CC69-6FB0-16FC-E8D5CCE2BC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45CD5B-196D-F015-9B75-E94C458C28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761714-3ABE-A429-0F39-A1D0E1EBF0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E9CE2D-E244-5DF5-5616-1586874DC4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EF170E-0D11-BF34-898B-DD6203FE9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1983C7-00FE-A19A-DC2A-53990DFEC19C}"/>
              </a:ext>
            </a:extLst>
          </p:cNvPr>
          <p:cNvSpPr>
            <a:spLocks noGrp="1"/>
          </p:cNvSpPr>
          <p:nvPr>
            <p:ph type="dt" sz="half" idx="10"/>
          </p:nvPr>
        </p:nvSpPr>
        <p:spPr>
          <a:xfrm>
            <a:off x="838200" y="6356350"/>
            <a:ext cx="2743200" cy="365125"/>
          </a:xfrm>
          <a:prstGeom prst="rect">
            <a:avLst/>
          </a:prstGeom>
        </p:spPr>
        <p:txBody>
          <a:bodyPr/>
          <a:lstStyle/>
          <a:p>
            <a:fld id="{350E391A-FC95-4CC2-8418-1D6CC6A67D12}" type="datetime1">
              <a:rPr lang="en-US" smtClean="0"/>
              <a:t>2/17/2026</a:t>
            </a:fld>
            <a:endParaRPr lang="en-US"/>
          </a:p>
        </p:txBody>
      </p:sp>
      <p:sp>
        <p:nvSpPr>
          <p:cNvPr id="8" name="Footer Placeholder 7">
            <a:extLst>
              <a:ext uri="{FF2B5EF4-FFF2-40B4-BE49-F238E27FC236}">
                <a16:creationId xmlns:a16="http://schemas.microsoft.com/office/drawing/2014/main" id="{012A5C5F-6EBA-505A-C4C0-27244D1117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7B7160-AB93-1CB3-B595-A7203D825C00}"/>
              </a:ext>
            </a:extLst>
          </p:cNvPr>
          <p:cNvSpPr>
            <a:spLocks noGrp="1"/>
          </p:cNvSpPr>
          <p:nvPr>
            <p:ph type="sldNum" sz="quarter" idx="12"/>
          </p:nvPr>
        </p:nvSpPr>
        <p:spPr/>
        <p:txBody>
          <a:bodyPr/>
          <a:lstStyle/>
          <a:p>
            <a:fld id="{CAB7CBFE-8834-4F9E-9EAB-32DD63ED90E7}" type="slidenum">
              <a:rPr lang="en-US" smtClean="0"/>
              <a:t>‹#›</a:t>
            </a:fld>
            <a:endParaRPr lang="en-US"/>
          </a:p>
        </p:txBody>
      </p:sp>
    </p:spTree>
    <p:extLst>
      <p:ext uri="{BB962C8B-B14F-4D97-AF65-F5344CB8AC3E}">
        <p14:creationId xmlns:p14="http://schemas.microsoft.com/office/powerpoint/2010/main" val="2871169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13F24-A7AA-2C10-7D01-3E3A3B972A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0FF7BF-63DE-EC49-56AC-D20EB1CE9D19}"/>
              </a:ext>
            </a:extLst>
          </p:cNvPr>
          <p:cNvSpPr>
            <a:spLocks noGrp="1"/>
          </p:cNvSpPr>
          <p:nvPr>
            <p:ph type="dt" sz="half" idx="10"/>
          </p:nvPr>
        </p:nvSpPr>
        <p:spPr>
          <a:xfrm>
            <a:off x="838200" y="6356350"/>
            <a:ext cx="2743200" cy="365125"/>
          </a:xfrm>
          <a:prstGeom prst="rect">
            <a:avLst/>
          </a:prstGeom>
        </p:spPr>
        <p:txBody>
          <a:bodyPr/>
          <a:lstStyle/>
          <a:p>
            <a:fld id="{572CAC80-2DDD-4D01-B235-A7CA8250B39C}" type="datetime1">
              <a:rPr lang="en-US" smtClean="0"/>
              <a:t>2/17/2026</a:t>
            </a:fld>
            <a:endParaRPr lang="en-US"/>
          </a:p>
        </p:txBody>
      </p:sp>
      <p:sp>
        <p:nvSpPr>
          <p:cNvPr id="4" name="Footer Placeholder 3">
            <a:extLst>
              <a:ext uri="{FF2B5EF4-FFF2-40B4-BE49-F238E27FC236}">
                <a16:creationId xmlns:a16="http://schemas.microsoft.com/office/drawing/2014/main" id="{D73867F1-FB44-883E-4B76-0A3528C428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F2336F-D6CD-AF43-D0C7-BA0524768417}"/>
              </a:ext>
            </a:extLst>
          </p:cNvPr>
          <p:cNvSpPr>
            <a:spLocks noGrp="1"/>
          </p:cNvSpPr>
          <p:nvPr>
            <p:ph type="sldNum" sz="quarter" idx="12"/>
          </p:nvPr>
        </p:nvSpPr>
        <p:spPr/>
        <p:txBody>
          <a:bodyPr/>
          <a:lstStyle/>
          <a:p>
            <a:fld id="{CAB7CBFE-8834-4F9E-9EAB-32DD63ED90E7}" type="slidenum">
              <a:rPr lang="en-US" smtClean="0"/>
              <a:t>‹#›</a:t>
            </a:fld>
            <a:endParaRPr lang="en-US"/>
          </a:p>
        </p:txBody>
      </p:sp>
    </p:spTree>
    <p:extLst>
      <p:ext uri="{BB962C8B-B14F-4D97-AF65-F5344CB8AC3E}">
        <p14:creationId xmlns:p14="http://schemas.microsoft.com/office/powerpoint/2010/main" val="425725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9DCE88-EF8F-DA40-9164-3C27B9A2DC00}"/>
              </a:ext>
            </a:extLst>
          </p:cNvPr>
          <p:cNvSpPr>
            <a:spLocks noGrp="1"/>
          </p:cNvSpPr>
          <p:nvPr>
            <p:ph type="dt" sz="half" idx="10"/>
          </p:nvPr>
        </p:nvSpPr>
        <p:spPr>
          <a:xfrm>
            <a:off x="838200" y="6356350"/>
            <a:ext cx="2743200" cy="365125"/>
          </a:xfrm>
          <a:prstGeom prst="rect">
            <a:avLst/>
          </a:prstGeom>
        </p:spPr>
        <p:txBody>
          <a:bodyPr/>
          <a:lstStyle/>
          <a:p>
            <a:fld id="{DDA7127F-7013-4822-A17E-792A336A0583}" type="datetime1">
              <a:rPr lang="en-US" smtClean="0"/>
              <a:t>2/17/2026</a:t>
            </a:fld>
            <a:endParaRPr lang="en-US" dirty="0"/>
          </a:p>
        </p:txBody>
      </p:sp>
      <p:sp>
        <p:nvSpPr>
          <p:cNvPr id="3" name="Footer Placeholder 2">
            <a:extLst>
              <a:ext uri="{FF2B5EF4-FFF2-40B4-BE49-F238E27FC236}">
                <a16:creationId xmlns:a16="http://schemas.microsoft.com/office/drawing/2014/main" id="{8D49F80A-35C1-3016-5C93-1032CE0177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7C4E15-0893-9E24-D7E6-E2F84A2E3169}"/>
              </a:ext>
            </a:extLst>
          </p:cNvPr>
          <p:cNvSpPr>
            <a:spLocks noGrp="1"/>
          </p:cNvSpPr>
          <p:nvPr>
            <p:ph type="sldNum" sz="quarter" idx="12"/>
          </p:nvPr>
        </p:nvSpPr>
        <p:spPr/>
        <p:txBody>
          <a:bodyPr/>
          <a:lstStyle/>
          <a:p>
            <a:fld id="{CAB7CBFE-8834-4F9E-9EAB-32DD63ED90E7}" type="slidenum">
              <a:rPr lang="en-US" smtClean="0"/>
              <a:t>‹#›</a:t>
            </a:fld>
            <a:endParaRPr lang="en-US"/>
          </a:p>
        </p:txBody>
      </p:sp>
    </p:spTree>
    <p:extLst>
      <p:ext uri="{BB962C8B-B14F-4D97-AF65-F5344CB8AC3E}">
        <p14:creationId xmlns:p14="http://schemas.microsoft.com/office/powerpoint/2010/main" val="89616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F896D-4947-4A47-FE2D-03834A1B33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D1472A-F630-7355-934C-996CB4C26917}"/>
              </a:ext>
            </a:extLst>
          </p:cNvPr>
          <p:cNvSpPr>
            <a:spLocks noGrp="1"/>
          </p:cNvSpPr>
          <p:nvPr>
            <p:ph idx="1"/>
          </p:nvPr>
        </p:nvSpPr>
        <p:spPr>
          <a:xfrm>
            <a:off x="5183188" y="2257425"/>
            <a:ext cx="5722937" cy="360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590C43-4DD1-C9A3-68A3-90DF9FAAAF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C88BB9-E448-7D41-AECF-1A1C5D690A78}"/>
              </a:ext>
            </a:extLst>
          </p:cNvPr>
          <p:cNvSpPr>
            <a:spLocks noGrp="1"/>
          </p:cNvSpPr>
          <p:nvPr>
            <p:ph type="dt" sz="half" idx="10"/>
          </p:nvPr>
        </p:nvSpPr>
        <p:spPr>
          <a:xfrm>
            <a:off x="838200" y="6356350"/>
            <a:ext cx="2743200" cy="365125"/>
          </a:xfrm>
          <a:prstGeom prst="rect">
            <a:avLst/>
          </a:prstGeom>
        </p:spPr>
        <p:txBody>
          <a:bodyPr/>
          <a:lstStyle/>
          <a:p>
            <a:fld id="{368F1540-8ADD-4BB2-8661-C8B0FE5838E3}" type="datetime1">
              <a:rPr lang="en-US" smtClean="0"/>
              <a:t>2/17/2026</a:t>
            </a:fld>
            <a:endParaRPr lang="en-US"/>
          </a:p>
        </p:txBody>
      </p:sp>
      <p:sp>
        <p:nvSpPr>
          <p:cNvPr id="6" name="Footer Placeholder 5">
            <a:extLst>
              <a:ext uri="{FF2B5EF4-FFF2-40B4-BE49-F238E27FC236}">
                <a16:creationId xmlns:a16="http://schemas.microsoft.com/office/drawing/2014/main" id="{674ACF5D-82D9-0A5E-A717-7B5DBBDE09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210561-B526-133D-0F72-9F9774F8B464}"/>
              </a:ext>
            </a:extLst>
          </p:cNvPr>
          <p:cNvSpPr>
            <a:spLocks noGrp="1"/>
          </p:cNvSpPr>
          <p:nvPr>
            <p:ph type="sldNum" sz="quarter" idx="12"/>
          </p:nvPr>
        </p:nvSpPr>
        <p:spPr/>
        <p:txBody>
          <a:bodyPr/>
          <a:lstStyle/>
          <a:p>
            <a:fld id="{CAB7CBFE-8834-4F9E-9EAB-32DD63ED90E7}" type="slidenum">
              <a:rPr lang="en-US" smtClean="0"/>
              <a:t>‹#›</a:t>
            </a:fld>
            <a:endParaRPr lang="en-US"/>
          </a:p>
        </p:txBody>
      </p:sp>
    </p:spTree>
    <p:extLst>
      <p:ext uri="{BB962C8B-B14F-4D97-AF65-F5344CB8AC3E}">
        <p14:creationId xmlns:p14="http://schemas.microsoft.com/office/powerpoint/2010/main" val="2087341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27FA-2DDF-D835-56EE-ECDB7E58BC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7DAC92-8010-8153-8719-7813B9DE3F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0C468D-34A4-DF14-1DC9-6C7153142F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A0FD48-FEAB-6124-2D1B-5C6861505B29}"/>
              </a:ext>
            </a:extLst>
          </p:cNvPr>
          <p:cNvSpPr>
            <a:spLocks noGrp="1"/>
          </p:cNvSpPr>
          <p:nvPr>
            <p:ph type="dt" sz="half" idx="10"/>
          </p:nvPr>
        </p:nvSpPr>
        <p:spPr>
          <a:xfrm>
            <a:off x="838200" y="6356350"/>
            <a:ext cx="2743200" cy="365125"/>
          </a:xfrm>
          <a:prstGeom prst="rect">
            <a:avLst/>
          </a:prstGeom>
        </p:spPr>
        <p:txBody>
          <a:bodyPr/>
          <a:lstStyle/>
          <a:p>
            <a:fld id="{C95FE377-1F6C-4869-9EC1-4E6FF6EA7027}" type="datetime1">
              <a:rPr lang="en-US" smtClean="0"/>
              <a:t>2/17/2026</a:t>
            </a:fld>
            <a:endParaRPr lang="en-US"/>
          </a:p>
        </p:txBody>
      </p:sp>
      <p:sp>
        <p:nvSpPr>
          <p:cNvPr id="6" name="Footer Placeholder 5">
            <a:extLst>
              <a:ext uri="{FF2B5EF4-FFF2-40B4-BE49-F238E27FC236}">
                <a16:creationId xmlns:a16="http://schemas.microsoft.com/office/drawing/2014/main" id="{325CFB0C-E6FE-A53F-D59A-1320DB3ECE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0B8786-05E0-93F3-E416-6F89BB15AF76}"/>
              </a:ext>
            </a:extLst>
          </p:cNvPr>
          <p:cNvSpPr>
            <a:spLocks noGrp="1"/>
          </p:cNvSpPr>
          <p:nvPr>
            <p:ph type="sldNum" sz="quarter" idx="12"/>
          </p:nvPr>
        </p:nvSpPr>
        <p:spPr/>
        <p:txBody>
          <a:bodyPr/>
          <a:lstStyle/>
          <a:p>
            <a:fld id="{CAB7CBFE-8834-4F9E-9EAB-32DD63ED90E7}" type="slidenum">
              <a:rPr lang="en-US" smtClean="0"/>
              <a:t>‹#›</a:t>
            </a:fld>
            <a:endParaRPr lang="en-US"/>
          </a:p>
        </p:txBody>
      </p:sp>
    </p:spTree>
    <p:extLst>
      <p:ext uri="{BB962C8B-B14F-4D97-AF65-F5344CB8AC3E}">
        <p14:creationId xmlns:p14="http://schemas.microsoft.com/office/powerpoint/2010/main" val="1119801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68F72A8-3397-41EF-3E68-A1FF01C71FD6}"/>
              </a:ext>
            </a:extLst>
          </p:cNvPr>
          <p:cNvSpPr/>
          <p:nvPr userDrawn="1"/>
        </p:nvSpPr>
        <p:spPr>
          <a:xfrm>
            <a:off x="0" y="6176963"/>
            <a:ext cx="12192000" cy="681037"/>
          </a:xfrm>
          <a:prstGeom prst="rect">
            <a:avLst/>
          </a:prstGeom>
          <a:solidFill>
            <a:srgbClr val="2B15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7AE43190-90CB-240E-92C9-08D3D232B3D8}"/>
              </a:ext>
            </a:extLst>
          </p:cNvPr>
          <p:cNvSpPr>
            <a:spLocks noGrp="1"/>
          </p:cNvSpPr>
          <p:nvPr>
            <p:ph type="title"/>
          </p:nvPr>
        </p:nvSpPr>
        <p:spPr>
          <a:xfrm>
            <a:off x="838200" y="365125"/>
            <a:ext cx="84201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F6E5F8C-ED46-C9ED-C1BB-D4C038B239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900C16E3-7AD1-A30C-E8AD-FC8F7761F9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schemeClr val="bg1"/>
              </a:solidFill>
            </a:endParaRPr>
          </a:p>
        </p:txBody>
      </p:sp>
      <p:sp>
        <p:nvSpPr>
          <p:cNvPr id="6" name="Slide Number Placeholder 5">
            <a:extLst>
              <a:ext uri="{FF2B5EF4-FFF2-40B4-BE49-F238E27FC236}">
                <a16:creationId xmlns:a16="http://schemas.microsoft.com/office/drawing/2014/main" id="{0276E3BA-159E-F3B1-2A6A-3D75D408B1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CAB7CBFE-8834-4F9E-9EAB-32DD63ED90E7}" type="slidenum">
              <a:rPr lang="en-US" smtClean="0"/>
              <a:pPr/>
              <a:t>‹#›</a:t>
            </a:fld>
            <a:endParaRPr lang="en-US" dirty="0"/>
          </a:p>
        </p:txBody>
      </p:sp>
      <p:pic>
        <p:nvPicPr>
          <p:cNvPr id="12" name="Picture 11">
            <a:extLst>
              <a:ext uri="{FF2B5EF4-FFF2-40B4-BE49-F238E27FC236}">
                <a16:creationId xmlns:a16="http://schemas.microsoft.com/office/drawing/2014/main" id="{F6F69B5B-24FD-702D-8F7A-F270BF95DE3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258300" y="-128985"/>
            <a:ext cx="4008834" cy="2672556"/>
          </a:xfrm>
          <a:prstGeom prst="rect">
            <a:avLst/>
          </a:prstGeom>
        </p:spPr>
      </p:pic>
      <p:pic>
        <p:nvPicPr>
          <p:cNvPr id="22" name="Picture 21">
            <a:extLst>
              <a:ext uri="{FF2B5EF4-FFF2-40B4-BE49-F238E27FC236}">
                <a16:creationId xmlns:a16="http://schemas.microsoft.com/office/drawing/2014/main" id="{7D9AF0CA-E331-7B95-CECE-20E08CD00EEE}"/>
              </a:ext>
            </a:extLst>
          </p:cNvPr>
          <p:cNvPicPr>
            <a:picLocks noChangeAspect="1"/>
          </p:cNvPicPr>
          <p:nvPr userDrawn="1"/>
        </p:nvPicPr>
        <p:blipFill>
          <a:blip r:embed="rId14">
            <a:extLst>
              <a:ext uri="{28A0092B-C50C-407E-A947-70E740481C1C}">
                <a14:useLocalDpi xmlns:a14="http://schemas.microsoft.com/office/drawing/2010/main" val="0"/>
              </a:ext>
            </a:extLst>
          </a:blip>
          <a:srcRect l="6427" t="-1" r="5909" b="29150"/>
          <a:stretch>
            <a:fillRect/>
          </a:stretch>
        </p:blipFill>
        <p:spPr>
          <a:xfrm>
            <a:off x="171450" y="6263436"/>
            <a:ext cx="2743200" cy="550951"/>
          </a:xfrm>
          <a:prstGeom prst="rect">
            <a:avLst/>
          </a:prstGeom>
        </p:spPr>
      </p:pic>
    </p:spTree>
    <p:extLst>
      <p:ext uri="{BB962C8B-B14F-4D97-AF65-F5344CB8AC3E}">
        <p14:creationId xmlns:p14="http://schemas.microsoft.com/office/powerpoint/2010/main" val="2798066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rgbClr val="2B15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E43190-90CB-240E-92C9-08D3D232B3D8}"/>
              </a:ext>
            </a:extLst>
          </p:cNvPr>
          <p:cNvSpPr>
            <a:spLocks noGrp="1"/>
          </p:cNvSpPr>
          <p:nvPr>
            <p:ph type="title"/>
          </p:nvPr>
        </p:nvSpPr>
        <p:spPr>
          <a:xfrm>
            <a:off x="838200" y="365125"/>
            <a:ext cx="84201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F6E5F8C-ED46-C9ED-C1BB-D4C038B239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61DEEB2-E3AC-2061-9A4D-86E62FC525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8EACB5A1-D741-40EC-82CE-6F4ABC7BD2FB}" type="datetime1">
              <a:rPr lang="en-US" smtClean="0"/>
              <a:t>2/17/2026</a:t>
            </a:fld>
            <a:endParaRPr lang="en-US" dirty="0"/>
          </a:p>
        </p:txBody>
      </p:sp>
      <p:sp>
        <p:nvSpPr>
          <p:cNvPr id="5" name="Footer Placeholder 4">
            <a:extLst>
              <a:ext uri="{FF2B5EF4-FFF2-40B4-BE49-F238E27FC236}">
                <a16:creationId xmlns:a16="http://schemas.microsoft.com/office/drawing/2014/main" id="{900C16E3-7AD1-A30C-E8AD-FC8F7761F9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276E3BA-159E-F3B1-2A6A-3D75D408B1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CAB7CBFE-8834-4F9E-9EAB-32DD63ED90E7}" type="slidenum">
              <a:rPr lang="en-US" smtClean="0"/>
              <a:pPr/>
              <a:t>‹#›</a:t>
            </a:fld>
            <a:endParaRPr lang="en-US" dirty="0"/>
          </a:p>
        </p:txBody>
      </p:sp>
      <p:pic>
        <p:nvPicPr>
          <p:cNvPr id="10" name="Picture 9">
            <a:extLst>
              <a:ext uri="{FF2B5EF4-FFF2-40B4-BE49-F238E27FC236}">
                <a16:creationId xmlns:a16="http://schemas.microsoft.com/office/drawing/2014/main" id="{9CCA06E5-E951-2633-2BF2-6BE1E555C56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85875" y="136525"/>
            <a:ext cx="10287000" cy="6858000"/>
          </a:xfrm>
          <a:prstGeom prst="rect">
            <a:avLst/>
          </a:prstGeom>
        </p:spPr>
      </p:pic>
    </p:spTree>
    <p:extLst>
      <p:ext uri="{BB962C8B-B14F-4D97-AF65-F5344CB8AC3E}">
        <p14:creationId xmlns:p14="http://schemas.microsoft.com/office/powerpoint/2010/main" val="31759858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rgbClr val="2B15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E43190-90CB-240E-92C9-08D3D232B3D8}"/>
              </a:ext>
            </a:extLst>
          </p:cNvPr>
          <p:cNvSpPr>
            <a:spLocks noGrp="1"/>
          </p:cNvSpPr>
          <p:nvPr>
            <p:ph type="title"/>
          </p:nvPr>
        </p:nvSpPr>
        <p:spPr>
          <a:xfrm>
            <a:off x="838200" y="365125"/>
            <a:ext cx="84201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F6E5F8C-ED46-C9ED-C1BB-D4C038B239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61DEEB2-E3AC-2061-9A4D-86E62FC525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50432E7A-6EA1-4E66-895E-73A95E5EC1B0}" type="datetime1">
              <a:rPr lang="en-US" smtClean="0"/>
              <a:t>2/17/2026</a:t>
            </a:fld>
            <a:endParaRPr lang="en-US" dirty="0"/>
          </a:p>
        </p:txBody>
      </p:sp>
      <p:sp>
        <p:nvSpPr>
          <p:cNvPr id="5" name="Footer Placeholder 4">
            <a:extLst>
              <a:ext uri="{FF2B5EF4-FFF2-40B4-BE49-F238E27FC236}">
                <a16:creationId xmlns:a16="http://schemas.microsoft.com/office/drawing/2014/main" id="{900C16E3-7AD1-A30C-E8AD-FC8F7761F9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276E3BA-159E-F3B1-2A6A-3D75D408B1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CAB7CBFE-8834-4F9E-9EAB-32DD63ED90E7}" type="slidenum">
              <a:rPr lang="en-US" smtClean="0"/>
              <a:pPr/>
              <a:t>‹#›</a:t>
            </a:fld>
            <a:endParaRPr lang="en-US" dirty="0"/>
          </a:p>
        </p:txBody>
      </p:sp>
      <p:pic>
        <p:nvPicPr>
          <p:cNvPr id="12" name="Picture 11">
            <a:extLst>
              <a:ext uri="{FF2B5EF4-FFF2-40B4-BE49-F238E27FC236}">
                <a16:creationId xmlns:a16="http://schemas.microsoft.com/office/drawing/2014/main" id="{F6F69B5B-24FD-702D-8F7A-F270BF95DE3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048250" y="681037"/>
            <a:ext cx="9477375" cy="6318250"/>
          </a:xfrm>
          <a:prstGeom prst="rect">
            <a:avLst/>
          </a:prstGeom>
        </p:spPr>
      </p:pic>
    </p:spTree>
    <p:extLst>
      <p:ext uri="{BB962C8B-B14F-4D97-AF65-F5344CB8AC3E}">
        <p14:creationId xmlns:p14="http://schemas.microsoft.com/office/powerpoint/2010/main" val="167394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rgbClr val="2B15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56A2-5A62-C280-A61F-196FC0198F9F}"/>
              </a:ext>
            </a:extLst>
          </p:cNvPr>
          <p:cNvSpPr>
            <a:spLocks noGrp="1"/>
          </p:cNvSpPr>
          <p:nvPr>
            <p:ph type="ctrTitle"/>
          </p:nvPr>
        </p:nvSpPr>
        <p:spPr>
          <a:xfrm>
            <a:off x="4064000" y="2951177"/>
            <a:ext cx="7740073" cy="1260749"/>
          </a:xfrm>
        </p:spPr>
        <p:txBody>
          <a:bodyPr>
            <a:noAutofit/>
          </a:bodyPr>
          <a:lstStyle/>
          <a:p>
            <a:pPr algn="l"/>
            <a:r>
              <a:rPr lang="en-US" sz="4000" b="1" dirty="0"/>
              <a:t>Evaluating the Effects of Surgical Site Infections on Patients with Different Socioeconomic Statuses: A Mixed Method Study</a:t>
            </a:r>
          </a:p>
        </p:txBody>
      </p:sp>
      <p:sp>
        <p:nvSpPr>
          <p:cNvPr id="3" name="Subtitle 2">
            <a:extLst>
              <a:ext uri="{FF2B5EF4-FFF2-40B4-BE49-F238E27FC236}">
                <a16:creationId xmlns:a16="http://schemas.microsoft.com/office/drawing/2014/main" id="{6119DD81-C0C7-8157-AD9B-5FDF2C737545}"/>
              </a:ext>
            </a:extLst>
          </p:cNvPr>
          <p:cNvSpPr>
            <a:spLocks noGrp="1"/>
          </p:cNvSpPr>
          <p:nvPr>
            <p:ph type="subTitle" idx="1"/>
          </p:nvPr>
        </p:nvSpPr>
        <p:spPr>
          <a:xfrm>
            <a:off x="3968768" y="4426218"/>
            <a:ext cx="7409793" cy="1915206"/>
          </a:xfrm>
        </p:spPr>
        <p:txBody>
          <a:bodyPr>
            <a:normAutofit/>
          </a:bodyPr>
          <a:lstStyle/>
          <a:p>
            <a:pPr>
              <a:lnSpc>
                <a:spcPct val="100000"/>
              </a:lnSpc>
            </a:pPr>
            <a:r>
              <a:rPr lang="en-US" sz="2000" b="1" dirty="0"/>
              <a:t>Nancy Ly MD</a:t>
            </a:r>
            <a:r>
              <a:rPr lang="en-US" sz="2000" baseline="30000" dirty="0"/>
              <a:t>1</a:t>
            </a:r>
            <a:r>
              <a:rPr lang="en-US" sz="2000" dirty="0"/>
              <a:t>, Megan Melland-Smith MD</a:t>
            </a:r>
            <a:r>
              <a:rPr lang="en-US" sz="2000" baseline="30000" dirty="0"/>
              <a:t>1</a:t>
            </a:r>
            <a:r>
              <a:rPr lang="en-US" sz="2000" dirty="0"/>
              <a:t>, Courtney Collins MD</a:t>
            </a:r>
            <a:r>
              <a:rPr lang="en-US" sz="2000" baseline="30000" dirty="0"/>
              <a:t>2</a:t>
            </a:r>
            <a:r>
              <a:rPr lang="en-US" sz="2000" dirty="0"/>
              <a:t>, Kun Bai MS</a:t>
            </a:r>
            <a:r>
              <a:rPr lang="en-US" sz="2000" baseline="30000" dirty="0"/>
              <a:t>3</a:t>
            </a:r>
            <a:r>
              <a:rPr lang="en-US" sz="2000" dirty="0"/>
              <a:t>, Michael J. Rosen MD</a:t>
            </a:r>
            <a:r>
              <a:rPr lang="en-US" sz="2000" baseline="30000" dirty="0"/>
              <a:t>1</a:t>
            </a:r>
            <a:endParaRPr lang="en-US" sz="2000" dirty="0"/>
          </a:p>
          <a:p>
            <a:pPr>
              <a:lnSpc>
                <a:spcPct val="100000"/>
              </a:lnSpc>
            </a:pPr>
            <a:endParaRPr lang="en-US" sz="2000" dirty="0"/>
          </a:p>
          <a:p>
            <a:pPr algn="l">
              <a:lnSpc>
                <a:spcPct val="100000"/>
              </a:lnSpc>
              <a:spcBef>
                <a:spcPts val="0"/>
              </a:spcBef>
            </a:pPr>
            <a:r>
              <a:rPr lang="en-US" sz="1600" baseline="30000" dirty="0"/>
              <a:t>1</a:t>
            </a:r>
            <a:r>
              <a:rPr lang="en-US" sz="1600" dirty="0"/>
              <a:t>Northwestern University Feinberg School of Medicine, Chicago, IL</a:t>
            </a:r>
          </a:p>
          <a:p>
            <a:pPr algn="l">
              <a:lnSpc>
                <a:spcPct val="100000"/>
              </a:lnSpc>
              <a:spcBef>
                <a:spcPts val="0"/>
              </a:spcBef>
            </a:pPr>
            <a:r>
              <a:rPr lang="en-US" sz="1600" baseline="30000" dirty="0"/>
              <a:t>2</a:t>
            </a:r>
            <a:r>
              <a:rPr lang="en-US" sz="1600" dirty="0"/>
              <a:t>Ohio State University Wexner Medical Center, Columbus, OH</a:t>
            </a:r>
          </a:p>
          <a:p>
            <a:pPr algn="l">
              <a:lnSpc>
                <a:spcPct val="100000"/>
              </a:lnSpc>
              <a:spcBef>
                <a:spcPts val="0"/>
              </a:spcBef>
            </a:pPr>
            <a:r>
              <a:rPr lang="en-US" sz="1600" baseline="30000" dirty="0"/>
              <a:t>3</a:t>
            </a:r>
            <a:r>
              <a:rPr lang="en-US" sz="1600" dirty="0"/>
              <a:t>Vanderbilt University, Nashville, TN</a:t>
            </a:r>
          </a:p>
          <a:p>
            <a:pPr algn="l">
              <a:lnSpc>
                <a:spcPct val="100000"/>
              </a:lnSpc>
            </a:pPr>
            <a:endParaRPr lang="en-US" sz="1600" spc="-100" dirty="0"/>
          </a:p>
          <a:p>
            <a:pPr algn="l">
              <a:lnSpc>
                <a:spcPct val="100000"/>
              </a:lnSpc>
            </a:pPr>
            <a:endParaRPr lang="en-US" sz="1600" dirty="0"/>
          </a:p>
        </p:txBody>
      </p:sp>
      <p:sp>
        <p:nvSpPr>
          <p:cNvPr id="4" name="Subtitle 2">
            <a:extLst>
              <a:ext uri="{FF2B5EF4-FFF2-40B4-BE49-F238E27FC236}">
                <a16:creationId xmlns:a16="http://schemas.microsoft.com/office/drawing/2014/main" id="{DCEEAB6D-4F5C-F3CB-F60D-4038FE66D39F}"/>
              </a:ext>
            </a:extLst>
          </p:cNvPr>
          <p:cNvSpPr txBox="1">
            <a:spLocks/>
          </p:cNvSpPr>
          <p:nvPr/>
        </p:nvSpPr>
        <p:spPr>
          <a:xfrm>
            <a:off x="3968768" y="1565108"/>
            <a:ext cx="7409793" cy="353849"/>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1" dirty="0"/>
              <a:t>2025 ACHQC Resident &amp; Fellow Research Grant</a:t>
            </a:r>
          </a:p>
        </p:txBody>
      </p:sp>
    </p:spTree>
    <p:extLst>
      <p:ext uri="{BB962C8B-B14F-4D97-AF65-F5344CB8AC3E}">
        <p14:creationId xmlns:p14="http://schemas.microsoft.com/office/powerpoint/2010/main" val="2483508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9A445-7FE3-7CF5-6F63-EF8F81F7AA8A}"/>
              </a:ext>
            </a:extLst>
          </p:cNvPr>
          <p:cNvSpPr>
            <a:spLocks noGrp="1"/>
          </p:cNvSpPr>
          <p:nvPr>
            <p:ph type="title"/>
          </p:nvPr>
        </p:nvSpPr>
        <p:spPr/>
        <p:txBody>
          <a:bodyPr>
            <a:normAutofit fontScale="90000"/>
          </a:bodyPr>
          <a:lstStyle/>
          <a:p>
            <a:r>
              <a:rPr lang="en-US" dirty="0"/>
              <a:t>Low SES patients experience higher wound morbidity, driven by risk profile</a:t>
            </a:r>
          </a:p>
        </p:txBody>
      </p:sp>
      <p:sp>
        <p:nvSpPr>
          <p:cNvPr id="3" name="Content Placeholder 2">
            <a:extLst>
              <a:ext uri="{FF2B5EF4-FFF2-40B4-BE49-F238E27FC236}">
                <a16:creationId xmlns:a16="http://schemas.microsoft.com/office/drawing/2014/main" id="{DA49D592-9C1B-40ED-FB6D-9A0E57AF9465}"/>
              </a:ext>
            </a:extLst>
          </p:cNvPr>
          <p:cNvSpPr>
            <a:spLocks noGrp="1"/>
          </p:cNvSpPr>
          <p:nvPr>
            <p:ph idx="1"/>
          </p:nvPr>
        </p:nvSpPr>
        <p:spPr>
          <a:xfrm>
            <a:off x="838200" y="1938618"/>
            <a:ext cx="10515600" cy="4351338"/>
          </a:xfrm>
        </p:spPr>
        <p:txBody>
          <a:bodyPr/>
          <a:lstStyle/>
          <a:p>
            <a:r>
              <a:rPr lang="en-US" dirty="0"/>
              <a:t>Unadjusted outcomes:</a:t>
            </a:r>
          </a:p>
          <a:p>
            <a:pPr lvl="1"/>
            <a:r>
              <a:rPr lang="en-US" dirty="0"/>
              <a:t>30-day SSI: 6% vs 4%</a:t>
            </a:r>
          </a:p>
          <a:p>
            <a:pPr lvl="1"/>
            <a:r>
              <a:rPr lang="en-US" dirty="0"/>
              <a:t>30-day SSO: 14% vs 10%</a:t>
            </a:r>
          </a:p>
          <a:p>
            <a:r>
              <a:rPr lang="en-US" dirty="0"/>
              <a:t>Adjusted SSI model</a:t>
            </a:r>
          </a:p>
          <a:p>
            <a:pPr lvl="1"/>
            <a:r>
              <a:rPr lang="en-US" dirty="0"/>
              <a:t>Low SES vs high SES: OR 1.13 (95% CI 0.97-1.31), p=0.121</a:t>
            </a:r>
          </a:p>
          <a:p>
            <a:pPr lvl="1"/>
            <a:r>
              <a:rPr lang="en-US" dirty="0"/>
              <a:t>Smoking: OR 1.38 (95% CI 1.07-1.76), p = 0.012</a:t>
            </a:r>
          </a:p>
          <a:p>
            <a:pPr lvl="1"/>
            <a:r>
              <a:rPr lang="en-US" dirty="0"/>
              <a:t>Diabetes: OR 1.24 (95% 1.04-1.47), p=0.017</a:t>
            </a:r>
          </a:p>
          <a:p>
            <a:pPr lvl="1"/>
            <a:r>
              <a:rPr lang="en-US" dirty="0"/>
              <a:t>Contaminated vs clean: OR 3.38 (95% CI 2.60-4.41), p &lt;0.001</a:t>
            </a:r>
          </a:p>
        </p:txBody>
      </p:sp>
      <p:sp>
        <p:nvSpPr>
          <p:cNvPr id="4" name="Slide Number Placeholder 3">
            <a:extLst>
              <a:ext uri="{FF2B5EF4-FFF2-40B4-BE49-F238E27FC236}">
                <a16:creationId xmlns:a16="http://schemas.microsoft.com/office/drawing/2014/main" id="{70767DC4-F41C-8C8B-C0C0-6C5B23BD5A4D}"/>
              </a:ext>
            </a:extLst>
          </p:cNvPr>
          <p:cNvSpPr>
            <a:spLocks noGrp="1"/>
          </p:cNvSpPr>
          <p:nvPr>
            <p:ph type="sldNum" sz="quarter" idx="12"/>
          </p:nvPr>
        </p:nvSpPr>
        <p:spPr/>
        <p:txBody>
          <a:bodyPr/>
          <a:lstStyle/>
          <a:p>
            <a:fld id="{CAB7CBFE-8834-4F9E-9EAB-32DD63ED90E7}" type="slidenum">
              <a:rPr lang="en-US" smtClean="0"/>
              <a:t>10</a:t>
            </a:fld>
            <a:endParaRPr lang="en-US"/>
          </a:p>
        </p:txBody>
      </p:sp>
      <p:sp>
        <p:nvSpPr>
          <p:cNvPr id="5" name="Arrow: Up 4">
            <a:extLst>
              <a:ext uri="{FF2B5EF4-FFF2-40B4-BE49-F238E27FC236}">
                <a16:creationId xmlns:a16="http://schemas.microsoft.com/office/drawing/2014/main" id="{C46764A2-CE1D-F7ED-2373-1C4AE6FE234F}"/>
              </a:ext>
            </a:extLst>
          </p:cNvPr>
          <p:cNvSpPr/>
          <p:nvPr/>
        </p:nvSpPr>
        <p:spPr>
          <a:xfrm>
            <a:off x="1294410" y="4120738"/>
            <a:ext cx="285008" cy="1116280"/>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379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0D377-1153-5FB6-9A99-965B666C1552}"/>
              </a:ext>
            </a:extLst>
          </p:cNvPr>
          <p:cNvSpPr>
            <a:spLocks noGrp="1"/>
          </p:cNvSpPr>
          <p:nvPr>
            <p:ph type="title"/>
          </p:nvPr>
        </p:nvSpPr>
        <p:spPr>
          <a:xfrm>
            <a:off x="994756" y="3096290"/>
            <a:ext cx="10202487" cy="1382597"/>
          </a:xfrm>
        </p:spPr>
        <p:txBody>
          <a:bodyPr>
            <a:normAutofit fontScale="90000"/>
          </a:bodyPr>
          <a:lstStyle/>
          <a:p>
            <a:pPr algn="ctr"/>
            <a:r>
              <a:rPr lang="en-US" b="1" dirty="0"/>
              <a:t>What happens while patients wait and how do they weigh present suffering against future risk?</a:t>
            </a:r>
          </a:p>
        </p:txBody>
      </p:sp>
      <p:sp>
        <p:nvSpPr>
          <p:cNvPr id="4" name="Slide Number Placeholder 3">
            <a:extLst>
              <a:ext uri="{FF2B5EF4-FFF2-40B4-BE49-F238E27FC236}">
                <a16:creationId xmlns:a16="http://schemas.microsoft.com/office/drawing/2014/main" id="{E8AE8BE9-0145-1881-6E53-DFCCC3A49DBB}"/>
              </a:ext>
            </a:extLst>
          </p:cNvPr>
          <p:cNvSpPr>
            <a:spLocks noGrp="1"/>
          </p:cNvSpPr>
          <p:nvPr>
            <p:ph type="sldNum" sz="quarter" idx="12"/>
          </p:nvPr>
        </p:nvSpPr>
        <p:spPr/>
        <p:txBody>
          <a:bodyPr/>
          <a:lstStyle/>
          <a:p>
            <a:fld id="{CAB7CBFE-8834-4F9E-9EAB-32DD63ED90E7}" type="slidenum">
              <a:rPr lang="en-US" smtClean="0"/>
              <a:t>11</a:t>
            </a:fld>
            <a:endParaRPr lang="en-US"/>
          </a:p>
        </p:txBody>
      </p:sp>
    </p:spTree>
    <p:extLst>
      <p:ext uri="{BB962C8B-B14F-4D97-AF65-F5344CB8AC3E}">
        <p14:creationId xmlns:p14="http://schemas.microsoft.com/office/powerpoint/2010/main" val="2829083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F6F8B-0780-F45B-CB00-B532F488680A}"/>
              </a:ext>
            </a:extLst>
          </p:cNvPr>
          <p:cNvSpPr>
            <a:spLocks noGrp="1"/>
          </p:cNvSpPr>
          <p:nvPr>
            <p:ph type="title"/>
          </p:nvPr>
        </p:nvSpPr>
        <p:spPr/>
        <p:txBody>
          <a:bodyPr/>
          <a:lstStyle/>
          <a:p>
            <a:r>
              <a:rPr lang="en-US" dirty="0"/>
              <a:t>Enrollment ongoing</a:t>
            </a:r>
          </a:p>
        </p:txBody>
      </p:sp>
      <p:sp>
        <p:nvSpPr>
          <p:cNvPr id="3" name="Content Placeholder 2">
            <a:extLst>
              <a:ext uri="{FF2B5EF4-FFF2-40B4-BE49-F238E27FC236}">
                <a16:creationId xmlns:a16="http://schemas.microsoft.com/office/drawing/2014/main" id="{4C6EDB21-5496-D7AE-DEC3-FEF60DB19C70}"/>
              </a:ext>
            </a:extLst>
          </p:cNvPr>
          <p:cNvSpPr>
            <a:spLocks noGrp="1"/>
          </p:cNvSpPr>
          <p:nvPr>
            <p:ph idx="1"/>
          </p:nvPr>
        </p:nvSpPr>
        <p:spPr/>
        <p:txBody>
          <a:bodyPr/>
          <a:lstStyle/>
          <a:p>
            <a:r>
              <a:rPr lang="en-US" dirty="0"/>
              <a:t>Target enrollment: n=20</a:t>
            </a:r>
          </a:p>
          <a:p>
            <a:r>
              <a:rPr lang="en-US" dirty="0"/>
              <a:t>Current enrollment: n=3</a:t>
            </a:r>
          </a:p>
          <a:p>
            <a:pPr lvl="1"/>
            <a:r>
              <a:rPr lang="en-US" dirty="0"/>
              <a:t>High SES: n=1</a:t>
            </a:r>
          </a:p>
          <a:p>
            <a:pPr lvl="1"/>
            <a:r>
              <a:rPr lang="en-US" dirty="0"/>
              <a:t>Low SES: n=2</a:t>
            </a:r>
          </a:p>
          <a:p>
            <a:r>
              <a:rPr lang="en-US" dirty="0"/>
              <a:t>Findings presented as </a:t>
            </a:r>
            <a:r>
              <a:rPr lang="en-US" b="1" dirty="0"/>
              <a:t>emerging themes</a:t>
            </a:r>
          </a:p>
        </p:txBody>
      </p:sp>
      <p:sp>
        <p:nvSpPr>
          <p:cNvPr id="4" name="Slide Number Placeholder 3">
            <a:extLst>
              <a:ext uri="{FF2B5EF4-FFF2-40B4-BE49-F238E27FC236}">
                <a16:creationId xmlns:a16="http://schemas.microsoft.com/office/drawing/2014/main" id="{4F1227D6-A203-94A3-B64A-D6F36E42DD32}"/>
              </a:ext>
            </a:extLst>
          </p:cNvPr>
          <p:cNvSpPr>
            <a:spLocks noGrp="1"/>
          </p:cNvSpPr>
          <p:nvPr>
            <p:ph type="sldNum" sz="quarter" idx="12"/>
          </p:nvPr>
        </p:nvSpPr>
        <p:spPr/>
        <p:txBody>
          <a:bodyPr/>
          <a:lstStyle/>
          <a:p>
            <a:fld id="{CAB7CBFE-8834-4F9E-9EAB-32DD63ED90E7}" type="slidenum">
              <a:rPr lang="en-US" smtClean="0"/>
              <a:t>12</a:t>
            </a:fld>
            <a:endParaRPr lang="en-US"/>
          </a:p>
        </p:txBody>
      </p:sp>
    </p:spTree>
    <p:extLst>
      <p:ext uri="{BB962C8B-B14F-4D97-AF65-F5344CB8AC3E}">
        <p14:creationId xmlns:p14="http://schemas.microsoft.com/office/powerpoint/2010/main" val="2157247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4FC3E-E0FD-EB8C-A430-17ABB91DFD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2B4E64-75F6-F3B3-4519-865360E397B4}"/>
              </a:ext>
            </a:extLst>
          </p:cNvPr>
          <p:cNvSpPr>
            <a:spLocks noGrp="1"/>
          </p:cNvSpPr>
          <p:nvPr>
            <p:ph type="title"/>
          </p:nvPr>
        </p:nvSpPr>
        <p:spPr/>
        <p:txBody>
          <a:bodyPr>
            <a:normAutofit/>
          </a:bodyPr>
          <a:lstStyle/>
          <a:p>
            <a:r>
              <a:rPr lang="en-US" dirty="0"/>
              <a:t>High SES Experience: Navigating Optimization and Access</a:t>
            </a:r>
          </a:p>
        </p:txBody>
      </p:sp>
      <p:sp>
        <p:nvSpPr>
          <p:cNvPr id="3" name="Content Placeholder 2">
            <a:extLst>
              <a:ext uri="{FF2B5EF4-FFF2-40B4-BE49-F238E27FC236}">
                <a16:creationId xmlns:a16="http://schemas.microsoft.com/office/drawing/2014/main" id="{4C082DA4-F2C0-BFCE-437F-7546685FC0AC}"/>
              </a:ext>
            </a:extLst>
          </p:cNvPr>
          <p:cNvSpPr>
            <a:spLocks noGrp="1"/>
          </p:cNvSpPr>
          <p:nvPr>
            <p:ph idx="1"/>
          </p:nvPr>
        </p:nvSpPr>
        <p:spPr>
          <a:xfrm>
            <a:off x="838200" y="1690688"/>
            <a:ext cx="10515600" cy="4486275"/>
          </a:xfrm>
        </p:spPr>
        <p:txBody>
          <a:bodyPr>
            <a:normAutofit lnSpcReduction="10000"/>
          </a:bodyPr>
          <a:lstStyle/>
          <a:p>
            <a:r>
              <a:rPr lang="en-US" dirty="0"/>
              <a:t>Experienced prolonged delays despite compliance </a:t>
            </a:r>
          </a:p>
          <a:p>
            <a:pPr lvl="1"/>
            <a:r>
              <a:rPr lang="en-US" i="1" dirty="0"/>
              <a:t>“Even though I did the gastric bypass</a:t>
            </a:r>
            <a:r>
              <a:rPr lang="en-US" b="1" i="1" dirty="0"/>
              <a:t>… lost 100 pounds… </a:t>
            </a:r>
            <a:r>
              <a:rPr lang="en-US" i="1" dirty="0"/>
              <a:t>I still wasn’t qualified…it felt like the surgeon was delaying it”</a:t>
            </a:r>
          </a:p>
          <a:p>
            <a:pPr lvl="1"/>
            <a:r>
              <a:rPr lang="en-US" i="1" dirty="0"/>
              <a:t>“I did everything they asked… but it still felt like I was </a:t>
            </a:r>
            <a:r>
              <a:rPr lang="en-US" b="1" i="1" dirty="0"/>
              <a:t>stuck waiting</a:t>
            </a:r>
            <a:r>
              <a:rPr lang="en-US" i="1" dirty="0"/>
              <a:t>.”</a:t>
            </a:r>
          </a:p>
          <a:p>
            <a:r>
              <a:rPr lang="en-US" dirty="0"/>
              <a:t>Actively navigated healthcare system and access specialty care</a:t>
            </a:r>
          </a:p>
          <a:p>
            <a:pPr lvl="1"/>
            <a:r>
              <a:rPr lang="en-US" i="1" dirty="0"/>
              <a:t>“I kept looking until I found someone who would actually help me.”</a:t>
            </a:r>
          </a:p>
          <a:p>
            <a:r>
              <a:rPr lang="en-US" dirty="0"/>
              <a:t>Ultimately prioritized quality of life improvement despite surgical risk</a:t>
            </a:r>
          </a:p>
          <a:p>
            <a:pPr lvl="1"/>
            <a:r>
              <a:rPr lang="en-US" i="1" dirty="0"/>
              <a:t>“Honestly, I would do it all again…leaving the hospital with my hernia gone, I’d take that any day”</a:t>
            </a:r>
          </a:p>
          <a:p>
            <a:pPr lvl="1"/>
            <a:r>
              <a:rPr lang="en-US" i="1" dirty="0"/>
              <a:t>“</a:t>
            </a:r>
            <a:r>
              <a:rPr lang="en-US" b="1" i="1" dirty="0"/>
              <a:t>Living with the hernia was worse than the surgery</a:t>
            </a:r>
            <a:r>
              <a:rPr lang="en-US" i="1" dirty="0"/>
              <a:t>.”</a:t>
            </a:r>
          </a:p>
          <a:p>
            <a:endParaRPr lang="en-US" dirty="0"/>
          </a:p>
        </p:txBody>
      </p:sp>
      <p:sp>
        <p:nvSpPr>
          <p:cNvPr id="4" name="Slide Number Placeholder 3">
            <a:extLst>
              <a:ext uri="{FF2B5EF4-FFF2-40B4-BE49-F238E27FC236}">
                <a16:creationId xmlns:a16="http://schemas.microsoft.com/office/drawing/2014/main" id="{13D82B73-685F-3EAE-DEBF-8C65B152F6A2}"/>
              </a:ext>
            </a:extLst>
          </p:cNvPr>
          <p:cNvSpPr>
            <a:spLocks noGrp="1"/>
          </p:cNvSpPr>
          <p:nvPr>
            <p:ph type="sldNum" sz="quarter" idx="12"/>
          </p:nvPr>
        </p:nvSpPr>
        <p:spPr/>
        <p:txBody>
          <a:bodyPr/>
          <a:lstStyle/>
          <a:p>
            <a:fld id="{CAB7CBFE-8834-4F9E-9EAB-32DD63ED90E7}" type="slidenum">
              <a:rPr lang="en-US" smtClean="0"/>
              <a:t>13</a:t>
            </a:fld>
            <a:endParaRPr lang="en-US"/>
          </a:p>
        </p:txBody>
      </p:sp>
    </p:spTree>
    <p:extLst>
      <p:ext uri="{BB962C8B-B14F-4D97-AF65-F5344CB8AC3E}">
        <p14:creationId xmlns:p14="http://schemas.microsoft.com/office/powerpoint/2010/main" val="4040354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CA241-5AB5-04E7-D7C2-34B9B5150A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1AC5ED-5FC5-5736-10F3-0082978699AA}"/>
              </a:ext>
            </a:extLst>
          </p:cNvPr>
          <p:cNvSpPr>
            <a:spLocks noGrp="1"/>
          </p:cNvSpPr>
          <p:nvPr>
            <p:ph type="title"/>
          </p:nvPr>
        </p:nvSpPr>
        <p:spPr/>
        <p:txBody>
          <a:bodyPr>
            <a:normAutofit fontScale="90000"/>
          </a:bodyPr>
          <a:lstStyle/>
          <a:p>
            <a:r>
              <a:rPr lang="en-US" dirty="0"/>
              <a:t>Low SES Experience: Living with Persistent Burden and Limited Options</a:t>
            </a:r>
          </a:p>
        </p:txBody>
      </p:sp>
      <p:sp>
        <p:nvSpPr>
          <p:cNvPr id="3" name="Content Placeholder 2">
            <a:extLst>
              <a:ext uri="{FF2B5EF4-FFF2-40B4-BE49-F238E27FC236}">
                <a16:creationId xmlns:a16="http://schemas.microsoft.com/office/drawing/2014/main" id="{A02A41CB-FDA6-227E-5EB2-98EDDDA16BBA}"/>
              </a:ext>
            </a:extLst>
          </p:cNvPr>
          <p:cNvSpPr>
            <a:spLocks noGrp="1"/>
          </p:cNvSpPr>
          <p:nvPr>
            <p:ph idx="1"/>
          </p:nvPr>
        </p:nvSpPr>
        <p:spPr/>
        <p:txBody>
          <a:bodyPr>
            <a:normAutofit/>
          </a:bodyPr>
          <a:lstStyle/>
          <a:p>
            <a:r>
              <a:rPr lang="en-US" dirty="0"/>
              <a:t>Persistent daily pain and profound impairment in quality of life</a:t>
            </a:r>
          </a:p>
          <a:p>
            <a:pPr lvl="1"/>
            <a:r>
              <a:rPr lang="en-US" i="1" dirty="0"/>
              <a:t>“It affects everything. I can’t work like I used to. I can’t live normally with this hernia”</a:t>
            </a:r>
            <a:endParaRPr lang="en-US" dirty="0"/>
          </a:p>
          <a:p>
            <a:r>
              <a:rPr lang="en-US" dirty="0"/>
              <a:t>Barriers to surgical care due to surgeon perceived risk</a:t>
            </a:r>
          </a:p>
          <a:p>
            <a:pPr lvl="1"/>
            <a:r>
              <a:rPr lang="en-US" i="1" dirty="0"/>
              <a:t>“They told me the risk was too high… </a:t>
            </a:r>
            <a:r>
              <a:rPr lang="en-US" b="1" i="1" dirty="0"/>
              <a:t>but living like this every day isn’t living.</a:t>
            </a:r>
            <a:r>
              <a:rPr lang="en-US" i="1" dirty="0"/>
              <a:t>”</a:t>
            </a:r>
          </a:p>
          <a:p>
            <a:r>
              <a:rPr lang="en-US" dirty="0"/>
              <a:t>Willing to accept substantial complication risk for symptom relief</a:t>
            </a:r>
          </a:p>
          <a:p>
            <a:pPr lvl="1"/>
            <a:r>
              <a:rPr lang="en-US" i="1" dirty="0"/>
              <a:t>“Heck yeah, a 1000x yeah. You can’t win if you don’t roll that dice”</a:t>
            </a:r>
          </a:p>
        </p:txBody>
      </p:sp>
      <p:sp>
        <p:nvSpPr>
          <p:cNvPr id="4" name="Slide Number Placeholder 3">
            <a:extLst>
              <a:ext uri="{FF2B5EF4-FFF2-40B4-BE49-F238E27FC236}">
                <a16:creationId xmlns:a16="http://schemas.microsoft.com/office/drawing/2014/main" id="{F4668118-2D14-5904-C0A5-E9D4DD1D42B1}"/>
              </a:ext>
            </a:extLst>
          </p:cNvPr>
          <p:cNvSpPr>
            <a:spLocks noGrp="1"/>
          </p:cNvSpPr>
          <p:nvPr>
            <p:ph type="sldNum" sz="quarter" idx="12"/>
          </p:nvPr>
        </p:nvSpPr>
        <p:spPr/>
        <p:txBody>
          <a:bodyPr/>
          <a:lstStyle/>
          <a:p>
            <a:fld id="{CAB7CBFE-8834-4F9E-9EAB-32DD63ED90E7}" type="slidenum">
              <a:rPr lang="en-US" smtClean="0"/>
              <a:t>14</a:t>
            </a:fld>
            <a:endParaRPr lang="en-US"/>
          </a:p>
        </p:txBody>
      </p:sp>
    </p:spTree>
    <p:extLst>
      <p:ext uri="{BB962C8B-B14F-4D97-AF65-F5344CB8AC3E}">
        <p14:creationId xmlns:p14="http://schemas.microsoft.com/office/powerpoint/2010/main" val="274758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39876-10B8-21A2-2D23-F81210164ECA}"/>
              </a:ext>
            </a:extLst>
          </p:cNvPr>
          <p:cNvSpPr>
            <a:spLocks noGrp="1"/>
          </p:cNvSpPr>
          <p:nvPr>
            <p:ph type="title"/>
          </p:nvPr>
        </p:nvSpPr>
        <p:spPr/>
        <p:txBody>
          <a:bodyPr/>
          <a:lstStyle/>
          <a:p>
            <a:r>
              <a:rPr lang="en-US" dirty="0"/>
              <a:t>Emerging Contrast in Patient Experience Across SES Groups</a:t>
            </a:r>
          </a:p>
        </p:txBody>
      </p:sp>
      <p:sp>
        <p:nvSpPr>
          <p:cNvPr id="3" name="Content Placeholder 2">
            <a:extLst>
              <a:ext uri="{FF2B5EF4-FFF2-40B4-BE49-F238E27FC236}">
                <a16:creationId xmlns:a16="http://schemas.microsoft.com/office/drawing/2014/main" id="{A0EBB726-4DC3-B57A-31B9-98C97BAF3992}"/>
              </a:ext>
            </a:extLst>
          </p:cNvPr>
          <p:cNvSpPr>
            <a:spLocks noGrp="1"/>
          </p:cNvSpPr>
          <p:nvPr>
            <p:ph sz="half" idx="1"/>
          </p:nvPr>
        </p:nvSpPr>
        <p:spPr>
          <a:xfrm>
            <a:off x="838200" y="1908752"/>
            <a:ext cx="5181600" cy="4351338"/>
          </a:xfrm>
        </p:spPr>
        <p:txBody>
          <a:bodyPr/>
          <a:lstStyle/>
          <a:p>
            <a:pPr marL="0" indent="0">
              <a:buNone/>
            </a:pPr>
            <a:r>
              <a:rPr lang="en-US" b="1" dirty="0"/>
              <a:t>High SES</a:t>
            </a:r>
          </a:p>
          <a:p>
            <a:r>
              <a:rPr lang="en-US" dirty="0"/>
              <a:t>Able to navigate system + seek specialty care</a:t>
            </a:r>
          </a:p>
          <a:p>
            <a:r>
              <a:rPr lang="en-US" dirty="0"/>
              <a:t>Persistent advocacy facilitated eventual access</a:t>
            </a:r>
          </a:p>
        </p:txBody>
      </p:sp>
      <p:sp>
        <p:nvSpPr>
          <p:cNvPr id="5" name="Content Placeholder 4">
            <a:extLst>
              <a:ext uri="{FF2B5EF4-FFF2-40B4-BE49-F238E27FC236}">
                <a16:creationId xmlns:a16="http://schemas.microsoft.com/office/drawing/2014/main" id="{93422594-EFDF-A87E-5292-4C6495CECB6B}"/>
              </a:ext>
            </a:extLst>
          </p:cNvPr>
          <p:cNvSpPr>
            <a:spLocks noGrp="1"/>
          </p:cNvSpPr>
          <p:nvPr>
            <p:ph sz="half" idx="2"/>
          </p:nvPr>
        </p:nvSpPr>
        <p:spPr>
          <a:xfrm>
            <a:off x="6172200" y="1893701"/>
            <a:ext cx="5181600" cy="4351338"/>
          </a:xfrm>
        </p:spPr>
        <p:txBody>
          <a:bodyPr/>
          <a:lstStyle/>
          <a:p>
            <a:pPr marL="0" indent="0">
              <a:buNone/>
            </a:pPr>
            <a:r>
              <a:rPr lang="en-US" b="1" dirty="0"/>
              <a:t>Low SES</a:t>
            </a:r>
          </a:p>
          <a:p>
            <a:r>
              <a:rPr lang="en-US" dirty="0"/>
              <a:t>Experienced severe symptom burden while awaiting surgery</a:t>
            </a:r>
          </a:p>
          <a:p>
            <a:r>
              <a:rPr lang="en-US" dirty="0"/>
              <a:t>Willing to accept high complication risk to improve quality of life</a:t>
            </a:r>
          </a:p>
        </p:txBody>
      </p:sp>
      <p:sp>
        <p:nvSpPr>
          <p:cNvPr id="4" name="Slide Number Placeholder 3">
            <a:extLst>
              <a:ext uri="{FF2B5EF4-FFF2-40B4-BE49-F238E27FC236}">
                <a16:creationId xmlns:a16="http://schemas.microsoft.com/office/drawing/2014/main" id="{1BB7D679-AC0B-ABEB-DE5D-46FAFAFC718D}"/>
              </a:ext>
            </a:extLst>
          </p:cNvPr>
          <p:cNvSpPr>
            <a:spLocks noGrp="1"/>
          </p:cNvSpPr>
          <p:nvPr>
            <p:ph type="sldNum" sz="quarter" idx="12"/>
          </p:nvPr>
        </p:nvSpPr>
        <p:spPr/>
        <p:txBody>
          <a:bodyPr/>
          <a:lstStyle/>
          <a:p>
            <a:fld id="{CAB7CBFE-8834-4F9E-9EAB-32DD63ED90E7}" type="slidenum">
              <a:rPr lang="en-US" smtClean="0"/>
              <a:t>15</a:t>
            </a:fld>
            <a:endParaRPr lang="en-US"/>
          </a:p>
        </p:txBody>
      </p:sp>
      <p:sp>
        <p:nvSpPr>
          <p:cNvPr id="6" name="TextBox 5">
            <a:extLst>
              <a:ext uri="{FF2B5EF4-FFF2-40B4-BE49-F238E27FC236}">
                <a16:creationId xmlns:a16="http://schemas.microsoft.com/office/drawing/2014/main" id="{8B8F6A1D-A6EA-A665-AED7-64CB892E1097}"/>
              </a:ext>
            </a:extLst>
          </p:cNvPr>
          <p:cNvSpPr txBox="1"/>
          <p:nvPr/>
        </p:nvSpPr>
        <p:spPr>
          <a:xfrm>
            <a:off x="274475" y="5038404"/>
            <a:ext cx="11643049" cy="461665"/>
          </a:xfrm>
          <a:prstGeom prst="rect">
            <a:avLst/>
          </a:prstGeom>
          <a:noFill/>
        </p:spPr>
        <p:txBody>
          <a:bodyPr wrap="square" rtlCol="0">
            <a:spAutoFit/>
          </a:bodyPr>
          <a:lstStyle/>
          <a:p>
            <a:r>
              <a:rPr lang="en-US" sz="2400" b="1" dirty="0"/>
              <a:t>Quality of life burden strongly influenced patient willingness to accept surgical risk</a:t>
            </a:r>
          </a:p>
        </p:txBody>
      </p:sp>
    </p:spTree>
    <p:extLst>
      <p:ext uri="{BB962C8B-B14F-4D97-AF65-F5344CB8AC3E}">
        <p14:creationId xmlns:p14="http://schemas.microsoft.com/office/powerpoint/2010/main" val="3111557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D71C2-6CA5-357B-09D6-9D7530C0B7E8}"/>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87B0AC66-15CB-2868-84F9-93BB970F8543}"/>
              </a:ext>
            </a:extLst>
          </p:cNvPr>
          <p:cNvSpPr>
            <a:spLocks noGrp="1"/>
          </p:cNvSpPr>
          <p:nvPr>
            <p:ph idx="1"/>
          </p:nvPr>
        </p:nvSpPr>
        <p:spPr>
          <a:xfrm>
            <a:off x="838200" y="1538754"/>
            <a:ext cx="10515600" cy="4351338"/>
          </a:xfrm>
        </p:spPr>
        <p:txBody>
          <a:bodyPr>
            <a:normAutofit/>
          </a:bodyPr>
          <a:lstStyle/>
          <a:p>
            <a:r>
              <a:rPr lang="en-US" b="1" dirty="0"/>
              <a:t>Quantitative Findings</a:t>
            </a:r>
          </a:p>
          <a:p>
            <a:pPr lvl="1"/>
            <a:r>
              <a:rPr lang="en-US" dirty="0"/>
              <a:t>Low SES patients present with higher burden of modifiable risk factors</a:t>
            </a:r>
          </a:p>
          <a:p>
            <a:pPr lvl="1"/>
            <a:r>
              <a:rPr lang="en-US" dirty="0"/>
              <a:t>Worse baseline quality of life prior to surgical repair</a:t>
            </a:r>
          </a:p>
          <a:p>
            <a:pPr lvl="1"/>
            <a:r>
              <a:rPr lang="en-US" dirty="0"/>
              <a:t>Similar adjusted SSI risk despite higher baseline risk profile</a:t>
            </a:r>
          </a:p>
          <a:p>
            <a:r>
              <a:rPr lang="en-US" b="1" dirty="0"/>
              <a:t>Qualitative Findings</a:t>
            </a:r>
            <a:r>
              <a:rPr lang="en-US" dirty="0"/>
              <a:t> </a:t>
            </a:r>
          </a:p>
          <a:p>
            <a:pPr lvl="1"/>
            <a:r>
              <a:rPr lang="en-US" dirty="0"/>
              <a:t>Patients experience profound suffering while awaiting surgery</a:t>
            </a:r>
          </a:p>
          <a:p>
            <a:pPr lvl="1"/>
            <a:r>
              <a:rPr lang="en-US" dirty="0"/>
              <a:t> Willingness to accept surgical risk driven by quality of life burden</a:t>
            </a:r>
          </a:p>
          <a:p>
            <a:pPr lvl="1"/>
            <a:r>
              <a:rPr lang="en-US" dirty="0"/>
              <a:t>Optimization requirements may not fully reflect patient priorities</a:t>
            </a:r>
          </a:p>
          <a:p>
            <a:pPr marL="0" indent="0">
              <a:buNone/>
            </a:pPr>
            <a:r>
              <a:rPr lang="en-US" b="1" dirty="0"/>
              <a:t>Implication:</a:t>
            </a:r>
            <a:r>
              <a:rPr lang="en-US" dirty="0"/>
              <a:t> Optimization thresholds may unintentionally contribute to disparities in surgical access and quality of life</a:t>
            </a:r>
          </a:p>
          <a:p>
            <a:pPr marL="0" indent="0">
              <a:buNone/>
            </a:pPr>
            <a:endParaRPr lang="en-US" dirty="0"/>
          </a:p>
        </p:txBody>
      </p:sp>
      <p:sp>
        <p:nvSpPr>
          <p:cNvPr id="4" name="Slide Number Placeholder 3">
            <a:extLst>
              <a:ext uri="{FF2B5EF4-FFF2-40B4-BE49-F238E27FC236}">
                <a16:creationId xmlns:a16="http://schemas.microsoft.com/office/drawing/2014/main" id="{929DAB33-AA8D-ECFA-BCBD-D79079BA5FC2}"/>
              </a:ext>
            </a:extLst>
          </p:cNvPr>
          <p:cNvSpPr>
            <a:spLocks noGrp="1"/>
          </p:cNvSpPr>
          <p:nvPr>
            <p:ph type="sldNum" sz="quarter" idx="12"/>
          </p:nvPr>
        </p:nvSpPr>
        <p:spPr/>
        <p:txBody>
          <a:bodyPr/>
          <a:lstStyle/>
          <a:p>
            <a:fld id="{CAB7CBFE-8834-4F9E-9EAB-32DD63ED90E7}" type="slidenum">
              <a:rPr lang="en-US" smtClean="0"/>
              <a:t>16</a:t>
            </a:fld>
            <a:endParaRPr lang="en-US"/>
          </a:p>
        </p:txBody>
      </p:sp>
    </p:spTree>
    <p:extLst>
      <p:ext uri="{BB962C8B-B14F-4D97-AF65-F5344CB8AC3E}">
        <p14:creationId xmlns:p14="http://schemas.microsoft.com/office/powerpoint/2010/main" val="3746241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EEDA6-B52A-B42A-FCE6-C29DB1555FD8}"/>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828837D4-D1B9-E117-FFA9-0234E75846E5}"/>
              </a:ext>
            </a:extLst>
          </p:cNvPr>
          <p:cNvSpPr>
            <a:spLocks noGrp="1"/>
          </p:cNvSpPr>
          <p:nvPr>
            <p:ph type="subTitle" idx="1"/>
          </p:nvPr>
        </p:nvSpPr>
        <p:spPr/>
        <p:txBody>
          <a:bodyPr/>
          <a:lstStyle/>
          <a:p>
            <a:r>
              <a:rPr lang="en-US" dirty="0"/>
              <a:t>Questions?</a:t>
            </a:r>
          </a:p>
        </p:txBody>
      </p:sp>
    </p:spTree>
    <p:extLst>
      <p:ext uri="{BB962C8B-B14F-4D97-AF65-F5344CB8AC3E}">
        <p14:creationId xmlns:p14="http://schemas.microsoft.com/office/powerpoint/2010/main" val="3085914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BF8015-E2B7-CD73-4884-FDF3565379EC}"/>
              </a:ext>
            </a:extLst>
          </p:cNvPr>
          <p:cNvSpPr>
            <a:spLocks noGrp="1"/>
          </p:cNvSpPr>
          <p:nvPr>
            <p:ph type="title"/>
          </p:nvPr>
        </p:nvSpPr>
        <p:spPr/>
        <p:txBody>
          <a:bodyPr/>
          <a:lstStyle/>
          <a:p>
            <a:r>
              <a:rPr lang="en-US" dirty="0"/>
              <a:t>Disclosures</a:t>
            </a:r>
          </a:p>
        </p:txBody>
      </p:sp>
      <p:sp>
        <p:nvSpPr>
          <p:cNvPr id="6" name="Content Placeholder 5">
            <a:extLst>
              <a:ext uri="{FF2B5EF4-FFF2-40B4-BE49-F238E27FC236}">
                <a16:creationId xmlns:a16="http://schemas.microsoft.com/office/drawing/2014/main" id="{03DF1DC7-64E9-8E45-336F-4AFF759A6CC9}"/>
              </a:ext>
            </a:extLst>
          </p:cNvPr>
          <p:cNvSpPr>
            <a:spLocks noGrp="1"/>
          </p:cNvSpPr>
          <p:nvPr>
            <p:ph idx="1"/>
          </p:nvPr>
        </p:nvSpPr>
        <p:spPr>
          <a:xfrm>
            <a:off x="838200" y="1475900"/>
            <a:ext cx="10515600" cy="4331133"/>
          </a:xfrm>
        </p:spPr>
        <p:txBody>
          <a:bodyPr>
            <a:normAutofit lnSpcReduction="10000"/>
          </a:bodyPr>
          <a:lstStyle/>
          <a:p>
            <a:pPr>
              <a:spcBef>
                <a:spcPts val="0"/>
              </a:spcBef>
            </a:pPr>
            <a:r>
              <a:rPr lang="en-US" dirty="0"/>
              <a:t>Dr. Rosen serves as the medical director of the ACHQC and receives salary support, received institutional grants from Medtronic.</a:t>
            </a:r>
          </a:p>
          <a:p>
            <a:pPr>
              <a:spcBef>
                <a:spcPts val="0"/>
              </a:spcBef>
            </a:pPr>
            <a:r>
              <a:rPr lang="en-US" dirty="0"/>
              <a:t>Dr. Melland-Smith is supported by a research grant from the American Hernia Society.</a:t>
            </a:r>
          </a:p>
          <a:p>
            <a:pPr>
              <a:spcBef>
                <a:spcPts val="0"/>
              </a:spcBef>
            </a:pPr>
            <a:r>
              <a:rPr lang="en-US" dirty="0"/>
              <a:t>The remaining authors have no disclosures to report. </a:t>
            </a:r>
          </a:p>
          <a:p>
            <a:pPr>
              <a:spcBef>
                <a:spcPts val="0"/>
              </a:spcBef>
            </a:pPr>
            <a:endParaRPr lang="en-US" dirty="0"/>
          </a:p>
          <a:p>
            <a:pPr marL="0" indent="0">
              <a:spcBef>
                <a:spcPts val="0"/>
              </a:spcBef>
              <a:buNone/>
            </a:pPr>
            <a:r>
              <a:rPr lang="en-US" sz="4400" dirty="0">
                <a:solidFill>
                  <a:srgbClr val="2B155E"/>
                </a:solidFill>
                <a:latin typeface="+mj-lt"/>
              </a:rPr>
              <a:t>Funding</a:t>
            </a:r>
          </a:p>
          <a:p>
            <a:pPr marL="0" indent="0">
              <a:spcBef>
                <a:spcPts val="0"/>
              </a:spcBef>
              <a:buNone/>
            </a:pPr>
            <a:endParaRPr lang="en-US" sz="1800" dirty="0"/>
          </a:p>
          <a:p>
            <a:pPr marL="0" indent="0">
              <a:spcBef>
                <a:spcPts val="0"/>
              </a:spcBef>
              <a:buNone/>
            </a:pPr>
            <a:r>
              <a:rPr lang="en-US" dirty="0"/>
              <a:t>This work was supported by the Steven J. Stryker, MD, Gastrointestinal Surgery Research and Education Endowment and the ACHQC Resident &amp; Fellow Research Grant.</a:t>
            </a:r>
          </a:p>
        </p:txBody>
      </p:sp>
      <p:sp>
        <p:nvSpPr>
          <p:cNvPr id="4" name="Slide Number Placeholder 3">
            <a:extLst>
              <a:ext uri="{FF2B5EF4-FFF2-40B4-BE49-F238E27FC236}">
                <a16:creationId xmlns:a16="http://schemas.microsoft.com/office/drawing/2014/main" id="{94FC2A61-1DBF-1820-3C4D-AC7C61A9729C}"/>
              </a:ext>
            </a:extLst>
          </p:cNvPr>
          <p:cNvSpPr>
            <a:spLocks noGrp="1"/>
          </p:cNvSpPr>
          <p:nvPr>
            <p:ph type="sldNum" sz="quarter" idx="12"/>
          </p:nvPr>
        </p:nvSpPr>
        <p:spPr/>
        <p:txBody>
          <a:bodyPr/>
          <a:lstStyle/>
          <a:p>
            <a:fld id="{CAB7CBFE-8834-4F9E-9EAB-32DD63ED90E7}" type="slidenum">
              <a:rPr lang="en-US" smtClean="0"/>
              <a:t>2</a:t>
            </a:fld>
            <a:endParaRPr lang="en-US"/>
          </a:p>
        </p:txBody>
      </p:sp>
    </p:spTree>
    <p:extLst>
      <p:ext uri="{BB962C8B-B14F-4D97-AF65-F5344CB8AC3E}">
        <p14:creationId xmlns:p14="http://schemas.microsoft.com/office/powerpoint/2010/main" val="1572353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E5713-483B-83C9-A68E-D647312BE53F}"/>
              </a:ext>
            </a:extLst>
          </p:cNvPr>
          <p:cNvSpPr>
            <a:spLocks noGrp="1"/>
          </p:cNvSpPr>
          <p:nvPr>
            <p:ph type="title"/>
          </p:nvPr>
        </p:nvSpPr>
        <p:spPr/>
        <p:txBody>
          <a:bodyPr/>
          <a:lstStyle/>
          <a:p>
            <a:r>
              <a:rPr lang="en-US" dirty="0"/>
              <a:t>Flashback: ACHQC Summit 2025</a:t>
            </a:r>
          </a:p>
        </p:txBody>
      </p:sp>
      <p:sp>
        <p:nvSpPr>
          <p:cNvPr id="3" name="Content Placeholder 2">
            <a:extLst>
              <a:ext uri="{FF2B5EF4-FFF2-40B4-BE49-F238E27FC236}">
                <a16:creationId xmlns:a16="http://schemas.microsoft.com/office/drawing/2014/main" id="{48DA2056-5AE2-D246-F56E-B3DD28FC46B1}"/>
              </a:ext>
            </a:extLst>
          </p:cNvPr>
          <p:cNvSpPr>
            <a:spLocks noGrp="1"/>
          </p:cNvSpPr>
          <p:nvPr>
            <p:ph idx="1"/>
          </p:nvPr>
        </p:nvSpPr>
        <p:spPr>
          <a:xfrm>
            <a:off x="5967619" y="1690688"/>
            <a:ext cx="5653574" cy="4351338"/>
          </a:xfrm>
        </p:spPr>
        <p:txBody>
          <a:bodyPr>
            <a:normAutofit/>
          </a:bodyPr>
          <a:lstStyle/>
          <a:p>
            <a:pPr marL="0" indent="0">
              <a:buNone/>
            </a:pPr>
            <a:r>
              <a:rPr lang="en-US" dirty="0"/>
              <a:t>Highlights:</a:t>
            </a:r>
          </a:p>
          <a:p>
            <a:r>
              <a:rPr lang="en-US" dirty="0"/>
              <a:t>Preoperative optimization targets, while well-intentioned, are hard to meet</a:t>
            </a:r>
          </a:p>
          <a:p>
            <a:r>
              <a:rPr lang="en-US" dirty="0"/>
              <a:t>Access to definitive repair may vary across patient populations</a:t>
            </a:r>
          </a:p>
          <a:p>
            <a:pPr marL="0" indent="0">
              <a:buNone/>
            </a:pPr>
            <a:endParaRPr lang="en-US" dirty="0"/>
          </a:p>
          <a:p>
            <a:pPr marL="0" indent="0">
              <a:buNone/>
            </a:pPr>
            <a:r>
              <a:rPr lang="en-US" dirty="0"/>
              <a:t>What happens to these patients?</a:t>
            </a:r>
          </a:p>
        </p:txBody>
      </p:sp>
      <p:sp>
        <p:nvSpPr>
          <p:cNvPr id="4" name="Slide Number Placeholder 3">
            <a:extLst>
              <a:ext uri="{FF2B5EF4-FFF2-40B4-BE49-F238E27FC236}">
                <a16:creationId xmlns:a16="http://schemas.microsoft.com/office/drawing/2014/main" id="{15CC75D0-3876-570F-95B7-C2032798CF74}"/>
              </a:ext>
            </a:extLst>
          </p:cNvPr>
          <p:cNvSpPr>
            <a:spLocks noGrp="1"/>
          </p:cNvSpPr>
          <p:nvPr>
            <p:ph type="sldNum" sz="quarter" idx="12"/>
          </p:nvPr>
        </p:nvSpPr>
        <p:spPr/>
        <p:txBody>
          <a:bodyPr/>
          <a:lstStyle/>
          <a:p>
            <a:fld id="{CAB7CBFE-8834-4F9E-9EAB-32DD63ED90E7}" type="slidenum">
              <a:rPr lang="en-US" smtClean="0"/>
              <a:t>3</a:t>
            </a:fld>
            <a:endParaRPr lang="en-US"/>
          </a:p>
        </p:txBody>
      </p:sp>
      <p:pic>
        <p:nvPicPr>
          <p:cNvPr id="6" name="Picture 5">
            <a:extLst>
              <a:ext uri="{FF2B5EF4-FFF2-40B4-BE49-F238E27FC236}">
                <a16:creationId xmlns:a16="http://schemas.microsoft.com/office/drawing/2014/main" id="{31CA6FBC-2CF7-8C63-55D3-464A808325FB}"/>
              </a:ext>
            </a:extLst>
          </p:cNvPr>
          <p:cNvPicPr>
            <a:picLocks noChangeAspect="1"/>
          </p:cNvPicPr>
          <p:nvPr/>
        </p:nvPicPr>
        <p:blipFill>
          <a:blip r:embed="rId3"/>
          <a:stretch>
            <a:fillRect/>
          </a:stretch>
        </p:blipFill>
        <p:spPr>
          <a:xfrm>
            <a:off x="1637141" y="3917873"/>
            <a:ext cx="3788300" cy="2205721"/>
          </a:xfrm>
          <a:prstGeom prst="rect">
            <a:avLst/>
          </a:prstGeom>
        </p:spPr>
      </p:pic>
      <p:pic>
        <p:nvPicPr>
          <p:cNvPr id="8" name="Picture 7">
            <a:extLst>
              <a:ext uri="{FF2B5EF4-FFF2-40B4-BE49-F238E27FC236}">
                <a16:creationId xmlns:a16="http://schemas.microsoft.com/office/drawing/2014/main" id="{AFAC6238-3CDC-30A3-68F6-3A264915DF44}"/>
              </a:ext>
            </a:extLst>
          </p:cNvPr>
          <p:cNvPicPr>
            <a:picLocks noChangeAspect="1"/>
          </p:cNvPicPr>
          <p:nvPr/>
        </p:nvPicPr>
        <p:blipFill>
          <a:blip r:embed="rId4"/>
          <a:srcRect l="3801"/>
          <a:stretch>
            <a:fillRect/>
          </a:stretch>
        </p:blipFill>
        <p:spPr>
          <a:xfrm>
            <a:off x="1637141" y="1472654"/>
            <a:ext cx="3788300" cy="2311541"/>
          </a:xfrm>
          <a:prstGeom prst="rect">
            <a:avLst/>
          </a:prstGeom>
        </p:spPr>
      </p:pic>
    </p:spTree>
    <p:extLst>
      <p:ext uri="{BB962C8B-B14F-4D97-AF65-F5344CB8AC3E}">
        <p14:creationId xmlns:p14="http://schemas.microsoft.com/office/powerpoint/2010/main" val="215675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7CD2E-D6C2-2E06-DFD4-899CC595E212}"/>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59C65722-481A-2E97-237B-55E50E1C41AF}"/>
              </a:ext>
            </a:extLst>
          </p:cNvPr>
          <p:cNvSpPr>
            <a:spLocks noGrp="1"/>
          </p:cNvSpPr>
          <p:nvPr>
            <p:ph idx="1"/>
          </p:nvPr>
        </p:nvSpPr>
        <p:spPr>
          <a:xfrm>
            <a:off x="838200" y="1825625"/>
            <a:ext cx="10515600" cy="3924544"/>
          </a:xfrm>
        </p:spPr>
        <p:txBody>
          <a:bodyPr/>
          <a:lstStyle/>
          <a:p>
            <a:r>
              <a:rPr lang="en-US" dirty="0"/>
              <a:t>Preoperative optimization is standard to reduce complications</a:t>
            </a:r>
          </a:p>
          <a:p>
            <a:r>
              <a:rPr lang="en-US" dirty="0"/>
              <a:t>Many patients struggle to meet optimization thresholds</a:t>
            </a:r>
          </a:p>
          <a:p>
            <a:r>
              <a:rPr lang="en-US" dirty="0"/>
              <a:t>Barriers to optimization are more common among patients with lower socioeconomic status (SES)</a:t>
            </a:r>
          </a:p>
          <a:p>
            <a:r>
              <a:rPr lang="en-US" dirty="0"/>
              <a:t>It remains unclear whether current optimization practices may unintentionally contribute to disparities in care and outcomes</a:t>
            </a:r>
          </a:p>
        </p:txBody>
      </p:sp>
      <p:sp>
        <p:nvSpPr>
          <p:cNvPr id="4" name="Slide Number Placeholder 3">
            <a:extLst>
              <a:ext uri="{FF2B5EF4-FFF2-40B4-BE49-F238E27FC236}">
                <a16:creationId xmlns:a16="http://schemas.microsoft.com/office/drawing/2014/main" id="{7BD674FD-6A2C-D11B-15C2-14F52DF2160C}"/>
              </a:ext>
            </a:extLst>
          </p:cNvPr>
          <p:cNvSpPr>
            <a:spLocks noGrp="1"/>
          </p:cNvSpPr>
          <p:nvPr>
            <p:ph type="sldNum" sz="quarter" idx="12"/>
          </p:nvPr>
        </p:nvSpPr>
        <p:spPr/>
        <p:txBody>
          <a:bodyPr/>
          <a:lstStyle/>
          <a:p>
            <a:fld id="{CAB7CBFE-8834-4F9E-9EAB-32DD63ED90E7}" type="slidenum">
              <a:rPr lang="en-US" smtClean="0"/>
              <a:t>4</a:t>
            </a:fld>
            <a:endParaRPr lang="en-US"/>
          </a:p>
        </p:txBody>
      </p:sp>
    </p:spTree>
    <p:extLst>
      <p:ext uri="{BB962C8B-B14F-4D97-AF65-F5344CB8AC3E}">
        <p14:creationId xmlns:p14="http://schemas.microsoft.com/office/powerpoint/2010/main" val="3733504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66E49-52C9-9173-B2EE-CD1A74A7C666}"/>
              </a:ext>
            </a:extLst>
          </p:cNvPr>
          <p:cNvSpPr>
            <a:spLocks noGrp="1"/>
          </p:cNvSpPr>
          <p:nvPr>
            <p:ph type="ctrTitle"/>
          </p:nvPr>
        </p:nvSpPr>
        <p:spPr>
          <a:xfrm>
            <a:off x="1524000" y="1122363"/>
            <a:ext cx="9144000" cy="2387600"/>
          </a:xfrm>
        </p:spPr>
        <p:txBody>
          <a:bodyPr anchor="b">
            <a:normAutofit/>
          </a:bodyPr>
          <a:lstStyle/>
          <a:p>
            <a:r>
              <a:rPr lang="en-US" dirty="0"/>
              <a:t>Study Objective</a:t>
            </a:r>
          </a:p>
        </p:txBody>
      </p:sp>
      <p:sp>
        <p:nvSpPr>
          <p:cNvPr id="3" name="Content Placeholder 2">
            <a:extLst>
              <a:ext uri="{FF2B5EF4-FFF2-40B4-BE49-F238E27FC236}">
                <a16:creationId xmlns:a16="http://schemas.microsoft.com/office/drawing/2014/main" id="{82A84AC5-4EC2-5596-BB87-88FFD956FDB6}"/>
              </a:ext>
            </a:extLst>
          </p:cNvPr>
          <p:cNvSpPr>
            <a:spLocks noGrp="1"/>
          </p:cNvSpPr>
          <p:nvPr>
            <p:ph type="subTitle" idx="1"/>
          </p:nvPr>
        </p:nvSpPr>
        <p:spPr>
          <a:xfrm>
            <a:off x="1524000" y="3602038"/>
            <a:ext cx="9144000" cy="1655762"/>
          </a:xfrm>
        </p:spPr>
        <p:txBody>
          <a:bodyPr>
            <a:normAutofit/>
          </a:bodyPr>
          <a:lstStyle/>
          <a:p>
            <a:pPr marL="0" indent="0">
              <a:buNone/>
            </a:pPr>
            <a:r>
              <a:rPr lang="en-US" dirty="0"/>
              <a:t>To evaluate how socioeconomic status influences both surgical outcomes and patient experience following ventral hernia repair</a:t>
            </a:r>
            <a:endParaRPr lang="en-US"/>
          </a:p>
        </p:txBody>
      </p:sp>
      <p:sp>
        <p:nvSpPr>
          <p:cNvPr id="4" name="Slide Number Placeholder 3" hidden="1">
            <a:extLst>
              <a:ext uri="{FF2B5EF4-FFF2-40B4-BE49-F238E27FC236}">
                <a16:creationId xmlns:a16="http://schemas.microsoft.com/office/drawing/2014/main" id="{3BD12660-16BE-3ED4-FE6F-3A9D04D0E09F}"/>
              </a:ext>
            </a:extLst>
          </p:cNvPr>
          <p:cNvSpPr>
            <a:spLocks noGrp="1"/>
          </p:cNvSpPr>
          <p:nvPr>
            <p:ph type="sldNum" sz="quarter" idx="4294967295"/>
          </p:nvPr>
        </p:nvSpPr>
        <p:spPr>
          <a:xfrm>
            <a:off x="8610600" y="6356350"/>
            <a:ext cx="2743200" cy="365125"/>
          </a:xfrm>
        </p:spPr>
        <p:txBody>
          <a:bodyPr/>
          <a:lstStyle/>
          <a:p>
            <a:pPr>
              <a:spcAft>
                <a:spcPts val="600"/>
              </a:spcAft>
            </a:pPr>
            <a:fld id="{CAB7CBFE-8834-4F9E-9EAB-32DD63ED90E7}" type="slidenum">
              <a:rPr lang="en-US" smtClean="0"/>
              <a:pPr>
                <a:spcAft>
                  <a:spcPts val="600"/>
                </a:spcAft>
              </a:pPr>
              <a:t>5</a:t>
            </a:fld>
            <a:endParaRPr lang="en-US"/>
          </a:p>
        </p:txBody>
      </p:sp>
    </p:spTree>
    <p:extLst>
      <p:ext uri="{BB962C8B-B14F-4D97-AF65-F5344CB8AC3E}">
        <p14:creationId xmlns:p14="http://schemas.microsoft.com/office/powerpoint/2010/main" val="3544917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5A8A0-2AB6-62E0-3363-6CFBD8BDC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EF2783-DD1C-926D-AF38-7E9DE88E029E}"/>
              </a:ext>
            </a:extLst>
          </p:cNvPr>
          <p:cNvSpPr>
            <a:spLocks noGrp="1"/>
          </p:cNvSpPr>
          <p:nvPr>
            <p:ph type="title"/>
          </p:nvPr>
        </p:nvSpPr>
        <p:spPr>
          <a:xfrm>
            <a:off x="838200" y="365125"/>
            <a:ext cx="8420100" cy="1325563"/>
          </a:xfrm>
        </p:spPr>
        <p:txBody>
          <a:bodyPr anchor="ctr">
            <a:normAutofit/>
          </a:bodyPr>
          <a:lstStyle/>
          <a:p>
            <a:r>
              <a:rPr lang="en-US" dirty="0"/>
              <a:t>Study Design: Mixed-Methods</a:t>
            </a:r>
          </a:p>
        </p:txBody>
      </p:sp>
      <p:sp>
        <p:nvSpPr>
          <p:cNvPr id="3" name="Content Placeholder 2">
            <a:extLst>
              <a:ext uri="{FF2B5EF4-FFF2-40B4-BE49-F238E27FC236}">
                <a16:creationId xmlns:a16="http://schemas.microsoft.com/office/drawing/2014/main" id="{D8CA20AA-4B76-0DB4-DB4F-EC348DB05482}"/>
              </a:ext>
            </a:extLst>
          </p:cNvPr>
          <p:cNvSpPr>
            <a:spLocks noGrp="1"/>
          </p:cNvSpPr>
          <p:nvPr>
            <p:ph sz="half" idx="1"/>
          </p:nvPr>
        </p:nvSpPr>
        <p:spPr>
          <a:xfrm>
            <a:off x="838199" y="1825625"/>
            <a:ext cx="6880761" cy="4351338"/>
          </a:xfrm>
        </p:spPr>
        <p:txBody>
          <a:bodyPr>
            <a:normAutofit lnSpcReduction="10000"/>
          </a:bodyPr>
          <a:lstStyle/>
          <a:p>
            <a:r>
              <a:rPr lang="en-US" sz="2400" b="1" dirty="0"/>
              <a:t>Quantitative arm</a:t>
            </a:r>
          </a:p>
          <a:p>
            <a:pPr lvl="1"/>
            <a:r>
              <a:rPr lang="en-US" dirty="0"/>
              <a:t>Retrospective cohort study using ACHQC (2016–2025)</a:t>
            </a:r>
          </a:p>
          <a:p>
            <a:pPr lvl="1"/>
            <a:r>
              <a:rPr lang="en-US" dirty="0"/>
              <a:t>Adults undergoing open ventral hernia repair with mesh</a:t>
            </a:r>
          </a:p>
          <a:p>
            <a:pPr lvl="1"/>
            <a:r>
              <a:rPr lang="en-US" dirty="0"/>
              <a:t>SES measured using Distressed Communities Index (DCI)</a:t>
            </a:r>
          </a:p>
          <a:p>
            <a:pPr lvl="1"/>
            <a:r>
              <a:rPr lang="en-US" dirty="0"/>
              <a:t>Outcomes including </a:t>
            </a:r>
          </a:p>
          <a:p>
            <a:pPr lvl="2"/>
            <a:r>
              <a:rPr lang="en-US" sz="2400" dirty="0"/>
              <a:t>Wound morbidity: SSI, SSO, SSOPI</a:t>
            </a:r>
          </a:p>
          <a:p>
            <a:pPr lvl="2"/>
            <a:r>
              <a:rPr lang="en-US" sz="2400" dirty="0"/>
              <a:t>Healthcare utilization: LOS, readmission, reoperation</a:t>
            </a:r>
          </a:p>
          <a:p>
            <a:pPr lvl="2"/>
            <a:r>
              <a:rPr lang="en-US" sz="2400" dirty="0"/>
              <a:t>Quality of life: </a:t>
            </a:r>
            <a:r>
              <a:rPr lang="en-US" sz="2400" dirty="0" err="1"/>
              <a:t>HerQLes</a:t>
            </a:r>
            <a:r>
              <a:rPr lang="en-US" sz="2400" dirty="0"/>
              <a:t>, PROMIS 3a</a:t>
            </a:r>
          </a:p>
          <a:p>
            <a:pPr marL="0" indent="0">
              <a:buNone/>
            </a:pPr>
            <a:endParaRPr lang="en-US" sz="2000" dirty="0"/>
          </a:p>
        </p:txBody>
      </p:sp>
      <p:pic>
        <p:nvPicPr>
          <p:cNvPr id="6" name="Picture 5">
            <a:extLst>
              <a:ext uri="{FF2B5EF4-FFF2-40B4-BE49-F238E27FC236}">
                <a16:creationId xmlns:a16="http://schemas.microsoft.com/office/drawing/2014/main" id="{F93D0F37-01C0-3164-DA23-372A5043289D}"/>
              </a:ext>
            </a:extLst>
          </p:cNvPr>
          <p:cNvPicPr>
            <a:picLocks noChangeAspect="1"/>
          </p:cNvPicPr>
          <p:nvPr/>
        </p:nvPicPr>
        <p:blipFill>
          <a:blip r:embed="rId3"/>
          <a:stretch>
            <a:fillRect/>
          </a:stretch>
        </p:blipFill>
        <p:spPr>
          <a:xfrm>
            <a:off x="7890075" y="2052085"/>
            <a:ext cx="3735867" cy="3942868"/>
          </a:xfrm>
          <a:prstGeom prst="rect">
            <a:avLst/>
          </a:prstGeom>
          <a:noFill/>
        </p:spPr>
      </p:pic>
      <p:sp>
        <p:nvSpPr>
          <p:cNvPr id="4" name="Slide Number Placeholder 3">
            <a:extLst>
              <a:ext uri="{FF2B5EF4-FFF2-40B4-BE49-F238E27FC236}">
                <a16:creationId xmlns:a16="http://schemas.microsoft.com/office/drawing/2014/main" id="{FEE9A966-FA4A-7DAA-2511-A86E7C7396D8}"/>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CAB7CBFE-8834-4F9E-9EAB-32DD63ED90E7}" type="slidenum">
              <a:rPr lang="en-US" smtClean="0"/>
              <a:pPr>
                <a:spcAft>
                  <a:spcPts val="600"/>
                </a:spcAft>
              </a:pPr>
              <a:t>6</a:t>
            </a:fld>
            <a:endParaRPr lang="en-US"/>
          </a:p>
        </p:txBody>
      </p:sp>
    </p:spTree>
    <p:extLst>
      <p:ext uri="{BB962C8B-B14F-4D97-AF65-F5344CB8AC3E}">
        <p14:creationId xmlns:p14="http://schemas.microsoft.com/office/powerpoint/2010/main" val="3677682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81E90-3F61-7BE0-AA16-AB51297F4DF0}"/>
              </a:ext>
            </a:extLst>
          </p:cNvPr>
          <p:cNvSpPr>
            <a:spLocks noGrp="1"/>
          </p:cNvSpPr>
          <p:nvPr>
            <p:ph type="title"/>
          </p:nvPr>
        </p:nvSpPr>
        <p:spPr>
          <a:xfrm>
            <a:off x="838200" y="365125"/>
            <a:ext cx="8420100" cy="1325563"/>
          </a:xfrm>
        </p:spPr>
        <p:txBody>
          <a:bodyPr anchor="ctr">
            <a:normAutofit/>
          </a:bodyPr>
          <a:lstStyle/>
          <a:p>
            <a:r>
              <a:rPr lang="en-US" dirty="0"/>
              <a:t>Study Design: Mixed-Methods</a:t>
            </a:r>
          </a:p>
        </p:txBody>
      </p:sp>
      <p:sp>
        <p:nvSpPr>
          <p:cNvPr id="3" name="Content Placeholder 2">
            <a:extLst>
              <a:ext uri="{FF2B5EF4-FFF2-40B4-BE49-F238E27FC236}">
                <a16:creationId xmlns:a16="http://schemas.microsoft.com/office/drawing/2014/main" id="{AE2FC6F5-9FDD-300B-F0DA-AAB1F5F52E39}"/>
              </a:ext>
            </a:extLst>
          </p:cNvPr>
          <p:cNvSpPr>
            <a:spLocks noGrp="1"/>
          </p:cNvSpPr>
          <p:nvPr>
            <p:ph sz="half" idx="1"/>
          </p:nvPr>
        </p:nvSpPr>
        <p:spPr>
          <a:xfrm>
            <a:off x="838199" y="1825625"/>
            <a:ext cx="8175171" cy="4351338"/>
          </a:xfrm>
        </p:spPr>
        <p:txBody>
          <a:bodyPr>
            <a:normAutofit lnSpcReduction="10000"/>
          </a:bodyPr>
          <a:lstStyle/>
          <a:p>
            <a:r>
              <a:rPr lang="en-US" sz="2400" b="1" dirty="0"/>
              <a:t>Qualitative arm</a:t>
            </a:r>
          </a:p>
          <a:p>
            <a:pPr lvl="1"/>
            <a:r>
              <a:rPr lang="en-US" dirty="0"/>
              <a:t>Semi-structured patient interviews</a:t>
            </a:r>
          </a:p>
          <a:p>
            <a:pPr lvl="1"/>
            <a:r>
              <a:rPr lang="en-US" dirty="0"/>
              <a:t>Explored patient experience, barriers to care, and recovery experience</a:t>
            </a:r>
          </a:p>
          <a:p>
            <a:pPr lvl="1"/>
            <a:r>
              <a:rPr lang="en-US" dirty="0"/>
              <a:t>Purposeful sampling across socioeconomic strata</a:t>
            </a:r>
          </a:p>
          <a:p>
            <a:pPr lvl="1"/>
            <a:r>
              <a:rPr lang="en-US" dirty="0"/>
              <a:t>Target enrollment: n = 20 or thematic saturation</a:t>
            </a:r>
          </a:p>
          <a:p>
            <a:pPr lvl="1"/>
            <a:r>
              <a:rPr lang="en-US" dirty="0"/>
              <a:t>Interviews recorded, transcribed, and independently coded</a:t>
            </a:r>
          </a:p>
          <a:p>
            <a:pPr lvl="2"/>
            <a:r>
              <a:rPr lang="en-US" sz="2400" dirty="0"/>
              <a:t>Transcriptions uploaded onto AI for further thematic analysis then verified</a:t>
            </a:r>
          </a:p>
          <a:p>
            <a:pPr lvl="1"/>
            <a:r>
              <a:rPr lang="en-US" dirty="0"/>
              <a:t>Ongoing enrollment; findings presented as emerging themes</a:t>
            </a:r>
          </a:p>
        </p:txBody>
      </p:sp>
      <p:pic>
        <p:nvPicPr>
          <p:cNvPr id="6" name="Graphic 5">
            <a:extLst>
              <a:ext uri="{FF2B5EF4-FFF2-40B4-BE49-F238E27FC236}">
                <a16:creationId xmlns:a16="http://schemas.microsoft.com/office/drawing/2014/main" id="{BE51B5E2-F602-34E3-60DE-B60185C3C6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13370" y="2651919"/>
            <a:ext cx="2743200" cy="2743200"/>
          </a:xfrm>
          <a:prstGeom prst="rect">
            <a:avLst/>
          </a:prstGeom>
        </p:spPr>
      </p:pic>
      <p:sp>
        <p:nvSpPr>
          <p:cNvPr id="4" name="Slide Number Placeholder 3">
            <a:extLst>
              <a:ext uri="{FF2B5EF4-FFF2-40B4-BE49-F238E27FC236}">
                <a16:creationId xmlns:a16="http://schemas.microsoft.com/office/drawing/2014/main" id="{6FFD015D-B1C7-15E5-6A41-529E1625075C}"/>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CAB7CBFE-8834-4F9E-9EAB-32DD63ED90E7}" type="slidenum">
              <a:rPr lang="en-US" smtClean="0"/>
              <a:pPr>
                <a:spcAft>
                  <a:spcPts val="600"/>
                </a:spcAft>
              </a:pPr>
              <a:t>7</a:t>
            </a:fld>
            <a:endParaRPr lang="en-US"/>
          </a:p>
        </p:txBody>
      </p:sp>
    </p:spTree>
    <p:extLst>
      <p:ext uri="{BB962C8B-B14F-4D97-AF65-F5344CB8AC3E}">
        <p14:creationId xmlns:p14="http://schemas.microsoft.com/office/powerpoint/2010/main" val="1219223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AC023-CDF8-9AC8-3025-B1F57606CE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0ABF55-4C3F-E43D-6B1B-CD7D5D2C19DD}"/>
              </a:ext>
            </a:extLst>
          </p:cNvPr>
          <p:cNvSpPr>
            <a:spLocks noGrp="1"/>
          </p:cNvSpPr>
          <p:nvPr>
            <p:ph type="title"/>
          </p:nvPr>
        </p:nvSpPr>
        <p:spPr/>
        <p:txBody>
          <a:bodyPr/>
          <a:lstStyle/>
          <a:p>
            <a:r>
              <a:rPr lang="en-US" dirty="0"/>
              <a:t>Quantitative Arm: Cohort Selection</a:t>
            </a:r>
          </a:p>
        </p:txBody>
      </p:sp>
      <p:sp>
        <p:nvSpPr>
          <p:cNvPr id="4" name="Slide Number Placeholder 3">
            <a:extLst>
              <a:ext uri="{FF2B5EF4-FFF2-40B4-BE49-F238E27FC236}">
                <a16:creationId xmlns:a16="http://schemas.microsoft.com/office/drawing/2014/main" id="{FB81D705-398E-0DA1-FD52-DC9CFA02D813}"/>
              </a:ext>
            </a:extLst>
          </p:cNvPr>
          <p:cNvSpPr>
            <a:spLocks noGrp="1"/>
          </p:cNvSpPr>
          <p:nvPr>
            <p:ph type="sldNum" sz="quarter" idx="12"/>
          </p:nvPr>
        </p:nvSpPr>
        <p:spPr/>
        <p:txBody>
          <a:bodyPr/>
          <a:lstStyle/>
          <a:p>
            <a:fld id="{CAB7CBFE-8834-4F9E-9EAB-32DD63ED90E7}" type="slidenum">
              <a:rPr lang="en-US" smtClean="0"/>
              <a:t>8</a:t>
            </a:fld>
            <a:endParaRPr lang="en-US"/>
          </a:p>
        </p:txBody>
      </p:sp>
      <p:sp>
        <p:nvSpPr>
          <p:cNvPr id="9" name="Rectangle 8">
            <a:extLst>
              <a:ext uri="{FF2B5EF4-FFF2-40B4-BE49-F238E27FC236}">
                <a16:creationId xmlns:a16="http://schemas.microsoft.com/office/drawing/2014/main" id="{E6C28C4F-C3A2-F7A7-62B0-128DAF668ABD}"/>
              </a:ext>
            </a:extLst>
          </p:cNvPr>
          <p:cNvSpPr/>
          <p:nvPr/>
        </p:nvSpPr>
        <p:spPr>
          <a:xfrm>
            <a:off x="3538445" y="1449252"/>
            <a:ext cx="2743200" cy="82992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56F0316-4D73-7EC2-2998-CA03E87605AD}"/>
              </a:ext>
            </a:extLst>
          </p:cNvPr>
          <p:cNvSpPr/>
          <p:nvPr/>
        </p:nvSpPr>
        <p:spPr>
          <a:xfrm>
            <a:off x="7481693" y="1274755"/>
            <a:ext cx="4381267" cy="481129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F7CCEA4-AD55-D5BA-7798-4C51AD61520E}"/>
              </a:ext>
            </a:extLst>
          </p:cNvPr>
          <p:cNvSpPr/>
          <p:nvPr/>
        </p:nvSpPr>
        <p:spPr>
          <a:xfrm>
            <a:off x="3622979" y="4194436"/>
            <a:ext cx="2594485" cy="58388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D2959B-F1EC-E2E7-03C7-DECD746CF6FF}"/>
              </a:ext>
            </a:extLst>
          </p:cNvPr>
          <p:cNvSpPr/>
          <p:nvPr/>
        </p:nvSpPr>
        <p:spPr>
          <a:xfrm>
            <a:off x="2982640" y="5198585"/>
            <a:ext cx="1485205" cy="8589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E63B1AD-99A9-7543-1BC1-152E8B5054DB}"/>
              </a:ext>
            </a:extLst>
          </p:cNvPr>
          <p:cNvSpPr/>
          <p:nvPr/>
        </p:nvSpPr>
        <p:spPr>
          <a:xfrm>
            <a:off x="5221307" y="5227076"/>
            <a:ext cx="1485205" cy="8589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B292175F-481B-1CA3-E4AD-3AC72EE8DE6F}"/>
              </a:ext>
            </a:extLst>
          </p:cNvPr>
          <p:cNvCxnSpPr>
            <a:cxnSpLocks/>
            <a:stCxn id="9" idx="2"/>
            <a:endCxn id="107" idx="0"/>
          </p:cNvCxnSpPr>
          <p:nvPr/>
        </p:nvCxnSpPr>
        <p:spPr>
          <a:xfrm flipH="1">
            <a:off x="4907018" y="2279178"/>
            <a:ext cx="3027" cy="6140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5822B3D9-CAD5-885F-580D-CA2B93A9E905}"/>
              </a:ext>
            </a:extLst>
          </p:cNvPr>
          <p:cNvCxnSpPr>
            <a:cxnSpLocks/>
            <a:stCxn id="11" idx="2"/>
            <a:endCxn id="12" idx="0"/>
          </p:cNvCxnSpPr>
          <p:nvPr/>
        </p:nvCxnSpPr>
        <p:spPr>
          <a:xfrm flipH="1">
            <a:off x="3725243" y="4778322"/>
            <a:ext cx="1194979" cy="4202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6444FF32-C912-E1FE-E0EE-18AA09119E8A}"/>
              </a:ext>
            </a:extLst>
          </p:cNvPr>
          <p:cNvCxnSpPr>
            <a:cxnSpLocks/>
            <a:stCxn id="11" idx="2"/>
            <a:endCxn id="13" idx="0"/>
          </p:cNvCxnSpPr>
          <p:nvPr/>
        </p:nvCxnSpPr>
        <p:spPr>
          <a:xfrm>
            <a:off x="4920222" y="4778322"/>
            <a:ext cx="1043688" cy="44875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30971597-9CCB-6A88-2A2C-8FA53F59F4E7}"/>
              </a:ext>
            </a:extLst>
          </p:cNvPr>
          <p:cNvSpPr txBox="1"/>
          <p:nvPr/>
        </p:nvSpPr>
        <p:spPr>
          <a:xfrm>
            <a:off x="3745290" y="4180146"/>
            <a:ext cx="2323457" cy="646331"/>
          </a:xfrm>
          <a:prstGeom prst="rect">
            <a:avLst/>
          </a:prstGeom>
          <a:noFill/>
        </p:spPr>
        <p:txBody>
          <a:bodyPr wrap="square" rtlCol="0">
            <a:spAutoFit/>
          </a:bodyPr>
          <a:lstStyle/>
          <a:p>
            <a:r>
              <a:rPr lang="en-US" b="1" dirty="0"/>
              <a:t>Final analytic cohort</a:t>
            </a:r>
          </a:p>
          <a:p>
            <a:pPr algn="ctr"/>
            <a:r>
              <a:rPr lang="en-US" dirty="0"/>
              <a:t>n=16,176</a:t>
            </a:r>
          </a:p>
        </p:txBody>
      </p:sp>
      <p:sp>
        <p:nvSpPr>
          <p:cNvPr id="31" name="TextBox 30">
            <a:extLst>
              <a:ext uri="{FF2B5EF4-FFF2-40B4-BE49-F238E27FC236}">
                <a16:creationId xmlns:a16="http://schemas.microsoft.com/office/drawing/2014/main" id="{E87CC85F-CCC5-4D74-485A-23B4D2D38A6C}"/>
              </a:ext>
            </a:extLst>
          </p:cNvPr>
          <p:cNvSpPr txBox="1"/>
          <p:nvPr/>
        </p:nvSpPr>
        <p:spPr>
          <a:xfrm>
            <a:off x="2956789" y="5333397"/>
            <a:ext cx="1485204" cy="646331"/>
          </a:xfrm>
          <a:prstGeom prst="rect">
            <a:avLst/>
          </a:prstGeom>
          <a:noFill/>
        </p:spPr>
        <p:txBody>
          <a:bodyPr wrap="square" rtlCol="0">
            <a:spAutoFit/>
          </a:bodyPr>
          <a:lstStyle/>
          <a:p>
            <a:pPr algn="ctr"/>
            <a:r>
              <a:rPr lang="en-US" b="1" dirty="0"/>
              <a:t>Low SES</a:t>
            </a:r>
          </a:p>
          <a:p>
            <a:pPr algn="ctr"/>
            <a:r>
              <a:rPr lang="en-US" dirty="0"/>
              <a:t>n=6,176</a:t>
            </a:r>
          </a:p>
        </p:txBody>
      </p:sp>
      <p:sp>
        <p:nvSpPr>
          <p:cNvPr id="33" name="TextBox 32">
            <a:extLst>
              <a:ext uri="{FF2B5EF4-FFF2-40B4-BE49-F238E27FC236}">
                <a16:creationId xmlns:a16="http://schemas.microsoft.com/office/drawing/2014/main" id="{F4776D61-1C00-85A7-BC77-5C252CA88E19}"/>
              </a:ext>
            </a:extLst>
          </p:cNvPr>
          <p:cNvSpPr txBox="1"/>
          <p:nvPr/>
        </p:nvSpPr>
        <p:spPr>
          <a:xfrm>
            <a:off x="5404887" y="5304906"/>
            <a:ext cx="1117614" cy="646331"/>
          </a:xfrm>
          <a:prstGeom prst="rect">
            <a:avLst/>
          </a:prstGeom>
          <a:noFill/>
        </p:spPr>
        <p:txBody>
          <a:bodyPr wrap="none" rtlCol="0">
            <a:spAutoFit/>
          </a:bodyPr>
          <a:lstStyle/>
          <a:p>
            <a:r>
              <a:rPr lang="en-US" b="1" dirty="0"/>
              <a:t>High SES</a:t>
            </a:r>
          </a:p>
          <a:p>
            <a:r>
              <a:rPr lang="en-US" dirty="0"/>
              <a:t>n=10,000</a:t>
            </a:r>
          </a:p>
        </p:txBody>
      </p:sp>
      <p:sp>
        <p:nvSpPr>
          <p:cNvPr id="48" name="TextBox 47">
            <a:extLst>
              <a:ext uri="{FF2B5EF4-FFF2-40B4-BE49-F238E27FC236}">
                <a16:creationId xmlns:a16="http://schemas.microsoft.com/office/drawing/2014/main" id="{DCF11D27-7A09-BFDF-9ECF-D92C3909BDFD}"/>
              </a:ext>
            </a:extLst>
          </p:cNvPr>
          <p:cNvSpPr txBox="1"/>
          <p:nvPr/>
        </p:nvSpPr>
        <p:spPr>
          <a:xfrm>
            <a:off x="4004893" y="1543002"/>
            <a:ext cx="1810303" cy="646331"/>
          </a:xfrm>
          <a:prstGeom prst="rect">
            <a:avLst/>
          </a:prstGeom>
          <a:noFill/>
        </p:spPr>
        <p:txBody>
          <a:bodyPr wrap="none" rtlCol="0">
            <a:spAutoFit/>
          </a:bodyPr>
          <a:lstStyle/>
          <a:p>
            <a:pPr algn="ctr"/>
            <a:r>
              <a:rPr lang="en-US" b="1" dirty="0"/>
              <a:t>ACHQC Cohort </a:t>
            </a:r>
          </a:p>
          <a:p>
            <a:pPr algn="ctr"/>
            <a:r>
              <a:rPr lang="en-US" dirty="0"/>
              <a:t>n=61,132</a:t>
            </a:r>
          </a:p>
        </p:txBody>
      </p:sp>
      <p:sp>
        <p:nvSpPr>
          <p:cNvPr id="54" name="TextBox 53">
            <a:extLst>
              <a:ext uri="{FF2B5EF4-FFF2-40B4-BE49-F238E27FC236}">
                <a16:creationId xmlns:a16="http://schemas.microsoft.com/office/drawing/2014/main" id="{A5A27C71-7113-1926-FB4F-4ADDD6525847}"/>
              </a:ext>
            </a:extLst>
          </p:cNvPr>
          <p:cNvSpPr txBox="1"/>
          <p:nvPr/>
        </p:nvSpPr>
        <p:spPr>
          <a:xfrm>
            <a:off x="7599576" y="1426922"/>
            <a:ext cx="4092629" cy="4524315"/>
          </a:xfrm>
          <a:prstGeom prst="rect">
            <a:avLst/>
          </a:prstGeom>
          <a:noFill/>
        </p:spPr>
        <p:txBody>
          <a:bodyPr wrap="square" rtlCol="0">
            <a:spAutoFit/>
          </a:bodyPr>
          <a:lstStyle/>
          <a:p>
            <a:r>
              <a:rPr lang="en-US" b="1" dirty="0"/>
              <a:t>Excluded</a:t>
            </a:r>
            <a:r>
              <a:rPr lang="en-US" dirty="0"/>
              <a:t> (n=41,219)</a:t>
            </a:r>
          </a:p>
          <a:p>
            <a:pPr marL="285750" indent="-285750">
              <a:buFont typeface="Arial" panose="020B0604020202020204" pitchFamily="34" charset="0"/>
              <a:buChar char="•"/>
            </a:pPr>
            <a:r>
              <a:rPr lang="en-US" dirty="0"/>
              <a:t>Age &lt; 18y</a:t>
            </a:r>
          </a:p>
          <a:p>
            <a:pPr marL="285750" indent="-285750">
              <a:buFont typeface="Arial" panose="020B0604020202020204" pitchFamily="34" charset="0"/>
              <a:buChar char="•"/>
            </a:pPr>
            <a:r>
              <a:rPr lang="en-US" dirty="0"/>
              <a:t>Outside study period (2016-2025) (n=633)</a:t>
            </a:r>
          </a:p>
          <a:p>
            <a:pPr marL="285750" indent="-285750">
              <a:buFont typeface="Arial" panose="020B0604020202020204" pitchFamily="34" charset="0"/>
              <a:buChar char="•"/>
            </a:pPr>
            <a:r>
              <a:rPr lang="en-US" dirty="0"/>
              <a:t>No primary diagnosis of ventral hernia (n=3666)</a:t>
            </a:r>
          </a:p>
          <a:p>
            <a:pPr marL="285750" indent="-285750">
              <a:buFont typeface="Arial" panose="020B0604020202020204" pitchFamily="34" charset="0"/>
              <a:buChar char="•"/>
            </a:pPr>
            <a:r>
              <a:rPr lang="en-US" dirty="0"/>
              <a:t>Repair without mesh (n=9288)</a:t>
            </a:r>
          </a:p>
          <a:p>
            <a:pPr marL="285750" indent="-285750">
              <a:buFont typeface="Arial" panose="020B0604020202020204" pitchFamily="34" charset="0"/>
              <a:buChar char="•"/>
            </a:pPr>
            <a:r>
              <a:rPr lang="en-US" dirty="0"/>
              <a:t>Non-incisional, parastomal or open Repair (n=20889)</a:t>
            </a:r>
          </a:p>
          <a:p>
            <a:pPr marL="285750" indent="-285750">
              <a:buFont typeface="Arial" panose="020B0604020202020204" pitchFamily="34" charset="0"/>
              <a:buChar char="•"/>
            </a:pPr>
            <a:r>
              <a:rPr lang="en-US" dirty="0"/>
              <a:t>No available case status (n=3)</a:t>
            </a:r>
          </a:p>
          <a:p>
            <a:pPr marL="285750" indent="-285750">
              <a:buFont typeface="Arial" panose="020B0604020202020204" pitchFamily="34" charset="0"/>
              <a:buChar char="•"/>
            </a:pPr>
            <a:r>
              <a:rPr lang="en-US" dirty="0"/>
              <a:t>No available wound status (n=47)</a:t>
            </a:r>
          </a:p>
          <a:p>
            <a:pPr marL="285750" indent="-285750">
              <a:buFont typeface="Arial" panose="020B0604020202020204" pitchFamily="34" charset="0"/>
              <a:buChar char="•"/>
            </a:pPr>
            <a:r>
              <a:rPr lang="en-US" dirty="0"/>
              <a:t>No available zip code (n=1642)</a:t>
            </a:r>
          </a:p>
          <a:p>
            <a:pPr marL="285750" indent="-285750">
              <a:buFont typeface="Arial" panose="020B0604020202020204" pitchFamily="34" charset="0"/>
              <a:buChar char="•"/>
            </a:pPr>
            <a:r>
              <a:rPr lang="en-US" dirty="0"/>
              <a:t>Incomplete 30-day follow-up (n=5045)</a:t>
            </a:r>
          </a:p>
          <a:p>
            <a:pPr marL="285750" indent="-285750">
              <a:buFont typeface="Arial" panose="020B0604020202020204" pitchFamily="34" charset="0"/>
              <a:buChar char="•"/>
            </a:pPr>
            <a:r>
              <a:rPr lang="en-US" dirty="0"/>
              <a:t>No documented presence or absence of SSI (n=6)</a:t>
            </a:r>
          </a:p>
        </p:txBody>
      </p:sp>
      <p:sp>
        <p:nvSpPr>
          <p:cNvPr id="90" name="Rectangle 89">
            <a:extLst>
              <a:ext uri="{FF2B5EF4-FFF2-40B4-BE49-F238E27FC236}">
                <a16:creationId xmlns:a16="http://schemas.microsoft.com/office/drawing/2014/main" id="{261C8EFF-6F21-8C00-F996-1BD7F4AB7296}"/>
              </a:ext>
            </a:extLst>
          </p:cNvPr>
          <p:cNvSpPr/>
          <p:nvPr/>
        </p:nvSpPr>
        <p:spPr>
          <a:xfrm>
            <a:off x="43838" y="3599891"/>
            <a:ext cx="2995925" cy="64633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F7390976-54D2-C5E4-29EC-99BD299C29E1}"/>
              </a:ext>
            </a:extLst>
          </p:cNvPr>
          <p:cNvSpPr txBox="1"/>
          <p:nvPr/>
        </p:nvSpPr>
        <p:spPr>
          <a:xfrm>
            <a:off x="-55741" y="3653562"/>
            <a:ext cx="3307498" cy="646331"/>
          </a:xfrm>
          <a:prstGeom prst="rect">
            <a:avLst/>
          </a:prstGeom>
          <a:noFill/>
        </p:spPr>
        <p:txBody>
          <a:bodyPr wrap="square" rtlCol="0">
            <a:spAutoFit/>
          </a:bodyPr>
          <a:lstStyle/>
          <a:p>
            <a:pPr algn="ctr"/>
            <a:r>
              <a:rPr lang="en-US" b="1" dirty="0"/>
              <a:t>Excluded middle DCI group </a:t>
            </a:r>
          </a:p>
          <a:p>
            <a:pPr algn="ctr"/>
            <a:r>
              <a:rPr lang="en-US" dirty="0"/>
              <a:t>(n=3737)</a:t>
            </a:r>
          </a:p>
        </p:txBody>
      </p:sp>
      <p:cxnSp>
        <p:nvCxnSpPr>
          <p:cNvPr id="104" name="Straight Arrow Connector 103">
            <a:extLst>
              <a:ext uri="{FF2B5EF4-FFF2-40B4-BE49-F238E27FC236}">
                <a16:creationId xmlns:a16="http://schemas.microsoft.com/office/drawing/2014/main" id="{BEDABD8B-BC9B-1F70-3D31-0FE33276306B}"/>
              </a:ext>
            </a:extLst>
          </p:cNvPr>
          <p:cNvCxnSpPr/>
          <p:nvPr/>
        </p:nvCxnSpPr>
        <p:spPr>
          <a:xfrm>
            <a:off x="4907019" y="2620108"/>
            <a:ext cx="257164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6" name="Straight Arrow Connector 105">
            <a:extLst>
              <a:ext uri="{FF2B5EF4-FFF2-40B4-BE49-F238E27FC236}">
                <a16:creationId xmlns:a16="http://schemas.microsoft.com/office/drawing/2014/main" id="{03511FF3-5382-1254-3FC6-222078DA88C3}"/>
              </a:ext>
            </a:extLst>
          </p:cNvPr>
          <p:cNvCxnSpPr>
            <a:cxnSpLocks/>
            <a:endCxn id="90" idx="3"/>
          </p:cNvCxnSpPr>
          <p:nvPr/>
        </p:nvCxnSpPr>
        <p:spPr>
          <a:xfrm flipH="1">
            <a:off x="3039763" y="3923057"/>
            <a:ext cx="188045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7" name="Rectangle 106">
            <a:extLst>
              <a:ext uri="{FF2B5EF4-FFF2-40B4-BE49-F238E27FC236}">
                <a16:creationId xmlns:a16="http://schemas.microsoft.com/office/drawing/2014/main" id="{344A0FCD-10B8-0FC7-A7C9-9E9B7F27EA9E}"/>
              </a:ext>
            </a:extLst>
          </p:cNvPr>
          <p:cNvSpPr/>
          <p:nvPr/>
        </p:nvSpPr>
        <p:spPr>
          <a:xfrm>
            <a:off x="3535418" y="2893241"/>
            <a:ext cx="2743200" cy="6427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Eligible cohort</a:t>
            </a:r>
          </a:p>
          <a:p>
            <a:pPr algn="ctr"/>
            <a:r>
              <a:rPr lang="en-US" dirty="0">
                <a:solidFill>
                  <a:schemeClr val="tx1"/>
                </a:solidFill>
              </a:rPr>
              <a:t>n=19,913</a:t>
            </a:r>
          </a:p>
        </p:txBody>
      </p:sp>
      <p:cxnSp>
        <p:nvCxnSpPr>
          <p:cNvPr id="111" name="Straight Arrow Connector 110">
            <a:extLst>
              <a:ext uri="{FF2B5EF4-FFF2-40B4-BE49-F238E27FC236}">
                <a16:creationId xmlns:a16="http://schemas.microsoft.com/office/drawing/2014/main" id="{15B5F305-7F64-82F4-320C-D718ECDA04AD}"/>
              </a:ext>
            </a:extLst>
          </p:cNvPr>
          <p:cNvCxnSpPr>
            <a:cxnSpLocks/>
            <a:stCxn id="107" idx="2"/>
            <a:endCxn id="11" idx="0"/>
          </p:cNvCxnSpPr>
          <p:nvPr/>
        </p:nvCxnSpPr>
        <p:spPr>
          <a:xfrm>
            <a:off x="4907018" y="3535997"/>
            <a:ext cx="13204" cy="65843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28977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B7036-5C8B-AC25-57AE-22941853DB3D}"/>
              </a:ext>
            </a:extLst>
          </p:cNvPr>
          <p:cNvSpPr>
            <a:spLocks noGrp="1"/>
          </p:cNvSpPr>
          <p:nvPr>
            <p:ph type="title"/>
          </p:nvPr>
        </p:nvSpPr>
        <p:spPr>
          <a:xfrm>
            <a:off x="838200" y="365125"/>
            <a:ext cx="8420100" cy="1325563"/>
          </a:xfrm>
        </p:spPr>
        <p:txBody>
          <a:bodyPr anchor="ctr">
            <a:normAutofit/>
          </a:bodyPr>
          <a:lstStyle/>
          <a:p>
            <a:r>
              <a:rPr lang="en-US" dirty="0"/>
              <a:t>Baseline Risk Profile and Operative Complexity by SES</a:t>
            </a:r>
          </a:p>
        </p:txBody>
      </p:sp>
      <p:sp>
        <p:nvSpPr>
          <p:cNvPr id="4" name="Slide Number Placeholder 3">
            <a:extLst>
              <a:ext uri="{FF2B5EF4-FFF2-40B4-BE49-F238E27FC236}">
                <a16:creationId xmlns:a16="http://schemas.microsoft.com/office/drawing/2014/main" id="{7F56BD4A-5D43-6E95-FAAE-C73465DA72D8}"/>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CAB7CBFE-8834-4F9E-9EAB-32DD63ED90E7}" type="slidenum">
              <a:rPr lang="en-US" smtClean="0"/>
              <a:pPr>
                <a:spcAft>
                  <a:spcPts val="600"/>
                </a:spcAft>
              </a:pPr>
              <a:t>9</a:t>
            </a:fld>
            <a:endParaRPr lang="en-US"/>
          </a:p>
        </p:txBody>
      </p:sp>
      <p:sp>
        <p:nvSpPr>
          <p:cNvPr id="8" name="Content Placeholder 7">
            <a:extLst>
              <a:ext uri="{FF2B5EF4-FFF2-40B4-BE49-F238E27FC236}">
                <a16:creationId xmlns:a16="http://schemas.microsoft.com/office/drawing/2014/main" id="{8179654D-65B7-4F23-DD82-53568BE8BAA1}"/>
              </a:ext>
            </a:extLst>
          </p:cNvPr>
          <p:cNvSpPr>
            <a:spLocks noGrp="1"/>
          </p:cNvSpPr>
          <p:nvPr>
            <p:ph idx="1"/>
          </p:nvPr>
        </p:nvSpPr>
        <p:spPr>
          <a:xfrm>
            <a:off x="838200" y="2187574"/>
            <a:ext cx="10515600" cy="4351338"/>
          </a:xfrm>
        </p:spPr>
        <p:txBody>
          <a:bodyPr/>
          <a:lstStyle/>
          <a:p>
            <a:r>
              <a:rPr lang="en-US" dirty="0"/>
              <a:t>Low SES patients present with higher risk &amp; more complex disease</a:t>
            </a:r>
          </a:p>
          <a:p>
            <a:pPr lvl="1"/>
            <a:r>
              <a:rPr lang="en-US" dirty="0"/>
              <a:t>Smoking: 11% vs 7% (p&lt;0.001)</a:t>
            </a:r>
          </a:p>
          <a:p>
            <a:pPr lvl="1"/>
            <a:r>
              <a:rPr lang="en-US" dirty="0"/>
              <a:t>Diabetes: 23% vs 17% (p&lt;0.001)</a:t>
            </a:r>
          </a:p>
          <a:p>
            <a:pPr lvl="1"/>
            <a:r>
              <a:rPr lang="en-US" dirty="0"/>
              <a:t>BMI &gt;30: 65% vs 56% (p&lt;0.001)</a:t>
            </a:r>
          </a:p>
          <a:p>
            <a:pPr lvl="1"/>
            <a:r>
              <a:rPr lang="en-US" dirty="0"/>
              <a:t>Contaminated/dirty wounds: 9% vs 5% (p&lt;0.001)</a:t>
            </a:r>
          </a:p>
          <a:p>
            <a:pPr lvl="1"/>
            <a:r>
              <a:rPr lang="en-US" dirty="0"/>
              <a:t>Hernia width (median) 8 vs 5 cm (p&lt;0.001)</a:t>
            </a:r>
          </a:p>
          <a:p>
            <a:pPr lvl="1"/>
            <a:r>
              <a:rPr lang="en-US" b="1" dirty="0"/>
              <a:t>Worse baseline QOL </a:t>
            </a:r>
            <a:r>
              <a:rPr lang="en-US" dirty="0"/>
              <a:t>(p&lt;0.001)</a:t>
            </a:r>
          </a:p>
        </p:txBody>
      </p:sp>
      <p:sp>
        <p:nvSpPr>
          <p:cNvPr id="3" name="Arrow: Up 2">
            <a:extLst>
              <a:ext uri="{FF2B5EF4-FFF2-40B4-BE49-F238E27FC236}">
                <a16:creationId xmlns:a16="http://schemas.microsoft.com/office/drawing/2014/main" id="{65DE3012-9866-BEC6-E6C5-775D5160FF19}"/>
              </a:ext>
            </a:extLst>
          </p:cNvPr>
          <p:cNvSpPr/>
          <p:nvPr/>
        </p:nvSpPr>
        <p:spPr>
          <a:xfrm>
            <a:off x="1294410" y="2624446"/>
            <a:ext cx="285008" cy="1911927"/>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7C29450-C64A-47AC-5B74-9B5F96A2F3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67502" y="2093418"/>
            <a:ext cx="1965366" cy="1965366"/>
          </a:xfrm>
          <a:prstGeom prst="rect">
            <a:avLst/>
          </a:prstGeom>
        </p:spPr>
      </p:pic>
      <p:pic>
        <p:nvPicPr>
          <p:cNvPr id="9" name="Graphic 8">
            <a:extLst>
              <a:ext uri="{FF2B5EF4-FFF2-40B4-BE49-F238E27FC236}">
                <a16:creationId xmlns:a16="http://schemas.microsoft.com/office/drawing/2014/main" id="{16086A9B-80DB-5B66-74DA-EE52F57B13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59983" y="3287001"/>
            <a:ext cx="1965367" cy="1965367"/>
          </a:xfrm>
          <a:prstGeom prst="rect">
            <a:avLst/>
          </a:prstGeom>
        </p:spPr>
      </p:pic>
      <p:pic>
        <p:nvPicPr>
          <p:cNvPr id="11" name="Graphic 10">
            <a:extLst>
              <a:ext uri="{FF2B5EF4-FFF2-40B4-BE49-F238E27FC236}">
                <a16:creationId xmlns:a16="http://schemas.microsoft.com/office/drawing/2014/main" id="{A1A751F4-8557-19C3-06BD-DE4433BC21F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79526" y="3716019"/>
            <a:ext cx="2391888" cy="2391888"/>
          </a:xfrm>
          <a:prstGeom prst="rect">
            <a:avLst/>
          </a:prstGeom>
        </p:spPr>
      </p:pic>
    </p:spTree>
    <p:extLst>
      <p:ext uri="{BB962C8B-B14F-4D97-AF65-F5344CB8AC3E}">
        <p14:creationId xmlns:p14="http://schemas.microsoft.com/office/powerpoint/2010/main" val="3817310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U-Core Powerpoint template" id="{5BE21F03-B6C2-4B23-B636-61064607A2B2}" vid="{CE600B4A-B601-464E-B02C-A957ADEB6F13}"/>
    </a:ext>
  </a:extLst>
</a:theme>
</file>

<file path=ppt/theme/theme2.xml><?xml version="1.0" encoding="utf-8"?>
<a:theme xmlns:a="http://schemas.openxmlformats.org/drawingml/2006/main" name="Title Slid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U-Core Powerpoint template" id="{5BE21F03-B6C2-4B23-B636-61064607A2B2}" vid="{48438525-8D9E-4DFF-953B-F8BB6821CAD9}"/>
    </a:ext>
  </a:extLst>
</a:theme>
</file>

<file path=ppt/theme/theme3.xml><?xml version="1.0" encoding="utf-8"?>
<a:theme xmlns:a="http://schemas.openxmlformats.org/drawingml/2006/main" name="Closing Slid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U-Core Powerpoint template" id="{5BE21F03-B6C2-4B23-B636-61064607A2B2}" vid="{60E58E1D-5679-4219-B91B-CE6A9F01009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4961</TotalTime>
  <Words>3028</Words>
  <Application>Microsoft Office PowerPoint</Application>
  <PresentationFormat>Widescreen</PresentationFormat>
  <Paragraphs>282</Paragraphs>
  <Slides>17</Slides>
  <Notes>17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17</vt:i4>
      </vt:variant>
    </vt:vector>
  </HeadingPairs>
  <TitlesOfParts>
    <vt:vector size="23" baseType="lpstr">
      <vt:lpstr>Aptos</vt:lpstr>
      <vt:lpstr>Aptos Display</vt:lpstr>
      <vt:lpstr>Arial</vt:lpstr>
      <vt:lpstr>Office Theme</vt:lpstr>
      <vt:lpstr>Title Slide</vt:lpstr>
      <vt:lpstr>Closing Slide</vt:lpstr>
      <vt:lpstr>Evaluating the Effects of Surgical Site Infections on Patients with Different Socioeconomic Statuses: A Mixed Method Study</vt:lpstr>
      <vt:lpstr>Disclosures</vt:lpstr>
      <vt:lpstr>Flashback: ACHQC Summit 2025</vt:lpstr>
      <vt:lpstr>Background</vt:lpstr>
      <vt:lpstr>Study Objective</vt:lpstr>
      <vt:lpstr>Study Design: Mixed-Methods</vt:lpstr>
      <vt:lpstr>Study Design: Mixed-Methods</vt:lpstr>
      <vt:lpstr>Quantitative Arm: Cohort Selection</vt:lpstr>
      <vt:lpstr>Baseline Risk Profile and Operative Complexity by SES</vt:lpstr>
      <vt:lpstr>Low SES patients experience higher wound morbidity, driven by risk profile</vt:lpstr>
      <vt:lpstr>What happens while patients wait and how do they weigh present suffering against future risk?</vt:lpstr>
      <vt:lpstr>Enrollment ongoing</vt:lpstr>
      <vt:lpstr>High SES Experience: Navigating Optimization and Access</vt:lpstr>
      <vt:lpstr>Low SES Experience: Living with Persistent Burden and Limited Options</vt:lpstr>
      <vt:lpstr>Emerging Contrast in Patient Experience Across SES Groups</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Nancy Ly</dc:creator>
  <cp:lastModifiedBy>Nancy Ly</cp:lastModifiedBy>
  <cp:revision>3</cp:revision>
  <cp:lastPrinted>2026-02-17T12:32:11Z</cp:lastPrinted>
  <dcterms:created xsi:type="dcterms:W3CDTF">2026-02-10T20:39:54Z</dcterms:created>
  <dcterms:modified xsi:type="dcterms:W3CDTF">2026-02-19T19:49:58Z</dcterms:modified>
</cp:coreProperties>
</file>