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57" r:id="rId3"/>
    <p:sldId id="258" r:id="rId4"/>
    <p:sldId id="283" r:id="rId5"/>
    <p:sldId id="261" r:id="rId6"/>
    <p:sldId id="262" r:id="rId7"/>
    <p:sldId id="321" r:id="rId8"/>
    <p:sldId id="310" r:id="rId9"/>
    <p:sldId id="326" r:id="rId10"/>
    <p:sldId id="313" r:id="rId11"/>
    <p:sldId id="266" r:id="rId12"/>
    <p:sldId id="322" r:id="rId13"/>
    <p:sldId id="286" r:id="rId14"/>
    <p:sldId id="287" r:id="rId15"/>
    <p:sldId id="270" r:id="rId16"/>
    <p:sldId id="320" r:id="rId17"/>
    <p:sldId id="272" r:id="rId18"/>
    <p:sldId id="274" r:id="rId19"/>
    <p:sldId id="278" r:id="rId20"/>
    <p:sldId id="280" r:id="rId21"/>
    <p:sldId id="281" r:id="rId22"/>
    <p:sldId id="323" r:id="rId23"/>
    <p:sldId id="325" r:id="rId24"/>
    <p:sldId id="324"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3656">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gnI6BH+qjXYMVrzTf4Z/ZxiPBkH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0EB166-0450-57F4-D600-41A3E77898E9}" name="Khazaie, Sepideh" initials="SK" userId="S::KHAZAIS@ccf.org::c52036c6-9f5f-49aa-99cc-b5d8f808f1ef" providerId="AD"/>
  <p188:author id="{43A5ECED-3299-0129-23C4-693068EF03E0}" name="Alipouriani, Ali" initials="AA" userId="S::ALIPOUA@ccf.org::40958b64-ac1b-4183-9558-3311a4d2bf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990188-4D03-49B4-BA21-E8D94F563EC8}">
  <a:tblStyle styleId="{12990188-4D03-49B4-BA21-E8D94F563EC8}"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E6EBF3"/>
          </a:solidFill>
        </a:fill>
      </a:tcStyle>
    </a:wholeTbl>
    <a:band1H>
      <a:tcTxStyle/>
      <a:tcStyle>
        <a:tcBdr/>
        <a:fill>
          <a:solidFill>
            <a:srgbClr val="CAD5E7"/>
          </a:solidFill>
        </a:fill>
      </a:tcStyle>
    </a:band1H>
    <a:band2H>
      <a:tcTxStyle/>
      <a:tcStyle>
        <a:tcBdr/>
      </a:tcStyle>
    </a:band2H>
    <a:band1V>
      <a:tcTxStyle/>
      <a:tcStyle>
        <a:tcBdr/>
        <a:fill>
          <a:solidFill>
            <a:srgbClr val="CAD5E7"/>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rgbClr val="E6EBF3"/>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477" autoAdjust="0"/>
  </p:normalViewPr>
  <p:slideViewPr>
    <p:cSldViewPr snapToGrid="0">
      <p:cViewPr varScale="1">
        <p:scale>
          <a:sx n="52" d="100"/>
          <a:sy n="52" d="100"/>
        </p:scale>
        <p:origin x="1204" y="48"/>
      </p:cViewPr>
      <p:guideLst>
        <p:guide orient="horz" pos="2160"/>
        <p:guide pos="3840"/>
        <p:guide orient="horz" pos="365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824EE0-B154-4CB3-9A9E-85A122EB87E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EFD0DC3-630D-467D-9DCB-EE4BC9D9871B}">
      <dgm:prSet custT="1"/>
      <dgm:spPr/>
      <dgm:t>
        <a:bodyPr/>
        <a:lstStyle/>
        <a:p>
          <a:r>
            <a:rPr lang="en-US" sz="3200" dirty="0"/>
            <a:t>Social vulnerability reflects real-life structural barriers — not just individual choices</a:t>
          </a:r>
        </a:p>
      </dgm:t>
    </dgm:pt>
    <dgm:pt modelId="{92D03885-7E69-4DB3-A15A-CAD91F8FA887}" type="parTrans" cxnId="{236953A1-D559-4D0C-8C7E-22A031874A4C}">
      <dgm:prSet/>
      <dgm:spPr/>
      <dgm:t>
        <a:bodyPr/>
        <a:lstStyle/>
        <a:p>
          <a:endParaRPr lang="en-US"/>
        </a:p>
      </dgm:t>
    </dgm:pt>
    <dgm:pt modelId="{8CF3E1E4-CBA4-42A6-BD8E-9169EB9C0C67}" type="sibTrans" cxnId="{236953A1-D559-4D0C-8C7E-22A031874A4C}">
      <dgm:prSet/>
      <dgm:spPr/>
      <dgm:t>
        <a:bodyPr/>
        <a:lstStyle/>
        <a:p>
          <a:endParaRPr lang="en-US"/>
        </a:p>
      </dgm:t>
    </dgm:pt>
    <dgm:pt modelId="{CFB6133B-D032-4129-A713-691E9581ADE3}">
      <dgm:prSet custT="1"/>
      <dgm:spPr/>
      <dgm:t>
        <a:bodyPr/>
        <a:lstStyle/>
        <a:p>
          <a:r>
            <a:rPr lang="en-US" sz="2000" dirty="0"/>
            <a:t>Harder to attend follow-up visits</a:t>
          </a:r>
        </a:p>
      </dgm:t>
    </dgm:pt>
    <dgm:pt modelId="{530BC92F-B99B-4E3E-8464-ACCB0F7DA813}" type="parTrans" cxnId="{B090A96D-E466-409C-8945-9F04DBD1313E}">
      <dgm:prSet/>
      <dgm:spPr/>
      <dgm:t>
        <a:bodyPr/>
        <a:lstStyle/>
        <a:p>
          <a:endParaRPr lang="en-US"/>
        </a:p>
      </dgm:t>
    </dgm:pt>
    <dgm:pt modelId="{113A66B3-3D85-4CE7-B0F8-A8A5F6F2E770}" type="sibTrans" cxnId="{B090A96D-E466-409C-8945-9F04DBD1313E}">
      <dgm:prSet/>
      <dgm:spPr/>
      <dgm:t>
        <a:bodyPr/>
        <a:lstStyle/>
        <a:p>
          <a:endParaRPr lang="en-US"/>
        </a:p>
      </dgm:t>
    </dgm:pt>
    <dgm:pt modelId="{3534C60C-277F-42A5-951F-4F676C336674}">
      <dgm:prSet custT="1"/>
      <dgm:spPr/>
      <dgm:t>
        <a:bodyPr/>
        <a:lstStyle/>
        <a:p>
          <a:r>
            <a:rPr lang="en-US" sz="2000" dirty="0"/>
            <a:t>Delayed spotting of problems </a:t>
          </a:r>
        </a:p>
      </dgm:t>
    </dgm:pt>
    <dgm:pt modelId="{4A9E261A-5834-43BC-9E46-EF03D7089EE0}" type="parTrans" cxnId="{4224315D-6DA4-4B30-885D-2C115A20A968}">
      <dgm:prSet/>
      <dgm:spPr/>
      <dgm:t>
        <a:bodyPr/>
        <a:lstStyle/>
        <a:p>
          <a:endParaRPr lang="en-US"/>
        </a:p>
      </dgm:t>
    </dgm:pt>
    <dgm:pt modelId="{CC8E2AF0-317F-4C26-A57C-1113E2244E5D}" type="sibTrans" cxnId="{4224315D-6DA4-4B30-885D-2C115A20A968}">
      <dgm:prSet/>
      <dgm:spPr/>
      <dgm:t>
        <a:bodyPr/>
        <a:lstStyle/>
        <a:p>
          <a:endParaRPr lang="en-US"/>
        </a:p>
      </dgm:t>
    </dgm:pt>
    <dgm:pt modelId="{C3674847-A818-4F9C-90D0-EBC25A5FC730}">
      <dgm:prSet custT="1"/>
      <dgm:spPr/>
      <dgm:t>
        <a:bodyPr/>
        <a:lstStyle/>
        <a:p>
          <a:r>
            <a:rPr lang="en-US" sz="2000" dirty="0"/>
            <a:t>Wound issues progress before we can intervene </a:t>
          </a:r>
        </a:p>
      </dgm:t>
    </dgm:pt>
    <dgm:pt modelId="{948D76B3-32E3-4612-B147-29F281E4D34B}" type="parTrans" cxnId="{869AFA14-5F60-4361-B5F5-0243B734053F}">
      <dgm:prSet/>
      <dgm:spPr/>
      <dgm:t>
        <a:bodyPr/>
        <a:lstStyle/>
        <a:p>
          <a:endParaRPr lang="en-US"/>
        </a:p>
      </dgm:t>
    </dgm:pt>
    <dgm:pt modelId="{6B724206-953C-4E62-80B1-1314BE626C94}" type="sibTrans" cxnId="{869AFA14-5F60-4361-B5F5-0243B734053F}">
      <dgm:prSet/>
      <dgm:spPr/>
      <dgm:t>
        <a:bodyPr/>
        <a:lstStyle/>
        <a:p>
          <a:endParaRPr lang="en-US"/>
        </a:p>
      </dgm:t>
    </dgm:pt>
    <dgm:pt modelId="{9190DC6F-3FD7-4902-98C0-99EBB48EE89C}">
      <dgm:prSet custT="1"/>
      <dgm:spPr/>
      <dgm:t>
        <a:bodyPr/>
        <a:lstStyle/>
        <a:p>
          <a:r>
            <a:rPr lang="en-US" sz="3200" dirty="0"/>
            <a:t>VHR recovery relies heavily on outpatient resources — “place” affects that</a:t>
          </a:r>
        </a:p>
      </dgm:t>
    </dgm:pt>
    <dgm:pt modelId="{86982D88-E292-4750-BB30-DBA1635B1BE9}" type="parTrans" cxnId="{A5EA5C3C-5412-488B-9261-A121A5CE30FA}">
      <dgm:prSet/>
      <dgm:spPr/>
      <dgm:t>
        <a:bodyPr/>
        <a:lstStyle/>
        <a:p>
          <a:endParaRPr lang="en-US"/>
        </a:p>
      </dgm:t>
    </dgm:pt>
    <dgm:pt modelId="{4EAB2AA2-7025-4C35-AED0-5E36E3DBA0E0}" type="sibTrans" cxnId="{A5EA5C3C-5412-488B-9261-A121A5CE30FA}">
      <dgm:prSet/>
      <dgm:spPr/>
      <dgm:t>
        <a:bodyPr/>
        <a:lstStyle/>
        <a:p>
          <a:endParaRPr lang="en-US"/>
        </a:p>
      </dgm:t>
    </dgm:pt>
    <dgm:pt modelId="{DA0762E3-AF9E-47B2-87FA-E3E56AF56608}">
      <dgm:prSet custT="1"/>
      <dgm:spPr/>
      <dgm:t>
        <a:bodyPr/>
        <a:lstStyle/>
        <a:p>
          <a:r>
            <a:rPr lang="en-US" sz="2000" dirty="0"/>
            <a:t>Challenges with wound care at home</a:t>
          </a:r>
        </a:p>
      </dgm:t>
    </dgm:pt>
    <dgm:pt modelId="{2A27BE1F-F596-4EE0-B969-6C49C827FD98}" type="parTrans" cxnId="{B2D59854-0C58-45CB-8A55-18E8276F0E6D}">
      <dgm:prSet/>
      <dgm:spPr/>
      <dgm:t>
        <a:bodyPr/>
        <a:lstStyle/>
        <a:p>
          <a:endParaRPr lang="en-US"/>
        </a:p>
      </dgm:t>
    </dgm:pt>
    <dgm:pt modelId="{A7822576-8598-4318-AB05-72A4E7E9D6C3}" type="sibTrans" cxnId="{B2D59854-0C58-45CB-8A55-18E8276F0E6D}">
      <dgm:prSet/>
      <dgm:spPr/>
      <dgm:t>
        <a:bodyPr/>
        <a:lstStyle/>
        <a:p>
          <a:endParaRPr lang="en-US"/>
        </a:p>
      </dgm:t>
    </dgm:pt>
    <dgm:pt modelId="{A8A328E4-D69C-48A3-9B4B-264998435E91}" type="pres">
      <dgm:prSet presAssocID="{A0824EE0-B154-4CB3-9A9E-85A122EB87E0}" presName="linear" presStyleCnt="0">
        <dgm:presLayoutVars>
          <dgm:animLvl val="lvl"/>
          <dgm:resizeHandles val="exact"/>
        </dgm:presLayoutVars>
      </dgm:prSet>
      <dgm:spPr/>
    </dgm:pt>
    <dgm:pt modelId="{685DF797-64F8-43B5-9688-6E29973FE20A}" type="pres">
      <dgm:prSet presAssocID="{1EFD0DC3-630D-467D-9DCB-EE4BC9D9871B}" presName="parentText" presStyleLbl="node1" presStyleIdx="0" presStyleCnt="2" custLinFactNeighborX="0" custLinFactNeighborY="-15540">
        <dgm:presLayoutVars>
          <dgm:chMax val="0"/>
          <dgm:bulletEnabled val="1"/>
        </dgm:presLayoutVars>
      </dgm:prSet>
      <dgm:spPr/>
    </dgm:pt>
    <dgm:pt modelId="{4BE35D0C-8824-4C6B-9868-9385D0FF4812}" type="pres">
      <dgm:prSet presAssocID="{1EFD0DC3-630D-467D-9DCB-EE4BC9D9871B}" presName="childText" presStyleLbl="revTx" presStyleIdx="0" presStyleCnt="1">
        <dgm:presLayoutVars>
          <dgm:bulletEnabled val="1"/>
        </dgm:presLayoutVars>
      </dgm:prSet>
      <dgm:spPr/>
    </dgm:pt>
    <dgm:pt modelId="{D7A256F3-530B-4315-968F-A61540FF21FB}" type="pres">
      <dgm:prSet presAssocID="{9190DC6F-3FD7-4902-98C0-99EBB48EE89C}" presName="parentText" presStyleLbl="node1" presStyleIdx="1" presStyleCnt="2" custLinFactNeighborX="0" custLinFactNeighborY="20719">
        <dgm:presLayoutVars>
          <dgm:chMax val="0"/>
          <dgm:bulletEnabled val="1"/>
        </dgm:presLayoutVars>
      </dgm:prSet>
      <dgm:spPr/>
    </dgm:pt>
  </dgm:ptLst>
  <dgm:cxnLst>
    <dgm:cxn modelId="{869AFA14-5F60-4361-B5F5-0243B734053F}" srcId="{1EFD0DC3-630D-467D-9DCB-EE4BC9D9871B}" destId="{C3674847-A818-4F9C-90D0-EBC25A5FC730}" srcOrd="3" destOrd="0" parTransId="{948D76B3-32E3-4612-B147-29F281E4D34B}" sibTransId="{6B724206-953C-4E62-80B1-1314BE626C94}"/>
    <dgm:cxn modelId="{FDC7901B-DEC1-4715-B230-EBC5E72433C6}" type="presOf" srcId="{A0824EE0-B154-4CB3-9A9E-85A122EB87E0}" destId="{A8A328E4-D69C-48A3-9B4B-264998435E91}" srcOrd="0" destOrd="0" presId="urn:microsoft.com/office/officeart/2005/8/layout/vList2"/>
    <dgm:cxn modelId="{A5EA5C3C-5412-488B-9261-A121A5CE30FA}" srcId="{A0824EE0-B154-4CB3-9A9E-85A122EB87E0}" destId="{9190DC6F-3FD7-4902-98C0-99EBB48EE89C}" srcOrd="1" destOrd="0" parTransId="{86982D88-E292-4750-BB30-DBA1635B1BE9}" sibTransId="{4EAB2AA2-7025-4C35-AED0-5E36E3DBA0E0}"/>
    <dgm:cxn modelId="{4224315D-6DA4-4B30-885D-2C115A20A968}" srcId="{1EFD0DC3-630D-467D-9DCB-EE4BC9D9871B}" destId="{3534C60C-277F-42A5-951F-4F676C336674}" srcOrd="2" destOrd="0" parTransId="{4A9E261A-5834-43BC-9E46-EF03D7089EE0}" sibTransId="{CC8E2AF0-317F-4C26-A57C-1113E2244E5D}"/>
    <dgm:cxn modelId="{CAEA9E41-9005-47E3-B535-9B5E2C8ECC08}" type="presOf" srcId="{DA0762E3-AF9E-47B2-87FA-E3E56AF56608}" destId="{4BE35D0C-8824-4C6B-9868-9385D0FF4812}" srcOrd="0" destOrd="1" presId="urn:microsoft.com/office/officeart/2005/8/layout/vList2"/>
    <dgm:cxn modelId="{2A4CB36C-2A93-480E-9CBD-E9B76C0A0D0C}" type="presOf" srcId="{CFB6133B-D032-4129-A713-691E9581ADE3}" destId="{4BE35D0C-8824-4C6B-9868-9385D0FF4812}" srcOrd="0" destOrd="0" presId="urn:microsoft.com/office/officeart/2005/8/layout/vList2"/>
    <dgm:cxn modelId="{B090A96D-E466-409C-8945-9F04DBD1313E}" srcId="{1EFD0DC3-630D-467D-9DCB-EE4BC9D9871B}" destId="{CFB6133B-D032-4129-A713-691E9581ADE3}" srcOrd="0" destOrd="0" parTransId="{530BC92F-B99B-4E3E-8464-ACCB0F7DA813}" sibTransId="{113A66B3-3D85-4CE7-B0F8-A8A5F6F2E770}"/>
    <dgm:cxn modelId="{B2D59854-0C58-45CB-8A55-18E8276F0E6D}" srcId="{1EFD0DC3-630D-467D-9DCB-EE4BC9D9871B}" destId="{DA0762E3-AF9E-47B2-87FA-E3E56AF56608}" srcOrd="1" destOrd="0" parTransId="{2A27BE1F-F596-4EE0-B969-6C49C827FD98}" sibTransId="{A7822576-8598-4318-AB05-72A4E7E9D6C3}"/>
    <dgm:cxn modelId="{E2B4FB9C-384C-4F03-A544-C1589A942330}" type="presOf" srcId="{3534C60C-277F-42A5-951F-4F676C336674}" destId="{4BE35D0C-8824-4C6B-9868-9385D0FF4812}" srcOrd="0" destOrd="2" presId="urn:microsoft.com/office/officeart/2005/8/layout/vList2"/>
    <dgm:cxn modelId="{236953A1-D559-4D0C-8C7E-22A031874A4C}" srcId="{A0824EE0-B154-4CB3-9A9E-85A122EB87E0}" destId="{1EFD0DC3-630D-467D-9DCB-EE4BC9D9871B}" srcOrd="0" destOrd="0" parTransId="{92D03885-7E69-4DB3-A15A-CAD91F8FA887}" sibTransId="{8CF3E1E4-CBA4-42A6-BD8E-9169EB9C0C67}"/>
    <dgm:cxn modelId="{213B30B1-4E2F-4614-A708-F17B446E803C}" type="presOf" srcId="{1EFD0DC3-630D-467D-9DCB-EE4BC9D9871B}" destId="{685DF797-64F8-43B5-9688-6E29973FE20A}" srcOrd="0" destOrd="0" presId="urn:microsoft.com/office/officeart/2005/8/layout/vList2"/>
    <dgm:cxn modelId="{19C129DE-657E-42F7-A544-F06D1E203DDE}" type="presOf" srcId="{9190DC6F-3FD7-4902-98C0-99EBB48EE89C}" destId="{D7A256F3-530B-4315-968F-A61540FF21FB}" srcOrd="0" destOrd="0" presId="urn:microsoft.com/office/officeart/2005/8/layout/vList2"/>
    <dgm:cxn modelId="{DC2314F5-CD3E-4D3A-B8CF-5FAB87B58575}" type="presOf" srcId="{C3674847-A818-4F9C-90D0-EBC25A5FC730}" destId="{4BE35D0C-8824-4C6B-9868-9385D0FF4812}" srcOrd="0" destOrd="3" presId="urn:microsoft.com/office/officeart/2005/8/layout/vList2"/>
    <dgm:cxn modelId="{8D1E11E0-8E8F-497C-B8AA-738AC7AD5E40}" type="presParOf" srcId="{A8A328E4-D69C-48A3-9B4B-264998435E91}" destId="{685DF797-64F8-43B5-9688-6E29973FE20A}" srcOrd="0" destOrd="0" presId="urn:microsoft.com/office/officeart/2005/8/layout/vList2"/>
    <dgm:cxn modelId="{AE91AC6A-C601-41BD-84ED-B4DA355AF0A7}" type="presParOf" srcId="{A8A328E4-D69C-48A3-9B4B-264998435E91}" destId="{4BE35D0C-8824-4C6B-9868-9385D0FF4812}" srcOrd="1" destOrd="0" presId="urn:microsoft.com/office/officeart/2005/8/layout/vList2"/>
    <dgm:cxn modelId="{8B32CFF3-3311-4DAD-96B5-E793CADAD373}" type="presParOf" srcId="{A8A328E4-D69C-48A3-9B4B-264998435E91}" destId="{D7A256F3-530B-4315-968F-A61540FF21F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DF797-64F8-43B5-9688-6E29973FE20A}">
      <dsp:nvSpPr>
        <dsp:cNvPr id="0" name=""/>
        <dsp:cNvSpPr/>
      </dsp:nvSpPr>
      <dsp:spPr>
        <a:xfrm>
          <a:off x="0" y="483069"/>
          <a:ext cx="10435167"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Social vulnerability reflects real-life structural barriers — not just individual choices</a:t>
          </a:r>
        </a:p>
      </dsp:txBody>
      <dsp:txXfrm>
        <a:off x="59399" y="542468"/>
        <a:ext cx="10316369" cy="1098002"/>
      </dsp:txXfrm>
    </dsp:sp>
    <dsp:sp modelId="{4BE35D0C-8824-4C6B-9868-9385D0FF4812}">
      <dsp:nvSpPr>
        <dsp:cNvPr id="0" name=""/>
        <dsp:cNvSpPr/>
      </dsp:nvSpPr>
      <dsp:spPr>
        <a:xfrm>
          <a:off x="0" y="1898506"/>
          <a:ext cx="10435167" cy="1278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1317"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Harder to attend follow-up visits</a:t>
          </a:r>
        </a:p>
        <a:p>
          <a:pPr marL="228600" lvl="1" indent="-228600" algn="l" defTabSz="889000">
            <a:lnSpc>
              <a:spcPct val="90000"/>
            </a:lnSpc>
            <a:spcBef>
              <a:spcPct val="0"/>
            </a:spcBef>
            <a:spcAft>
              <a:spcPct val="20000"/>
            </a:spcAft>
            <a:buChar char="•"/>
          </a:pPr>
          <a:r>
            <a:rPr lang="en-US" sz="2000" kern="1200" dirty="0"/>
            <a:t>Challenges with wound care at home</a:t>
          </a:r>
        </a:p>
        <a:p>
          <a:pPr marL="228600" lvl="1" indent="-228600" algn="l" defTabSz="889000">
            <a:lnSpc>
              <a:spcPct val="90000"/>
            </a:lnSpc>
            <a:spcBef>
              <a:spcPct val="0"/>
            </a:spcBef>
            <a:spcAft>
              <a:spcPct val="20000"/>
            </a:spcAft>
            <a:buChar char="•"/>
          </a:pPr>
          <a:r>
            <a:rPr lang="en-US" sz="2000" kern="1200" dirty="0"/>
            <a:t>Delayed spotting of problems </a:t>
          </a:r>
        </a:p>
        <a:p>
          <a:pPr marL="228600" lvl="1" indent="-228600" algn="l" defTabSz="889000">
            <a:lnSpc>
              <a:spcPct val="90000"/>
            </a:lnSpc>
            <a:spcBef>
              <a:spcPct val="0"/>
            </a:spcBef>
            <a:spcAft>
              <a:spcPct val="20000"/>
            </a:spcAft>
            <a:buChar char="•"/>
          </a:pPr>
          <a:r>
            <a:rPr lang="en-US" sz="2000" kern="1200" dirty="0"/>
            <a:t>Wound issues progress before we can intervene </a:t>
          </a:r>
        </a:p>
      </dsp:txBody>
      <dsp:txXfrm>
        <a:off x="0" y="1898506"/>
        <a:ext cx="10435167" cy="1278225"/>
      </dsp:txXfrm>
    </dsp:sp>
    <dsp:sp modelId="{D7A256F3-530B-4315-968F-A61540FF21FB}">
      <dsp:nvSpPr>
        <dsp:cNvPr id="0" name=""/>
        <dsp:cNvSpPr/>
      </dsp:nvSpPr>
      <dsp:spPr>
        <a:xfrm>
          <a:off x="0" y="3441566"/>
          <a:ext cx="10435167"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VHR recovery relies heavily on outpatient resources — “place” affects that</a:t>
          </a:r>
        </a:p>
      </dsp:txBody>
      <dsp:txXfrm>
        <a:off x="59399" y="3500965"/>
        <a:ext cx="10316369"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8T20:32:14.645"/>
    </inkml:context>
    <inkml:brush xml:id="br0">
      <inkml:brushProperty name="width" value="0.035" units="cm"/>
      <inkml:brushProperty name="height" value="0.035" units="cm"/>
      <inkml:brushProperty name="color" value="#E71224"/>
    </inkml:brush>
  </inkml:definitions>
  <inkml:trace contextRef="#ctx0" brushRef="#br0">874 4 24575,'-40'-2'0,"28"1"0,-1 0 0,1 1 0,-1 0 0,1 1 0,-1 1 0,1 0 0,-14 4 0,22-4 0,1 0 0,-1 0 0,1 0 0,-1 1 0,1 0 0,0-1 0,0 1 0,0 0 0,1 1 0,-5 5 0,5-5 0,0-1 0,0 0 0,-1 0 0,1 0 0,-1 0 0,0-1 0,0 1 0,0-1 0,0 0 0,0 1 0,0-1 0,0-1 0,-1 1 0,1 0 0,-7 1 0,-29 1 0,34-4 0,0 0 0,0 0 0,0 1 0,0 0 0,0 0 0,0 0 0,0 0 0,0 1 0,1-1 0,-1 1 0,0 1 0,1-1 0,0 1 0,-7 4 0,9-5 0,0 0 0,-1 0 0,1-1 0,0 1 0,-1 0 0,1-1 0,-1 0 0,0 0 0,1 0 0,-1 0 0,0 0 0,0 0 0,1-1 0,-1 1 0,0-1 0,0 0 0,0 0 0,0 0 0,0 0 0,0 0 0,0-1 0,1 1 0,-1-1 0,0 0 0,0 0 0,-3-2 0,-6-3 0,2-1 0,-1 0 0,1-1 0,0 0 0,-9-10 0,13 11 0,-1 1 0,1 0 0,-1 0 0,0 1 0,0 0 0,0 0 0,-1 1 0,0 0 0,-15-6 0,-14 4 0,0 2 0,1 1 0,-75 4 0,109-1 0,-1 1 0,1-1 0,-1 0 0,1 1 0,-1 0 0,1 0 0,0 0 0,-1 0 0,1 0 0,0 0 0,0 0 0,0 1 0,0-1 0,0 1 0,0-1 0,0 1 0,0 0 0,1 0 0,-1 0 0,1 0 0,-1 0 0,1 0 0,0 0 0,0 1 0,0-1 0,0 0 0,0 1 0,0-1 0,1 1 0,-1 2 0,-1 8 0,1 1 0,1 0 0,0 0 0,2 21 0,1 4 0,-2-6 0,8 44 0,-4-45 0,1 49 0,-7-9 0,2 101 0,-1-171 0,0-1 0,0 1 0,0 0 0,0 0 0,0 0 0,0-1 0,0 1 0,1 0 0,-1 0 0,0-1 0,1 1 0,0 0 0,-1 0 0,1-1 0,0 1 0,0-1 0,0 1 0,0-1 0,0 1 0,0-1 0,1 0 0,-1 1 0,0-1 0,1 0 0,-1 0 0,1 0 0,-1 0 0,1 0 0,0 0 0,-1 0 0,1-1 0,0 1 0,-1-1 0,1 1 0,0-1 0,0 0 0,0 1 0,2-1 0,23 7 0,-24-5 0,1 0 0,-1 0 0,0 0 0,0 1 0,0-1 0,0 1 0,0 0 0,-1 0 0,1 0 0,-1 0 0,0 0 0,0 0 0,0 1 0,0-1 0,1 5 0,-2-5 0,0 0 0,0 0 0,0 0 0,1 0 0,-1 0 0,1-1 0,0 1 0,0 0 0,0-1 0,0 0 0,0 1 0,0-1 0,1 0 0,-1 0 0,1 0 0,0-1 0,-1 1 0,1-1 0,0 1 0,0-1 0,0 0 0,0 0 0,5 1 0,-4-2 0,-1 0 0,1 1 0,-1-1 0,1 1 0,-1 0 0,0 0 0,1 0 0,-1 0 0,0 1 0,0-1 0,0 1 0,0 0 0,0 0 0,0 0 0,0 0 0,-1 1 0,1-1 0,4 6 0,-4-6 0,0 0 0,1-1 0,-1 1 0,0 0 0,1-1 0,0 0 0,-1 0 0,1 0 0,0-1 0,-1 1 0,1-1 0,0 0 0,5 0 0,54-4 0,-54 3 0,-6 1 0,0-1 0,1 1 0,-1 0 0,0 0 0,0 1 0,1-1 0,-1 1 0,0-1 0,0 1 0,0 0 0,0 0 0,0 0 0,0 1 0,0-1 0,0 1 0,0-1 0,-1 1 0,1 0 0,-1 0 0,1 0 0,3 5 0,-5-6 0,1 1 0,-1-1 0,1 1 0,0 0 0,-1-1 0,1 0 0,0 1 0,0-1 0,0 0 0,0 0 0,0 0 0,0 0 0,0-1 0,0 1 0,0-1 0,1 1 0,-1-1 0,0 0 0,0 1 0,0-1 0,1 0 0,-1 0 0,0-1 0,0 1 0,1 0 0,-1-1 0,0 0 0,0 1 0,0-1 0,0 0 0,0 0 0,0 0 0,0 0 0,0 0 0,3-3 0,-2 1 0,-1-1 0,1 1 0,0-1 0,-1 0 0,0 0 0,0 0 0,0 0 0,-1 0 0,1 0 0,-1 0 0,0-1 0,0 1 0,0 0 0,-1-1 0,1 1 0,-2-7 0,6-21 0,-4 31 0,-1-1 0,0 1 0,1 0 0,-1-1 0,1 1 0,0 0 0,-1-1 0,1 1 0,0 0 0,0 0 0,-1 0 0,1-1 0,0 1 0,0 0 0,0 0 0,1 1 0,-1-1 0,0 0 0,2-1 0,27 25 0,-30-23 0,1 0 0,0 1 0,0-1 0,0 0 0,0 0 0,0 0 0,-1 0 0,1 0 0,0 0 0,0 0 0,0 0 0,0 0 0,0 0 0,0 0 0,0 0 0,-1-1 0,1 1 0,0 0 0,0-1 0,0 1 0,-1 0 0,1-1 0,0 1 0,0-1 0,-1 1 0,1-1 0,0 0 0,-1 1 0,1-1 0,0-1 0,7-28 0,-8 28 0,0-1 0,0 1 0,0 0 0,1-1 0,-1 1 0,1-1 0,-1 1 0,1 0 0,0 0 0,0-1 0,0 1 0,0 0 0,0 0 0,1 0 0,-1 0 0,1 0 0,-1 0 0,4-2 0,45-18 0,-40 19 0,-1 0 0,0-1 0,1-1 0,-2 0 0,1 0 0,9-7 0,-11 5 0,-1-1 0,1 0 0,-1 0 0,-1 0 0,1-1 0,-1 0 0,-1 0 0,0-1 0,0 1 0,3-14 0,23-47 0,-26 63 0,-1-1 0,0 0 0,0 0 0,0 0 0,-1-1 0,0 1 0,-1-1 0,1-12 0,-4-76 0,-1 39 0,3-132-1365,0 181-5461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 name="Google Shape;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conducted a retrospective cohort study using the ACHQC registry. We included adult patients undergoing ventral hernia repair and To maintain comparability, we focused on clean cases with defect size ≤18 cm and excluded parastomal hernia and </a:t>
            </a:r>
            <a:r>
              <a:rPr lang="en-US" sz="1200" dirty="0">
                <a:solidFill>
                  <a:schemeClr val="dk2"/>
                </a:solidFill>
                <a:latin typeface="Arial"/>
                <a:ea typeface="Arial"/>
                <a:cs typeface="Arial"/>
                <a:sym typeface="Arial"/>
              </a:rPr>
              <a:t>anterior component separation</a:t>
            </a:r>
            <a:r>
              <a:rPr lang="en-US" dirty="0"/>
              <a:t> cases.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Our primary outcomes were 30-day surgical site infection, surgical site occurrence, and SSOPI.</a:t>
            </a:r>
          </a:p>
        </p:txBody>
      </p:sp>
      <p:sp>
        <p:nvSpPr>
          <p:cNvPr id="4" name="Slide Number Placeholder 3"/>
          <p:cNvSpPr>
            <a:spLocks noGrp="1"/>
          </p:cNvSpPr>
          <p:nvPr>
            <p:ph type="sldNum" sz="quarter" idx="5"/>
          </p:nvPr>
        </p:nvSpPr>
        <p:spPr/>
        <p:txBody>
          <a:bodyPr/>
          <a:lstStyle/>
          <a:p>
            <a:fld id="{BD2B2DFA-04F6-4713-86A1-47E953577B26}" type="slidenum">
              <a:rPr lang="en-US" smtClean="0"/>
              <a:t>10</a:t>
            </a:fld>
            <a:endParaRPr lang="en-US"/>
          </a:p>
        </p:txBody>
      </p:sp>
    </p:spTree>
    <p:extLst>
      <p:ext uri="{BB962C8B-B14F-4D97-AF65-F5344CB8AC3E}">
        <p14:creationId xmlns:p14="http://schemas.microsoft.com/office/powerpoint/2010/main" val="2101133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20" name="Google Shape;22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 the next level, we wanted to link the EJI data with the ACHQC cases together, and this has been never done before. Since ACHQC contains ZIP code rather than direct census-tract geocoding, we linked patient ZIP codes to tract-level EJI using the </a:t>
            </a:r>
            <a:r>
              <a:rPr lang="en-US" sz="1200" b="0" i="0" dirty="0">
                <a:solidFill>
                  <a:schemeClr val="dk1"/>
                </a:solidFill>
                <a:latin typeface="Calibri"/>
                <a:ea typeface="Calibri"/>
                <a:cs typeface="Calibri"/>
                <a:sym typeface="Calibri"/>
              </a:rPr>
              <a:t>U.S. Department of Housing and Urban Development (HUD) </a:t>
            </a:r>
            <a:r>
              <a:rPr lang="en-US" dirty="0"/>
              <a:t>ZIP–tract crosswalk. Since a single ZIP can overlap multiple census tracts, we calculated a weighted mean EJI for each ZIP. Our primary weighting used the total address ratio</a:t>
            </a:r>
            <a:endParaRPr dirty="0"/>
          </a:p>
        </p:txBody>
      </p:sp>
      <p:sp>
        <p:nvSpPr>
          <p:cNvPr id="221" name="Google Shape;22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We modeled EJI as a continuous exposure and used multivariable logistic regression adjusting for standard demographic, clinical, hernia, and operative risk factors. To understand what component of EJI mattered most, we also ran domain-level models—each in a separate model to avoid multicollinearity between domains.</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079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After the adjustments, the cohort included over 35 thousand patients undergoing ventral hernia repair captured in the ACHQC registry. The median age was 57 years old, with a balanced sex distribution. The median BMI was 31 and 16% had diabetes and the vast majority of patients were ASA class I through III.”“</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2952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From an operative standpoint, nearly all cases were elective, most repairs were open, mesh was used in over 80% of cases—predominantly in a </a:t>
            </a:r>
            <a:r>
              <a:rPr kumimoji="0" lang="en-US" sz="1200" b="0" i="0" u="none" strike="noStrike" kern="0" cap="none" spc="0" normalizeH="0" baseline="0" noProof="0" dirty="0" err="1">
                <a:ln>
                  <a:noFill/>
                </a:ln>
                <a:solidFill>
                  <a:srgbClr val="000000"/>
                </a:solidFill>
                <a:effectLst/>
                <a:uLnTx/>
                <a:uFillTx/>
                <a:latin typeface="Calibri"/>
                <a:ea typeface="Calibri"/>
                <a:cs typeface="Calibri"/>
                <a:sym typeface="Calibri"/>
              </a:rPr>
              <a:t>sublay</a:t>
            </a: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 position—and the median defect width was 3 cm. Overall, this represents a typical ventral hernia population.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525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77" name="Google Shape;277;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“At thirty days, surgical site occurrences occurred in 8.1 percent of patients, SSI and SSOPI in 1.9 and1.8 percent respectively”</a:t>
            </a:r>
          </a:p>
          <a:p>
            <a:pPr marL="0" lvl="0" indent="0" algn="l" rtl="0">
              <a:spcBef>
                <a:spcPts val="0"/>
              </a:spcBef>
              <a:spcAft>
                <a:spcPts val="0"/>
              </a:spcAft>
              <a:buNone/>
            </a:pPr>
            <a:r>
              <a:rPr lang="en-US" dirty="0"/>
              <a:t>“Reoperation was uncommon at 1.1 percent, early recurrence was rare at 0.2 percent, with a median length of stay of zero days.”</a:t>
            </a:r>
          </a:p>
          <a:p>
            <a:pPr marL="0" lvl="0" indent="0" algn="l" rtl="0">
              <a:spcBef>
                <a:spcPts val="0"/>
              </a:spcBef>
              <a:spcAft>
                <a:spcPts val="0"/>
              </a:spcAft>
              <a:buNone/>
            </a:pPr>
            <a:endParaRPr dirty="0"/>
          </a:p>
        </p:txBody>
      </p:sp>
      <p:sp>
        <p:nvSpPr>
          <p:cNvPr id="278" name="Google Shape;278;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effectLst/>
              </a:rPr>
              <a:t>After multivariable adjustment for standard risk factors higher neighborhood-level EJI remained independently associated with increased 30-day wound morbidity.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rPr>
              <a:t>The strongest signals were for surgical site occurrences about a 25% higher odds,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rPr>
              <a:t>and especially for </a:t>
            </a:r>
            <a:r>
              <a:rPr lang="en-US" sz="1200" dirty="0"/>
              <a:t>Surgical Site Occurrences Requiring Procedural Intervention</a:t>
            </a:r>
            <a:r>
              <a:rPr lang="en-US" dirty="0">
                <a:effectLst/>
              </a:rPr>
              <a:t> roughly 65% higher odds</a:t>
            </a:r>
          </a:p>
          <a:p>
            <a:endParaRPr lang="en-US" dirty="0">
              <a:effectLs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7868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95" name="Google Shape;29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3200" dirty="0">
                <a:effectLst/>
              </a:rPr>
              <a:t>When we broke the EJI down into its four Domains and ran separate models, The </a:t>
            </a:r>
            <a:r>
              <a:rPr lang="en-US" sz="3200" b="1" dirty="0">
                <a:effectLst/>
              </a:rPr>
              <a:t>Social Vulnerability</a:t>
            </a:r>
            <a:r>
              <a:rPr lang="en-US" sz="3200" dirty="0">
                <a:effectLst/>
              </a:rPr>
              <a:t> module showed the strongest and most consistent associations:</a:t>
            </a:r>
          </a:p>
          <a:p>
            <a:r>
              <a:rPr lang="en-US" sz="3200" dirty="0"/>
              <a:t>about </a:t>
            </a:r>
            <a:r>
              <a:rPr lang="en-US" sz="3200" b="1" dirty="0"/>
              <a:t>79% higher odds</a:t>
            </a:r>
            <a:r>
              <a:rPr lang="en-US" sz="3200" dirty="0"/>
              <a:t> of SSO</a:t>
            </a:r>
          </a:p>
          <a:p>
            <a:r>
              <a:rPr lang="en-US" sz="3200" dirty="0"/>
              <a:t>and more than </a:t>
            </a:r>
            <a:r>
              <a:rPr lang="en-US" sz="3200" b="1" dirty="0"/>
              <a:t>double the odds</a:t>
            </a:r>
            <a:r>
              <a:rPr lang="en-US" sz="3200" dirty="0"/>
              <a:t> of SSOPI, both highly significant.</a:t>
            </a:r>
          </a:p>
          <a:p>
            <a:endParaRPr lang="en-US" sz="3200" dirty="0">
              <a:effectLst/>
            </a:endParaRPr>
          </a:p>
          <a:p>
            <a:r>
              <a:rPr lang="en-US" sz="3200" dirty="0">
                <a:effectLst/>
              </a:rPr>
              <a:t>So the dominant driver here is social vulnerability</a:t>
            </a:r>
          </a:p>
          <a:p>
            <a:endParaRPr lang="en-US" sz="3200" dirty="0">
              <a:effectLst/>
            </a:endParaRPr>
          </a:p>
        </p:txBody>
      </p:sp>
      <p:sp>
        <p:nvSpPr>
          <p:cNvPr id="296" name="Google Shape;29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10" name="Google Shape;31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effectLst/>
              </a:rPr>
              <a:t>“Why did social vulnerability come through so strongly in our analysis?</a:t>
            </a:r>
          </a:p>
          <a:p>
            <a:r>
              <a:rPr lang="en-US" dirty="0">
                <a:effectLst/>
              </a:rPr>
              <a:t>And the answer is Because it captures the “real-life structural barriers” that shape what happens </a:t>
            </a:r>
            <a:r>
              <a:rPr lang="en-US" i="1" dirty="0">
                <a:effectLst/>
              </a:rPr>
              <a:t>after</a:t>
            </a:r>
            <a:r>
              <a:rPr lang="en-US" dirty="0">
                <a:effectLst/>
              </a:rPr>
              <a:t> the patient leaves the hospital.</a:t>
            </a:r>
          </a:p>
          <a:p>
            <a:r>
              <a:rPr lang="en-US" dirty="0">
                <a:effectLst/>
              </a:rPr>
              <a:t>For someone living in a high-EJI neighborhood, everyday challenges add up quickly: They often struggle to make follow-up appointments — maybe because of work schedules or no reliable transportation.</a:t>
            </a:r>
          </a:p>
          <a:p>
            <a:r>
              <a:rPr lang="en-US" dirty="0">
                <a:effectLst/>
              </a:rPr>
              <a:t>Wound care at home can become surprisingly difficult — limited access to clean supplies, or even basic help from others.</a:t>
            </a:r>
          </a:p>
          <a:p>
            <a:r>
              <a:rPr lang="en-US" dirty="0">
                <a:effectLst/>
              </a:rPr>
              <a:t>And As a result, small problems tend to be noticed later And once a wound issue begins to progress, it can escalate before we have the chance to step in and manage it.</a:t>
            </a:r>
          </a:p>
          <a:p>
            <a:r>
              <a:rPr lang="en-US" dirty="0">
                <a:effectLst/>
              </a:rPr>
              <a:t>And its very important is hernia surgery because the recovery depends heavily on consistent outpatient follow-up and good self-care at home — and place of residence plays a direct role in whether those pieces come together.”</a:t>
            </a:r>
          </a:p>
        </p:txBody>
      </p:sp>
      <p:sp>
        <p:nvSpPr>
          <p:cNvPr id="311" name="Google Shape;31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366" name="Google Shape;366;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effectLst/>
              </a:rPr>
              <a:t>"So the most important question is what can we actually do with this?</a:t>
            </a:r>
          </a:p>
          <a:p>
            <a:r>
              <a:rPr lang="en-US" dirty="0">
                <a:effectLst/>
              </a:rPr>
              <a:t>First, we can bring neighborhood context into preoperative risk talks — mentioning it alongside BMI or diabetes when counseling high-EJI patients.</a:t>
            </a:r>
          </a:p>
          <a:p>
            <a:r>
              <a:rPr lang="en-US" dirty="0">
                <a:effectLst/>
              </a:rPr>
              <a:t>And , identify those at higher risk for enhanced postoperative support — and how we follow them.</a:t>
            </a:r>
          </a:p>
          <a:p>
            <a:r>
              <a:rPr lang="en-US" dirty="0">
                <a:effectLst/>
              </a:rPr>
              <a:t>And some low-burden ideas that could make a difference such as: Early wound checks right after discharge, proactive outreach like calls or texts to check in, telehealth visits or photo uploads for wounds, and very clear instructions on when to escalate if something looks off.</a:t>
            </a:r>
          </a:p>
          <a:p>
            <a:r>
              <a:rPr lang="en-US" dirty="0">
                <a:effectLst/>
              </a:rPr>
              <a:t>These are practical ways to address the place-based gaps without huge resource lifts."</a:t>
            </a:r>
          </a:p>
          <a:p>
            <a:endParaRPr lang="en-US" dirty="0">
              <a:effectLst/>
            </a:endParaRPr>
          </a:p>
        </p:txBody>
      </p:sp>
      <p:sp>
        <p:nvSpPr>
          <p:cNvPr id="367" name="Google Shape;367;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 name="Google Shape;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02" name="Google Shape;40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effectLst/>
              </a:rPr>
              <a:t>So in summary</a:t>
            </a:r>
          </a:p>
          <a:p>
            <a:r>
              <a:rPr lang="en-US" dirty="0">
                <a:effectLst/>
              </a:rPr>
              <a:t> Neighborhood vulnerability, measured by EJI, independently predicts worse wound outcomes after VHR — even after adjusting for all the usual suspects.</a:t>
            </a:r>
          </a:p>
          <a:p>
            <a:r>
              <a:rPr lang="en-US" dirty="0">
                <a:effectLst/>
              </a:rPr>
              <a:t>And Among four domains, Social vulnerability is the dominant piece driving this, especially for SSO and SSOPI.</a:t>
            </a:r>
          </a:p>
          <a:p>
            <a:r>
              <a:rPr lang="en-US" dirty="0">
                <a:effectLst/>
              </a:rPr>
              <a:t>and paying attention Bringing “place” into the picture can help us target better postoperative support and work toward more equitable outcomes.</a:t>
            </a:r>
          </a:p>
          <a:p>
            <a:endParaRPr lang="en-US" dirty="0">
              <a:effectLst/>
            </a:endParaRPr>
          </a:p>
        </p:txBody>
      </p:sp>
      <p:sp>
        <p:nvSpPr>
          <p:cNvPr id="403" name="Google Shape;40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0" name="Google Shape;42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551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70" name="Google Shape;7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Lets start with two patients undergoing the exact same ventral hernia repair.</a:t>
            </a:r>
          </a:p>
          <a:p>
            <a:pPr marL="0" lvl="0" indent="0" algn="l" rtl="0">
              <a:spcBef>
                <a:spcPts val="0"/>
              </a:spcBef>
              <a:spcAft>
                <a:spcPts val="0"/>
              </a:spcAft>
              <a:buNone/>
            </a:pPr>
            <a:r>
              <a:rPr lang="en-US" dirty="0"/>
              <a:t>Similar demographics and clinical risk profiles</a:t>
            </a:r>
            <a:br>
              <a:rPr lang="en-US" dirty="0"/>
            </a:br>
            <a:r>
              <a:rPr lang="en-US" dirty="0"/>
              <a:t>Same surgeon. Same hospital. </a:t>
            </a:r>
            <a:br>
              <a:rPr lang="en-US" dirty="0"/>
            </a:br>
            <a:r>
              <a:rPr lang="en-US" dirty="0"/>
              <a:t>But their recovery looks very different.</a:t>
            </a:r>
          </a:p>
          <a:p>
            <a:pPr marL="0" lvl="0" indent="0" algn="l" rtl="0">
              <a:spcBef>
                <a:spcPts val="0"/>
              </a:spcBef>
              <a:spcAft>
                <a:spcPts val="0"/>
              </a:spcAft>
              <a:buNone/>
            </a:pPr>
            <a:r>
              <a:rPr lang="en-US" dirty="0"/>
              <a:t>One heals without issue.</a:t>
            </a:r>
            <a:br>
              <a:rPr lang="en-US" dirty="0"/>
            </a:br>
            <a:r>
              <a:rPr lang="en-US" dirty="0"/>
              <a:t>The other develops a wound complication.</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71" name="Google Shape;7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75F5B453-AA3C-379A-AC6A-7916CB2042D6}"/>
            </a:ext>
          </a:extLst>
        </p:cNvPr>
        <p:cNvGrpSpPr/>
        <p:nvPr/>
      </p:nvGrpSpPr>
      <p:grpSpPr>
        <a:xfrm>
          <a:off x="0" y="0"/>
          <a:ext cx="0" cy="0"/>
          <a:chOff x="0" y="0"/>
          <a:chExt cx="0" cy="0"/>
        </a:xfrm>
      </p:grpSpPr>
      <p:sp>
        <p:nvSpPr>
          <p:cNvPr id="69" name="Google Shape;69;p3:notes">
            <a:extLst>
              <a:ext uri="{FF2B5EF4-FFF2-40B4-BE49-F238E27FC236}">
                <a16:creationId xmlns:a16="http://schemas.microsoft.com/office/drawing/2014/main" id="{57673051-E5B0-BD79-6A1E-65FB95F1DD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70" name="Google Shape;70;p3:notes">
            <a:extLst>
              <a:ext uri="{FF2B5EF4-FFF2-40B4-BE49-F238E27FC236}">
                <a16:creationId xmlns:a16="http://schemas.microsoft.com/office/drawing/2014/main" id="{F3E10566-C8A8-7294-3582-9FD2F4A8BC2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effectLst/>
              </a:rPr>
              <a:t>So what explains that difference? Is it something biological we missed? Is there any difference in surgical technique?</a:t>
            </a:r>
          </a:p>
          <a:p>
            <a:r>
              <a:rPr lang="en-US" dirty="0"/>
              <a:t>But what if something outside the operating room matters? Maybe where a patient lives plays a role in how they recover?</a:t>
            </a:r>
          </a:p>
          <a:p>
            <a:r>
              <a:rPr lang="en-US" dirty="0"/>
              <a:t>“And if it does… how do we measure that?”</a:t>
            </a:r>
          </a:p>
          <a:p>
            <a:endParaRPr lang="en-US" dirty="0"/>
          </a:p>
        </p:txBody>
      </p:sp>
      <p:sp>
        <p:nvSpPr>
          <p:cNvPr id="71" name="Google Shape;71;p3:notes">
            <a:extLst>
              <a:ext uri="{FF2B5EF4-FFF2-40B4-BE49-F238E27FC236}">
                <a16:creationId xmlns:a16="http://schemas.microsoft.com/office/drawing/2014/main" id="{FCF2D573-30A7-60AB-FF8D-541112E39ED5}"/>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578904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35" name="Google Shape;13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effectLst/>
              </a:rPr>
              <a:t>A recent large study examined outcomes in over a million Medicare patients undergoing inpatient surgery.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rPr>
              <a:t>You can see on this grid: the darker red boxes mean higher mortality. When patients live in the most deprived neighborhoods and receive care at lower-quality hospitals — that top-right corner — outcomes are the worst.</a:t>
            </a:r>
          </a:p>
          <a:p>
            <a:r>
              <a:rPr lang="en-US" dirty="0">
                <a:effectLst/>
              </a:rPr>
              <a:t>So neighborhood context clearly matters… but almost every study so far has used just one or two simple measures.</a:t>
            </a:r>
          </a:p>
          <a:p>
            <a:r>
              <a:rPr lang="en-US" dirty="0">
                <a:effectLst/>
              </a:rPr>
              <a:t>That’s why we decided to use something much more comprehensive in our own ventral hernia patients.</a:t>
            </a:r>
          </a:p>
          <a:p>
            <a:br>
              <a:rPr lang="en-US" dirty="0"/>
            </a:br>
            <a:br>
              <a:rPr lang="en-US" dirty="0"/>
            </a:br>
            <a:endParaRPr dirty="0"/>
          </a:p>
        </p:txBody>
      </p:sp>
      <p:sp>
        <p:nvSpPr>
          <p:cNvPr id="136" name="Google Shape;13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46" name="Google Shape;14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dirty="0">
                <a:effectLst/>
              </a:rPr>
              <a:t>We already know patient factors like BMI, diabetes, smoking, and operative things like approach or defect size explain a lot of wound complications after hernia repair. But they don’t explain everything —there’s still variability we can’t account for in the OR </a:t>
            </a:r>
            <a:r>
              <a:rPr lang="en-US" dirty="0" err="1">
                <a:effectLst/>
              </a:rPr>
              <a:t>or</a:t>
            </a:r>
            <a:r>
              <a:rPr lang="en-US" dirty="0">
                <a:effectLst/>
              </a:rPr>
              <a:t> the patient chart.</a:t>
            </a:r>
          </a:p>
          <a:p>
            <a:pPr algn="l"/>
            <a:r>
              <a:rPr lang="en-US" dirty="0">
                <a:effectLst/>
              </a:rPr>
              <a:t>That’s where place comes in.</a:t>
            </a:r>
          </a:p>
          <a:p>
            <a:pPr algn="l"/>
            <a:r>
              <a:rPr lang="en-US" dirty="0">
                <a:effectLst/>
              </a:rPr>
              <a:t>SO we hypothesized, living in a neighborhood with higher vulnerability — measured by the Environmental Justice Index — is independently associated with higher wound morbidity. </a:t>
            </a:r>
          </a:p>
          <a:p>
            <a:pPr algn="l"/>
            <a:endParaRPr lang="en-US" dirty="0">
              <a:effectLst/>
            </a:endParaRPr>
          </a:p>
          <a:p>
            <a:pPr algn="l"/>
            <a:r>
              <a:rPr lang="en-US" dirty="0">
                <a:effectLst/>
              </a:rPr>
              <a:t>So the key question becomes: how do we actually measure ‘place’ in a comprehensive way?”</a:t>
            </a:r>
          </a:p>
          <a:p>
            <a:endParaRPr lang="en-US" dirty="0">
              <a:effectLst/>
            </a:endParaRPr>
          </a:p>
        </p:txBody>
      </p:sp>
      <p:sp>
        <p:nvSpPr>
          <p:cNvPr id="147" name="Google Shape;14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65" name="Google Shape;16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“To measure place in a robust, national way, we used the Environmental Justice Index — or EJI — created by the CDC and ATSDR.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It ranks every census tract in the U.S. based on over 36 factors that capture cumulative environmental and social burdens affecting health.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final score runs from 0 to 1 — higher means greater overall vulnerability and burden. It breaks down into four main modules: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First, Social Vulnerability — this captures socioeconomic challenges, racial/ethnic minority status, household factors like disability or age extremes, and housing issues.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Second, Environmental Burden — direct exposures like air pollution, toxic sites, hazardous waste, poor built environment, and transportation infrastructure.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Third, Health Vulnerability — flags for high community prevalence of chronic conditions like asthma, diabetes, cancer, or poor mental health.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And fourth — added in the 2024 update — Climate Burden — risks from extreme heat, wildfires, flooding, , and other climate events.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let’s see what this looks like in our own backyard: </a:t>
            </a:r>
            <a:br>
              <a:rPr lang="en-US" dirty="0"/>
            </a:br>
            <a:endParaRPr lang="en-US" dirty="0"/>
          </a:p>
        </p:txBody>
      </p:sp>
      <p:sp>
        <p:nvSpPr>
          <p:cNvPr id="166" name="Google Shape;16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effectLst/>
              </a:rPr>
              <a:t>Here's the Environmental Justice Index — or EJI —, starting from the whole country </a:t>
            </a:r>
          </a:p>
          <a:p>
            <a:r>
              <a:rPr lang="en-US" dirty="0">
                <a:effectLst/>
              </a:rPr>
              <a:t>lighter colors mean lower EJI (fewer cumulative burdens), darker greens mean higher EJI (greater combined environmental, social, health, and climate challenges).</a:t>
            </a:r>
          </a:p>
          <a:p>
            <a:endParaRPr lang="en-US" dirty="0">
              <a:effectLst/>
            </a:endParaRPr>
          </a:p>
        </p:txBody>
      </p:sp>
      <p:sp>
        <p:nvSpPr>
          <p:cNvPr id="4" name="Slide Number Placeholder 3"/>
          <p:cNvSpPr>
            <a:spLocks noGrp="1"/>
          </p:cNvSpPr>
          <p:nvPr>
            <p:ph type="sldNum" sz="quarter" idx="5"/>
          </p:nvPr>
        </p:nvSpPr>
        <p:spPr/>
        <p:txBody>
          <a:bodyPr/>
          <a:lstStyle/>
          <a:p>
            <a:fld id="{BD2B2DFA-04F6-4713-86A1-47E953577B26}" type="slidenum">
              <a:rPr lang="en-US" smtClean="0"/>
              <a:t>8</a:t>
            </a:fld>
            <a:endParaRPr lang="en-US"/>
          </a:p>
        </p:txBody>
      </p:sp>
    </p:spTree>
    <p:extLst>
      <p:ext uri="{BB962C8B-B14F-4D97-AF65-F5344CB8AC3E}">
        <p14:creationId xmlns:p14="http://schemas.microsoft.com/office/powerpoint/2010/main" val="2521235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5C589-86CC-2C03-D46B-1944D4C8D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15239-72EC-0DD4-AEE1-23329F6E76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D6A1CDE-D3D8-A41A-2BC3-302988F51A73}"/>
              </a:ext>
            </a:extLst>
          </p:cNvPr>
          <p:cNvSpPr>
            <a:spLocks noGrp="1"/>
          </p:cNvSpPr>
          <p:nvPr>
            <p:ph type="body" idx="1"/>
          </p:nvPr>
        </p:nvSpPr>
        <p:spPr/>
        <p:txBody>
          <a:bodyPr/>
          <a:lstStyle/>
          <a:p>
            <a:r>
              <a:rPr lang="en-US" dirty="0">
                <a:effectLst/>
              </a:rPr>
              <a:t>Now zoom to Ohio — you can already see variation across the state.</a:t>
            </a:r>
          </a:p>
          <a:p>
            <a:r>
              <a:rPr lang="en-US" dirty="0">
                <a:effectLst/>
              </a:rPr>
              <a:t>And then we zoom even tighter to the Cleveland metro area, This shows the incredible differences that exist even within our city and suburbs — neighborhoods just miles apart can have very different EJI levels.</a:t>
            </a:r>
          </a:p>
          <a:p>
            <a:endParaRPr lang="en-US" dirty="0"/>
          </a:p>
        </p:txBody>
      </p:sp>
      <p:sp>
        <p:nvSpPr>
          <p:cNvPr id="4" name="Slide Number Placeholder 3">
            <a:extLst>
              <a:ext uri="{FF2B5EF4-FFF2-40B4-BE49-F238E27FC236}">
                <a16:creationId xmlns:a16="http://schemas.microsoft.com/office/drawing/2014/main" id="{E3FBA9B5-CB92-BE8D-11C0-155EAC778000}"/>
              </a:ext>
            </a:extLst>
          </p:cNvPr>
          <p:cNvSpPr>
            <a:spLocks noGrp="1"/>
          </p:cNvSpPr>
          <p:nvPr>
            <p:ph type="sldNum" sz="quarter" idx="5"/>
          </p:nvPr>
        </p:nvSpPr>
        <p:spPr/>
        <p:txBody>
          <a:bodyPr/>
          <a:lstStyle/>
          <a:p>
            <a:fld id="{BD2B2DFA-04F6-4713-86A1-47E953577B26}" type="slidenum">
              <a:rPr lang="en-US" smtClean="0"/>
              <a:t>9</a:t>
            </a:fld>
            <a:endParaRPr lang="en-US"/>
          </a:p>
        </p:txBody>
      </p:sp>
    </p:spTree>
    <p:extLst>
      <p:ext uri="{BB962C8B-B14F-4D97-AF65-F5344CB8AC3E}">
        <p14:creationId xmlns:p14="http://schemas.microsoft.com/office/powerpoint/2010/main" val="108197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114924" y="1567537"/>
            <a:ext cx="11085097" cy="23876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5400"/>
              <a:buFont typeface="Arial"/>
              <a:buNone/>
              <a:defRPr sz="54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126958" y="2610852"/>
            <a:ext cx="9144000" cy="131144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1"/>
              </a:buClr>
              <a:buSzPts val="3600"/>
              <a:buNone/>
              <a:defRPr sz="3600">
                <a:solidFill>
                  <a:schemeClr val="accent1"/>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pic>
        <p:nvPicPr>
          <p:cNvPr id="18" name="Google Shape;18;p28"/>
          <p:cNvPicPr preferRelativeResize="0"/>
          <p:nvPr/>
        </p:nvPicPr>
        <p:blipFill rotWithShape="1">
          <a:blip r:embed="rId2">
            <a:alphaModFix/>
          </a:blip>
          <a:srcRect/>
          <a:stretch/>
        </p:blipFill>
        <p:spPr>
          <a:xfrm>
            <a:off x="8126184" y="2862944"/>
            <a:ext cx="3237801" cy="315685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2"/>
              </a:buClr>
              <a:buSzPts val="3200"/>
              <a:buChar char="•"/>
              <a:defRPr sz="3200"/>
            </a:lvl1pPr>
            <a:lvl2pPr marL="914400" lvl="1" indent="-406400" algn="l">
              <a:lnSpc>
                <a:spcPct val="90000"/>
              </a:lnSpc>
              <a:spcBef>
                <a:spcPts val="500"/>
              </a:spcBef>
              <a:spcAft>
                <a:spcPts val="0"/>
              </a:spcAft>
              <a:buClr>
                <a:schemeClr val="dk2"/>
              </a:buClr>
              <a:buSzPts val="2800"/>
              <a:buChar char="-"/>
              <a:defRPr sz="2800"/>
            </a:lvl2pPr>
            <a:lvl3pPr marL="1371600" lvl="2" indent="-381000" algn="l">
              <a:lnSpc>
                <a:spcPct val="90000"/>
              </a:lnSpc>
              <a:spcBef>
                <a:spcPts val="500"/>
              </a:spcBef>
              <a:spcAft>
                <a:spcPts val="0"/>
              </a:spcAft>
              <a:buClr>
                <a:schemeClr val="dk2"/>
              </a:buClr>
              <a:buSzPts val="2400"/>
              <a:buChar char="•"/>
              <a:defRPr sz="2400"/>
            </a:lvl3pPr>
            <a:lvl4pPr marL="1828800" lvl="3" indent="-355600" algn="l">
              <a:lnSpc>
                <a:spcPct val="90000"/>
              </a:lnSpc>
              <a:spcBef>
                <a:spcPts val="500"/>
              </a:spcBef>
              <a:spcAft>
                <a:spcPts val="0"/>
              </a:spcAft>
              <a:buClr>
                <a:schemeClr val="dk2"/>
              </a:buClr>
              <a:buSzPts val="2000"/>
              <a:buChar char="•"/>
              <a:defRPr sz="2000"/>
            </a:lvl4pPr>
            <a:lvl5pPr marL="2286000" lvl="4" indent="-355600" algn="l">
              <a:lnSpc>
                <a:spcPct val="90000"/>
              </a:lnSpc>
              <a:spcBef>
                <a:spcPts val="500"/>
              </a:spcBef>
              <a:spcAft>
                <a:spcPts val="0"/>
              </a:spcAft>
              <a:buClr>
                <a:schemeClr val="dk2"/>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47" name="Google Shape;47;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1600"/>
              <a:buNone/>
              <a:defRPr sz="1600"/>
            </a:lvl1pPr>
            <a:lvl2pPr marL="914400" lvl="1" indent="-228600" algn="l">
              <a:lnSpc>
                <a:spcPct val="90000"/>
              </a:lnSpc>
              <a:spcBef>
                <a:spcPts val="500"/>
              </a:spcBef>
              <a:spcAft>
                <a:spcPts val="0"/>
              </a:spcAft>
              <a:buClr>
                <a:schemeClr val="dk2"/>
              </a:buClr>
              <a:buSzPts val="1400"/>
              <a:buNone/>
              <a:defRPr sz="1400"/>
            </a:lvl2pPr>
            <a:lvl3pPr marL="1371600" lvl="2" indent="-228600" algn="l">
              <a:lnSpc>
                <a:spcPct val="90000"/>
              </a:lnSpc>
              <a:spcBef>
                <a:spcPts val="500"/>
              </a:spcBef>
              <a:spcAft>
                <a:spcPts val="0"/>
              </a:spcAft>
              <a:buClr>
                <a:schemeClr val="dk2"/>
              </a:buClr>
              <a:buSzPts val="1200"/>
              <a:buNone/>
              <a:defRPr sz="1200"/>
            </a:lvl3pPr>
            <a:lvl4pPr marL="1828800" lvl="3" indent="-228600" algn="l">
              <a:lnSpc>
                <a:spcPct val="90000"/>
              </a:lnSpc>
              <a:spcBef>
                <a:spcPts val="500"/>
              </a:spcBef>
              <a:spcAft>
                <a:spcPts val="0"/>
              </a:spcAft>
              <a:buClr>
                <a:schemeClr val="dk2"/>
              </a:buClr>
              <a:buSzPts val="1000"/>
              <a:buNone/>
              <a:defRPr sz="1000"/>
            </a:lvl4pPr>
            <a:lvl5pPr marL="2286000" lvl="4" indent="-228600" algn="l">
              <a:lnSpc>
                <a:spcPct val="90000"/>
              </a:lnSpc>
              <a:spcBef>
                <a:spcPts val="500"/>
              </a:spcBef>
              <a:spcAft>
                <a:spcPts val="0"/>
              </a:spcAft>
              <a:buClr>
                <a:schemeClr val="dk2"/>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8"/>
          <p:cNvSpPr>
            <a:spLocks noGrp="1"/>
          </p:cNvSpPr>
          <p:nvPr>
            <p:ph type="pic" idx="2"/>
          </p:nvPr>
        </p:nvSpPr>
        <p:spPr>
          <a:xfrm>
            <a:off x="5183188" y="987425"/>
            <a:ext cx="6172200" cy="4873625"/>
          </a:xfrm>
          <a:prstGeom prst="rect">
            <a:avLst/>
          </a:prstGeom>
          <a:noFill/>
          <a:ln>
            <a:noFill/>
          </a:ln>
        </p:spPr>
        <p:txBody>
          <a:bodyPr/>
          <a:lstStyle/>
          <a:p>
            <a:endParaRPr lang="en-US"/>
          </a:p>
        </p:txBody>
      </p:sp>
      <p:sp>
        <p:nvSpPr>
          <p:cNvPr id="51" name="Google Shape;51;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1600"/>
              <a:buNone/>
              <a:defRPr sz="1600"/>
            </a:lvl1pPr>
            <a:lvl2pPr marL="914400" lvl="1" indent="-228600" algn="l">
              <a:lnSpc>
                <a:spcPct val="90000"/>
              </a:lnSpc>
              <a:spcBef>
                <a:spcPts val="500"/>
              </a:spcBef>
              <a:spcAft>
                <a:spcPts val="0"/>
              </a:spcAft>
              <a:buClr>
                <a:schemeClr val="dk2"/>
              </a:buClr>
              <a:buSzPts val="1400"/>
              <a:buNone/>
              <a:defRPr sz="1400"/>
            </a:lvl2pPr>
            <a:lvl3pPr marL="1371600" lvl="2" indent="-228600" algn="l">
              <a:lnSpc>
                <a:spcPct val="90000"/>
              </a:lnSpc>
              <a:spcBef>
                <a:spcPts val="500"/>
              </a:spcBef>
              <a:spcAft>
                <a:spcPts val="0"/>
              </a:spcAft>
              <a:buClr>
                <a:schemeClr val="dk2"/>
              </a:buClr>
              <a:buSzPts val="1200"/>
              <a:buNone/>
              <a:defRPr sz="1200"/>
            </a:lvl3pPr>
            <a:lvl4pPr marL="1828800" lvl="3" indent="-228600" algn="l">
              <a:lnSpc>
                <a:spcPct val="90000"/>
              </a:lnSpc>
              <a:spcBef>
                <a:spcPts val="500"/>
              </a:spcBef>
              <a:spcAft>
                <a:spcPts val="0"/>
              </a:spcAft>
              <a:buClr>
                <a:schemeClr val="dk2"/>
              </a:buClr>
              <a:buSzPts val="1000"/>
              <a:buNone/>
              <a:defRPr sz="1000"/>
            </a:lvl4pPr>
            <a:lvl5pPr marL="2286000" lvl="4" indent="-228600" algn="l">
              <a:lnSpc>
                <a:spcPct val="90000"/>
              </a:lnSpc>
              <a:spcBef>
                <a:spcPts val="500"/>
              </a:spcBef>
              <a:spcAft>
                <a:spcPts val="0"/>
              </a:spcAft>
              <a:buClr>
                <a:schemeClr val="dk2"/>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29"/>
          <p:cNvSpPr txBox="1">
            <a:spLocks noGrp="1"/>
          </p:cNvSpPr>
          <p:nvPr>
            <p:ph type="title"/>
          </p:nvPr>
        </p:nvSpPr>
        <p:spPr>
          <a:xfrm>
            <a:off x="0" y="228600"/>
            <a:ext cx="121920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5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482600" algn="l">
              <a:lnSpc>
                <a:spcPct val="90000"/>
              </a:lnSpc>
              <a:spcBef>
                <a:spcPts val="1000"/>
              </a:spcBef>
              <a:spcAft>
                <a:spcPts val="0"/>
              </a:spcAft>
              <a:buClr>
                <a:schemeClr val="dk2"/>
              </a:buClr>
              <a:buSzPts val="4000"/>
              <a:buChar char="•"/>
              <a:defRPr sz="4000"/>
            </a:lvl1pPr>
            <a:lvl2pPr marL="914400" lvl="1" indent="-457200" algn="l">
              <a:lnSpc>
                <a:spcPct val="90000"/>
              </a:lnSpc>
              <a:spcBef>
                <a:spcPts val="500"/>
              </a:spcBef>
              <a:spcAft>
                <a:spcPts val="0"/>
              </a:spcAft>
              <a:buClr>
                <a:schemeClr val="dk2"/>
              </a:buClr>
              <a:buSzPts val="3600"/>
              <a:buChar char="-"/>
              <a:defRPr sz="3600"/>
            </a:lvl2pPr>
            <a:lvl3pPr marL="1371600" lvl="2" indent="-431800" algn="l">
              <a:lnSpc>
                <a:spcPct val="90000"/>
              </a:lnSpc>
              <a:spcBef>
                <a:spcPts val="500"/>
              </a:spcBef>
              <a:spcAft>
                <a:spcPts val="0"/>
              </a:spcAft>
              <a:buClr>
                <a:schemeClr val="dk2"/>
              </a:buClr>
              <a:buSzPts val="3200"/>
              <a:buChar char="•"/>
              <a:defRPr sz="3200"/>
            </a:lvl3pPr>
            <a:lvl4pPr marL="1828800" lvl="3" indent="-406400" algn="l">
              <a:lnSpc>
                <a:spcPct val="90000"/>
              </a:lnSpc>
              <a:spcBef>
                <a:spcPts val="500"/>
              </a:spcBef>
              <a:spcAft>
                <a:spcPts val="0"/>
              </a:spcAft>
              <a:buClr>
                <a:schemeClr val="dk2"/>
              </a:buClr>
              <a:buSzPts val="2800"/>
              <a:buChar char="•"/>
              <a:defRPr sz="2800"/>
            </a:lvl4pPr>
            <a:lvl5pPr marL="2286000" lvl="4" indent="-406400" algn="l">
              <a:lnSpc>
                <a:spcPct val="90000"/>
              </a:lnSpc>
              <a:spcBef>
                <a:spcPts val="500"/>
              </a:spcBef>
              <a:spcAft>
                <a:spcPts val="0"/>
              </a:spcAft>
              <a:buClr>
                <a:schemeClr val="dk2"/>
              </a:buClr>
              <a:buSzPts val="2800"/>
              <a:buChar char="•"/>
              <a:defRPr sz="28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
        <p:cNvGrpSpPr/>
        <p:nvPr/>
      </p:nvGrpSpPr>
      <p:grpSpPr>
        <a:xfrm>
          <a:off x="0" y="0"/>
          <a:ext cx="0" cy="0"/>
          <a:chOff x="0" y="0"/>
          <a:chExt cx="0" cy="0"/>
        </a:xfrm>
      </p:grpSpPr>
      <p:sp>
        <p:nvSpPr>
          <p:cNvPr id="23" name="Google Shape;23;p30"/>
          <p:cNvSpPr txBox="1">
            <a:spLocks noGrp="1"/>
          </p:cNvSpPr>
          <p:nvPr>
            <p:ph type="title"/>
          </p:nvPr>
        </p:nvSpPr>
        <p:spPr>
          <a:xfrm>
            <a:off x="0" y="228600"/>
            <a:ext cx="121920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482600" algn="l">
              <a:lnSpc>
                <a:spcPct val="90000"/>
              </a:lnSpc>
              <a:spcBef>
                <a:spcPts val="1000"/>
              </a:spcBef>
              <a:spcAft>
                <a:spcPts val="0"/>
              </a:spcAft>
              <a:buClr>
                <a:schemeClr val="dk2"/>
              </a:buClr>
              <a:buSzPts val="4000"/>
              <a:buChar char="•"/>
              <a:defRPr sz="4000"/>
            </a:lvl1pPr>
            <a:lvl2pPr marL="914400" lvl="1" indent="-457200" algn="l">
              <a:lnSpc>
                <a:spcPct val="90000"/>
              </a:lnSpc>
              <a:spcBef>
                <a:spcPts val="500"/>
              </a:spcBef>
              <a:spcAft>
                <a:spcPts val="0"/>
              </a:spcAft>
              <a:buClr>
                <a:schemeClr val="dk2"/>
              </a:buClr>
              <a:buSzPts val="3600"/>
              <a:buChar char="-"/>
              <a:defRPr sz="3600"/>
            </a:lvl2pPr>
            <a:lvl3pPr marL="1371600" lvl="2" indent="-431800" algn="l">
              <a:lnSpc>
                <a:spcPct val="90000"/>
              </a:lnSpc>
              <a:spcBef>
                <a:spcPts val="500"/>
              </a:spcBef>
              <a:spcAft>
                <a:spcPts val="0"/>
              </a:spcAft>
              <a:buClr>
                <a:schemeClr val="dk2"/>
              </a:buClr>
              <a:buSzPts val="3200"/>
              <a:buChar char="•"/>
              <a:defRPr sz="3200"/>
            </a:lvl3pPr>
            <a:lvl4pPr marL="1828800" lvl="3" indent="-406400" algn="l">
              <a:lnSpc>
                <a:spcPct val="90000"/>
              </a:lnSpc>
              <a:spcBef>
                <a:spcPts val="500"/>
              </a:spcBef>
              <a:spcAft>
                <a:spcPts val="0"/>
              </a:spcAft>
              <a:buClr>
                <a:schemeClr val="dk2"/>
              </a:buClr>
              <a:buSzPts val="2800"/>
              <a:buChar char="•"/>
              <a:defRPr sz="2800"/>
            </a:lvl4pPr>
            <a:lvl5pPr marL="2286000" lvl="4" indent="-406400" algn="l">
              <a:lnSpc>
                <a:spcPct val="90000"/>
              </a:lnSpc>
              <a:spcBef>
                <a:spcPts val="500"/>
              </a:spcBef>
              <a:spcAft>
                <a:spcPts val="0"/>
              </a:spcAft>
              <a:buClr>
                <a:schemeClr val="dk2"/>
              </a:buClr>
              <a:buSzPts val="2800"/>
              <a:buChar char="•"/>
              <a:defRPr sz="28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5" name="Google Shape;25;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482600" algn="l">
              <a:lnSpc>
                <a:spcPct val="90000"/>
              </a:lnSpc>
              <a:spcBef>
                <a:spcPts val="1000"/>
              </a:spcBef>
              <a:spcAft>
                <a:spcPts val="0"/>
              </a:spcAft>
              <a:buClr>
                <a:schemeClr val="dk2"/>
              </a:buClr>
              <a:buSzPts val="4000"/>
              <a:buChar char="•"/>
              <a:defRPr sz="4000"/>
            </a:lvl1pPr>
            <a:lvl2pPr marL="914400" lvl="1" indent="-457200" algn="l">
              <a:lnSpc>
                <a:spcPct val="90000"/>
              </a:lnSpc>
              <a:spcBef>
                <a:spcPts val="500"/>
              </a:spcBef>
              <a:spcAft>
                <a:spcPts val="0"/>
              </a:spcAft>
              <a:buClr>
                <a:schemeClr val="dk2"/>
              </a:buClr>
              <a:buSzPts val="3600"/>
              <a:buChar char="-"/>
              <a:defRPr sz="3600"/>
            </a:lvl2pPr>
            <a:lvl3pPr marL="1371600" lvl="2" indent="-431800" algn="l">
              <a:lnSpc>
                <a:spcPct val="90000"/>
              </a:lnSpc>
              <a:spcBef>
                <a:spcPts val="500"/>
              </a:spcBef>
              <a:spcAft>
                <a:spcPts val="0"/>
              </a:spcAft>
              <a:buClr>
                <a:schemeClr val="dk2"/>
              </a:buClr>
              <a:buSzPts val="3200"/>
              <a:buChar char="•"/>
              <a:defRPr sz="3200"/>
            </a:lvl3pPr>
            <a:lvl4pPr marL="1828800" lvl="3" indent="-406400" algn="l">
              <a:lnSpc>
                <a:spcPct val="90000"/>
              </a:lnSpc>
              <a:spcBef>
                <a:spcPts val="500"/>
              </a:spcBef>
              <a:spcAft>
                <a:spcPts val="0"/>
              </a:spcAft>
              <a:buClr>
                <a:schemeClr val="dk2"/>
              </a:buClr>
              <a:buSzPts val="2800"/>
              <a:buChar char="•"/>
              <a:defRPr sz="2800"/>
            </a:lvl4pPr>
            <a:lvl5pPr marL="2286000" lvl="4" indent="-406400" algn="l">
              <a:lnSpc>
                <a:spcPct val="90000"/>
              </a:lnSpc>
              <a:spcBef>
                <a:spcPts val="500"/>
              </a:spcBef>
              <a:spcAft>
                <a:spcPts val="0"/>
              </a:spcAft>
              <a:buClr>
                <a:schemeClr val="dk2"/>
              </a:buClr>
              <a:buSzPts val="2800"/>
              <a:buChar char="•"/>
              <a:defRPr sz="28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6"/>
        <p:cNvGrpSpPr/>
        <p:nvPr/>
      </p:nvGrpSpPr>
      <p:grpSpPr>
        <a:xfrm>
          <a:off x="0" y="0"/>
          <a:ext cx="0" cy="0"/>
          <a:chOff x="0" y="0"/>
          <a:chExt cx="0" cy="0"/>
        </a:xfrm>
      </p:grpSpPr>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482600" algn="l">
              <a:lnSpc>
                <a:spcPct val="90000"/>
              </a:lnSpc>
              <a:spcBef>
                <a:spcPts val="1000"/>
              </a:spcBef>
              <a:spcAft>
                <a:spcPts val="0"/>
              </a:spcAft>
              <a:buClr>
                <a:schemeClr val="dk2"/>
              </a:buClr>
              <a:buSzPts val="4000"/>
              <a:buChar char="•"/>
              <a:defRPr sz="4000"/>
            </a:lvl1pPr>
            <a:lvl2pPr marL="914400" lvl="1" indent="-457200" algn="l">
              <a:lnSpc>
                <a:spcPct val="90000"/>
              </a:lnSpc>
              <a:spcBef>
                <a:spcPts val="500"/>
              </a:spcBef>
              <a:spcAft>
                <a:spcPts val="0"/>
              </a:spcAft>
              <a:buClr>
                <a:schemeClr val="dk2"/>
              </a:buClr>
              <a:buSzPts val="3600"/>
              <a:buChar char="-"/>
              <a:defRPr sz="3600"/>
            </a:lvl2pPr>
            <a:lvl3pPr marL="1371600" lvl="2" indent="-431800" algn="l">
              <a:lnSpc>
                <a:spcPct val="90000"/>
              </a:lnSpc>
              <a:spcBef>
                <a:spcPts val="500"/>
              </a:spcBef>
              <a:spcAft>
                <a:spcPts val="0"/>
              </a:spcAft>
              <a:buClr>
                <a:schemeClr val="dk2"/>
              </a:buClr>
              <a:buSzPts val="3200"/>
              <a:buChar char="•"/>
              <a:defRPr sz="3200"/>
            </a:lvl3pPr>
            <a:lvl4pPr marL="1828800" lvl="3" indent="-406400" algn="l">
              <a:lnSpc>
                <a:spcPct val="90000"/>
              </a:lnSpc>
              <a:spcBef>
                <a:spcPts val="500"/>
              </a:spcBef>
              <a:spcAft>
                <a:spcPts val="0"/>
              </a:spcAft>
              <a:buClr>
                <a:schemeClr val="dk2"/>
              </a:buClr>
              <a:buSzPts val="2800"/>
              <a:buChar char="•"/>
              <a:defRPr sz="2800"/>
            </a:lvl4pPr>
            <a:lvl5pPr marL="2286000" lvl="4" indent="-406400" algn="l">
              <a:lnSpc>
                <a:spcPct val="90000"/>
              </a:lnSpc>
              <a:spcBef>
                <a:spcPts val="500"/>
              </a:spcBef>
              <a:spcAft>
                <a:spcPts val="0"/>
              </a:spcAft>
              <a:buClr>
                <a:schemeClr val="dk2"/>
              </a:buClr>
              <a:buSzPts val="2800"/>
              <a:buChar char="•"/>
              <a:defRPr sz="28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8" name="Google Shape;28;p31"/>
          <p:cNvSpPr txBox="1">
            <a:spLocks noGrp="1"/>
          </p:cNvSpPr>
          <p:nvPr>
            <p:ph type="title"/>
          </p:nvPr>
        </p:nvSpPr>
        <p:spPr>
          <a:xfrm>
            <a:off x="0" y="228600"/>
            <a:ext cx="121920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5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9" name="Google Shape;29;p31"/>
          <p:cNvPicPr preferRelativeResize="0"/>
          <p:nvPr/>
        </p:nvPicPr>
        <p:blipFill rotWithShape="1">
          <a:blip r:embed="rId2">
            <a:alphaModFix/>
          </a:blip>
          <a:srcRect/>
          <a:stretch/>
        </p:blipFill>
        <p:spPr>
          <a:xfrm>
            <a:off x="304800" y="6324600"/>
            <a:ext cx="1905001" cy="29809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hart">
  <p:cSld name="Title and Chart">
    <p:spTree>
      <p:nvGrpSpPr>
        <p:cNvPr id="1" name="Shape 30"/>
        <p:cNvGrpSpPr/>
        <p:nvPr/>
      </p:nvGrpSpPr>
      <p:grpSpPr>
        <a:xfrm>
          <a:off x="0" y="0"/>
          <a:ext cx="0" cy="0"/>
          <a:chOff x="0" y="0"/>
          <a:chExt cx="0" cy="0"/>
        </a:xfrm>
      </p:grpSpPr>
      <p:sp>
        <p:nvSpPr>
          <p:cNvPr id="31" name="Google Shape;31;p32"/>
          <p:cNvSpPr>
            <a:spLocks noGrp="1"/>
          </p:cNvSpPr>
          <p:nvPr>
            <p:ph type="chart" idx="2"/>
          </p:nvPr>
        </p:nvSpPr>
        <p:spPr>
          <a:xfrm>
            <a:off x="878418" y="1962151"/>
            <a:ext cx="10435167" cy="41560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2"/>
              </a:buClr>
              <a:buSzPts val="4400"/>
              <a:buFont typeface="Arial"/>
              <a:buChar char="•"/>
              <a:defRPr sz="4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4000"/>
              <a:buFont typeface="Arial"/>
              <a:buChar char="-"/>
              <a:defRPr sz="40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3600"/>
              <a:buFont typeface="Arial"/>
              <a:buChar char="•"/>
              <a:defRPr sz="36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3200"/>
              <a:buFont typeface="Arial"/>
              <a:buChar char="•"/>
              <a:defRPr sz="32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3200"/>
              <a:buFont typeface="Arial"/>
              <a:buChar char="•"/>
              <a:defRPr sz="32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R="0" lvl="6"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R="0" lvl="7"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R="0" lvl="8"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32" name="Google Shape;32;p32"/>
          <p:cNvSpPr txBox="1">
            <a:spLocks noGrp="1"/>
          </p:cNvSpPr>
          <p:nvPr>
            <p:ph type="title"/>
          </p:nvPr>
        </p:nvSpPr>
        <p:spPr>
          <a:xfrm>
            <a:off x="0" y="228600"/>
            <a:ext cx="121920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3176" y="365125"/>
            <a:ext cx="12188824"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400"/>
              <a:buNone/>
              <a:defRPr sz="2400" b="1"/>
            </a:lvl1pPr>
            <a:lvl2pPr marL="914400" lvl="1" indent="-228600" algn="l">
              <a:lnSpc>
                <a:spcPct val="90000"/>
              </a:lnSpc>
              <a:spcBef>
                <a:spcPts val="500"/>
              </a:spcBef>
              <a:spcAft>
                <a:spcPts val="0"/>
              </a:spcAft>
              <a:buClr>
                <a:schemeClr val="dk2"/>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2"/>
              </a:buClr>
              <a:buSzPts val="1600"/>
              <a:buNone/>
              <a:defRPr sz="1600" b="1"/>
            </a:lvl4pPr>
            <a:lvl5pPr marL="2286000" lvl="4" indent="-228600" algn="l">
              <a:lnSpc>
                <a:spcPct val="90000"/>
              </a:lnSpc>
              <a:spcBef>
                <a:spcPts val="50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36" name="Google Shape;36;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7" name="Google Shape;37;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400"/>
              <a:buNone/>
              <a:defRPr sz="2400" b="1"/>
            </a:lvl1pPr>
            <a:lvl2pPr marL="914400" lvl="1" indent="-228600" algn="l">
              <a:lnSpc>
                <a:spcPct val="90000"/>
              </a:lnSpc>
              <a:spcBef>
                <a:spcPts val="500"/>
              </a:spcBef>
              <a:spcAft>
                <a:spcPts val="0"/>
              </a:spcAft>
              <a:buClr>
                <a:schemeClr val="dk2"/>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2"/>
              </a:buClr>
              <a:buSzPts val="1600"/>
              <a:buNone/>
              <a:defRPr sz="1600" b="1"/>
            </a:lvl4pPr>
            <a:lvl5pPr marL="2286000" lvl="4" indent="-228600" algn="l">
              <a:lnSpc>
                <a:spcPct val="90000"/>
              </a:lnSpc>
              <a:spcBef>
                <a:spcPts val="50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38" name="Google Shape;38;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34"/>
          <p:cNvSpPr txBox="1">
            <a:spLocks noGrp="1"/>
          </p:cNvSpPr>
          <p:nvPr>
            <p:ph type="title"/>
          </p:nvPr>
        </p:nvSpPr>
        <p:spPr>
          <a:xfrm>
            <a:off x="0" y="228600"/>
            <a:ext cx="121920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42"/>
        <p:cNvGrpSpPr/>
        <p:nvPr/>
      </p:nvGrpSpPr>
      <p:grpSpPr>
        <a:xfrm>
          <a:off x="0" y="0"/>
          <a:ext cx="0" cy="0"/>
          <a:chOff x="0" y="0"/>
          <a:chExt cx="0" cy="0"/>
        </a:xfrm>
      </p:grpSpPr>
      <p:pic>
        <p:nvPicPr>
          <p:cNvPr id="43" name="Google Shape;43;p36"/>
          <p:cNvPicPr preferRelativeResize="0"/>
          <p:nvPr/>
        </p:nvPicPr>
        <p:blipFill rotWithShape="1">
          <a:blip r:embed="rId2">
            <a:alphaModFix/>
          </a:blip>
          <a:srcRect/>
          <a:stretch/>
        </p:blipFill>
        <p:spPr>
          <a:xfrm>
            <a:off x="3203436" y="2438400"/>
            <a:ext cx="6016764" cy="165201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27"/>
          <p:cNvGrpSpPr/>
          <p:nvPr/>
        </p:nvGrpSpPr>
        <p:grpSpPr>
          <a:xfrm>
            <a:off x="9601200" y="4648200"/>
            <a:ext cx="2590801" cy="2209800"/>
            <a:chOff x="9601200" y="4648200"/>
            <a:chExt cx="2590801" cy="2209800"/>
          </a:xfrm>
        </p:grpSpPr>
        <p:pic>
          <p:nvPicPr>
            <p:cNvPr id="11" name="Google Shape;11;p27"/>
            <p:cNvPicPr preferRelativeResize="0"/>
            <p:nvPr/>
          </p:nvPicPr>
          <p:blipFill rotWithShape="1">
            <a:blip r:embed="rId13">
              <a:alphaModFix/>
            </a:blip>
            <a:srcRect r="11934" b="19355"/>
            <a:stretch/>
          </p:blipFill>
          <p:spPr>
            <a:xfrm>
              <a:off x="10058401" y="4953000"/>
              <a:ext cx="2133600" cy="1905000"/>
            </a:xfrm>
            <a:prstGeom prst="rect">
              <a:avLst/>
            </a:prstGeom>
            <a:noFill/>
            <a:ln>
              <a:noFill/>
            </a:ln>
          </p:spPr>
        </p:pic>
        <p:sp>
          <p:nvSpPr>
            <p:cNvPr id="12" name="Google Shape;12;p27"/>
            <p:cNvSpPr/>
            <p:nvPr/>
          </p:nvSpPr>
          <p:spPr>
            <a:xfrm>
              <a:off x="9601200" y="4648200"/>
              <a:ext cx="2590800" cy="2209800"/>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3" name="Google Shape;13;p27"/>
          <p:cNvSpPr txBox="1">
            <a:spLocks noGrp="1"/>
          </p:cNvSpPr>
          <p:nvPr>
            <p:ph type="title"/>
          </p:nvPr>
        </p:nvSpPr>
        <p:spPr>
          <a:xfrm>
            <a:off x="0" y="228600"/>
            <a:ext cx="12192000" cy="132556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1000"/>
              </a:spcBef>
              <a:spcAft>
                <a:spcPts val="0"/>
              </a:spcAft>
              <a:buClr>
                <a:schemeClr val="dk2"/>
              </a:buClr>
              <a:buSzPts val="4400"/>
              <a:buFont typeface="Arial"/>
              <a:buChar char="•"/>
              <a:defRPr sz="4400" b="0" i="0" u="none" strike="noStrike" cap="none">
                <a:solidFill>
                  <a:schemeClr val="dk2"/>
                </a:solidFill>
                <a:latin typeface="Arial"/>
                <a:ea typeface="Arial"/>
                <a:cs typeface="Arial"/>
                <a:sym typeface="Arial"/>
              </a:defRPr>
            </a:lvl1pPr>
            <a:lvl2pPr marL="914400" marR="0" lvl="1" indent="-482600" algn="l" rtl="0">
              <a:lnSpc>
                <a:spcPct val="90000"/>
              </a:lnSpc>
              <a:spcBef>
                <a:spcPts val="500"/>
              </a:spcBef>
              <a:spcAft>
                <a:spcPts val="0"/>
              </a:spcAft>
              <a:buClr>
                <a:schemeClr val="dk2"/>
              </a:buClr>
              <a:buSzPts val="4000"/>
              <a:buFont typeface="Arial"/>
              <a:buChar char="-"/>
              <a:defRPr sz="4000" b="0" i="0" u="none" strike="noStrike" cap="none">
                <a:solidFill>
                  <a:schemeClr val="dk2"/>
                </a:solidFill>
                <a:latin typeface="Arial"/>
                <a:ea typeface="Arial"/>
                <a:cs typeface="Arial"/>
                <a:sym typeface="Arial"/>
              </a:defRPr>
            </a:lvl2pPr>
            <a:lvl3pPr marL="1371600" marR="0" lvl="2" indent="-457200" algn="l" rtl="0">
              <a:lnSpc>
                <a:spcPct val="90000"/>
              </a:lnSpc>
              <a:spcBef>
                <a:spcPts val="500"/>
              </a:spcBef>
              <a:spcAft>
                <a:spcPts val="0"/>
              </a:spcAft>
              <a:buClr>
                <a:schemeClr val="dk2"/>
              </a:buClr>
              <a:buSzPts val="3600"/>
              <a:buFont typeface="Arial"/>
              <a:buChar char="•"/>
              <a:defRPr sz="3600" b="0" i="0" u="none" strike="noStrike" cap="none">
                <a:solidFill>
                  <a:schemeClr val="dk2"/>
                </a:solidFill>
                <a:latin typeface="Arial"/>
                <a:ea typeface="Arial"/>
                <a:cs typeface="Arial"/>
                <a:sym typeface="Arial"/>
              </a:defRPr>
            </a:lvl3pPr>
            <a:lvl4pPr marL="1828800" marR="0" lvl="3" indent="-431800" algn="l" rtl="0">
              <a:lnSpc>
                <a:spcPct val="90000"/>
              </a:lnSpc>
              <a:spcBef>
                <a:spcPts val="500"/>
              </a:spcBef>
              <a:spcAft>
                <a:spcPts val="0"/>
              </a:spcAft>
              <a:buClr>
                <a:schemeClr val="dk2"/>
              </a:buClr>
              <a:buSzPts val="3200"/>
              <a:buFont typeface="Arial"/>
              <a:buChar char="•"/>
              <a:defRPr sz="3200" b="0" i="0" u="none" strike="noStrike" cap="none">
                <a:solidFill>
                  <a:schemeClr val="dk2"/>
                </a:solidFill>
                <a:latin typeface="Arial"/>
                <a:ea typeface="Arial"/>
                <a:cs typeface="Arial"/>
                <a:sym typeface="Arial"/>
              </a:defRPr>
            </a:lvl4pPr>
            <a:lvl5pPr marL="2286000" marR="0" lvl="4" indent="-431800" algn="l" rtl="0">
              <a:lnSpc>
                <a:spcPct val="90000"/>
              </a:lnSpc>
              <a:spcBef>
                <a:spcPts val="500"/>
              </a:spcBef>
              <a:spcAft>
                <a:spcPts val="0"/>
              </a:spcAft>
              <a:buClr>
                <a:schemeClr val="dk2"/>
              </a:buClr>
              <a:buSzPts val="3200"/>
              <a:buFont typeface="Arial"/>
              <a:buChar char="•"/>
              <a:defRPr sz="32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7.png"/><Relationship Id="rId4" Type="http://schemas.openxmlformats.org/officeDocument/2006/relationships/customXml" Target="../ink/ink1.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a:spLocks noGrp="1"/>
          </p:cNvSpPr>
          <p:nvPr>
            <p:ph type="ctrTitle"/>
          </p:nvPr>
        </p:nvSpPr>
        <p:spPr>
          <a:xfrm>
            <a:off x="553451" y="609600"/>
            <a:ext cx="11085097" cy="13555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600"/>
              <a:buFont typeface="Arial"/>
              <a:buNone/>
            </a:pPr>
            <a:r>
              <a:rPr lang="en-US" sz="3600" dirty="0"/>
              <a:t>Beyond Patient Factors: Neighborhood Vulnerability and Wound Outcomes After Ventral Hernia Repair</a:t>
            </a:r>
            <a:endParaRPr dirty="0"/>
          </a:p>
        </p:txBody>
      </p:sp>
      <p:pic>
        <p:nvPicPr>
          <p:cNvPr id="57" name="Google Shape;57;p1"/>
          <p:cNvPicPr preferRelativeResize="0"/>
          <p:nvPr/>
        </p:nvPicPr>
        <p:blipFill rotWithShape="1">
          <a:blip r:embed="rId3">
            <a:alphaModFix/>
          </a:blip>
          <a:srcRect/>
          <a:stretch/>
        </p:blipFill>
        <p:spPr>
          <a:xfrm>
            <a:off x="553451" y="5562600"/>
            <a:ext cx="2921793" cy="457200"/>
          </a:xfrm>
          <a:prstGeom prst="rect">
            <a:avLst/>
          </a:prstGeom>
          <a:noFill/>
          <a:ln>
            <a:noFill/>
          </a:ln>
        </p:spPr>
      </p:pic>
      <p:sp>
        <p:nvSpPr>
          <p:cNvPr id="58" name="Google Shape;58;p1"/>
          <p:cNvSpPr txBox="1"/>
          <p:nvPr/>
        </p:nvSpPr>
        <p:spPr>
          <a:xfrm>
            <a:off x="553450" y="2041342"/>
            <a:ext cx="816078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dirty="0">
                <a:solidFill>
                  <a:schemeClr val="dk2"/>
                </a:solidFill>
                <a:latin typeface="Arial"/>
                <a:ea typeface="Arial"/>
                <a:cs typeface="Arial"/>
                <a:sym typeface="Arial"/>
              </a:rPr>
              <a:t>Ali Alipouriani, William C. Bennett, Abby R. Gross, Kimberly P. Woo, Jenny H. Chang, David M. Krpata, Ajita S. Prabhu, Lucas R A. Beffa, Clayton C. Petro, Luciano Tastaldi, Sofya Asfaw, Benjamin T. Miller</a:t>
            </a:r>
            <a:endParaRPr dirty="0"/>
          </a:p>
        </p:txBody>
      </p:sp>
      <p:sp>
        <p:nvSpPr>
          <p:cNvPr id="59" name="Google Shape;59;p1"/>
          <p:cNvSpPr txBox="1"/>
          <p:nvPr/>
        </p:nvSpPr>
        <p:spPr>
          <a:xfrm>
            <a:off x="553450" y="2948523"/>
            <a:ext cx="7593853" cy="3101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2"/>
                </a:solidFill>
                <a:latin typeface="Arial"/>
                <a:ea typeface="Arial"/>
                <a:cs typeface="Arial"/>
                <a:sym typeface="Arial"/>
              </a:rPr>
              <a:t>Department of General Surgery, Digestive Diseases Institute, Cleveland Clinic Foundation</a:t>
            </a:r>
            <a:endParaRPr dirty="0"/>
          </a:p>
        </p:txBody>
      </p:sp>
      <p:pic>
        <p:nvPicPr>
          <p:cNvPr id="60" name="Google Shape;60;p1"/>
          <p:cNvPicPr preferRelativeResize="0"/>
          <p:nvPr/>
        </p:nvPicPr>
        <p:blipFill rotWithShape="1">
          <a:blip r:embed="rId4">
            <a:alphaModFix/>
          </a:blip>
          <a:srcRect/>
          <a:stretch/>
        </p:blipFill>
        <p:spPr>
          <a:xfrm>
            <a:off x="4172951" y="4131014"/>
            <a:ext cx="3184151" cy="1660186"/>
          </a:xfrm>
          <a:prstGeom prst="rect">
            <a:avLst/>
          </a:prstGeom>
          <a:noFill/>
          <a:ln>
            <a:noFill/>
          </a:ln>
          <a:effectLst>
            <a:outerShdw blurRad="292100" dist="139700" dir="2700000" algn="tl" rotWithShape="0">
              <a:srgbClr val="333333">
                <a:alpha val="65098"/>
              </a:srgbClr>
            </a:outerShdw>
          </a:effectLst>
        </p:spPr>
      </p:pic>
      <p:pic>
        <p:nvPicPr>
          <p:cNvPr id="61" name="Google Shape;61;p1"/>
          <p:cNvPicPr preferRelativeResize="0"/>
          <p:nvPr/>
        </p:nvPicPr>
        <p:blipFill rotWithShape="1">
          <a:blip r:embed="rId5">
            <a:alphaModFix/>
          </a:blip>
          <a:srcRect/>
          <a:stretch/>
        </p:blipFill>
        <p:spPr>
          <a:xfrm>
            <a:off x="0" y="6467833"/>
            <a:ext cx="12192000" cy="40010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5273D-8E4B-BCB4-02AF-DC2ED5CF3F86}"/>
              </a:ext>
            </a:extLst>
          </p:cNvPr>
          <p:cNvSpPr>
            <a:spLocks noGrp="1"/>
          </p:cNvSpPr>
          <p:nvPr>
            <p:ph type="title"/>
          </p:nvPr>
        </p:nvSpPr>
        <p:spPr/>
        <p:txBody>
          <a:bodyPr/>
          <a:lstStyle/>
          <a:p>
            <a:r>
              <a:rPr lang="en-US" dirty="0"/>
              <a:t>Our Study: Quick Overview</a:t>
            </a:r>
          </a:p>
        </p:txBody>
      </p:sp>
      <p:sp>
        <p:nvSpPr>
          <p:cNvPr id="3" name="Content Placeholder 2">
            <a:extLst>
              <a:ext uri="{FF2B5EF4-FFF2-40B4-BE49-F238E27FC236}">
                <a16:creationId xmlns:a16="http://schemas.microsoft.com/office/drawing/2014/main" id="{E1161EF8-1026-2A8D-CC5C-BDB063A5B0AE}"/>
              </a:ext>
            </a:extLst>
          </p:cNvPr>
          <p:cNvSpPr>
            <a:spLocks noGrp="1"/>
          </p:cNvSpPr>
          <p:nvPr>
            <p:ph idx="1"/>
          </p:nvPr>
        </p:nvSpPr>
        <p:spPr>
          <a:xfrm>
            <a:off x="679587" y="1518365"/>
            <a:ext cx="10134600" cy="5885154"/>
          </a:xfrm>
        </p:spPr>
        <p:txBody>
          <a:bodyPr/>
          <a:lstStyle/>
          <a:p>
            <a:pPr marL="0" indent="0">
              <a:buNone/>
            </a:pPr>
            <a:r>
              <a:rPr lang="en-US" sz="2800" dirty="0"/>
              <a:t>• Retrospective ACHQC cohort (N=35,626)</a:t>
            </a:r>
            <a:br>
              <a:rPr lang="en-US" sz="2800" dirty="0"/>
            </a:br>
            <a:r>
              <a:rPr lang="en-US" sz="2800" dirty="0"/>
              <a:t>• Ventral hernia repair</a:t>
            </a:r>
            <a:br>
              <a:rPr lang="en-US" sz="2800" dirty="0"/>
            </a:br>
            <a:r>
              <a:rPr lang="en-US" sz="2800" dirty="0"/>
              <a:t>• 30-day wound outcomes</a:t>
            </a:r>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r>
              <a:rPr lang="en-US" sz="2800" dirty="0"/>
              <a:t>Included: VHR ≤18 cm, clean cases, valid ZIP code</a:t>
            </a:r>
          </a:p>
          <a:p>
            <a:pPr marL="0" indent="0">
              <a:buNone/>
            </a:pPr>
            <a:r>
              <a:rPr lang="en-US" sz="2800" dirty="0"/>
              <a:t>Excluded: Parastomal hernia, anterior component separation </a:t>
            </a:r>
            <a:endParaRPr lang="en-US" dirty="0"/>
          </a:p>
        </p:txBody>
      </p:sp>
      <p:grpSp>
        <p:nvGrpSpPr>
          <p:cNvPr id="4" name="Google Shape;241;p12">
            <a:extLst>
              <a:ext uri="{FF2B5EF4-FFF2-40B4-BE49-F238E27FC236}">
                <a16:creationId xmlns:a16="http://schemas.microsoft.com/office/drawing/2014/main" id="{B483CCDB-348A-4A11-C34D-F1967BEED27D}"/>
              </a:ext>
            </a:extLst>
          </p:cNvPr>
          <p:cNvGrpSpPr/>
          <p:nvPr/>
        </p:nvGrpSpPr>
        <p:grpSpPr>
          <a:xfrm>
            <a:off x="679587" y="3250580"/>
            <a:ext cx="4076700" cy="1910635"/>
            <a:chOff x="0" y="759182"/>
            <a:chExt cx="4076700" cy="1910635"/>
          </a:xfrm>
        </p:grpSpPr>
        <p:sp>
          <p:nvSpPr>
            <p:cNvPr id="5" name="Google Shape;242;p12">
              <a:extLst>
                <a:ext uri="{FF2B5EF4-FFF2-40B4-BE49-F238E27FC236}">
                  <a16:creationId xmlns:a16="http://schemas.microsoft.com/office/drawing/2014/main" id="{633A523C-5995-A3D7-9D55-848FEDDEE6DF}"/>
                </a:ext>
              </a:extLst>
            </p:cNvPr>
            <p:cNvSpPr/>
            <p:nvPr/>
          </p:nvSpPr>
          <p:spPr>
            <a:xfrm>
              <a:off x="1974652" y="1487255"/>
              <a:ext cx="1401365" cy="333461"/>
            </a:xfrm>
            <a:custGeom>
              <a:avLst/>
              <a:gdLst/>
              <a:ahLst/>
              <a:cxnLst/>
              <a:rect l="l" t="t" r="r" b="b"/>
              <a:pathLst>
                <a:path w="120000" h="120000" extrusionOk="0">
                  <a:moveTo>
                    <a:pt x="0" y="0"/>
                  </a:moveTo>
                  <a:lnTo>
                    <a:pt x="0" y="81777"/>
                  </a:lnTo>
                  <a:lnTo>
                    <a:pt x="120000" y="81777"/>
                  </a:lnTo>
                  <a:lnTo>
                    <a:pt x="120000" y="120000"/>
                  </a:lnTo>
                </a:path>
              </a:pathLst>
            </a:custGeom>
            <a:noFill/>
            <a:ln w="12700" cap="flat" cmpd="sng">
              <a:solidFill>
                <a:srgbClr val="5FA4B7"/>
              </a:solidFill>
              <a:prstDash val="solid"/>
              <a:miter lim="800000"/>
              <a:headEnd type="none" w="sm" len="sm"/>
              <a:tailEnd type="none" w="sm" len="sm"/>
            </a:ln>
          </p:spPr>
          <p:txBody>
            <a:bodyPr/>
            <a:lstStyle/>
            <a:p>
              <a:endParaRPr lang="en-US"/>
            </a:p>
          </p:txBody>
        </p:sp>
        <p:sp>
          <p:nvSpPr>
            <p:cNvPr id="6" name="Google Shape;243;p12">
              <a:extLst>
                <a:ext uri="{FF2B5EF4-FFF2-40B4-BE49-F238E27FC236}">
                  <a16:creationId xmlns:a16="http://schemas.microsoft.com/office/drawing/2014/main" id="{FF6B4EAA-E586-468B-53F7-42C56F192F7F}"/>
                </a:ext>
              </a:extLst>
            </p:cNvPr>
            <p:cNvSpPr/>
            <p:nvPr/>
          </p:nvSpPr>
          <p:spPr>
            <a:xfrm>
              <a:off x="1928932" y="1487255"/>
              <a:ext cx="91440" cy="333461"/>
            </a:xfrm>
            <a:custGeom>
              <a:avLst/>
              <a:gdLst/>
              <a:ahLst/>
              <a:cxnLst/>
              <a:rect l="l" t="t" r="r" b="b"/>
              <a:pathLst>
                <a:path w="120000" h="120000" extrusionOk="0">
                  <a:moveTo>
                    <a:pt x="60000" y="0"/>
                  </a:moveTo>
                  <a:lnTo>
                    <a:pt x="60000" y="120000"/>
                  </a:lnTo>
                </a:path>
              </a:pathLst>
            </a:custGeom>
            <a:noFill/>
            <a:ln w="12700" cap="flat" cmpd="sng">
              <a:solidFill>
                <a:srgbClr val="5FA4B7"/>
              </a:solidFill>
              <a:prstDash val="solid"/>
              <a:miter lim="800000"/>
              <a:headEnd type="none" w="sm" len="sm"/>
              <a:tailEnd type="none" w="sm" len="sm"/>
            </a:ln>
          </p:spPr>
          <p:txBody>
            <a:bodyPr/>
            <a:lstStyle/>
            <a:p>
              <a:endParaRPr lang="en-US"/>
            </a:p>
          </p:txBody>
        </p:sp>
        <p:sp>
          <p:nvSpPr>
            <p:cNvPr id="7" name="Google Shape;244;p12">
              <a:extLst>
                <a:ext uri="{FF2B5EF4-FFF2-40B4-BE49-F238E27FC236}">
                  <a16:creationId xmlns:a16="http://schemas.microsoft.com/office/drawing/2014/main" id="{491E7C05-B263-C2BB-2004-9700F38B1809}"/>
                </a:ext>
              </a:extLst>
            </p:cNvPr>
            <p:cNvSpPr/>
            <p:nvPr/>
          </p:nvSpPr>
          <p:spPr>
            <a:xfrm>
              <a:off x="573286" y="1487255"/>
              <a:ext cx="1401365" cy="333461"/>
            </a:xfrm>
            <a:custGeom>
              <a:avLst/>
              <a:gdLst/>
              <a:ahLst/>
              <a:cxnLst/>
              <a:rect l="l" t="t" r="r" b="b"/>
              <a:pathLst>
                <a:path w="120000" h="120000" extrusionOk="0">
                  <a:moveTo>
                    <a:pt x="120000" y="0"/>
                  </a:moveTo>
                  <a:lnTo>
                    <a:pt x="120000" y="81777"/>
                  </a:lnTo>
                  <a:lnTo>
                    <a:pt x="0" y="81777"/>
                  </a:lnTo>
                  <a:lnTo>
                    <a:pt x="0" y="120000"/>
                  </a:lnTo>
                </a:path>
              </a:pathLst>
            </a:custGeom>
            <a:noFill/>
            <a:ln w="12700" cap="flat" cmpd="sng">
              <a:solidFill>
                <a:srgbClr val="5FA4B7"/>
              </a:solidFill>
              <a:prstDash val="solid"/>
              <a:miter lim="800000"/>
              <a:headEnd type="none" w="sm" len="sm"/>
              <a:tailEnd type="none" w="sm" len="sm"/>
            </a:ln>
          </p:spPr>
          <p:txBody>
            <a:bodyPr/>
            <a:lstStyle/>
            <a:p>
              <a:endParaRPr lang="en-US"/>
            </a:p>
          </p:txBody>
        </p:sp>
        <p:sp>
          <p:nvSpPr>
            <p:cNvPr id="8" name="Google Shape;245;p12">
              <a:extLst>
                <a:ext uri="{FF2B5EF4-FFF2-40B4-BE49-F238E27FC236}">
                  <a16:creationId xmlns:a16="http://schemas.microsoft.com/office/drawing/2014/main" id="{5875C821-38D7-83A0-B88F-BB049843D6CD}"/>
                </a:ext>
              </a:extLst>
            </p:cNvPr>
            <p:cNvSpPr/>
            <p:nvPr/>
          </p:nvSpPr>
          <p:spPr>
            <a:xfrm>
              <a:off x="1401365" y="759182"/>
              <a:ext cx="1146572" cy="728073"/>
            </a:xfrm>
            <a:prstGeom prst="roundRect">
              <a:avLst>
                <a:gd name="adj" fmla="val 10000"/>
              </a:avLst>
            </a:prstGeom>
            <a:solidFill>
              <a:srgbClr val="7AD0E6"/>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46;p12">
              <a:extLst>
                <a:ext uri="{FF2B5EF4-FFF2-40B4-BE49-F238E27FC236}">
                  <a16:creationId xmlns:a16="http://schemas.microsoft.com/office/drawing/2014/main" id="{FAA8CAD3-9636-9189-4346-D5B43CF380B3}"/>
                </a:ext>
              </a:extLst>
            </p:cNvPr>
            <p:cNvSpPr/>
            <p:nvPr/>
          </p:nvSpPr>
          <p:spPr>
            <a:xfrm>
              <a:off x="1528762" y="880209"/>
              <a:ext cx="1146572" cy="728073"/>
            </a:xfrm>
            <a:prstGeom prst="roundRect">
              <a:avLst>
                <a:gd name="adj" fmla="val 10000"/>
              </a:avLst>
            </a:prstGeom>
            <a:solidFill>
              <a:schemeClr val="lt1">
                <a:alpha val="90196"/>
              </a:schemeClr>
            </a:solidFill>
            <a:ln w="12700" cap="flat" cmpd="sng">
              <a:solidFill>
                <a:srgbClr val="7AD0E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7;p12">
              <a:extLst>
                <a:ext uri="{FF2B5EF4-FFF2-40B4-BE49-F238E27FC236}">
                  <a16:creationId xmlns:a16="http://schemas.microsoft.com/office/drawing/2014/main" id="{B8AF2207-4CAE-7975-9E35-EE22F32CC85E}"/>
                </a:ext>
              </a:extLst>
            </p:cNvPr>
            <p:cNvSpPr txBox="1"/>
            <p:nvPr/>
          </p:nvSpPr>
          <p:spPr>
            <a:xfrm>
              <a:off x="1550087" y="901534"/>
              <a:ext cx="1103922" cy="685423"/>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b="1" dirty="0">
                  <a:solidFill>
                    <a:schemeClr val="tx1"/>
                  </a:solidFill>
                  <a:latin typeface="Arial"/>
                  <a:ea typeface="Arial"/>
                  <a:cs typeface="Arial"/>
                  <a:sym typeface="Arial"/>
                </a:rPr>
                <a:t>Primary outcomes</a:t>
              </a:r>
              <a:r>
                <a:rPr lang="en-US" sz="1500" b="1" dirty="0">
                  <a:solidFill>
                    <a:schemeClr val="lt1"/>
                  </a:solidFill>
                  <a:latin typeface="Arial"/>
                  <a:ea typeface="Arial"/>
                  <a:cs typeface="Arial"/>
                  <a:sym typeface="Arial"/>
                </a:rPr>
                <a:t>:</a:t>
              </a:r>
              <a:endParaRPr sz="1500" dirty="0">
                <a:solidFill>
                  <a:schemeClr val="lt1"/>
                </a:solidFill>
                <a:latin typeface="Arial"/>
                <a:ea typeface="Arial"/>
                <a:cs typeface="Arial"/>
                <a:sym typeface="Arial"/>
              </a:endParaRPr>
            </a:p>
          </p:txBody>
        </p:sp>
        <p:sp>
          <p:nvSpPr>
            <p:cNvPr id="11" name="Google Shape;248;p12">
              <a:extLst>
                <a:ext uri="{FF2B5EF4-FFF2-40B4-BE49-F238E27FC236}">
                  <a16:creationId xmlns:a16="http://schemas.microsoft.com/office/drawing/2014/main" id="{41891179-69E8-95BF-7426-6B8A21A233CC}"/>
                </a:ext>
              </a:extLst>
            </p:cNvPr>
            <p:cNvSpPr/>
            <p:nvPr/>
          </p:nvSpPr>
          <p:spPr>
            <a:xfrm>
              <a:off x="0" y="1820717"/>
              <a:ext cx="1146572" cy="728073"/>
            </a:xfrm>
            <a:prstGeom prst="roundRect">
              <a:avLst>
                <a:gd name="adj" fmla="val 10000"/>
              </a:avLst>
            </a:prstGeom>
            <a:solidFill>
              <a:srgbClr val="7AD0E6"/>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9;p12">
              <a:extLst>
                <a:ext uri="{FF2B5EF4-FFF2-40B4-BE49-F238E27FC236}">
                  <a16:creationId xmlns:a16="http://schemas.microsoft.com/office/drawing/2014/main" id="{55309CAD-684F-FD67-738F-299AE8DC7DD0}"/>
                </a:ext>
              </a:extLst>
            </p:cNvPr>
            <p:cNvSpPr/>
            <p:nvPr/>
          </p:nvSpPr>
          <p:spPr>
            <a:xfrm>
              <a:off x="127396" y="1941744"/>
              <a:ext cx="1146572" cy="728073"/>
            </a:xfrm>
            <a:prstGeom prst="roundRect">
              <a:avLst>
                <a:gd name="adj" fmla="val 10000"/>
              </a:avLst>
            </a:prstGeom>
            <a:solidFill>
              <a:schemeClr val="lt1">
                <a:alpha val="90196"/>
              </a:schemeClr>
            </a:solidFill>
            <a:ln w="12700" cap="flat" cmpd="sng">
              <a:solidFill>
                <a:srgbClr val="7AD0E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0;p12">
              <a:extLst>
                <a:ext uri="{FF2B5EF4-FFF2-40B4-BE49-F238E27FC236}">
                  <a16:creationId xmlns:a16="http://schemas.microsoft.com/office/drawing/2014/main" id="{BFA27D1B-06B2-742F-B74E-C1E4972C147B}"/>
                </a:ext>
              </a:extLst>
            </p:cNvPr>
            <p:cNvSpPr txBox="1"/>
            <p:nvPr/>
          </p:nvSpPr>
          <p:spPr>
            <a:xfrm>
              <a:off x="148721" y="1963069"/>
              <a:ext cx="1103922" cy="685423"/>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dirty="0">
                  <a:solidFill>
                    <a:schemeClr val="tx1"/>
                  </a:solidFill>
                  <a:latin typeface="Arial"/>
                  <a:ea typeface="Arial"/>
                  <a:cs typeface="Arial"/>
                  <a:sym typeface="Arial"/>
                </a:rPr>
                <a:t>SSI</a:t>
              </a:r>
              <a:endParaRPr dirty="0">
                <a:solidFill>
                  <a:schemeClr val="tx1"/>
                </a:solidFill>
              </a:endParaRPr>
            </a:p>
          </p:txBody>
        </p:sp>
        <p:sp>
          <p:nvSpPr>
            <p:cNvPr id="14" name="Google Shape;251;p12">
              <a:extLst>
                <a:ext uri="{FF2B5EF4-FFF2-40B4-BE49-F238E27FC236}">
                  <a16:creationId xmlns:a16="http://schemas.microsoft.com/office/drawing/2014/main" id="{A157A2F3-5D88-3D61-2D7F-9292C2242332}"/>
                </a:ext>
              </a:extLst>
            </p:cNvPr>
            <p:cNvSpPr/>
            <p:nvPr/>
          </p:nvSpPr>
          <p:spPr>
            <a:xfrm>
              <a:off x="1401365" y="1820717"/>
              <a:ext cx="1146572" cy="728073"/>
            </a:xfrm>
            <a:prstGeom prst="roundRect">
              <a:avLst>
                <a:gd name="adj" fmla="val 10000"/>
              </a:avLst>
            </a:prstGeom>
            <a:solidFill>
              <a:srgbClr val="7AD0E6"/>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2;p12">
              <a:extLst>
                <a:ext uri="{FF2B5EF4-FFF2-40B4-BE49-F238E27FC236}">
                  <a16:creationId xmlns:a16="http://schemas.microsoft.com/office/drawing/2014/main" id="{C98B5502-4AC3-1516-3B10-C3C133B04C2F}"/>
                </a:ext>
              </a:extLst>
            </p:cNvPr>
            <p:cNvSpPr/>
            <p:nvPr/>
          </p:nvSpPr>
          <p:spPr>
            <a:xfrm>
              <a:off x="1528762" y="1941744"/>
              <a:ext cx="1146572" cy="728073"/>
            </a:xfrm>
            <a:prstGeom prst="roundRect">
              <a:avLst>
                <a:gd name="adj" fmla="val 10000"/>
              </a:avLst>
            </a:prstGeom>
            <a:solidFill>
              <a:schemeClr val="lt1">
                <a:alpha val="90196"/>
              </a:schemeClr>
            </a:solidFill>
            <a:ln w="12700" cap="flat" cmpd="sng">
              <a:solidFill>
                <a:srgbClr val="7AD0E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3;p12">
              <a:extLst>
                <a:ext uri="{FF2B5EF4-FFF2-40B4-BE49-F238E27FC236}">
                  <a16:creationId xmlns:a16="http://schemas.microsoft.com/office/drawing/2014/main" id="{D47521F7-9D8E-21E3-BFCE-22B6D296E39C}"/>
                </a:ext>
              </a:extLst>
            </p:cNvPr>
            <p:cNvSpPr txBox="1"/>
            <p:nvPr/>
          </p:nvSpPr>
          <p:spPr>
            <a:xfrm>
              <a:off x="1550087" y="1963069"/>
              <a:ext cx="1103922" cy="685423"/>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dirty="0">
                  <a:solidFill>
                    <a:schemeClr val="tx1"/>
                  </a:solidFill>
                  <a:latin typeface="Arial"/>
                  <a:ea typeface="Arial"/>
                  <a:cs typeface="Arial"/>
                  <a:sym typeface="Arial"/>
                </a:rPr>
                <a:t>SSO</a:t>
              </a:r>
              <a:endParaRPr dirty="0">
                <a:solidFill>
                  <a:schemeClr val="tx1"/>
                </a:solidFill>
              </a:endParaRPr>
            </a:p>
          </p:txBody>
        </p:sp>
        <p:sp>
          <p:nvSpPr>
            <p:cNvPr id="17" name="Google Shape;254;p12">
              <a:extLst>
                <a:ext uri="{FF2B5EF4-FFF2-40B4-BE49-F238E27FC236}">
                  <a16:creationId xmlns:a16="http://schemas.microsoft.com/office/drawing/2014/main" id="{106D25AE-5510-7C72-90E9-3B0172AEBB24}"/>
                </a:ext>
              </a:extLst>
            </p:cNvPr>
            <p:cNvSpPr/>
            <p:nvPr/>
          </p:nvSpPr>
          <p:spPr>
            <a:xfrm>
              <a:off x="2802731" y="1820717"/>
              <a:ext cx="1146572" cy="728073"/>
            </a:xfrm>
            <a:prstGeom prst="roundRect">
              <a:avLst>
                <a:gd name="adj" fmla="val 10000"/>
              </a:avLst>
            </a:prstGeom>
            <a:solidFill>
              <a:srgbClr val="7AD0E6"/>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5;p12">
              <a:extLst>
                <a:ext uri="{FF2B5EF4-FFF2-40B4-BE49-F238E27FC236}">
                  <a16:creationId xmlns:a16="http://schemas.microsoft.com/office/drawing/2014/main" id="{B18F8591-C470-9019-3FCC-72C390D12891}"/>
                </a:ext>
              </a:extLst>
            </p:cNvPr>
            <p:cNvSpPr/>
            <p:nvPr/>
          </p:nvSpPr>
          <p:spPr>
            <a:xfrm>
              <a:off x="2930128" y="1941744"/>
              <a:ext cx="1146572" cy="728073"/>
            </a:xfrm>
            <a:prstGeom prst="roundRect">
              <a:avLst>
                <a:gd name="adj" fmla="val 10000"/>
              </a:avLst>
            </a:prstGeom>
            <a:solidFill>
              <a:schemeClr val="lt1">
                <a:alpha val="90196"/>
              </a:schemeClr>
            </a:solidFill>
            <a:ln w="12700" cap="flat" cmpd="sng">
              <a:solidFill>
                <a:srgbClr val="7AD0E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6;p12">
              <a:extLst>
                <a:ext uri="{FF2B5EF4-FFF2-40B4-BE49-F238E27FC236}">
                  <a16:creationId xmlns:a16="http://schemas.microsoft.com/office/drawing/2014/main" id="{4211F27F-2009-F6D1-BAA7-4A68F66753A4}"/>
                </a:ext>
              </a:extLst>
            </p:cNvPr>
            <p:cNvSpPr txBox="1"/>
            <p:nvPr/>
          </p:nvSpPr>
          <p:spPr>
            <a:xfrm>
              <a:off x="2951453" y="1963069"/>
              <a:ext cx="1103922" cy="685423"/>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dirty="0">
                  <a:solidFill>
                    <a:schemeClr val="tx1"/>
                  </a:solidFill>
                  <a:latin typeface="Arial"/>
                  <a:ea typeface="Arial"/>
                  <a:cs typeface="Arial"/>
                  <a:sym typeface="Arial"/>
                </a:rPr>
                <a:t>SSOPI</a:t>
              </a:r>
              <a:endParaRPr dirty="0">
                <a:solidFill>
                  <a:schemeClr val="tx1"/>
                </a:solidFill>
              </a:endParaRPr>
            </a:p>
          </p:txBody>
        </p:sp>
      </p:grpSp>
      <p:pic>
        <p:nvPicPr>
          <p:cNvPr id="1026" name="Picture 2" descr="Get an Idea About JEE">
            <a:extLst>
              <a:ext uri="{FF2B5EF4-FFF2-40B4-BE49-F238E27FC236}">
                <a16:creationId xmlns:a16="http://schemas.microsoft.com/office/drawing/2014/main" id="{9DF7EA1D-E811-C72B-80AF-8970A490F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560" y="2779381"/>
            <a:ext cx="3310103" cy="25255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CEA94721-29C2-8C60-F29F-3E4901BEA395}"/>
              </a:ext>
            </a:extLst>
          </p:cNvPr>
          <p:cNvCxnSpPr/>
          <p:nvPr/>
        </p:nvCxnSpPr>
        <p:spPr>
          <a:xfrm>
            <a:off x="5922335" y="2094614"/>
            <a:ext cx="1456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154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1"/>
          <p:cNvSpPr txBox="1">
            <a:spLocks noGrp="1"/>
          </p:cNvSpPr>
          <p:nvPr>
            <p:ph type="title"/>
          </p:nvPr>
        </p:nvSpPr>
        <p:spPr>
          <a:xfrm>
            <a:off x="0" y="228600"/>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5400"/>
              <a:buFont typeface="Arial"/>
              <a:buNone/>
            </a:pPr>
            <a:r>
              <a:rPr lang="en-US" cap="none">
                <a:latin typeface="Arial"/>
                <a:ea typeface="Arial"/>
                <a:cs typeface="Arial"/>
                <a:sym typeface="Arial"/>
              </a:rPr>
              <a:t>EJI linkage (ZIP → census tract)</a:t>
            </a:r>
            <a:endParaRPr/>
          </a:p>
        </p:txBody>
      </p:sp>
      <p:sp>
        <p:nvSpPr>
          <p:cNvPr id="224" name="Google Shape;224;p11"/>
          <p:cNvSpPr txBox="1"/>
          <p:nvPr/>
        </p:nvSpPr>
        <p:spPr>
          <a:xfrm>
            <a:off x="381000" y="5791200"/>
            <a:ext cx="9144000" cy="5334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2"/>
              </a:buClr>
              <a:buSzPts val="2400"/>
              <a:buFont typeface="Arial"/>
              <a:buNone/>
            </a:pPr>
            <a:r>
              <a:rPr lang="en-US" sz="2400">
                <a:solidFill>
                  <a:schemeClr val="dk2"/>
                </a:solidFill>
                <a:latin typeface="Arial"/>
                <a:ea typeface="Arial"/>
                <a:cs typeface="Arial"/>
                <a:sym typeface="Arial"/>
              </a:rPr>
              <a:t>ZIP codes can overlap multiple tracts      weighted mean approach</a:t>
            </a:r>
            <a:endParaRPr/>
          </a:p>
        </p:txBody>
      </p:sp>
      <p:grpSp>
        <p:nvGrpSpPr>
          <p:cNvPr id="225" name="Google Shape;225;p11"/>
          <p:cNvGrpSpPr/>
          <p:nvPr/>
        </p:nvGrpSpPr>
        <p:grpSpPr>
          <a:xfrm>
            <a:off x="2432294" y="1919870"/>
            <a:ext cx="7029249" cy="3018260"/>
            <a:chOff x="0" y="497979"/>
            <a:chExt cx="7162800" cy="3355380"/>
          </a:xfrm>
        </p:grpSpPr>
        <p:sp>
          <p:nvSpPr>
            <p:cNvPr id="226" name="Google Shape;226;p11"/>
            <p:cNvSpPr/>
            <p:nvPr/>
          </p:nvSpPr>
          <p:spPr>
            <a:xfrm>
              <a:off x="0" y="497979"/>
              <a:ext cx="7162800" cy="106470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27" name="Google Shape;227;p11"/>
            <p:cNvSpPr txBox="1"/>
            <p:nvPr/>
          </p:nvSpPr>
          <p:spPr>
            <a:xfrm>
              <a:off x="51974" y="549953"/>
              <a:ext cx="7058852" cy="960752"/>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Clr>
                  <a:schemeClr val="lt1"/>
                </a:buClr>
                <a:buSzPts val="2800"/>
                <a:buFont typeface="Arial"/>
                <a:buNone/>
              </a:pPr>
              <a:r>
                <a:rPr lang="en-US" sz="2000" dirty="0">
                  <a:solidFill>
                    <a:schemeClr val="lt1"/>
                  </a:solidFill>
                  <a:latin typeface="Arial"/>
                  <a:ea typeface="Arial"/>
                  <a:cs typeface="Arial"/>
                  <a:sym typeface="Arial"/>
                </a:rPr>
                <a:t>ACHQC patient ZIP</a:t>
              </a:r>
              <a:endParaRPr sz="1100" dirty="0"/>
            </a:p>
          </p:txBody>
        </p:sp>
        <p:sp>
          <p:nvSpPr>
            <p:cNvPr id="228" name="Google Shape;228;p11"/>
            <p:cNvSpPr/>
            <p:nvPr/>
          </p:nvSpPr>
          <p:spPr>
            <a:xfrm>
              <a:off x="0" y="1643319"/>
              <a:ext cx="7162800" cy="106470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29" name="Google Shape;229;p11"/>
            <p:cNvSpPr txBox="1"/>
            <p:nvPr/>
          </p:nvSpPr>
          <p:spPr>
            <a:xfrm>
              <a:off x="51974" y="1695293"/>
              <a:ext cx="7058852" cy="960752"/>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Clr>
                  <a:schemeClr val="lt1"/>
                </a:buClr>
                <a:buSzPts val="2800"/>
                <a:buFont typeface="Arial"/>
                <a:buNone/>
              </a:pPr>
              <a:r>
                <a:rPr lang="en-US" sz="2000">
                  <a:solidFill>
                    <a:schemeClr val="lt1"/>
                  </a:solidFill>
                  <a:latin typeface="Arial"/>
                  <a:ea typeface="Arial"/>
                  <a:cs typeface="Arial"/>
                  <a:sym typeface="Arial"/>
                </a:rPr>
                <a:t>HUD ZIP – tract crosswalk</a:t>
              </a:r>
              <a:endParaRPr sz="1100"/>
            </a:p>
          </p:txBody>
        </p:sp>
        <p:sp>
          <p:nvSpPr>
            <p:cNvPr id="230" name="Google Shape;230;p11"/>
            <p:cNvSpPr/>
            <p:nvPr/>
          </p:nvSpPr>
          <p:spPr>
            <a:xfrm>
              <a:off x="0" y="2788659"/>
              <a:ext cx="7162800" cy="106470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31" name="Google Shape;231;p11"/>
            <p:cNvSpPr txBox="1"/>
            <p:nvPr/>
          </p:nvSpPr>
          <p:spPr>
            <a:xfrm>
              <a:off x="51974" y="2840633"/>
              <a:ext cx="7058852" cy="960752"/>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Clr>
                  <a:schemeClr val="lt1"/>
                </a:buClr>
                <a:buSzPts val="2800"/>
                <a:buFont typeface="Arial"/>
                <a:buNone/>
              </a:pPr>
              <a:r>
                <a:rPr lang="en-US" sz="2000" dirty="0">
                  <a:solidFill>
                    <a:schemeClr val="lt1"/>
                  </a:solidFill>
                  <a:latin typeface="Arial"/>
                  <a:ea typeface="Arial"/>
                  <a:cs typeface="Arial"/>
                  <a:sym typeface="Arial"/>
                </a:rPr>
                <a:t>Weighted ZIP-level EJI (primary weighting = TOT_RATIO) </a:t>
              </a:r>
              <a:endParaRPr sz="1100" dirty="0"/>
            </a:p>
          </p:txBody>
        </p:sp>
      </p:grpSp>
      <p:sp>
        <p:nvSpPr>
          <p:cNvPr id="232" name="Google Shape;232;p11"/>
          <p:cNvSpPr/>
          <p:nvPr/>
        </p:nvSpPr>
        <p:spPr>
          <a:xfrm rot="10800000">
            <a:off x="5567325" y="5951985"/>
            <a:ext cx="306713" cy="178596"/>
          </a:xfrm>
          <a:prstGeom prst="leftArrow">
            <a:avLst>
              <a:gd name="adj1" fmla="val 50000"/>
              <a:gd name="adj2" fmla="val 50000"/>
            </a:avLst>
          </a:prstGeom>
          <a:solidFill>
            <a:srgbClr val="5B9BD5"/>
          </a:solidFill>
          <a:ln w="38100" cap="flat" cmpd="sng">
            <a:solidFill>
              <a:srgbClr val="FF0000"/>
            </a:solidFill>
            <a:prstDash val="solid"/>
            <a:miter lim="800000"/>
            <a:headEnd type="none" w="sm" len="sm"/>
            <a:tailEnd type="none" w="sm" len="sm"/>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3" name="Google Shape;233;p11"/>
          <p:cNvSpPr/>
          <p:nvPr/>
        </p:nvSpPr>
        <p:spPr>
          <a:xfrm>
            <a:off x="5946919" y="5791200"/>
            <a:ext cx="3505200" cy="457200"/>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105C-9623-DF75-27FD-844B3777C9BD}"/>
              </a:ext>
            </a:extLst>
          </p:cNvPr>
          <p:cNvSpPr>
            <a:spLocks noGrp="1"/>
          </p:cNvSpPr>
          <p:nvPr>
            <p:ph type="title"/>
          </p:nvPr>
        </p:nvSpPr>
        <p:spPr/>
        <p:txBody>
          <a:bodyPr/>
          <a:lstStyle/>
          <a:p>
            <a:r>
              <a:rPr lang="en-US" dirty="0"/>
              <a:t>Outcomes and analysis plan</a:t>
            </a:r>
          </a:p>
        </p:txBody>
      </p:sp>
      <p:sp>
        <p:nvSpPr>
          <p:cNvPr id="3" name="Text Placeholder 2">
            <a:extLst>
              <a:ext uri="{FF2B5EF4-FFF2-40B4-BE49-F238E27FC236}">
                <a16:creationId xmlns:a16="http://schemas.microsoft.com/office/drawing/2014/main" id="{127A0189-8D28-F2E8-B54A-593A267102B4}"/>
              </a:ext>
            </a:extLst>
          </p:cNvPr>
          <p:cNvSpPr>
            <a:spLocks noGrp="1"/>
          </p:cNvSpPr>
          <p:nvPr>
            <p:ph type="body" idx="1"/>
          </p:nvPr>
        </p:nvSpPr>
        <p:spPr>
          <a:xfrm>
            <a:off x="381000" y="1725264"/>
            <a:ext cx="10848278" cy="4351338"/>
          </a:xfrm>
        </p:spPr>
        <p:txBody>
          <a:bodyPr/>
          <a:lstStyle/>
          <a:p>
            <a:pPr marL="0" indent="0">
              <a:buNone/>
            </a:pPr>
            <a:r>
              <a:rPr lang="en-US" sz="2400" dirty="0"/>
              <a:t>Analysis:</a:t>
            </a:r>
          </a:p>
          <a:p>
            <a:r>
              <a:rPr lang="en-US" sz="2400" dirty="0"/>
              <a:t>Multivariable logistic regression: EJI as continuous exposure; adjust for:</a:t>
            </a:r>
          </a:p>
          <a:p>
            <a:pPr lvl="1"/>
            <a:r>
              <a:rPr lang="en-US" sz="2000" dirty="0"/>
              <a:t>EJI - weighted mean, tot_ratio</a:t>
            </a:r>
          </a:p>
          <a:p>
            <a:pPr lvl="1"/>
            <a:r>
              <a:rPr lang="en-US" sz="2000" dirty="0"/>
              <a:t>Patient (age, gender, race, BMI, DM, Smoking, immunosuppressants, ASA, COPD)</a:t>
            </a:r>
          </a:p>
          <a:p>
            <a:pPr lvl="1"/>
            <a:r>
              <a:rPr lang="en-US" sz="2000" dirty="0"/>
              <a:t>Hernia (mesh used, width)</a:t>
            </a:r>
          </a:p>
          <a:p>
            <a:pPr lvl="1"/>
            <a:r>
              <a:rPr lang="en-US" sz="2000" dirty="0"/>
              <a:t>Operative factors (open / lap / robotic, Myofascial Release)</a:t>
            </a:r>
          </a:p>
          <a:p>
            <a:pPr lvl="1"/>
            <a:endParaRPr lang="en-US" sz="2000" dirty="0"/>
          </a:p>
          <a:p>
            <a:r>
              <a:rPr lang="en-US" sz="2800" dirty="0"/>
              <a:t>Domain models run separately (avoid multicollinearity) </a:t>
            </a:r>
          </a:p>
          <a:p>
            <a:endParaRPr lang="en-US" sz="2000" dirty="0"/>
          </a:p>
          <a:p>
            <a:pPr lvl="1"/>
            <a:endParaRPr lang="en-US" sz="1600" dirty="0"/>
          </a:p>
          <a:p>
            <a:pPr lvl="1"/>
            <a:endParaRPr lang="en-US" sz="1600" dirty="0"/>
          </a:p>
          <a:p>
            <a:endParaRPr lang="en-US" sz="1800" dirty="0"/>
          </a:p>
        </p:txBody>
      </p:sp>
    </p:spTree>
    <p:extLst>
      <p:ext uri="{BB962C8B-B14F-4D97-AF65-F5344CB8AC3E}">
        <p14:creationId xmlns:p14="http://schemas.microsoft.com/office/powerpoint/2010/main" val="2749848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D00B5AA-5761-2DDE-E139-CC71D93E313F}"/>
              </a:ext>
            </a:extLst>
          </p:cNvPr>
          <p:cNvGraphicFramePr>
            <a:graphicFrameLocks noGrp="1"/>
          </p:cNvGraphicFramePr>
          <p:nvPr>
            <p:extLst>
              <p:ext uri="{D42A27DB-BD31-4B8C-83A1-F6EECF244321}">
                <p14:modId xmlns:p14="http://schemas.microsoft.com/office/powerpoint/2010/main" val="1400368930"/>
              </p:ext>
            </p:extLst>
          </p:nvPr>
        </p:nvGraphicFramePr>
        <p:xfrm>
          <a:off x="1961038" y="965204"/>
          <a:ext cx="7736523" cy="5731238"/>
        </p:xfrm>
        <a:graphic>
          <a:graphicData uri="http://schemas.openxmlformats.org/drawingml/2006/table">
            <a:tbl>
              <a:tblPr firstRow="1" firstCol="1" bandRow="1">
                <a:tableStyleId>{12990188-4D03-49B4-BA21-E8D94F563EC8}</a:tableStyleId>
              </a:tblPr>
              <a:tblGrid>
                <a:gridCol w="5728320">
                  <a:extLst>
                    <a:ext uri="{9D8B030D-6E8A-4147-A177-3AD203B41FA5}">
                      <a16:colId xmlns:a16="http://schemas.microsoft.com/office/drawing/2014/main" val="3984733572"/>
                    </a:ext>
                  </a:extLst>
                </a:gridCol>
                <a:gridCol w="2008203">
                  <a:extLst>
                    <a:ext uri="{9D8B030D-6E8A-4147-A177-3AD203B41FA5}">
                      <a16:colId xmlns:a16="http://schemas.microsoft.com/office/drawing/2014/main" val="636697221"/>
                    </a:ext>
                  </a:extLst>
                </a:gridCol>
              </a:tblGrid>
              <a:tr h="395206">
                <a:tc>
                  <a:txBody>
                    <a:bodyPr/>
                    <a:lstStyle/>
                    <a:p>
                      <a:pPr marL="0" marR="0">
                        <a:lnSpc>
                          <a:spcPct val="150000"/>
                        </a:lnSpc>
                        <a:spcAft>
                          <a:spcPts val="800"/>
                        </a:spcAft>
                        <a:buNone/>
                      </a:pPr>
                      <a:r>
                        <a:rPr lang="en-US" sz="1800" kern="100" dirty="0">
                          <a:effectLst/>
                        </a:rPr>
                        <a:t>Characteristic</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solidFill>
                      <a:srgbClr val="0070C0"/>
                    </a:solidFill>
                  </a:tcPr>
                </a:tc>
                <a:tc>
                  <a:txBody>
                    <a:bodyPr/>
                    <a:lstStyle/>
                    <a:p>
                      <a:pPr marL="0" marR="0" algn="ctr">
                        <a:lnSpc>
                          <a:spcPct val="150000"/>
                        </a:lnSpc>
                        <a:spcAft>
                          <a:spcPts val="800"/>
                        </a:spcAft>
                        <a:buNone/>
                      </a:pPr>
                      <a:r>
                        <a:rPr lang="en-US" sz="1800" kern="100" dirty="0">
                          <a:effectLst/>
                        </a:rPr>
                        <a:t>N = 35,626</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solidFill>
                      <a:srgbClr val="0070C0"/>
                    </a:solidFill>
                  </a:tcPr>
                </a:tc>
                <a:extLst>
                  <a:ext uri="{0D108BD9-81ED-4DB2-BD59-A6C34878D82A}">
                    <a16:rowId xmlns:a16="http://schemas.microsoft.com/office/drawing/2014/main" val="9483838"/>
                  </a:ext>
                </a:extLst>
              </a:tr>
              <a:tr h="395206">
                <a:tc>
                  <a:txBody>
                    <a:bodyPr/>
                    <a:lstStyle/>
                    <a:p>
                      <a:pPr marL="0" marR="0">
                        <a:lnSpc>
                          <a:spcPct val="150000"/>
                        </a:lnSpc>
                        <a:spcAft>
                          <a:spcPts val="800"/>
                        </a:spcAft>
                        <a:buNone/>
                      </a:pPr>
                      <a:r>
                        <a:rPr lang="en-US" sz="2000" b="0" kern="100" dirty="0">
                          <a:effectLst/>
                        </a:rPr>
                        <a:t>Median Age </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50000"/>
                        </a:lnSpc>
                        <a:spcAft>
                          <a:spcPts val="800"/>
                        </a:spcAft>
                        <a:buNone/>
                      </a:pPr>
                      <a:r>
                        <a:rPr lang="en-US" sz="2000" b="0" kern="100" dirty="0">
                          <a:effectLst/>
                        </a:rPr>
                        <a:t>57 (46 - 66)</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325982321"/>
                  </a:ext>
                </a:extLst>
              </a:tr>
              <a:tr h="395206">
                <a:tc>
                  <a:txBody>
                    <a:bodyPr/>
                    <a:lstStyle/>
                    <a:p>
                      <a:pPr marL="0" marR="0">
                        <a:lnSpc>
                          <a:spcPct val="150000"/>
                        </a:lnSpc>
                        <a:spcAft>
                          <a:spcPts val="800"/>
                        </a:spcAft>
                        <a:buNone/>
                      </a:pPr>
                      <a:r>
                        <a:rPr lang="en-US" sz="2000" b="0" kern="100" dirty="0">
                          <a:effectLst/>
                        </a:rPr>
                        <a:t>Gender, </a:t>
                      </a:r>
                      <a:r>
                        <a:rPr lang="en-US" sz="1800" b="0" kern="100" dirty="0">
                          <a:effectLst/>
                        </a:rPr>
                        <a:t>male</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50000"/>
                        </a:lnSpc>
                        <a:spcAft>
                          <a:spcPts val="800"/>
                        </a:spcAft>
                        <a:buNone/>
                      </a:pPr>
                      <a:r>
                        <a:rPr lang="en-US" sz="2000" b="0" kern="100">
                          <a:effectLst/>
                        </a:rPr>
                        <a:t>19,140 (54%)</a:t>
                      </a:r>
                      <a:endParaRPr lang="en-US" sz="2000" b="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061193992"/>
                  </a:ext>
                </a:extLst>
              </a:tr>
              <a:tr h="395206">
                <a:tc>
                  <a:txBody>
                    <a:bodyPr/>
                    <a:lstStyle/>
                    <a:p>
                      <a:pPr marL="0" marR="0">
                        <a:lnSpc>
                          <a:spcPct val="150000"/>
                        </a:lnSpc>
                        <a:spcAft>
                          <a:spcPts val="800"/>
                        </a:spcAft>
                        <a:buNone/>
                      </a:pPr>
                      <a:r>
                        <a:rPr lang="en-US" sz="2000" b="0" kern="100" dirty="0">
                          <a:effectLst/>
                        </a:rPr>
                        <a:t>Race, </a:t>
                      </a:r>
                      <a:r>
                        <a:rPr lang="en-US" sz="1800" b="0" kern="100" dirty="0">
                          <a:effectLst/>
                        </a:rPr>
                        <a:t>white</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50000"/>
                        </a:lnSpc>
                        <a:spcAft>
                          <a:spcPts val="800"/>
                        </a:spcAft>
                        <a:buNone/>
                      </a:pPr>
                      <a:r>
                        <a:rPr lang="en-US" sz="2000" b="0" kern="100">
                          <a:effectLst/>
                        </a:rPr>
                        <a:t>29,347 (82%)</a:t>
                      </a:r>
                      <a:endParaRPr lang="en-US" sz="2000" b="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576886821"/>
                  </a:ext>
                </a:extLst>
              </a:tr>
              <a:tr h="395206">
                <a:tc>
                  <a:txBody>
                    <a:bodyPr/>
                    <a:lstStyle/>
                    <a:p>
                      <a:pPr marL="0" marR="0">
                        <a:lnSpc>
                          <a:spcPct val="150000"/>
                        </a:lnSpc>
                        <a:spcAft>
                          <a:spcPts val="800"/>
                        </a:spcAft>
                        <a:buNone/>
                      </a:pPr>
                      <a:r>
                        <a:rPr lang="en-US" sz="2000" b="0" kern="100">
                          <a:effectLst/>
                        </a:rPr>
                        <a:t>Functional Status, </a:t>
                      </a:r>
                      <a:r>
                        <a:rPr lang="en-US" sz="1800" b="0" kern="100">
                          <a:effectLst/>
                        </a:rPr>
                        <a:t>independent</a:t>
                      </a:r>
                      <a:endParaRPr lang="en-US" sz="2000" b="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50000"/>
                        </a:lnSpc>
                        <a:spcAft>
                          <a:spcPts val="800"/>
                        </a:spcAft>
                        <a:buNone/>
                      </a:pPr>
                      <a:r>
                        <a:rPr lang="en-US" sz="2000" b="0" kern="100" dirty="0">
                          <a:effectLst/>
                        </a:rPr>
                        <a:t>34,603 (97%)</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618137545"/>
                  </a:ext>
                </a:extLst>
              </a:tr>
              <a:tr h="395206">
                <a:tc>
                  <a:txBody>
                    <a:bodyPr/>
                    <a:lstStyle/>
                    <a:p>
                      <a:pPr marL="0" marR="0">
                        <a:lnSpc>
                          <a:spcPct val="150000"/>
                        </a:lnSpc>
                        <a:spcAft>
                          <a:spcPts val="800"/>
                        </a:spcAft>
                        <a:buNone/>
                      </a:pPr>
                      <a:r>
                        <a:rPr lang="en-US" sz="2000" b="0" kern="100" dirty="0">
                          <a:effectLst/>
                        </a:rPr>
                        <a:t>Smoking (current within one month)</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50000"/>
                        </a:lnSpc>
                        <a:spcAft>
                          <a:spcPts val="800"/>
                        </a:spcAft>
                        <a:buNone/>
                      </a:pPr>
                      <a:r>
                        <a:rPr lang="en-US" sz="2000" b="0" kern="100" dirty="0">
                          <a:effectLst/>
                        </a:rPr>
                        <a:t>3,374 (9.5%)</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480486672"/>
                  </a:ext>
                </a:extLst>
              </a:tr>
              <a:tr h="395206">
                <a:tc>
                  <a:txBody>
                    <a:bodyPr/>
                    <a:lstStyle/>
                    <a:p>
                      <a:pPr marL="0" marR="0">
                        <a:lnSpc>
                          <a:spcPct val="150000"/>
                        </a:lnSpc>
                        <a:spcAft>
                          <a:spcPts val="800"/>
                        </a:spcAft>
                        <a:buNone/>
                      </a:pPr>
                      <a:r>
                        <a:rPr lang="en-US" sz="2000" b="0" kern="100" dirty="0">
                          <a:effectLst/>
                        </a:rPr>
                        <a:t>Median BMI</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50000"/>
                        </a:lnSpc>
                        <a:spcAft>
                          <a:spcPts val="800"/>
                        </a:spcAft>
                        <a:buNone/>
                      </a:pPr>
                      <a:r>
                        <a:rPr lang="en-US" sz="2000" b="0" kern="100" dirty="0">
                          <a:effectLst/>
                        </a:rPr>
                        <a:t>31 (27 - 36)</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47225548"/>
                  </a:ext>
                </a:extLst>
              </a:tr>
              <a:tr h="395206">
                <a:tc>
                  <a:txBody>
                    <a:bodyPr/>
                    <a:lstStyle/>
                    <a:p>
                      <a:pPr marL="0" marR="0">
                        <a:lnSpc>
                          <a:spcPct val="150000"/>
                        </a:lnSpc>
                        <a:spcAft>
                          <a:spcPts val="800"/>
                        </a:spcAft>
                        <a:buNone/>
                      </a:pPr>
                      <a:r>
                        <a:rPr lang="en-US" sz="2000" b="0" kern="100">
                          <a:effectLst/>
                        </a:rPr>
                        <a:t>ASA, </a:t>
                      </a:r>
                      <a:r>
                        <a:rPr lang="en-US" sz="1800" b="0" kern="100">
                          <a:effectLst/>
                        </a:rPr>
                        <a:t>class 1-3</a:t>
                      </a:r>
                      <a:endParaRPr lang="en-US" sz="2000" b="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50000"/>
                        </a:lnSpc>
                        <a:spcAft>
                          <a:spcPts val="800"/>
                        </a:spcAft>
                        <a:buNone/>
                      </a:pPr>
                      <a:r>
                        <a:rPr lang="en-US" sz="2000" b="0" kern="100" dirty="0">
                          <a:effectLst/>
                        </a:rPr>
                        <a:t>35,016 (98%)</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7972796"/>
                  </a:ext>
                </a:extLst>
              </a:tr>
              <a:tr h="395206">
                <a:tc>
                  <a:txBody>
                    <a:bodyPr/>
                    <a:lstStyle/>
                    <a:p>
                      <a:pPr marL="0" marR="0">
                        <a:lnSpc>
                          <a:spcPct val="150000"/>
                        </a:lnSpc>
                        <a:spcAft>
                          <a:spcPts val="800"/>
                        </a:spcAft>
                        <a:buNone/>
                        <a:tabLst>
                          <a:tab pos="923925" algn="l"/>
                        </a:tabLst>
                      </a:pPr>
                      <a:r>
                        <a:rPr lang="en-US" sz="2000" b="0" kern="100" dirty="0">
                          <a:effectLst/>
                        </a:rPr>
                        <a:t>COPD</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50000"/>
                        </a:lnSpc>
                        <a:spcAft>
                          <a:spcPts val="800"/>
                        </a:spcAft>
                        <a:buNone/>
                      </a:pPr>
                      <a:r>
                        <a:rPr lang="en-US" sz="2000" b="0" kern="100">
                          <a:effectLst/>
                        </a:rPr>
                        <a:t>1,779 (5.0%)</a:t>
                      </a:r>
                      <a:endParaRPr lang="en-US" sz="2000" b="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809906215"/>
                  </a:ext>
                </a:extLst>
              </a:tr>
              <a:tr h="395206">
                <a:tc>
                  <a:txBody>
                    <a:bodyPr/>
                    <a:lstStyle/>
                    <a:p>
                      <a:pPr marL="0" marR="0">
                        <a:lnSpc>
                          <a:spcPct val="150000"/>
                        </a:lnSpc>
                        <a:spcAft>
                          <a:spcPts val="800"/>
                        </a:spcAft>
                        <a:buNone/>
                      </a:pPr>
                      <a:r>
                        <a:rPr lang="en-US" sz="2000" b="0" kern="100">
                          <a:effectLst/>
                        </a:rPr>
                        <a:t>Diabetes Mellitus</a:t>
                      </a:r>
                      <a:endParaRPr lang="en-US" sz="2000" b="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50000"/>
                        </a:lnSpc>
                        <a:spcAft>
                          <a:spcPts val="800"/>
                        </a:spcAft>
                        <a:buNone/>
                      </a:pPr>
                      <a:r>
                        <a:rPr lang="en-US" sz="2000" b="0" kern="100" dirty="0">
                          <a:effectLst/>
                        </a:rPr>
                        <a:t>5,644 (16%)</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335759656"/>
                  </a:ext>
                </a:extLst>
              </a:tr>
              <a:tr h="395206">
                <a:tc>
                  <a:txBody>
                    <a:bodyPr/>
                    <a:lstStyle/>
                    <a:p>
                      <a:pPr marL="0" marR="0">
                        <a:lnSpc>
                          <a:spcPct val="150000"/>
                        </a:lnSpc>
                        <a:spcAft>
                          <a:spcPts val="800"/>
                        </a:spcAft>
                        <a:buNone/>
                      </a:pPr>
                      <a:r>
                        <a:rPr lang="en-US" sz="2000" b="0" kern="100">
                          <a:effectLst/>
                        </a:rPr>
                        <a:t>Hypertension</a:t>
                      </a:r>
                      <a:endParaRPr lang="en-US" sz="2000" b="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50000"/>
                        </a:lnSpc>
                        <a:spcAft>
                          <a:spcPts val="800"/>
                        </a:spcAft>
                        <a:buNone/>
                      </a:pPr>
                      <a:r>
                        <a:rPr lang="en-US" sz="2000" b="0" kern="100" dirty="0">
                          <a:effectLst/>
                        </a:rPr>
                        <a:t>16,054 (45%)</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63252261"/>
                  </a:ext>
                </a:extLst>
              </a:tr>
              <a:tr h="395206">
                <a:tc>
                  <a:txBody>
                    <a:bodyPr/>
                    <a:lstStyle/>
                    <a:p>
                      <a:pPr marL="0" marR="0">
                        <a:lnSpc>
                          <a:spcPct val="150000"/>
                        </a:lnSpc>
                        <a:spcAft>
                          <a:spcPts val="800"/>
                        </a:spcAft>
                        <a:buNone/>
                      </a:pPr>
                      <a:r>
                        <a:rPr lang="en-US" sz="2000" b="0" kern="100">
                          <a:effectLst/>
                        </a:rPr>
                        <a:t>Anti-coagulation medications</a:t>
                      </a:r>
                      <a:endParaRPr lang="en-US" sz="2000" b="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50000"/>
                        </a:lnSpc>
                        <a:spcAft>
                          <a:spcPts val="800"/>
                        </a:spcAft>
                        <a:buNone/>
                      </a:pPr>
                      <a:r>
                        <a:rPr lang="en-US" sz="2000" b="0" kern="100">
                          <a:effectLst/>
                        </a:rPr>
                        <a:t>1,968 (5.5%)</a:t>
                      </a:r>
                      <a:endParaRPr lang="en-US" sz="2000" b="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576874574"/>
                  </a:ext>
                </a:extLst>
              </a:tr>
              <a:tr h="395206">
                <a:tc>
                  <a:txBody>
                    <a:bodyPr/>
                    <a:lstStyle/>
                    <a:p>
                      <a:pPr marL="0" marR="0">
                        <a:lnSpc>
                          <a:spcPct val="150000"/>
                        </a:lnSpc>
                        <a:spcAft>
                          <a:spcPts val="800"/>
                        </a:spcAft>
                        <a:buNone/>
                      </a:pPr>
                      <a:r>
                        <a:rPr lang="en-US" sz="2000" b="0" kern="100">
                          <a:effectLst/>
                        </a:rPr>
                        <a:t>Anti-platelet medications</a:t>
                      </a:r>
                      <a:endParaRPr lang="en-US" sz="2000" b="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50000"/>
                        </a:lnSpc>
                        <a:spcAft>
                          <a:spcPts val="800"/>
                        </a:spcAft>
                        <a:buNone/>
                      </a:pPr>
                      <a:r>
                        <a:rPr lang="en-US" sz="2000" b="0" kern="100" dirty="0">
                          <a:effectLst/>
                        </a:rPr>
                        <a:t>3,885 (11%)</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54180074"/>
                  </a:ext>
                </a:extLst>
              </a:tr>
              <a:tr h="395206">
                <a:tc>
                  <a:txBody>
                    <a:bodyPr/>
                    <a:lstStyle/>
                    <a:p>
                      <a:pPr marL="0" marR="0">
                        <a:lnSpc>
                          <a:spcPct val="150000"/>
                        </a:lnSpc>
                        <a:spcAft>
                          <a:spcPts val="800"/>
                        </a:spcAft>
                        <a:buNone/>
                      </a:pPr>
                      <a:r>
                        <a:rPr lang="en-US" sz="2000" b="0" kern="100" dirty="0">
                          <a:effectLst/>
                        </a:rPr>
                        <a:t>Immunosuppressants</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50000"/>
                        </a:lnSpc>
                        <a:spcAft>
                          <a:spcPts val="800"/>
                        </a:spcAft>
                        <a:buNone/>
                      </a:pPr>
                      <a:r>
                        <a:rPr lang="en-US" sz="2000" b="0" kern="100" dirty="0">
                          <a:effectLst/>
                        </a:rPr>
                        <a:t>1,417 (4.0%)</a:t>
                      </a:r>
                      <a:endParaRPr lang="en-US" sz="2000" b="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028637675"/>
                  </a:ext>
                </a:extLst>
              </a:tr>
            </a:tbl>
          </a:graphicData>
        </a:graphic>
      </p:graphicFrame>
      <p:sp>
        <p:nvSpPr>
          <p:cNvPr id="5" name="Google Shape;262;p13">
            <a:extLst>
              <a:ext uri="{FF2B5EF4-FFF2-40B4-BE49-F238E27FC236}">
                <a16:creationId xmlns:a16="http://schemas.microsoft.com/office/drawing/2014/main" id="{17CACEA2-E5AF-3764-2331-B34D326C73A6}"/>
              </a:ext>
            </a:extLst>
          </p:cNvPr>
          <p:cNvSpPr txBox="1">
            <a:spLocks noGrp="1"/>
          </p:cNvSpPr>
          <p:nvPr>
            <p:ph type="title"/>
          </p:nvPr>
        </p:nvSpPr>
        <p:spPr>
          <a:xfrm>
            <a:off x="4100955" y="161558"/>
            <a:ext cx="3456690" cy="68616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3600"/>
              <a:buFont typeface="Arial"/>
              <a:buNone/>
            </a:pPr>
            <a:r>
              <a:rPr lang="en-US" sz="3600" dirty="0"/>
              <a:t>Demographics</a:t>
            </a:r>
            <a:endParaRPr dirty="0"/>
          </a:p>
        </p:txBody>
      </p:sp>
    </p:spTree>
    <p:extLst>
      <p:ext uri="{BB962C8B-B14F-4D97-AF65-F5344CB8AC3E}">
        <p14:creationId xmlns:p14="http://schemas.microsoft.com/office/powerpoint/2010/main" val="3130497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337AD-0CC0-CF56-3891-048272123617}"/>
            </a:ext>
          </a:extLst>
        </p:cNvPr>
        <p:cNvGrpSpPr/>
        <p:nvPr/>
      </p:nvGrpSpPr>
      <p:grpSpPr>
        <a:xfrm>
          <a:off x="0" y="0"/>
          <a:ext cx="0" cy="0"/>
          <a:chOff x="0" y="0"/>
          <a:chExt cx="0" cy="0"/>
        </a:xfrm>
      </p:grpSpPr>
      <p:sp>
        <p:nvSpPr>
          <p:cNvPr id="5" name="Google Shape;262;p13">
            <a:extLst>
              <a:ext uri="{FF2B5EF4-FFF2-40B4-BE49-F238E27FC236}">
                <a16:creationId xmlns:a16="http://schemas.microsoft.com/office/drawing/2014/main" id="{B4538A9F-087C-1C02-BDE5-EB575D056024}"/>
              </a:ext>
            </a:extLst>
          </p:cNvPr>
          <p:cNvSpPr txBox="1">
            <a:spLocks noGrp="1"/>
          </p:cNvSpPr>
          <p:nvPr>
            <p:ph type="title"/>
          </p:nvPr>
        </p:nvSpPr>
        <p:spPr>
          <a:xfrm>
            <a:off x="3972146" y="77283"/>
            <a:ext cx="4247708" cy="686169"/>
          </a:xfrm>
          <a:prstGeom prst="rect">
            <a:avLst/>
          </a:prstGeom>
          <a:noFill/>
          <a:ln>
            <a:noFill/>
          </a:ln>
        </p:spPr>
        <p:txBody>
          <a:bodyPr spcFirstLastPara="1" wrap="square" lIns="91425" tIns="45700" rIns="91425" bIns="45700" anchor="ctr" anchorCtr="0">
            <a:noAutofit/>
          </a:bodyPr>
          <a:lstStyle/>
          <a:p>
            <a:pPr lvl="0">
              <a:buSzPts val="3600"/>
            </a:pPr>
            <a:r>
              <a:rPr lang="en-US" sz="3600" dirty="0"/>
              <a:t>Operative details</a:t>
            </a:r>
            <a:endParaRPr dirty="0"/>
          </a:p>
        </p:txBody>
      </p:sp>
      <p:graphicFrame>
        <p:nvGraphicFramePr>
          <p:cNvPr id="2" name="Table 1">
            <a:extLst>
              <a:ext uri="{FF2B5EF4-FFF2-40B4-BE49-F238E27FC236}">
                <a16:creationId xmlns:a16="http://schemas.microsoft.com/office/drawing/2014/main" id="{1D2B174D-5D1C-1A30-3815-92738DC6CF14}"/>
              </a:ext>
            </a:extLst>
          </p:cNvPr>
          <p:cNvGraphicFramePr>
            <a:graphicFrameLocks noGrp="1"/>
          </p:cNvGraphicFramePr>
          <p:nvPr>
            <p:extLst>
              <p:ext uri="{D42A27DB-BD31-4B8C-83A1-F6EECF244321}">
                <p14:modId xmlns:p14="http://schemas.microsoft.com/office/powerpoint/2010/main" val="2643121034"/>
              </p:ext>
            </p:extLst>
          </p:nvPr>
        </p:nvGraphicFramePr>
        <p:xfrm>
          <a:off x="256604" y="1119631"/>
          <a:ext cx="5534025" cy="3941064"/>
        </p:xfrm>
        <a:graphic>
          <a:graphicData uri="http://schemas.openxmlformats.org/drawingml/2006/table">
            <a:tbl>
              <a:tblPr firstRow="1" firstCol="1" bandRow="1">
                <a:tableStyleId>{12990188-4D03-49B4-BA21-E8D94F563EC8}</a:tableStyleId>
              </a:tblPr>
              <a:tblGrid>
                <a:gridCol w="4097534">
                  <a:extLst>
                    <a:ext uri="{9D8B030D-6E8A-4147-A177-3AD203B41FA5}">
                      <a16:colId xmlns:a16="http://schemas.microsoft.com/office/drawing/2014/main" val="1529138928"/>
                    </a:ext>
                  </a:extLst>
                </a:gridCol>
                <a:gridCol w="1436491">
                  <a:extLst>
                    <a:ext uri="{9D8B030D-6E8A-4147-A177-3AD203B41FA5}">
                      <a16:colId xmlns:a16="http://schemas.microsoft.com/office/drawing/2014/main" val="3913162146"/>
                    </a:ext>
                  </a:extLst>
                </a:gridCol>
              </a:tblGrid>
              <a:tr h="294263">
                <a:tc>
                  <a:txBody>
                    <a:bodyPr/>
                    <a:lstStyle/>
                    <a:p>
                      <a:pPr marL="0" marR="0">
                        <a:lnSpc>
                          <a:spcPct val="150000"/>
                        </a:lnSpc>
                        <a:spcAft>
                          <a:spcPts val="800"/>
                        </a:spcAft>
                        <a:buNone/>
                      </a:pPr>
                      <a:r>
                        <a:rPr lang="en-US" sz="1600" kern="100" dirty="0">
                          <a:effectLst/>
                        </a:rPr>
                        <a:t>Operative details</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solidFill>
                      <a:srgbClr val="0070C0"/>
                    </a:solidFill>
                  </a:tcPr>
                </a:tc>
                <a:tc>
                  <a:txBody>
                    <a:bodyPr/>
                    <a:lstStyle/>
                    <a:p>
                      <a:pPr marL="0" marR="0" algn="ctr">
                        <a:lnSpc>
                          <a:spcPct val="150000"/>
                        </a:lnSpc>
                        <a:spcAft>
                          <a:spcPts val="800"/>
                        </a:spcAft>
                        <a:buNone/>
                      </a:pPr>
                      <a:r>
                        <a:rPr lang="en-US" sz="1600" kern="100" dirty="0">
                          <a:effectLst/>
                        </a:rPr>
                        <a:t>N = 35,626</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solidFill>
                      <a:srgbClr val="0070C0"/>
                    </a:solidFill>
                  </a:tcPr>
                </a:tc>
                <a:extLst>
                  <a:ext uri="{0D108BD9-81ED-4DB2-BD59-A6C34878D82A}">
                    <a16:rowId xmlns:a16="http://schemas.microsoft.com/office/drawing/2014/main" val="2456752754"/>
                  </a:ext>
                </a:extLst>
              </a:tr>
              <a:tr h="238703">
                <a:tc>
                  <a:txBody>
                    <a:bodyPr/>
                    <a:lstStyle/>
                    <a:p>
                      <a:pPr marL="0" marR="0">
                        <a:lnSpc>
                          <a:spcPct val="150000"/>
                        </a:lnSpc>
                        <a:spcAft>
                          <a:spcPts val="800"/>
                        </a:spcAft>
                        <a:buNone/>
                      </a:pPr>
                      <a:r>
                        <a:rPr lang="en-US" sz="1600" b="0" kern="100" dirty="0">
                          <a:effectLst/>
                        </a:rPr>
                        <a:t>Hernia length</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dirty="0">
                          <a:effectLst/>
                        </a:rPr>
                        <a:t>4 (2-11)</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2734230048"/>
                  </a:ext>
                </a:extLst>
              </a:tr>
              <a:tr h="238703">
                <a:tc>
                  <a:txBody>
                    <a:bodyPr/>
                    <a:lstStyle/>
                    <a:p>
                      <a:pPr marL="0" marR="0">
                        <a:lnSpc>
                          <a:spcPct val="150000"/>
                        </a:lnSpc>
                        <a:spcAft>
                          <a:spcPts val="800"/>
                        </a:spcAft>
                        <a:buNone/>
                      </a:pPr>
                      <a:r>
                        <a:rPr lang="en-US" sz="1600" b="0" kern="100" dirty="0">
                          <a:effectLst/>
                        </a:rPr>
                        <a:t>Hernia width</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dirty="0">
                          <a:effectLst/>
                        </a:rPr>
                        <a:t>3 (2-6.5)</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1670152204"/>
                  </a:ext>
                </a:extLst>
              </a:tr>
              <a:tr h="238703">
                <a:tc>
                  <a:txBody>
                    <a:bodyPr/>
                    <a:lstStyle/>
                    <a:p>
                      <a:pPr marL="0" marR="0">
                        <a:lnSpc>
                          <a:spcPct val="150000"/>
                        </a:lnSpc>
                        <a:spcAft>
                          <a:spcPts val="800"/>
                        </a:spcAft>
                        <a:buNone/>
                      </a:pPr>
                      <a:r>
                        <a:rPr lang="en-US" sz="1600" b="0" kern="100" dirty="0">
                          <a:effectLst/>
                        </a:rPr>
                        <a:t>Stoma present</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a:effectLst/>
                        </a:rPr>
                        <a:t>91 (0.3%)</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2702927058"/>
                  </a:ext>
                </a:extLst>
              </a:tr>
              <a:tr h="238703">
                <a:tc>
                  <a:txBody>
                    <a:bodyPr/>
                    <a:lstStyle/>
                    <a:p>
                      <a:pPr marL="0" marR="0">
                        <a:lnSpc>
                          <a:spcPct val="150000"/>
                        </a:lnSpc>
                        <a:spcAft>
                          <a:spcPts val="800"/>
                        </a:spcAft>
                        <a:buNone/>
                      </a:pPr>
                      <a:r>
                        <a:rPr lang="en-US" sz="1600" b="0" kern="100" dirty="0">
                          <a:effectLst/>
                        </a:rPr>
                        <a:t>Mesh Used</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dirty="0">
                          <a:effectLst/>
                        </a:rPr>
                        <a:t>29,938 (84%)</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1315934552"/>
                  </a:ext>
                </a:extLst>
              </a:tr>
              <a:tr h="238703">
                <a:tc>
                  <a:txBody>
                    <a:bodyPr/>
                    <a:lstStyle/>
                    <a:p>
                      <a:pPr marL="0" marR="0">
                        <a:lnSpc>
                          <a:spcPct val="150000"/>
                        </a:lnSpc>
                        <a:spcAft>
                          <a:spcPts val="800"/>
                        </a:spcAft>
                        <a:buNone/>
                      </a:pPr>
                      <a:r>
                        <a:rPr lang="en-US" sz="1600" b="0" kern="100" dirty="0">
                          <a:effectLst/>
                        </a:rPr>
                        <a:t>Ventral Mesh One Location</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dirty="0">
                          <a:effectLst/>
                        </a:rPr>
                        <a:t> </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1709997306"/>
                  </a:ext>
                </a:extLst>
              </a:tr>
              <a:tr h="238703">
                <a:tc>
                  <a:txBody>
                    <a:bodyPr/>
                    <a:lstStyle/>
                    <a:p>
                      <a:pPr marL="0" marR="0">
                        <a:lnSpc>
                          <a:spcPct val="150000"/>
                        </a:lnSpc>
                        <a:spcAft>
                          <a:spcPts val="800"/>
                        </a:spcAft>
                        <a:buNone/>
                      </a:pPr>
                      <a:r>
                        <a:rPr lang="en-US" sz="1600" b="0" kern="100" dirty="0">
                          <a:effectLst/>
                        </a:rPr>
                        <a:t>   Inlay</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dirty="0">
                          <a:effectLst/>
                        </a:rPr>
                        <a:t>575 (1.9%)</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3009557453"/>
                  </a:ext>
                </a:extLst>
              </a:tr>
              <a:tr h="238703">
                <a:tc>
                  <a:txBody>
                    <a:bodyPr/>
                    <a:lstStyle/>
                    <a:p>
                      <a:pPr marL="0" marR="0">
                        <a:lnSpc>
                          <a:spcPct val="150000"/>
                        </a:lnSpc>
                        <a:spcAft>
                          <a:spcPts val="800"/>
                        </a:spcAft>
                        <a:buNone/>
                      </a:pPr>
                      <a:r>
                        <a:rPr lang="en-US" sz="1600" b="0" kern="100" dirty="0">
                          <a:effectLst/>
                        </a:rPr>
                        <a:t>   Onlay</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dirty="0">
                          <a:effectLst/>
                        </a:rPr>
                        <a:t>1,417 (4.7%)</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3632343402"/>
                  </a:ext>
                </a:extLst>
              </a:tr>
              <a:tr h="238703">
                <a:tc>
                  <a:txBody>
                    <a:bodyPr/>
                    <a:lstStyle/>
                    <a:p>
                      <a:pPr marL="0" marR="0">
                        <a:lnSpc>
                          <a:spcPct val="150000"/>
                        </a:lnSpc>
                        <a:spcAft>
                          <a:spcPts val="800"/>
                        </a:spcAft>
                        <a:buNone/>
                      </a:pPr>
                      <a:r>
                        <a:rPr lang="en-US" sz="1600" b="0" kern="100" dirty="0">
                          <a:effectLst/>
                        </a:rPr>
                        <a:t>   Sublay</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dirty="0">
                          <a:effectLst/>
                        </a:rPr>
                        <a:t>24,936 (93%)</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1834047890"/>
                  </a:ext>
                </a:extLst>
              </a:tr>
              <a:tr h="238703">
                <a:tc>
                  <a:txBody>
                    <a:bodyPr/>
                    <a:lstStyle/>
                    <a:p>
                      <a:pPr marL="0" marR="0">
                        <a:lnSpc>
                          <a:spcPct val="150000"/>
                        </a:lnSpc>
                        <a:spcAft>
                          <a:spcPts val="800"/>
                        </a:spcAft>
                        <a:buNone/>
                      </a:pPr>
                      <a:r>
                        <a:rPr lang="en-US" sz="1600" b="0" kern="100" dirty="0">
                          <a:effectLst/>
                        </a:rPr>
                        <a:t>Mesh length (IQR)</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dirty="0">
                          <a:effectLst/>
                        </a:rPr>
                        <a:t>15 (9 - 27)</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1481625615"/>
                  </a:ext>
                </a:extLst>
              </a:tr>
              <a:tr h="238703">
                <a:tc>
                  <a:txBody>
                    <a:bodyPr/>
                    <a:lstStyle/>
                    <a:p>
                      <a:pPr marL="0" marR="0">
                        <a:lnSpc>
                          <a:spcPct val="150000"/>
                        </a:lnSpc>
                        <a:spcAft>
                          <a:spcPts val="800"/>
                        </a:spcAft>
                        <a:buNone/>
                      </a:pPr>
                      <a:r>
                        <a:rPr lang="en-US" sz="1600" b="0" kern="100" dirty="0">
                          <a:effectLst/>
                        </a:rPr>
                        <a:t>Mesh Width (IQR)</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dirty="0">
                          <a:effectLst/>
                        </a:rPr>
                        <a:t>13 (8 - 20)</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818756918"/>
                  </a:ext>
                </a:extLst>
              </a:tr>
              <a:tr h="238703">
                <a:tc>
                  <a:txBody>
                    <a:bodyPr/>
                    <a:lstStyle/>
                    <a:p>
                      <a:pPr marL="0" marR="0">
                        <a:lnSpc>
                          <a:spcPct val="150000"/>
                        </a:lnSpc>
                        <a:spcAft>
                          <a:spcPts val="800"/>
                        </a:spcAft>
                        <a:buNone/>
                      </a:pPr>
                      <a:r>
                        <a:rPr lang="en-US" sz="1600" b="0" kern="100" dirty="0">
                          <a:effectLst/>
                        </a:rPr>
                        <a:t>Fascial Closure</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dirty="0">
                          <a:effectLst/>
                        </a:rPr>
                        <a:t>32,966 (93%)</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1193248040"/>
                  </a:ext>
                </a:extLst>
              </a:tr>
            </a:tbl>
          </a:graphicData>
        </a:graphic>
      </p:graphicFrame>
      <p:graphicFrame>
        <p:nvGraphicFramePr>
          <p:cNvPr id="3" name="Table 2">
            <a:extLst>
              <a:ext uri="{FF2B5EF4-FFF2-40B4-BE49-F238E27FC236}">
                <a16:creationId xmlns:a16="http://schemas.microsoft.com/office/drawing/2014/main" id="{AEECF5A5-E08D-1C90-EBD1-5C5F9A5CC693}"/>
              </a:ext>
            </a:extLst>
          </p:cNvPr>
          <p:cNvGraphicFramePr>
            <a:graphicFrameLocks noGrp="1"/>
          </p:cNvGraphicFramePr>
          <p:nvPr>
            <p:extLst>
              <p:ext uri="{D42A27DB-BD31-4B8C-83A1-F6EECF244321}">
                <p14:modId xmlns:p14="http://schemas.microsoft.com/office/powerpoint/2010/main" val="3146934629"/>
              </p:ext>
            </p:extLst>
          </p:nvPr>
        </p:nvGraphicFramePr>
        <p:xfrm>
          <a:off x="6401371" y="1119631"/>
          <a:ext cx="5534025" cy="4635246"/>
        </p:xfrm>
        <a:graphic>
          <a:graphicData uri="http://schemas.openxmlformats.org/drawingml/2006/table">
            <a:tbl>
              <a:tblPr firstRow="1" firstCol="1" bandRow="1">
                <a:tableStyleId>{12990188-4D03-49B4-BA21-E8D94F563EC8}</a:tableStyleId>
              </a:tblPr>
              <a:tblGrid>
                <a:gridCol w="3693605">
                  <a:extLst>
                    <a:ext uri="{9D8B030D-6E8A-4147-A177-3AD203B41FA5}">
                      <a16:colId xmlns:a16="http://schemas.microsoft.com/office/drawing/2014/main" val="1529138928"/>
                    </a:ext>
                  </a:extLst>
                </a:gridCol>
                <a:gridCol w="1840420">
                  <a:extLst>
                    <a:ext uri="{9D8B030D-6E8A-4147-A177-3AD203B41FA5}">
                      <a16:colId xmlns:a16="http://schemas.microsoft.com/office/drawing/2014/main" val="3913162146"/>
                    </a:ext>
                  </a:extLst>
                </a:gridCol>
              </a:tblGrid>
              <a:tr h="294263">
                <a:tc>
                  <a:txBody>
                    <a:bodyPr/>
                    <a:lstStyle/>
                    <a:p>
                      <a:pPr marL="0" marR="0">
                        <a:lnSpc>
                          <a:spcPct val="150000"/>
                        </a:lnSpc>
                        <a:spcAft>
                          <a:spcPts val="800"/>
                        </a:spcAft>
                        <a:buNone/>
                      </a:pPr>
                      <a:r>
                        <a:rPr lang="en-US" sz="1600" kern="100" dirty="0">
                          <a:effectLst/>
                        </a:rPr>
                        <a:t>Operative details</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solidFill>
                      <a:srgbClr val="0070C0"/>
                    </a:solidFill>
                  </a:tcPr>
                </a:tc>
                <a:tc>
                  <a:txBody>
                    <a:bodyPr/>
                    <a:lstStyle/>
                    <a:p>
                      <a:pPr marL="0" marR="0" algn="ctr">
                        <a:lnSpc>
                          <a:spcPct val="150000"/>
                        </a:lnSpc>
                        <a:spcAft>
                          <a:spcPts val="800"/>
                        </a:spcAft>
                        <a:buNone/>
                      </a:pPr>
                      <a:r>
                        <a:rPr lang="en-US" sz="1600" kern="100" dirty="0">
                          <a:effectLst/>
                        </a:rPr>
                        <a:t>N = 35,626</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solidFill>
                      <a:srgbClr val="0070C0"/>
                    </a:solidFill>
                  </a:tcPr>
                </a:tc>
                <a:extLst>
                  <a:ext uri="{0D108BD9-81ED-4DB2-BD59-A6C34878D82A}">
                    <a16:rowId xmlns:a16="http://schemas.microsoft.com/office/drawing/2014/main" val="2456752754"/>
                  </a:ext>
                </a:extLst>
              </a:tr>
              <a:tr h="238703">
                <a:tc>
                  <a:txBody>
                    <a:bodyPr/>
                    <a:lstStyle/>
                    <a:p>
                      <a:pPr marL="0" marR="0">
                        <a:lnSpc>
                          <a:spcPct val="150000"/>
                        </a:lnSpc>
                        <a:spcAft>
                          <a:spcPts val="800"/>
                        </a:spcAft>
                        <a:buNone/>
                      </a:pPr>
                      <a:r>
                        <a:rPr lang="en-US" sz="1600" b="0" kern="100" dirty="0">
                          <a:effectLst/>
                        </a:rPr>
                        <a:t>Operative approach</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dirty="0">
                          <a:effectLst/>
                        </a:rPr>
                        <a:t> </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3756702261"/>
                  </a:ext>
                </a:extLst>
              </a:tr>
              <a:tr h="238703">
                <a:tc>
                  <a:txBody>
                    <a:bodyPr/>
                    <a:lstStyle/>
                    <a:p>
                      <a:pPr marL="0" marR="0">
                        <a:lnSpc>
                          <a:spcPct val="150000"/>
                        </a:lnSpc>
                        <a:spcAft>
                          <a:spcPts val="800"/>
                        </a:spcAft>
                        <a:buNone/>
                      </a:pPr>
                      <a:r>
                        <a:rPr lang="en-US" sz="1600" b="0" kern="100" dirty="0">
                          <a:effectLst/>
                        </a:rPr>
                        <a:t>   Open</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dirty="0">
                          <a:effectLst/>
                        </a:rPr>
                        <a:t>20,842 (58.9%)</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3273349170"/>
                  </a:ext>
                </a:extLst>
              </a:tr>
              <a:tr h="238703">
                <a:tc>
                  <a:txBody>
                    <a:bodyPr/>
                    <a:lstStyle/>
                    <a:p>
                      <a:pPr marL="0" marR="0">
                        <a:lnSpc>
                          <a:spcPct val="150000"/>
                        </a:lnSpc>
                        <a:spcAft>
                          <a:spcPts val="800"/>
                        </a:spcAft>
                        <a:buNone/>
                      </a:pPr>
                      <a:r>
                        <a:rPr lang="en-US" sz="1600" b="0" kern="100" dirty="0">
                          <a:effectLst/>
                        </a:rPr>
                        <a:t>   Robotic</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a:effectLst/>
                        </a:rPr>
                        <a:t>10,497 (29%)</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3270975534"/>
                  </a:ext>
                </a:extLst>
              </a:tr>
              <a:tr h="238703">
                <a:tc>
                  <a:txBody>
                    <a:bodyPr/>
                    <a:lstStyle/>
                    <a:p>
                      <a:pPr marL="0" marR="0">
                        <a:lnSpc>
                          <a:spcPct val="150000"/>
                        </a:lnSpc>
                        <a:spcAft>
                          <a:spcPts val="800"/>
                        </a:spcAft>
                        <a:buNone/>
                      </a:pPr>
                      <a:r>
                        <a:rPr lang="en-US" sz="1600" b="0" kern="100" dirty="0">
                          <a:effectLst/>
                        </a:rPr>
                        <a:t>   Laparoscopic</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a:effectLst/>
                        </a:rPr>
                        <a:t>4,286 (13%)</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1035177708"/>
                  </a:ext>
                </a:extLst>
              </a:tr>
              <a:tr h="238703">
                <a:tc>
                  <a:txBody>
                    <a:bodyPr/>
                    <a:lstStyle/>
                    <a:p>
                      <a:pPr marL="0" marR="0">
                        <a:lnSpc>
                          <a:spcPct val="150000"/>
                        </a:lnSpc>
                        <a:spcAft>
                          <a:spcPts val="800"/>
                        </a:spcAft>
                        <a:buNone/>
                      </a:pPr>
                      <a:r>
                        <a:rPr lang="en-US" sz="1600" b="0" kern="100" dirty="0">
                          <a:effectLst/>
                        </a:rPr>
                        <a:t>Wound status</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a:effectLst/>
                        </a:rPr>
                        <a:t> </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2191032031"/>
                  </a:ext>
                </a:extLst>
              </a:tr>
              <a:tr h="238703">
                <a:tc>
                  <a:txBody>
                    <a:bodyPr/>
                    <a:lstStyle/>
                    <a:p>
                      <a:pPr marL="0" marR="0">
                        <a:lnSpc>
                          <a:spcPct val="150000"/>
                        </a:lnSpc>
                        <a:spcAft>
                          <a:spcPts val="800"/>
                        </a:spcAft>
                        <a:buNone/>
                      </a:pPr>
                      <a:r>
                        <a:rPr lang="en-US" sz="1600" b="0" kern="100" dirty="0">
                          <a:effectLst/>
                        </a:rPr>
                        <a:t>   Clean</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dirty="0">
                          <a:effectLst/>
                        </a:rPr>
                        <a:t>35,626 (100%)</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3009862170"/>
                  </a:ext>
                </a:extLst>
              </a:tr>
              <a:tr h="254057">
                <a:tc>
                  <a:txBody>
                    <a:bodyPr/>
                    <a:lstStyle/>
                    <a:p>
                      <a:pPr marL="0" marR="0">
                        <a:lnSpc>
                          <a:spcPct val="150000"/>
                        </a:lnSpc>
                        <a:spcAft>
                          <a:spcPts val="800"/>
                        </a:spcAft>
                        <a:buNone/>
                      </a:pPr>
                      <a:r>
                        <a:rPr lang="en-US" sz="1600" b="0" kern="100" dirty="0">
                          <a:effectLst/>
                        </a:rPr>
                        <a:t>Elective Case</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a:effectLst/>
                        </a:rPr>
                        <a:t>34,977 (98%)</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1860028033"/>
                  </a:ext>
                </a:extLst>
              </a:tr>
              <a:tr h="238703">
                <a:tc>
                  <a:txBody>
                    <a:bodyPr/>
                    <a:lstStyle/>
                    <a:p>
                      <a:pPr marL="0" marR="0">
                        <a:lnSpc>
                          <a:spcPct val="150000"/>
                        </a:lnSpc>
                        <a:spcAft>
                          <a:spcPts val="800"/>
                        </a:spcAft>
                        <a:buNone/>
                      </a:pPr>
                      <a:r>
                        <a:rPr lang="en-US" sz="1600" b="0" kern="100" dirty="0">
                          <a:effectLst/>
                        </a:rPr>
                        <a:t>Concomitant procedure performed	</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a:effectLst/>
                        </a:rPr>
                        <a:t>3,615 (10%)</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1770958437"/>
                  </a:ext>
                </a:extLst>
              </a:tr>
              <a:tr h="238703">
                <a:tc>
                  <a:txBody>
                    <a:bodyPr/>
                    <a:lstStyle/>
                    <a:p>
                      <a:pPr marL="0" marR="0">
                        <a:lnSpc>
                          <a:spcPct val="150000"/>
                        </a:lnSpc>
                        <a:spcAft>
                          <a:spcPts val="800"/>
                        </a:spcAft>
                        <a:buNone/>
                      </a:pPr>
                      <a:r>
                        <a:rPr lang="en-US" sz="1600" b="0" kern="100" dirty="0">
                          <a:effectLst/>
                        </a:rPr>
                        <a:t>Intra-op complications	</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a:effectLst/>
                        </a:rPr>
                        <a:t>335 (0.9%)</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3523153799"/>
                  </a:ext>
                </a:extLst>
              </a:tr>
              <a:tr h="238703">
                <a:tc>
                  <a:txBody>
                    <a:bodyPr/>
                    <a:lstStyle/>
                    <a:p>
                      <a:pPr marL="0" marR="0">
                        <a:lnSpc>
                          <a:spcPct val="150000"/>
                        </a:lnSpc>
                        <a:spcAft>
                          <a:spcPts val="800"/>
                        </a:spcAft>
                        <a:buNone/>
                      </a:pPr>
                      <a:r>
                        <a:rPr lang="en-US" sz="1600" b="0" kern="100" dirty="0">
                          <a:effectLst/>
                        </a:rPr>
                        <a:t>History of component separation</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a:effectLst/>
                        </a:rPr>
                        <a:t>660 (1.9%)</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770921388"/>
                  </a:ext>
                </a:extLst>
              </a:tr>
              <a:tr h="238703">
                <a:tc>
                  <a:txBody>
                    <a:bodyPr/>
                    <a:lstStyle/>
                    <a:p>
                      <a:pPr marL="0" marR="0">
                        <a:lnSpc>
                          <a:spcPct val="150000"/>
                        </a:lnSpc>
                        <a:spcAft>
                          <a:spcPts val="800"/>
                        </a:spcAft>
                        <a:buNone/>
                      </a:pPr>
                      <a:r>
                        <a:rPr lang="en-US" sz="1600" b="0" kern="100" dirty="0">
                          <a:effectLst/>
                        </a:rPr>
                        <a:t>Prior mesh present	</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a:effectLst/>
                        </a:rPr>
                        <a:t>4,980 (14%)</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178633786"/>
                  </a:ext>
                </a:extLst>
              </a:tr>
              <a:tr h="238703">
                <a:tc>
                  <a:txBody>
                    <a:bodyPr/>
                    <a:lstStyle/>
                    <a:p>
                      <a:pPr marL="0" marR="0">
                        <a:lnSpc>
                          <a:spcPct val="150000"/>
                        </a:lnSpc>
                        <a:spcAft>
                          <a:spcPts val="800"/>
                        </a:spcAft>
                        <a:buNone/>
                      </a:pPr>
                      <a:r>
                        <a:rPr lang="en-US" sz="1600" b="0" kern="100" dirty="0">
                          <a:effectLst/>
                        </a:rPr>
                        <a:t>Recurrent	</a:t>
                      </a:r>
                      <a:endParaRPr lang="en-US" sz="1600" b="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tc>
                  <a:txBody>
                    <a:bodyPr/>
                    <a:lstStyle/>
                    <a:p>
                      <a:pPr marL="0" marR="0" algn="ctr">
                        <a:lnSpc>
                          <a:spcPct val="150000"/>
                        </a:lnSpc>
                        <a:spcAft>
                          <a:spcPts val="800"/>
                        </a:spcAft>
                        <a:buNone/>
                      </a:pPr>
                      <a:r>
                        <a:rPr lang="en-US" sz="1600" kern="100" dirty="0">
                          <a:effectLst/>
                        </a:rPr>
                        <a:t>7,641 (21%)</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2659" marR="62659" marT="0" marB="0"/>
                </a:tc>
                <a:extLst>
                  <a:ext uri="{0D108BD9-81ED-4DB2-BD59-A6C34878D82A}">
                    <a16:rowId xmlns:a16="http://schemas.microsoft.com/office/drawing/2014/main" val="2376756843"/>
                  </a:ext>
                </a:extLst>
              </a:tr>
            </a:tbl>
          </a:graphicData>
        </a:graphic>
      </p:graphicFrame>
    </p:spTree>
    <p:extLst>
      <p:ext uri="{BB962C8B-B14F-4D97-AF65-F5344CB8AC3E}">
        <p14:creationId xmlns:p14="http://schemas.microsoft.com/office/powerpoint/2010/main" val="2547098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5"/>
          <p:cNvSpPr txBox="1">
            <a:spLocks noGrp="1"/>
          </p:cNvSpPr>
          <p:nvPr>
            <p:ph type="title"/>
          </p:nvPr>
        </p:nvSpPr>
        <p:spPr>
          <a:xfrm>
            <a:off x="1752600" y="-198538"/>
            <a:ext cx="9028252"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000"/>
              <a:buFont typeface="Arial"/>
              <a:buNone/>
            </a:pPr>
            <a:r>
              <a:rPr lang="en-US" sz="4000"/>
              <a:t>Thirty-day postoperative outcomes</a:t>
            </a:r>
            <a:endParaRPr/>
          </a:p>
        </p:txBody>
      </p:sp>
      <p:sp>
        <p:nvSpPr>
          <p:cNvPr id="281" name="Google Shape;281;p15"/>
          <p:cNvSpPr txBox="1">
            <a:spLocks noGrp="1"/>
          </p:cNvSpPr>
          <p:nvPr>
            <p:ph type="body" idx="1"/>
          </p:nvPr>
        </p:nvSpPr>
        <p:spPr>
          <a:xfrm>
            <a:off x="876300" y="2288492"/>
            <a:ext cx="4851115" cy="3479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3200"/>
              <a:buNone/>
            </a:pPr>
            <a:r>
              <a:rPr lang="en-US" sz="2800" b="1" dirty="0"/>
              <a:t>Primary outcomes</a:t>
            </a:r>
            <a:endParaRPr lang="en-US" sz="2800" dirty="0"/>
          </a:p>
          <a:p>
            <a:pPr marL="457200" lvl="0" indent="-457200" algn="l" rtl="0">
              <a:lnSpc>
                <a:spcPct val="90000"/>
              </a:lnSpc>
              <a:spcBef>
                <a:spcPts val="1000"/>
              </a:spcBef>
              <a:spcAft>
                <a:spcPts val="0"/>
              </a:spcAft>
              <a:buClr>
                <a:schemeClr val="dk2"/>
              </a:buClr>
              <a:buSzPts val="3200"/>
              <a:buChar char="•"/>
            </a:pPr>
            <a:r>
              <a:rPr lang="en-US" sz="2800" dirty="0"/>
              <a:t>SSO: 2,870 (8.1%)</a:t>
            </a:r>
          </a:p>
          <a:p>
            <a:pPr marL="457200" lvl="0" indent="-457200" algn="l" rtl="0">
              <a:lnSpc>
                <a:spcPct val="90000"/>
              </a:lnSpc>
              <a:spcBef>
                <a:spcPts val="1000"/>
              </a:spcBef>
              <a:spcAft>
                <a:spcPts val="0"/>
              </a:spcAft>
              <a:buClr>
                <a:schemeClr val="dk2"/>
              </a:buClr>
              <a:buSzPts val="3200"/>
              <a:buChar char="•"/>
            </a:pPr>
            <a:r>
              <a:rPr lang="en-US" sz="2800" dirty="0"/>
              <a:t>SSI: 660 (1.9%)</a:t>
            </a:r>
            <a:endParaRPr sz="2800" dirty="0"/>
          </a:p>
          <a:p>
            <a:pPr marL="457200" lvl="0" indent="-457200" algn="l" rtl="0">
              <a:lnSpc>
                <a:spcPct val="90000"/>
              </a:lnSpc>
              <a:spcBef>
                <a:spcPts val="1000"/>
              </a:spcBef>
              <a:spcAft>
                <a:spcPts val="0"/>
              </a:spcAft>
              <a:buClr>
                <a:schemeClr val="dk2"/>
              </a:buClr>
              <a:buSzPts val="3200"/>
              <a:buChar char="•"/>
            </a:pPr>
            <a:r>
              <a:rPr lang="en-US" sz="2800" dirty="0"/>
              <a:t>SSOPI: 634 (1.8%)</a:t>
            </a:r>
            <a:endParaRPr sz="2800" dirty="0"/>
          </a:p>
        </p:txBody>
      </p:sp>
      <p:sp>
        <p:nvSpPr>
          <p:cNvPr id="282" name="Google Shape;282;p15"/>
          <p:cNvSpPr txBox="1">
            <a:spLocks noGrp="1"/>
          </p:cNvSpPr>
          <p:nvPr>
            <p:ph type="body" idx="2"/>
          </p:nvPr>
        </p:nvSpPr>
        <p:spPr>
          <a:xfrm>
            <a:off x="5900286" y="2288492"/>
            <a:ext cx="5464603" cy="4238668"/>
          </a:xfrm>
          <a:prstGeom prst="rect">
            <a:avLst/>
          </a:prstGeom>
          <a:noFill/>
          <a:ln>
            <a:noFill/>
          </a:ln>
        </p:spPr>
        <p:txBody>
          <a:bodyPr spcFirstLastPara="1" wrap="square" lIns="91425" tIns="45700" rIns="91425" bIns="45700" anchor="t" anchorCtr="0">
            <a:noAutofit/>
          </a:bodyPr>
          <a:lstStyle/>
          <a:p>
            <a:pPr marL="0" indent="0">
              <a:spcBef>
                <a:spcPts val="0"/>
              </a:spcBef>
              <a:buSzPts val="3200"/>
              <a:buNone/>
            </a:pPr>
            <a:r>
              <a:rPr lang="en-US" sz="2800" b="1" dirty="0"/>
              <a:t>Secondary outcomes</a:t>
            </a:r>
            <a:endParaRPr sz="2800" dirty="0"/>
          </a:p>
          <a:p>
            <a:pPr marL="457200" lvl="0" indent="-457200" algn="l" rtl="0">
              <a:lnSpc>
                <a:spcPct val="90000"/>
              </a:lnSpc>
              <a:spcBef>
                <a:spcPts val="1000"/>
              </a:spcBef>
              <a:spcAft>
                <a:spcPts val="0"/>
              </a:spcAft>
              <a:buClr>
                <a:schemeClr val="dk2"/>
              </a:buClr>
              <a:buSzPts val="3200"/>
              <a:buChar char="•"/>
            </a:pPr>
            <a:r>
              <a:rPr lang="en-US" sz="2800" dirty="0"/>
              <a:t>Reoperation: 1.1%</a:t>
            </a:r>
            <a:endParaRPr sz="2800" dirty="0"/>
          </a:p>
          <a:p>
            <a:pPr marL="457200" lvl="0" indent="-457200" algn="l" rtl="0">
              <a:lnSpc>
                <a:spcPct val="90000"/>
              </a:lnSpc>
              <a:spcBef>
                <a:spcPts val="1000"/>
              </a:spcBef>
              <a:spcAft>
                <a:spcPts val="0"/>
              </a:spcAft>
              <a:buClr>
                <a:schemeClr val="dk2"/>
              </a:buClr>
              <a:buSzPts val="3200"/>
              <a:buChar char="•"/>
            </a:pPr>
            <a:r>
              <a:rPr lang="en-US" sz="2800" dirty="0"/>
              <a:t>Recurrence: 0.2%</a:t>
            </a:r>
            <a:endParaRPr sz="2800" dirty="0"/>
          </a:p>
          <a:p>
            <a:pPr marL="457200" lvl="0" indent="-457200" algn="l" rtl="0">
              <a:lnSpc>
                <a:spcPct val="90000"/>
              </a:lnSpc>
              <a:spcBef>
                <a:spcPts val="1000"/>
              </a:spcBef>
              <a:spcAft>
                <a:spcPts val="0"/>
              </a:spcAft>
              <a:buClr>
                <a:schemeClr val="dk2"/>
              </a:buClr>
              <a:buSzPts val="3200"/>
              <a:buChar char="•"/>
            </a:pPr>
            <a:r>
              <a:rPr lang="en-US" sz="2800" dirty="0"/>
              <a:t>Median LOS: 0 (0-2) days</a:t>
            </a:r>
          </a:p>
          <a:p>
            <a:pPr indent="-457200">
              <a:buSzPts val="3200"/>
            </a:pPr>
            <a:r>
              <a:rPr lang="en-US" sz="2800" dirty="0" err="1"/>
              <a:t>HerQLes</a:t>
            </a:r>
            <a:r>
              <a:rPr lang="en-US" sz="2800" dirty="0"/>
              <a:t>*: 68 (42-88)</a:t>
            </a:r>
            <a:endParaRPr sz="2800" dirty="0"/>
          </a:p>
          <a:p>
            <a:pPr marL="457200" lvl="0" indent="-457200" algn="l" rtl="0">
              <a:lnSpc>
                <a:spcPct val="90000"/>
              </a:lnSpc>
              <a:spcBef>
                <a:spcPts val="1000"/>
              </a:spcBef>
              <a:spcAft>
                <a:spcPts val="0"/>
              </a:spcAft>
              <a:buClr>
                <a:schemeClr val="dk2"/>
              </a:buClr>
              <a:buSzPts val="3200"/>
              <a:buChar char="•"/>
            </a:pPr>
            <a:r>
              <a:rPr lang="en-US" sz="2800" dirty="0"/>
              <a:t>PROMIS T-score^: 44 (40-49)</a:t>
            </a:r>
            <a:endParaRPr sz="2800" dirty="0"/>
          </a:p>
          <a:p>
            <a:pPr marL="457200" lvl="0" indent="-254000" algn="l" rtl="0">
              <a:lnSpc>
                <a:spcPct val="90000"/>
              </a:lnSpc>
              <a:spcBef>
                <a:spcPts val="1000"/>
              </a:spcBef>
              <a:spcAft>
                <a:spcPts val="0"/>
              </a:spcAft>
              <a:buClr>
                <a:schemeClr val="dk2"/>
              </a:buClr>
              <a:buSzPts val="3200"/>
              <a:buNone/>
            </a:pPr>
            <a:endParaRPr sz="2800" b="1" dirty="0"/>
          </a:p>
        </p:txBody>
      </p:sp>
      <p:pic>
        <p:nvPicPr>
          <p:cNvPr id="283" name="Google Shape;283;p15"/>
          <p:cNvPicPr preferRelativeResize="0"/>
          <p:nvPr/>
        </p:nvPicPr>
        <p:blipFill rotWithShape="1">
          <a:blip r:embed="rId3">
            <a:alphaModFix/>
          </a:blip>
          <a:srcRect/>
          <a:stretch/>
        </p:blipFill>
        <p:spPr>
          <a:xfrm>
            <a:off x="109888" y="122766"/>
            <a:ext cx="1752600" cy="1657912"/>
          </a:xfrm>
          <a:prstGeom prst="rect">
            <a:avLst/>
          </a:prstGeom>
          <a:noFill/>
          <a:ln>
            <a:noFill/>
          </a:ln>
        </p:spPr>
      </p:pic>
      <p:pic>
        <p:nvPicPr>
          <p:cNvPr id="284" name="Google Shape;284;p15"/>
          <p:cNvPicPr preferRelativeResize="0"/>
          <p:nvPr/>
        </p:nvPicPr>
        <p:blipFill rotWithShape="1">
          <a:blip r:embed="rId4">
            <a:alphaModFix/>
          </a:blip>
          <a:srcRect/>
          <a:stretch/>
        </p:blipFill>
        <p:spPr>
          <a:xfrm>
            <a:off x="10329512" y="122766"/>
            <a:ext cx="1752600" cy="1659493"/>
          </a:xfrm>
          <a:prstGeom prst="rect">
            <a:avLst/>
          </a:prstGeom>
          <a:noFill/>
          <a:ln>
            <a:noFill/>
          </a:ln>
        </p:spPr>
      </p:pic>
      <p:sp>
        <p:nvSpPr>
          <p:cNvPr id="285" name="Google Shape;285;p15"/>
          <p:cNvSpPr txBox="1"/>
          <p:nvPr/>
        </p:nvSpPr>
        <p:spPr>
          <a:xfrm>
            <a:off x="109888" y="6248620"/>
            <a:ext cx="11580796" cy="276959"/>
          </a:xfrm>
          <a:prstGeom prst="rect">
            <a:avLst/>
          </a:prstGeom>
          <a:noFill/>
          <a:ln>
            <a:noFill/>
          </a:ln>
        </p:spPr>
        <p:txBody>
          <a:bodyPr spcFirstLastPara="1" wrap="square" lIns="91425" tIns="45700" rIns="91425" bIns="45700" anchor="t" anchorCtr="0">
            <a:spAutoFit/>
          </a:bodyPr>
          <a:lstStyle/>
          <a:p>
            <a:pPr lvl="0"/>
            <a:r>
              <a:rPr lang="en-US" sz="1200" dirty="0">
                <a:solidFill>
                  <a:schemeClr val="dk2"/>
                </a:solidFill>
                <a:latin typeface="Arial"/>
                <a:ea typeface="Arial"/>
                <a:cs typeface="Arial"/>
                <a:sym typeface="Arial"/>
              </a:rPr>
              <a:t>*H</a:t>
            </a:r>
            <a:r>
              <a:rPr lang="en-US" sz="1200" dirty="0"/>
              <a:t>ernia-specific quality-of-life instrument scored on a 0–100 scale, with higher scores indicating better abdominal wall–related quality of life.</a:t>
            </a:r>
            <a:endParaRPr sz="1200" dirty="0"/>
          </a:p>
        </p:txBody>
      </p:sp>
      <p:sp>
        <p:nvSpPr>
          <p:cNvPr id="5" name="TextBox 4">
            <a:extLst>
              <a:ext uri="{FF2B5EF4-FFF2-40B4-BE49-F238E27FC236}">
                <a16:creationId xmlns:a16="http://schemas.microsoft.com/office/drawing/2014/main" id="{D1C4F751-C3E2-4641-B8D1-B35BF71DAC7A}"/>
              </a:ext>
            </a:extLst>
          </p:cNvPr>
          <p:cNvSpPr txBox="1"/>
          <p:nvPr/>
        </p:nvSpPr>
        <p:spPr>
          <a:xfrm>
            <a:off x="109888" y="6527160"/>
            <a:ext cx="12082112" cy="276999"/>
          </a:xfrm>
          <a:prstGeom prst="rect">
            <a:avLst/>
          </a:prstGeom>
          <a:noFill/>
        </p:spPr>
        <p:txBody>
          <a:bodyPr wrap="square" rtlCol="0">
            <a:spAutoFit/>
          </a:bodyPr>
          <a:lstStyle/>
          <a:p>
            <a:r>
              <a:rPr lang="en-US" sz="1200" dirty="0"/>
              <a:t>^National Institutes of Health–developed system of standardized patient-reported outcome measures that assesses physical, mental, and social health domains using T-scores.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92;p16">
            <a:extLst>
              <a:ext uri="{FF2B5EF4-FFF2-40B4-BE49-F238E27FC236}">
                <a16:creationId xmlns:a16="http://schemas.microsoft.com/office/drawing/2014/main" id="{A88139A1-1348-31E5-2C75-0609EE824069}"/>
              </a:ext>
            </a:extLst>
          </p:cNvPr>
          <p:cNvPicPr preferRelativeResize="0"/>
          <p:nvPr/>
        </p:nvPicPr>
        <p:blipFill rotWithShape="1">
          <a:blip r:embed="rId3">
            <a:alphaModFix/>
          </a:blip>
          <a:srcRect/>
          <a:stretch/>
        </p:blipFill>
        <p:spPr>
          <a:xfrm>
            <a:off x="3558169" y="3773017"/>
            <a:ext cx="5891561" cy="3008783"/>
          </a:xfrm>
          <a:prstGeom prst="rect">
            <a:avLst/>
          </a:prstGeom>
          <a:noFill/>
          <a:ln>
            <a:noFill/>
          </a:ln>
        </p:spPr>
      </p:pic>
      <p:sp>
        <p:nvSpPr>
          <p:cNvPr id="10" name="Title 1">
            <a:extLst>
              <a:ext uri="{FF2B5EF4-FFF2-40B4-BE49-F238E27FC236}">
                <a16:creationId xmlns:a16="http://schemas.microsoft.com/office/drawing/2014/main" id="{089C09F4-06E8-6ECE-388A-6645FA6C12DA}"/>
              </a:ext>
            </a:extLst>
          </p:cNvPr>
          <p:cNvSpPr txBox="1">
            <a:spLocks/>
          </p:cNvSpPr>
          <p:nvPr/>
        </p:nvSpPr>
        <p:spPr>
          <a:xfrm>
            <a:off x="152400" y="76200"/>
            <a:ext cx="121920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400" kern="1200" cap="none" baseline="0">
                <a:solidFill>
                  <a:schemeClr val="bg2"/>
                </a:solidFill>
                <a:latin typeface="Arial" panose="020B0604020202020204" pitchFamily="34" charset="0"/>
                <a:ea typeface="+mj-ea"/>
                <a:cs typeface="Arial" panose="020B0604020202020204" pitchFamily="34" charset="0"/>
              </a:defRPr>
            </a:lvl1pPr>
          </a:lstStyle>
          <a:p>
            <a:r>
              <a:rPr lang="en-US" sz="2800" dirty="0"/>
              <a:t>Higher Neighborhood Vulnerability Predicts Worse Wound Outcomes</a:t>
            </a:r>
          </a:p>
        </p:txBody>
      </p:sp>
      <p:sp>
        <p:nvSpPr>
          <p:cNvPr id="5" name="Google Shape;281;p15">
            <a:extLst>
              <a:ext uri="{FF2B5EF4-FFF2-40B4-BE49-F238E27FC236}">
                <a16:creationId xmlns:a16="http://schemas.microsoft.com/office/drawing/2014/main" id="{2667D08E-47CE-170D-0936-25CA71986305}"/>
              </a:ext>
            </a:extLst>
          </p:cNvPr>
          <p:cNvSpPr txBox="1">
            <a:spLocks noGrp="1"/>
          </p:cNvSpPr>
          <p:nvPr>
            <p:ph type="body" idx="1"/>
          </p:nvPr>
        </p:nvSpPr>
        <p:spPr>
          <a:xfrm>
            <a:off x="407950" y="1269175"/>
            <a:ext cx="10063046" cy="3479216"/>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Clr>
                <a:schemeClr val="dk2"/>
              </a:buClr>
              <a:buSzPts val="3200"/>
              <a:buChar char="•"/>
            </a:pPr>
            <a:r>
              <a:rPr lang="en-US" sz="2000" dirty="0"/>
              <a:t>Surgical Site Occurrences (SSO)</a:t>
            </a:r>
          </a:p>
          <a:p>
            <a:pPr marL="457200" lvl="1" indent="0">
              <a:spcBef>
                <a:spcPts val="1000"/>
              </a:spcBef>
              <a:buSzPts val="3200"/>
              <a:buNone/>
            </a:pPr>
            <a:r>
              <a:rPr lang="en-US" sz="1600" b="1" u="sng" dirty="0"/>
              <a:t>OR = 1.25 (95% CI 1.05–1.49)</a:t>
            </a:r>
          </a:p>
          <a:p>
            <a:pPr marL="457200" lvl="0" indent="-457200" algn="l" rtl="0">
              <a:lnSpc>
                <a:spcPct val="90000"/>
              </a:lnSpc>
              <a:spcBef>
                <a:spcPts val="1000"/>
              </a:spcBef>
              <a:spcAft>
                <a:spcPts val="0"/>
              </a:spcAft>
              <a:buClr>
                <a:schemeClr val="dk2"/>
              </a:buClr>
              <a:buSzPts val="3200"/>
              <a:buChar char="•"/>
            </a:pPr>
            <a:r>
              <a:rPr lang="en-US" sz="2000" dirty="0"/>
              <a:t>Surgical Site Occurrences Requiring Procedural Intervention (SSOPI)</a:t>
            </a:r>
          </a:p>
          <a:p>
            <a:pPr marL="457200" lvl="1" indent="0">
              <a:spcBef>
                <a:spcPts val="1000"/>
              </a:spcBef>
              <a:buSzPts val="3200"/>
              <a:buNone/>
            </a:pPr>
            <a:r>
              <a:rPr lang="en-US" sz="1600" b="1" u="sng" dirty="0"/>
              <a:t>OR = 1.65 (95% CI 1.16–2.36)</a:t>
            </a:r>
          </a:p>
          <a:p>
            <a:pPr marL="457200" lvl="0" indent="-457200" algn="l" rtl="0">
              <a:lnSpc>
                <a:spcPct val="90000"/>
              </a:lnSpc>
              <a:spcBef>
                <a:spcPts val="1000"/>
              </a:spcBef>
              <a:spcAft>
                <a:spcPts val="0"/>
              </a:spcAft>
              <a:buClr>
                <a:schemeClr val="dk2"/>
              </a:buClr>
              <a:buSzPts val="3200"/>
              <a:buChar char="•"/>
            </a:pPr>
            <a:r>
              <a:rPr lang="en-US" sz="2000" dirty="0"/>
              <a:t>Surgical Site Infections (SSI)</a:t>
            </a:r>
          </a:p>
          <a:p>
            <a:pPr marL="457200" lvl="1" indent="0">
              <a:spcBef>
                <a:spcPts val="1000"/>
              </a:spcBef>
              <a:buSzPts val="3200"/>
              <a:buNone/>
            </a:pPr>
            <a:r>
              <a:rPr lang="en-US" sz="1600" dirty="0"/>
              <a:t>Smaller / more variable signal </a:t>
            </a:r>
            <a:r>
              <a:rPr lang="fr-FR" sz="1600" u="sng" dirty="0"/>
              <a:t>(OR ≈ 1.41, 95% CI: 0.99–2.00)</a:t>
            </a:r>
          </a:p>
          <a:p>
            <a:pPr marL="457200" lvl="1" indent="0">
              <a:spcBef>
                <a:spcPts val="1000"/>
              </a:spcBef>
              <a:buSzPts val="3200"/>
              <a:buNone/>
            </a:pPr>
            <a:endParaRPr lang="en-US" sz="1600" dirty="0"/>
          </a:p>
          <a:p>
            <a:pPr marL="457200" lvl="0" indent="-457200" algn="l" rtl="0">
              <a:lnSpc>
                <a:spcPct val="90000"/>
              </a:lnSpc>
              <a:spcBef>
                <a:spcPts val="1000"/>
              </a:spcBef>
              <a:spcAft>
                <a:spcPts val="0"/>
              </a:spcAft>
              <a:buClr>
                <a:schemeClr val="dk2"/>
              </a:buClr>
              <a:buSzPts val="3200"/>
              <a:buChar char="•"/>
            </a:pPr>
            <a:endParaRPr lang="en-US" sz="2800" dirty="0"/>
          </a:p>
        </p:txBody>
      </p:sp>
      <p:sp>
        <p:nvSpPr>
          <p:cNvPr id="7" name="TextBox 6">
            <a:extLst>
              <a:ext uri="{FF2B5EF4-FFF2-40B4-BE49-F238E27FC236}">
                <a16:creationId xmlns:a16="http://schemas.microsoft.com/office/drawing/2014/main" id="{1C8D1F31-554F-AD07-81BB-E26343307C81}"/>
              </a:ext>
            </a:extLst>
          </p:cNvPr>
          <p:cNvSpPr txBox="1"/>
          <p:nvPr/>
        </p:nvSpPr>
        <p:spPr>
          <a:xfrm>
            <a:off x="76200" y="6596390"/>
            <a:ext cx="6172200" cy="261610"/>
          </a:xfrm>
          <a:prstGeom prst="rect">
            <a:avLst/>
          </a:prstGeom>
          <a:noFill/>
        </p:spPr>
        <p:txBody>
          <a:bodyPr wrap="square">
            <a:spAutoFit/>
          </a:bodyPr>
          <a:lstStyle/>
          <a:p>
            <a:pPr>
              <a:buNone/>
            </a:pPr>
            <a:r>
              <a:rPr lang="en-US" sz="1050" dirty="0">
                <a:effectLst/>
              </a:rPr>
              <a:t>Adjusted multivariable logistic regression; N=35,626 ACHQC patients</a:t>
            </a:r>
          </a:p>
        </p:txBody>
      </p:sp>
    </p:spTree>
    <p:extLst>
      <p:ext uri="{BB962C8B-B14F-4D97-AF65-F5344CB8AC3E}">
        <p14:creationId xmlns:p14="http://schemas.microsoft.com/office/powerpoint/2010/main" val="2231767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7"/>
          <p:cNvSpPr txBox="1">
            <a:spLocks noGrp="1"/>
          </p:cNvSpPr>
          <p:nvPr>
            <p:ph type="title"/>
          </p:nvPr>
        </p:nvSpPr>
        <p:spPr>
          <a:xfrm>
            <a:off x="0" y="-218616"/>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5400"/>
              <a:buFont typeface="Arial"/>
              <a:buNone/>
            </a:pPr>
            <a:r>
              <a:rPr lang="en-US" sz="4000" dirty="0"/>
              <a:t>Social Vulnerability Drives Most of the Signal</a:t>
            </a:r>
            <a:endParaRPr sz="4000" dirty="0"/>
          </a:p>
        </p:txBody>
      </p:sp>
      <p:pic>
        <p:nvPicPr>
          <p:cNvPr id="299" name="Google Shape;299;p17"/>
          <p:cNvPicPr preferRelativeResize="0">
            <a:picLocks noGrp="1"/>
          </p:cNvPicPr>
          <p:nvPr>
            <p:ph type="body" idx="1"/>
          </p:nvPr>
        </p:nvPicPr>
        <p:blipFill rotWithShape="1">
          <a:blip r:embed="rId3">
            <a:alphaModFix/>
          </a:blip>
          <a:srcRect t="93253" r="45983"/>
          <a:stretch/>
        </p:blipFill>
        <p:spPr>
          <a:xfrm>
            <a:off x="89631" y="6519876"/>
            <a:ext cx="5334000" cy="264653"/>
          </a:xfrm>
          <a:prstGeom prst="rect">
            <a:avLst/>
          </a:prstGeom>
          <a:noFill/>
          <a:ln>
            <a:noFill/>
          </a:ln>
        </p:spPr>
      </p:pic>
      <p:pic>
        <p:nvPicPr>
          <p:cNvPr id="300" name="Google Shape;300;p17"/>
          <p:cNvPicPr preferRelativeResize="0"/>
          <p:nvPr/>
        </p:nvPicPr>
        <p:blipFill rotWithShape="1">
          <a:blip r:embed="rId4">
            <a:alphaModFix/>
          </a:blip>
          <a:srcRect t="14381"/>
          <a:stretch>
            <a:fillRect/>
          </a:stretch>
        </p:blipFill>
        <p:spPr>
          <a:xfrm>
            <a:off x="163551" y="3642960"/>
            <a:ext cx="11864898" cy="2876916"/>
          </a:xfrm>
          <a:prstGeom prst="rect">
            <a:avLst/>
          </a:prstGeom>
          <a:noFill/>
          <a:ln>
            <a:noFill/>
          </a:ln>
        </p:spPr>
      </p:pic>
      <p:sp>
        <p:nvSpPr>
          <p:cNvPr id="2" name="Google Shape;281;p15">
            <a:extLst>
              <a:ext uri="{FF2B5EF4-FFF2-40B4-BE49-F238E27FC236}">
                <a16:creationId xmlns:a16="http://schemas.microsoft.com/office/drawing/2014/main" id="{FA864ABF-D66D-E3E9-799A-E3ED9049026C}"/>
              </a:ext>
            </a:extLst>
          </p:cNvPr>
          <p:cNvSpPr txBox="1">
            <a:spLocks/>
          </p:cNvSpPr>
          <p:nvPr/>
        </p:nvSpPr>
        <p:spPr>
          <a:xfrm>
            <a:off x="392108" y="1156910"/>
            <a:ext cx="10063046" cy="21549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82600" algn="l" rtl="0">
              <a:lnSpc>
                <a:spcPct val="90000"/>
              </a:lnSpc>
              <a:spcBef>
                <a:spcPts val="1000"/>
              </a:spcBef>
              <a:spcAft>
                <a:spcPts val="0"/>
              </a:spcAft>
              <a:buClr>
                <a:schemeClr val="dk2"/>
              </a:buClr>
              <a:buSzPts val="4000"/>
              <a:buFont typeface="Arial"/>
              <a:buChar char="•"/>
              <a:defRPr sz="4000" b="0" i="0" u="none" strike="noStrike" cap="none">
                <a:solidFill>
                  <a:schemeClr val="dk2"/>
                </a:solidFill>
                <a:latin typeface="Arial"/>
                <a:ea typeface="Arial"/>
                <a:cs typeface="Arial"/>
                <a:sym typeface="Arial"/>
              </a:defRPr>
            </a:lvl1pPr>
            <a:lvl2pPr marL="914400" marR="0" lvl="1" indent="-457200" algn="l" rtl="0">
              <a:lnSpc>
                <a:spcPct val="90000"/>
              </a:lnSpc>
              <a:spcBef>
                <a:spcPts val="500"/>
              </a:spcBef>
              <a:spcAft>
                <a:spcPts val="0"/>
              </a:spcAft>
              <a:buClr>
                <a:schemeClr val="dk2"/>
              </a:buClr>
              <a:buSzPts val="3600"/>
              <a:buFont typeface="Arial"/>
              <a:buChar char="-"/>
              <a:defRPr sz="3600" b="0" i="0" u="none" strike="noStrike" cap="none">
                <a:solidFill>
                  <a:schemeClr val="dk2"/>
                </a:solidFill>
                <a:latin typeface="Arial"/>
                <a:ea typeface="Arial"/>
                <a:cs typeface="Arial"/>
                <a:sym typeface="Arial"/>
              </a:defRPr>
            </a:lvl2pPr>
            <a:lvl3pPr marL="1371600" marR="0" lvl="2" indent="-431800" algn="l" rtl="0">
              <a:lnSpc>
                <a:spcPct val="90000"/>
              </a:lnSpc>
              <a:spcBef>
                <a:spcPts val="500"/>
              </a:spcBef>
              <a:spcAft>
                <a:spcPts val="0"/>
              </a:spcAft>
              <a:buClr>
                <a:schemeClr val="dk2"/>
              </a:buClr>
              <a:buSzPts val="3200"/>
              <a:buFont typeface="Arial"/>
              <a:buChar char="•"/>
              <a:defRPr sz="3200" b="0" i="0" u="none" strike="noStrike" cap="none">
                <a:solidFill>
                  <a:schemeClr val="dk2"/>
                </a:solidFill>
                <a:latin typeface="Arial"/>
                <a:ea typeface="Arial"/>
                <a:cs typeface="Arial"/>
                <a:sym typeface="Arial"/>
              </a:defRPr>
            </a:lvl3pPr>
            <a:lvl4pPr marL="1828800" marR="0" lvl="3" indent="-406400" algn="l" rtl="0">
              <a:lnSpc>
                <a:spcPct val="90000"/>
              </a:lnSpc>
              <a:spcBef>
                <a:spcPts val="5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4pPr>
            <a:lvl5pPr marL="2286000" marR="0" lvl="4" indent="-406400" algn="l" rtl="0">
              <a:lnSpc>
                <a:spcPct val="90000"/>
              </a:lnSpc>
              <a:spcBef>
                <a:spcPts val="5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indent="-457200">
              <a:buSzPts val="3200"/>
            </a:pPr>
            <a:r>
              <a:rPr lang="en-US" sz="2000" dirty="0"/>
              <a:t>Social Vulnerability module</a:t>
            </a:r>
          </a:p>
          <a:p>
            <a:pPr marL="457200" lvl="1" indent="0">
              <a:spcBef>
                <a:spcPts val="1000"/>
              </a:spcBef>
              <a:buSzPts val="3200"/>
              <a:buNone/>
            </a:pPr>
            <a:r>
              <a:rPr lang="en-US" sz="1600" b="1" u="sng" dirty="0"/>
              <a:t>SSO: OR 1.79 (p &lt; 0.001) </a:t>
            </a:r>
          </a:p>
          <a:p>
            <a:pPr marL="457200" lvl="1" indent="0">
              <a:spcBef>
                <a:spcPts val="1000"/>
              </a:spcBef>
              <a:buSzPts val="3200"/>
              <a:buNone/>
            </a:pPr>
            <a:r>
              <a:rPr lang="en-US" sz="1600" b="1" u="sng" dirty="0"/>
              <a:t>SSOPI: OR 2.37 (p &lt; 0.001)</a:t>
            </a:r>
          </a:p>
          <a:p>
            <a:pPr indent="-457200">
              <a:buSzPts val="3200"/>
            </a:pPr>
            <a:r>
              <a:rPr lang="en-US" sz="2000" dirty="0"/>
              <a:t>Environmental / Health / Climate modules: Weaker or inconsistent associations</a:t>
            </a:r>
          </a:p>
          <a:p>
            <a:pPr indent="-457200">
              <a:buSzPts val="3200"/>
            </a:pPr>
            <a:endParaRPr lang="en-US" sz="2800" dirty="0"/>
          </a:p>
        </p:txBody>
      </p:sp>
      <p:sp>
        <p:nvSpPr>
          <p:cNvPr id="4" name="Rectangle 3">
            <a:extLst>
              <a:ext uri="{FF2B5EF4-FFF2-40B4-BE49-F238E27FC236}">
                <a16:creationId xmlns:a16="http://schemas.microsoft.com/office/drawing/2014/main" id="{FFED65B3-86F8-CED6-ABF8-A8C19BB918B4}"/>
              </a:ext>
            </a:extLst>
          </p:cNvPr>
          <p:cNvSpPr/>
          <p:nvPr/>
        </p:nvSpPr>
        <p:spPr>
          <a:xfrm>
            <a:off x="89630" y="3546187"/>
            <a:ext cx="11938819" cy="79163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4" name="Google Shape;314;p19"/>
          <p:cNvSpPr txBox="1">
            <a:spLocks noGrp="1"/>
          </p:cNvSpPr>
          <p:nvPr>
            <p:ph type="title"/>
          </p:nvPr>
        </p:nvSpPr>
        <p:spPr>
          <a:xfrm>
            <a:off x="0" y="228600"/>
            <a:ext cx="12192000" cy="1325563"/>
          </a:xfrm>
        </p:spPr>
        <p:txBody>
          <a:bodyPr spcFirstLastPara="1" wrap="square" lIns="91425" tIns="45700" rIns="91425" bIns="45700" anchor="ctr" anchorCtr="0">
            <a:normAutofit/>
          </a:bodyPr>
          <a:lstStyle/>
          <a:p>
            <a:pPr marL="0" lvl="0" indent="0" rtl="0">
              <a:spcBef>
                <a:spcPts val="0"/>
              </a:spcBef>
              <a:spcAft>
                <a:spcPts val="0"/>
              </a:spcAft>
              <a:buClr>
                <a:schemeClr val="dk2"/>
              </a:buClr>
              <a:buSzPts val="5400"/>
              <a:buFont typeface="Arial"/>
              <a:buNone/>
            </a:pPr>
            <a:r>
              <a:rPr lang="en-US" sz="4200" dirty="0"/>
              <a:t>Why Social Vulnerability Matters After Hernia Repair</a:t>
            </a:r>
          </a:p>
        </p:txBody>
      </p:sp>
      <p:graphicFrame>
        <p:nvGraphicFramePr>
          <p:cNvPr id="316" name="Google Shape;313;p19">
            <a:extLst>
              <a:ext uri="{FF2B5EF4-FFF2-40B4-BE49-F238E27FC236}">
                <a16:creationId xmlns:a16="http://schemas.microsoft.com/office/drawing/2014/main" id="{E1F56ECA-1865-C348-078C-89E2FDB4CA1F}"/>
              </a:ext>
            </a:extLst>
          </p:cNvPr>
          <p:cNvGraphicFramePr/>
          <p:nvPr>
            <p:extLst>
              <p:ext uri="{D42A27DB-BD31-4B8C-83A1-F6EECF244321}">
                <p14:modId xmlns:p14="http://schemas.microsoft.com/office/powerpoint/2010/main" val="2398093577"/>
              </p:ext>
            </p:extLst>
          </p:nvPr>
        </p:nvGraphicFramePr>
        <p:xfrm>
          <a:off x="878418" y="1554163"/>
          <a:ext cx="10435167" cy="5075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3"/>
          <p:cNvSpPr txBox="1">
            <a:spLocks noGrp="1"/>
          </p:cNvSpPr>
          <p:nvPr>
            <p:ph type="title"/>
          </p:nvPr>
        </p:nvSpPr>
        <p:spPr>
          <a:xfrm>
            <a:off x="0" y="228600"/>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200"/>
              <a:buFont typeface="Arial"/>
              <a:buNone/>
            </a:pPr>
            <a:r>
              <a:rPr lang="en-US" sz="4200" dirty="0"/>
              <a:t>Practical Implications</a:t>
            </a:r>
            <a:endParaRPr dirty="0"/>
          </a:p>
        </p:txBody>
      </p:sp>
      <p:grpSp>
        <p:nvGrpSpPr>
          <p:cNvPr id="370" name="Google Shape;370;p23"/>
          <p:cNvGrpSpPr/>
          <p:nvPr/>
        </p:nvGrpSpPr>
        <p:grpSpPr>
          <a:xfrm>
            <a:off x="1195038" y="3389970"/>
            <a:ext cx="7737088" cy="3239430"/>
            <a:chOff x="0" y="1805"/>
            <a:chExt cx="10515600" cy="4347726"/>
          </a:xfrm>
        </p:grpSpPr>
        <p:sp>
          <p:nvSpPr>
            <p:cNvPr id="371" name="Google Shape;371;p23"/>
            <p:cNvSpPr/>
            <p:nvPr/>
          </p:nvSpPr>
          <p:spPr>
            <a:xfrm>
              <a:off x="0" y="1805"/>
              <a:ext cx="10515600" cy="915310"/>
            </a:xfrm>
            <a:prstGeom prst="roundRect">
              <a:avLst>
                <a:gd name="adj" fmla="val 10000"/>
              </a:avLst>
            </a:prstGeom>
            <a:solidFill>
              <a:srgbClr val="CAD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276881" y="207750"/>
              <a:ext cx="503420" cy="50342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3"/>
            <p:cNvSpPr/>
            <p:nvPr/>
          </p:nvSpPr>
          <p:spPr>
            <a:xfrm>
              <a:off x="1057183" y="1805"/>
              <a:ext cx="9458416" cy="9153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3"/>
            <p:cNvSpPr txBox="1"/>
            <p:nvPr/>
          </p:nvSpPr>
          <p:spPr>
            <a:xfrm>
              <a:off x="1057183" y="1805"/>
              <a:ext cx="9458416" cy="915310"/>
            </a:xfrm>
            <a:prstGeom prst="rect">
              <a:avLst/>
            </a:prstGeom>
            <a:noFill/>
            <a:ln>
              <a:noFill/>
            </a:ln>
          </p:spPr>
          <p:txBody>
            <a:bodyPr spcFirstLastPara="1" wrap="square" lIns="96850" tIns="96850" rIns="96850" bIns="9685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dirty="0">
                  <a:solidFill>
                    <a:schemeClr val="dk1"/>
                  </a:solidFill>
                  <a:latin typeface="Arial"/>
                  <a:ea typeface="Arial"/>
                  <a:cs typeface="Arial"/>
                  <a:sym typeface="Arial"/>
                </a:rPr>
                <a:t>Early postoperative wound check (in-person or photo)</a:t>
              </a:r>
              <a:endParaRPr lang="en-US" dirty="0"/>
            </a:p>
          </p:txBody>
        </p:sp>
        <p:sp>
          <p:nvSpPr>
            <p:cNvPr id="375" name="Google Shape;375;p23"/>
            <p:cNvSpPr/>
            <p:nvPr/>
          </p:nvSpPr>
          <p:spPr>
            <a:xfrm>
              <a:off x="0" y="1145944"/>
              <a:ext cx="10515600" cy="915310"/>
            </a:xfrm>
            <a:prstGeom prst="roundRect">
              <a:avLst>
                <a:gd name="adj" fmla="val 10000"/>
              </a:avLst>
            </a:prstGeom>
            <a:solidFill>
              <a:srgbClr val="CAD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3"/>
            <p:cNvSpPr/>
            <p:nvPr/>
          </p:nvSpPr>
          <p:spPr>
            <a:xfrm>
              <a:off x="276881" y="1351889"/>
              <a:ext cx="503420" cy="50342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3"/>
            <p:cNvSpPr/>
            <p:nvPr/>
          </p:nvSpPr>
          <p:spPr>
            <a:xfrm>
              <a:off x="1057183" y="1145944"/>
              <a:ext cx="9458416" cy="9153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txBox="1"/>
            <p:nvPr/>
          </p:nvSpPr>
          <p:spPr>
            <a:xfrm>
              <a:off x="1057183" y="1145944"/>
              <a:ext cx="9458416" cy="915310"/>
            </a:xfrm>
            <a:prstGeom prst="rect">
              <a:avLst/>
            </a:prstGeom>
            <a:noFill/>
            <a:ln>
              <a:noFill/>
            </a:ln>
          </p:spPr>
          <p:txBody>
            <a:bodyPr spcFirstLastPara="1" wrap="square" lIns="96850" tIns="96850" rIns="96850" bIns="9685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dirty="0">
                  <a:solidFill>
                    <a:schemeClr val="dk1"/>
                  </a:solidFill>
                  <a:latin typeface="Arial"/>
                  <a:ea typeface="Arial"/>
                  <a:cs typeface="Arial"/>
                  <a:sym typeface="Arial"/>
                </a:rPr>
                <a:t>Proactive follow-up outreach (calls/texts) </a:t>
              </a:r>
              <a:endParaRPr dirty="0"/>
            </a:p>
          </p:txBody>
        </p:sp>
        <p:sp>
          <p:nvSpPr>
            <p:cNvPr id="379" name="Google Shape;379;p23"/>
            <p:cNvSpPr/>
            <p:nvPr/>
          </p:nvSpPr>
          <p:spPr>
            <a:xfrm>
              <a:off x="0" y="2290082"/>
              <a:ext cx="10515600" cy="915310"/>
            </a:xfrm>
            <a:prstGeom prst="roundRect">
              <a:avLst>
                <a:gd name="adj" fmla="val 10000"/>
              </a:avLst>
            </a:prstGeom>
            <a:solidFill>
              <a:srgbClr val="CAD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276881" y="2496027"/>
              <a:ext cx="503420" cy="50342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3"/>
            <p:cNvSpPr/>
            <p:nvPr/>
          </p:nvSpPr>
          <p:spPr>
            <a:xfrm>
              <a:off x="1057183" y="2290082"/>
              <a:ext cx="9458416" cy="9153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3"/>
            <p:cNvSpPr txBox="1"/>
            <p:nvPr/>
          </p:nvSpPr>
          <p:spPr>
            <a:xfrm>
              <a:off x="1057183" y="2290082"/>
              <a:ext cx="9458416" cy="915310"/>
            </a:xfrm>
            <a:prstGeom prst="rect">
              <a:avLst/>
            </a:prstGeom>
            <a:noFill/>
            <a:ln>
              <a:noFill/>
            </a:ln>
          </p:spPr>
          <p:txBody>
            <a:bodyPr spcFirstLastPara="1" wrap="square" lIns="96850" tIns="96850" rIns="96850" bIns="9685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a:solidFill>
                    <a:schemeClr val="dk1"/>
                  </a:solidFill>
                  <a:latin typeface="Arial"/>
                  <a:ea typeface="Arial"/>
                  <a:cs typeface="Arial"/>
                  <a:sym typeface="Arial"/>
                </a:rPr>
                <a:t>Telehealth or photo-based wound review </a:t>
              </a:r>
              <a:endParaRPr/>
            </a:p>
          </p:txBody>
        </p:sp>
        <p:sp>
          <p:nvSpPr>
            <p:cNvPr id="383" name="Google Shape;383;p23"/>
            <p:cNvSpPr/>
            <p:nvPr/>
          </p:nvSpPr>
          <p:spPr>
            <a:xfrm>
              <a:off x="0" y="3434221"/>
              <a:ext cx="10515600" cy="915310"/>
            </a:xfrm>
            <a:prstGeom prst="roundRect">
              <a:avLst>
                <a:gd name="adj" fmla="val 10000"/>
              </a:avLst>
            </a:prstGeom>
            <a:solidFill>
              <a:srgbClr val="CAD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3"/>
            <p:cNvSpPr/>
            <p:nvPr/>
          </p:nvSpPr>
          <p:spPr>
            <a:xfrm>
              <a:off x="276881" y="3640166"/>
              <a:ext cx="503420" cy="50342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3"/>
            <p:cNvSpPr/>
            <p:nvPr/>
          </p:nvSpPr>
          <p:spPr>
            <a:xfrm>
              <a:off x="1057183" y="3434221"/>
              <a:ext cx="9458416" cy="9153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3"/>
            <p:cNvSpPr txBox="1"/>
            <p:nvPr/>
          </p:nvSpPr>
          <p:spPr>
            <a:xfrm>
              <a:off x="1057183" y="3434221"/>
              <a:ext cx="9458416" cy="915310"/>
            </a:xfrm>
            <a:prstGeom prst="rect">
              <a:avLst/>
            </a:prstGeom>
            <a:noFill/>
            <a:ln>
              <a:noFill/>
            </a:ln>
          </p:spPr>
          <p:txBody>
            <a:bodyPr spcFirstLastPara="1" wrap="square" lIns="96850" tIns="96850" rIns="96850" bIns="9685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a:solidFill>
                    <a:schemeClr val="dk1"/>
                  </a:solidFill>
                  <a:latin typeface="Arial"/>
                  <a:ea typeface="Arial"/>
                  <a:cs typeface="Arial"/>
                  <a:sym typeface="Arial"/>
                </a:rPr>
                <a:t>Clear escalation pathways for early SSO</a:t>
              </a:r>
              <a:endParaRPr/>
            </a:p>
          </p:txBody>
        </p:sp>
      </p:grpSp>
      <p:sp>
        <p:nvSpPr>
          <p:cNvPr id="2" name="Google Shape;281;p15">
            <a:extLst>
              <a:ext uri="{FF2B5EF4-FFF2-40B4-BE49-F238E27FC236}">
                <a16:creationId xmlns:a16="http://schemas.microsoft.com/office/drawing/2014/main" id="{C2EC8451-D3A6-F09D-64FD-C22125F0DFD2}"/>
              </a:ext>
            </a:extLst>
          </p:cNvPr>
          <p:cNvSpPr txBox="1">
            <a:spLocks noGrp="1"/>
          </p:cNvSpPr>
          <p:nvPr>
            <p:ph type="body" idx="1"/>
          </p:nvPr>
        </p:nvSpPr>
        <p:spPr>
          <a:xfrm>
            <a:off x="363345" y="1794252"/>
            <a:ext cx="11646518" cy="1685898"/>
          </a:xfrm>
          <a:prstGeom prst="rect">
            <a:avLst/>
          </a:prstGeom>
          <a:noFill/>
          <a:ln>
            <a:noFill/>
          </a:ln>
        </p:spPr>
        <p:txBody>
          <a:bodyPr spcFirstLastPara="1" wrap="square" lIns="91425" tIns="45700" rIns="91425" bIns="45700" anchor="t" anchorCtr="0">
            <a:noAutofit/>
          </a:bodyPr>
          <a:lstStyle/>
          <a:p>
            <a:r>
              <a:rPr lang="en-US" sz="2000" dirty="0"/>
              <a:t>Augment preoperative risk discussions with neighborhood context (e.g., flag high-EJI patients)</a:t>
            </a:r>
          </a:p>
          <a:p>
            <a:r>
              <a:rPr lang="en-US" sz="2000" dirty="0"/>
              <a:t>Target enhanced postoperative support for patients in high-vulnerability areas</a:t>
            </a:r>
          </a:p>
          <a:p>
            <a:r>
              <a:rPr lang="en-US" sz="2000" dirty="0"/>
              <a:t>Low-burden interventions to consider :</a:t>
            </a:r>
          </a:p>
          <a:p>
            <a:pPr marL="457200" lvl="0" indent="-457200" algn="l" rtl="0">
              <a:lnSpc>
                <a:spcPct val="90000"/>
              </a:lnSpc>
              <a:spcBef>
                <a:spcPts val="1000"/>
              </a:spcBef>
              <a:spcAft>
                <a:spcPts val="0"/>
              </a:spcAft>
              <a:buClr>
                <a:schemeClr val="dk2"/>
              </a:buClr>
              <a:buSzPts val="3200"/>
              <a:buChar char="•"/>
            </a:pPr>
            <a:endParaRPr lang="en-US"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2"/>
          <p:cNvSpPr txBox="1">
            <a:spLocks noGrp="1"/>
          </p:cNvSpPr>
          <p:nvPr>
            <p:ph type="title"/>
          </p:nvPr>
        </p:nvSpPr>
        <p:spPr>
          <a:xfrm>
            <a:off x="0" y="2286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5400"/>
              <a:buFont typeface="Arial"/>
              <a:buNone/>
            </a:pPr>
            <a:r>
              <a:rPr lang="en-US" u="sng" dirty="0"/>
              <a:t>Disclosure</a:t>
            </a:r>
            <a:endParaRPr u="sng" dirty="0"/>
          </a:p>
        </p:txBody>
      </p:sp>
      <p:sp>
        <p:nvSpPr>
          <p:cNvPr id="67" name="Google Shape;6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dk2"/>
              </a:buClr>
              <a:buSzPts val="4000"/>
              <a:buChar char="•"/>
            </a:pPr>
            <a:r>
              <a:rPr lang="en-US" dirty="0"/>
              <a:t>None</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5"/>
          <p:cNvSpPr txBox="1">
            <a:spLocks noGrp="1"/>
          </p:cNvSpPr>
          <p:nvPr>
            <p:ph type="title"/>
          </p:nvPr>
        </p:nvSpPr>
        <p:spPr>
          <a:xfrm>
            <a:off x="0" y="228600"/>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5400"/>
              <a:buFont typeface="Arial"/>
              <a:buNone/>
            </a:pPr>
            <a:r>
              <a:rPr lang="en-US"/>
              <a:t>Key Takeaways</a:t>
            </a:r>
            <a:endParaRPr/>
          </a:p>
        </p:txBody>
      </p:sp>
      <p:grpSp>
        <p:nvGrpSpPr>
          <p:cNvPr id="406" name="Google Shape;406;p25"/>
          <p:cNvGrpSpPr/>
          <p:nvPr/>
        </p:nvGrpSpPr>
        <p:grpSpPr>
          <a:xfrm>
            <a:off x="838200" y="1825625"/>
            <a:ext cx="10515600" cy="4351337"/>
            <a:chOff x="0" y="0"/>
            <a:chExt cx="10515600" cy="4351337"/>
          </a:xfrm>
        </p:grpSpPr>
        <p:sp>
          <p:nvSpPr>
            <p:cNvPr id="407" name="Google Shape;407;p25"/>
            <p:cNvSpPr/>
            <p:nvPr/>
          </p:nvSpPr>
          <p:spPr>
            <a:xfrm>
              <a:off x="0" y="0"/>
              <a:ext cx="10515600" cy="1359793"/>
            </a:xfrm>
            <a:prstGeom prst="roundRect">
              <a:avLst>
                <a:gd name="adj" fmla="val 1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5"/>
            <p:cNvSpPr txBox="1"/>
            <p:nvPr/>
          </p:nvSpPr>
          <p:spPr>
            <a:xfrm>
              <a:off x="2239099" y="0"/>
              <a:ext cx="8276500" cy="1359793"/>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Arial"/>
                <a:buNone/>
              </a:pPr>
              <a:r>
                <a:rPr lang="en-US" sz="2600" b="1" dirty="0">
                  <a:solidFill>
                    <a:schemeClr val="tx1"/>
                  </a:solidFill>
                  <a:latin typeface="Arial"/>
                  <a:ea typeface="Arial"/>
                  <a:cs typeface="Arial"/>
                  <a:sym typeface="Arial"/>
                </a:rPr>
                <a:t>Neighborhood-level vulnerability independently predicts wound morbidity </a:t>
              </a:r>
              <a:r>
                <a:rPr lang="en-US" sz="2600" dirty="0">
                  <a:solidFill>
                    <a:schemeClr val="tx1"/>
                  </a:solidFill>
                  <a:latin typeface="Arial"/>
                  <a:ea typeface="Arial"/>
                  <a:cs typeface="Arial"/>
                  <a:sym typeface="Arial"/>
                </a:rPr>
                <a:t>after ventral hernia repair, even after adjusting for patient and operative factors.</a:t>
              </a:r>
              <a:endParaRPr sz="2600" dirty="0">
                <a:solidFill>
                  <a:schemeClr val="tx1"/>
                </a:solidFill>
                <a:latin typeface="Arial"/>
                <a:ea typeface="Arial"/>
                <a:cs typeface="Arial"/>
                <a:sym typeface="Arial"/>
              </a:endParaRPr>
            </a:p>
          </p:txBody>
        </p:sp>
        <p:sp>
          <p:nvSpPr>
            <p:cNvPr id="409" name="Google Shape;409;p25"/>
            <p:cNvSpPr/>
            <p:nvPr/>
          </p:nvSpPr>
          <p:spPr>
            <a:xfrm>
              <a:off x="135979" y="135979"/>
              <a:ext cx="2103120" cy="1087834"/>
            </a:xfrm>
            <a:prstGeom prst="roundRect">
              <a:avLst>
                <a:gd name="adj" fmla="val 10000"/>
              </a:avLst>
            </a:prstGeom>
            <a:solidFill>
              <a:srgbClr val="CDCFD3"/>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a:off x="0" y="1495772"/>
              <a:ext cx="10515600" cy="1359793"/>
            </a:xfrm>
            <a:prstGeom prst="roundRect">
              <a:avLst>
                <a:gd name="adj" fmla="val 1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5"/>
            <p:cNvSpPr txBox="1"/>
            <p:nvPr/>
          </p:nvSpPr>
          <p:spPr>
            <a:xfrm>
              <a:off x="2239099" y="1495772"/>
              <a:ext cx="8276500" cy="1359793"/>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Arial"/>
                <a:buNone/>
              </a:pPr>
              <a:r>
                <a:rPr lang="en-US" sz="2600" b="1" dirty="0">
                  <a:solidFill>
                    <a:schemeClr val="tx1"/>
                  </a:solidFill>
                </a:rPr>
                <a:t>Social vulnerability is the dominant driver, </a:t>
              </a:r>
              <a:r>
                <a:rPr lang="en-US" sz="2600" dirty="0">
                  <a:solidFill>
                    <a:schemeClr val="tx1"/>
                  </a:solidFill>
                </a:rPr>
                <a:t>with the most consistent associations seen for SSO and SSOPI.</a:t>
              </a:r>
              <a:endParaRPr sz="2600" dirty="0">
                <a:solidFill>
                  <a:schemeClr val="tx1"/>
                </a:solidFill>
                <a:latin typeface="Arial"/>
                <a:ea typeface="Arial"/>
                <a:cs typeface="Arial"/>
                <a:sym typeface="Arial"/>
              </a:endParaRPr>
            </a:p>
          </p:txBody>
        </p:sp>
        <p:sp>
          <p:nvSpPr>
            <p:cNvPr id="412" name="Google Shape;412;p25"/>
            <p:cNvSpPr/>
            <p:nvPr/>
          </p:nvSpPr>
          <p:spPr>
            <a:xfrm>
              <a:off x="135979" y="1631751"/>
              <a:ext cx="2103120" cy="1087834"/>
            </a:xfrm>
            <a:prstGeom prst="roundRect">
              <a:avLst>
                <a:gd name="adj" fmla="val 10000"/>
              </a:avLst>
            </a:prstGeom>
            <a:blipFill rotWithShape="1">
              <a:blip r:embed="rId3">
                <a:alphaModFix/>
              </a:blip>
              <a:stretch>
                <a:fillRect t="-3999" b="-3999"/>
              </a:stretch>
            </a:blip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0" y="2991544"/>
              <a:ext cx="10515600" cy="1359793"/>
            </a:xfrm>
            <a:prstGeom prst="roundRect">
              <a:avLst>
                <a:gd name="adj" fmla="val 1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txBox="1"/>
            <p:nvPr/>
          </p:nvSpPr>
          <p:spPr>
            <a:xfrm>
              <a:off x="2239099" y="2991544"/>
              <a:ext cx="8276500" cy="1359793"/>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Arial"/>
                <a:buNone/>
              </a:pPr>
              <a:r>
                <a:rPr lang="en-US" sz="2600" b="1" dirty="0">
                  <a:solidFill>
                    <a:schemeClr val="tx1"/>
                  </a:solidFill>
                  <a:latin typeface="Arial"/>
                  <a:ea typeface="Arial"/>
                  <a:cs typeface="Arial"/>
                  <a:sym typeface="Arial"/>
                </a:rPr>
                <a:t>Incorporating context may enhance quality improvement efforts </a:t>
              </a:r>
              <a:r>
                <a:rPr lang="en-US" sz="2600" dirty="0">
                  <a:solidFill>
                    <a:schemeClr val="tx1"/>
                  </a:solidFill>
                  <a:latin typeface="Arial"/>
                  <a:ea typeface="Arial"/>
                  <a:cs typeface="Arial"/>
                  <a:sym typeface="Arial"/>
                </a:rPr>
                <a:t>by identifying patients who benefit from targeted postoperative support.</a:t>
              </a:r>
              <a:endParaRPr sz="2600" dirty="0">
                <a:solidFill>
                  <a:schemeClr val="tx1"/>
                </a:solidFill>
                <a:latin typeface="Arial"/>
                <a:ea typeface="Arial"/>
                <a:cs typeface="Arial"/>
                <a:sym typeface="Arial"/>
              </a:endParaRPr>
            </a:p>
          </p:txBody>
        </p:sp>
        <p:sp>
          <p:nvSpPr>
            <p:cNvPr id="415" name="Google Shape;415;p25"/>
            <p:cNvSpPr/>
            <p:nvPr/>
          </p:nvSpPr>
          <p:spPr>
            <a:xfrm>
              <a:off x="135979" y="3127524"/>
              <a:ext cx="2103120" cy="1087834"/>
            </a:xfrm>
            <a:prstGeom prst="roundRect">
              <a:avLst>
                <a:gd name="adj" fmla="val 10000"/>
              </a:avLst>
            </a:prstGeom>
            <a:solidFill>
              <a:srgbClr val="CDCFD3"/>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6" name="Google Shape;416;p25"/>
          <p:cNvPicPr preferRelativeResize="0"/>
          <p:nvPr/>
        </p:nvPicPr>
        <p:blipFill>
          <a:blip r:embed="rId4">
            <a:alphaModFix/>
          </a:blip>
          <a:stretch>
            <a:fillRect/>
          </a:stretch>
        </p:blipFill>
        <p:spPr>
          <a:xfrm>
            <a:off x="1024998" y="1961603"/>
            <a:ext cx="2052302" cy="1085824"/>
          </a:xfrm>
          <a:prstGeom prst="rect">
            <a:avLst/>
          </a:prstGeom>
          <a:noFill/>
          <a:ln>
            <a:noFill/>
          </a:ln>
        </p:spPr>
      </p:pic>
      <p:pic>
        <p:nvPicPr>
          <p:cNvPr id="417" name="Google Shape;417;p25"/>
          <p:cNvPicPr preferRelativeResize="0"/>
          <p:nvPr/>
        </p:nvPicPr>
        <p:blipFill>
          <a:blip r:embed="rId5">
            <a:alphaModFix/>
          </a:blip>
          <a:stretch>
            <a:fillRect/>
          </a:stretch>
        </p:blipFill>
        <p:spPr>
          <a:xfrm>
            <a:off x="1010339" y="4953148"/>
            <a:ext cx="2030799" cy="10878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p26"/>
          <p:cNvSpPr txBox="1">
            <a:spLocks noGrp="1"/>
          </p:cNvSpPr>
          <p:nvPr>
            <p:ph type="body" idx="1"/>
          </p:nvPr>
        </p:nvSpPr>
        <p:spPr>
          <a:xfrm>
            <a:off x="4164419" y="2562447"/>
            <a:ext cx="3863162" cy="8665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None/>
            </a:pPr>
            <a:r>
              <a:rPr lang="en-US" sz="6000" dirty="0">
                <a:solidFill>
                  <a:schemeClr val="dk1"/>
                </a:solidFill>
              </a:rPr>
              <a:t>Thank you </a:t>
            </a:r>
            <a:endParaRPr sz="5400" dirty="0"/>
          </a:p>
        </p:txBody>
      </p:sp>
      <p:pic>
        <p:nvPicPr>
          <p:cNvPr id="424" name="Google Shape;424;p26"/>
          <p:cNvPicPr preferRelativeResize="0"/>
          <p:nvPr/>
        </p:nvPicPr>
        <p:blipFill rotWithShape="1">
          <a:blip r:embed="rId3">
            <a:alphaModFix/>
          </a:blip>
          <a:srcRect/>
          <a:stretch/>
        </p:blipFill>
        <p:spPr>
          <a:xfrm>
            <a:off x="288851" y="5401338"/>
            <a:ext cx="4894521" cy="129014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7E5956-A732-A22C-6D72-567C78D06EFC}"/>
              </a:ext>
            </a:extLst>
          </p:cNvPr>
          <p:cNvPicPr>
            <a:picLocks noChangeAspect="1"/>
          </p:cNvPicPr>
          <p:nvPr/>
        </p:nvPicPr>
        <p:blipFill>
          <a:blip r:embed="rId2">
            <a:alphaModFix amt="50000"/>
          </a:blip>
          <a:stretch>
            <a:fillRect/>
          </a:stretch>
        </p:blipFill>
        <p:spPr>
          <a:xfrm>
            <a:off x="0" y="-1038557"/>
            <a:ext cx="12192000" cy="7896558"/>
          </a:xfrm>
          <a:prstGeom prst="rect">
            <a:avLst/>
          </a:prstGeom>
        </p:spPr>
      </p:pic>
      <p:sp>
        <p:nvSpPr>
          <p:cNvPr id="5" name="Google Shape;423;p26">
            <a:extLst>
              <a:ext uri="{FF2B5EF4-FFF2-40B4-BE49-F238E27FC236}">
                <a16:creationId xmlns:a16="http://schemas.microsoft.com/office/drawing/2014/main" id="{90B6EB85-5546-3739-97EF-67E3502022DE}"/>
              </a:ext>
            </a:extLst>
          </p:cNvPr>
          <p:cNvSpPr txBox="1">
            <a:spLocks noGrp="1"/>
          </p:cNvSpPr>
          <p:nvPr>
            <p:ph type="body" idx="1"/>
          </p:nvPr>
        </p:nvSpPr>
        <p:spPr>
          <a:xfrm>
            <a:off x="4255269" y="2849526"/>
            <a:ext cx="4218880" cy="13264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None/>
            </a:pPr>
            <a:r>
              <a:rPr lang="en-US" sz="4800" b="1" dirty="0">
                <a:solidFill>
                  <a:schemeClr val="tx1">
                    <a:lumMod val="95000"/>
                    <a:lumOff val="5000"/>
                  </a:schemeClr>
                </a:solidFill>
              </a:rPr>
              <a:t>QUESTIONS?</a:t>
            </a:r>
            <a:endParaRPr sz="4800" b="1" dirty="0">
              <a:solidFill>
                <a:schemeClr val="tx1">
                  <a:lumMod val="95000"/>
                  <a:lumOff val="5000"/>
                </a:schemeClr>
              </a:solidFill>
            </a:endParaRPr>
          </a:p>
        </p:txBody>
      </p:sp>
    </p:spTree>
    <p:extLst>
      <p:ext uri="{BB962C8B-B14F-4D97-AF65-F5344CB8AC3E}">
        <p14:creationId xmlns:p14="http://schemas.microsoft.com/office/powerpoint/2010/main" val="4146354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CD383-7024-6B3C-76F4-9C1E5E992483}"/>
              </a:ext>
            </a:extLst>
          </p:cNvPr>
          <p:cNvSpPr>
            <a:spLocks noGrp="1"/>
          </p:cNvSpPr>
          <p:nvPr>
            <p:ph type="title"/>
          </p:nvPr>
        </p:nvSpPr>
        <p:spPr/>
        <p:txBody>
          <a:bodyPr/>
          <a:lstStyle/>
          <a:p>
            <a:r>
              <a:rPr lang="en-US" sz="4400" dirty="0"/>
              <a:t>EJI: Detailed Breakdown of the Four Modules</a:t>
            </a:r>
            <a:br>
              <a:rPr lang="en-US" dirty="0"/>
            </a:br>
            <a:endParaRPr lang="en-US" dirty="0"/>
          </a:p>
        </p:txBody>
      </p:sp>
      <p:pic>
        <p:nvPicPr>
          <p:cNvPr id="5" name="Google Shape;187;p8">
            <a:extLst>
              <a:ext uri="{FF2B5EF4-FFF2-40B4-BE49-F238E27FC236}">
                <a16:creationId xmlns:a16="http://schemas.microsoft.com/office/drawing/2014/main" id="{8C1AF9E9-BEF2-CA62-51EE-6AE567753DD2}"/>
              </a:ext>
            </a:extLst>
          </p:cNvPr>
          <p:cNvPicPr preferRelativeResize="0"/>
          <p:nvPr/>
        </p:nvPicPr>
        <p:blipFill rotWithShape="1">
          <a:blip r:embed="rId3">
            <a:alphaModFix/>
          </a:blip>
          <a:srcRect l="1370" t="2435" r="8218" b="11118"/>
          <a:stretch/>
        </p:blipFill>
        <p:spPr>
          <a:xfrm>
            <a:off x="214726" y="1149514"/>
            <a:ext cx="5881274" cy="5371144"/>
          </a:xfrm>
          <a:prstGeom prst="rect">
            <a:avLst/>
          </a:prstGeom>
          <a:noFill/>
          <a:ln w="9525" cap="flat" cmpd="sng">
            <a:solidFill>
              <a:schemeClr val="dk1"/>
            </a:solidFill>
            <a:prstDash val="solid"/>
            <a:round/>
            <a:headEnd type="none" w="sm" len="sm"/>
            <a:tailEnd type="none" w="sm" len="sm"/>
          </a:ln>
        </p:spPr>
      </p:pic>
      <p:pic>
        <p:nvPicPr>
          <p:cNvPr id="6" name="Google Shape;189;p8">
            <a:extLst>
              <a:ext uri="{FF2B5EF4-FFF2-40B4-BE49-F238E27FC236}">
                <a16:creationId xmlns:a16="http://schemas.microsoft.com/office/drawing/2014/main" id="{758EBF08-CE31-F7AB-1FA4-A104331B73AA}"/>
              </a:ext>
            </a:extLst>
          </p:cNvPr>
          <p:cNvPicPr preferRelativeResize="0"/>
          <p:nvPr/>
        </p:nvPicPr>
        <p:blipFill rotWithShape="1">
          <a:blip r:embed="rId4">
            <a:alphaModFix/>
          </a:blip>
          <a:srcRect/>
          <a:stretch/>
        </p:blipFill>
        <p:spPr>
          <a:xfrm>
            <a:off x="6203363" y="2377420"/>
            <a:ext cx="5881274" cy="2103160"/>
          </a:xfrm>
          <a:prstGeom prst="rect">
            <a:avLst/>
          </a:prstGeom>
          <a:noFill/>
          <a:ln>
            <a:noFill/>
          </a:ln>
        </p:spPr>
      </p:pic>
    </p:spTree>
    <p:extLst>
      <p:ext uri="{BB962C8B-B14F-4D97-AF65-F5344CB8AC3E}">
        <p14:creationId xmlns:p14="http://schemas.microsoft.com/office/powerpoint/2010/main" val="2552780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7656B4A-982C-27E8-7616-253723F6BF4F}"/>
              </a:ext>
            </a:extLst>
          </p:cNvPr>
          <p:cNvGraphicFramePr>
            <a:graphicFrameLocks noGrp="1"/>
          </p:cNvGraphicFramePr>
          <p:nvPr>
            <p:extLst>
              <p:ext uri="{D42A27DB-BD31-4B8C-83A1-F6EECF244321}">
                <p14:modId xmlns:p14="http://schemas.microsoft.com/office/powerpoint/2010/main" val="3761744509"/>
              </p:ext>
            </p:extLst>
          </p:nvPr>
        </p:nvGraphicFramePr>
        <p:xfrm>
          <a:off x="547003" y="1554817"/>
          <a:ext cx="4486635" cy="3748366"/>
        </p:xfrm>
        <a:graphic>
          <a:graphicData uri="http://schemas.openxmlformats.org/drawingml/2006/table">
            <a:tbl>
              <a:tblPr firstRow="1" firstCol="1" bandRow="1">
                <a:tableStyleId>{12990188-4D03-49B4-BA21-E8D94F563EC8}</a:tableStyleId>
              </a:tblPr>
              <a:tblGrid>
                <a:gridCol w="2754703">
                  <a:extLst>
                    <a:ext uri="{9D8B030D-6E8A-4147-A177-3AD203B41FA5}">
                      <a16:colId xmlns:a16="http://schemas.microsoft.com/office/drawing/2014/main" val="328793924"/>
                    </a:ext>
                  </a:extLst>
                </a:gridCol>
                <a:gridCol w="449019">
                  <a:extLst>
                    <a:ext uri="{9D8B030D-6E8A-4147-A177-3AD203B41FA5}">
                      <a16:colId xmlns:a16="http://schemas.microsoft.com/office/drawing/2014/main" val="3204669581"/>
                    </a:ext>
                  </a:extLst>
                </a:gridCol>
                <a:gridCol w="705602">
                  <a:extLst>
                    <a:ext uri="{9D8B030D-6E8A-4147-A177-3AD203B41FA5}">
                      <a16:colId xmlns:a16="http://schemas.microsoft.com/office/drawing/2014/main" val="4222516914"/>
                    </a:ext>
                  </a:extLst>
                </a:gridCol>
                <a:gridCol w="577311">
                  <a:extLst>
                    <a:ext uri="{9D8B030D-6E8A-4147-A177-3AD203B41FA5}">
                      <a16:colId xmlns:a16="http://schemas.microsoft.com/office/drawing/2014/main" val="1027636382"/>
                    </a:ext>
                  </a:extLst>
                </a:gridCol>
              </a:tblGrid>
              <a:tr h="332931">
                <a:tc>
                  <a:txBody>
                    <a:bodyPr/>
                    <a:lstStyle/>
                    <a:p>
                      <a:pPr marL="0" marR="0">
                        <a:lnSpc>
                          <a:spcPct val="115000"/>
                        </a:lnSpc>
                        <a:spcAft>
                          <a:spcPts val="800"/>
                        </a:spcAft>
                        <a:buNone/>
                      </a:pPr>
                      <a:r>
                        <a:rPr lang="en-US" sz="800" kern="100" dirty="0">
                          <a:effectLst/>
                        </a:rPr>
                        <a:t>Characteristic</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44094" marB="52912" anchor="b"/>
                </a:tc>
                <a:tc>
                  <a:txBody>
                    <a:bodyPr/>
                    <a:lstStyle/>
                    <a:p>
                      <a:pPr marL="0" marR="0">
                        <a:lnSpc>
                          <a:spcPct val="115000"/>
                        </a:lnSpc>
                        <a:spcAft>
                          <a:spcPts val="800"/>
                        </a:spcAft>
                        <a:buNone/>
                      </a:pPr>
                      <a:r>
                        <a:rPr lang="en-US" sz="800" kern="100">
                          <a:effectLst/>
                        </a:rPr>
                        <a:t>OR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44094" marB="52912" anchor="b"/>
                </a:tc>
                <a:tc>
                  <a:txBody>
                    <a:bodyPr/>
                    <a:lstStyle/>
                    <a:p>
                      <a:pPr marL="0" marR="0">
                        <a:lnSpc>
                          <a:spcPct val="115000"/>
                        </a:lnSpc>
                        <a:spcAft>
                          <a:spcPts val="800"/>
                        </a:spcAft>
                        <a:buNone/>
                      </a:pPr>
                      <a:r>
                        <a:rPr lang="en-US" sz="800" kern="100" dirty="0">
                          <a:effectLst/>
                        </a:rPr>
                        <a:t>95% CI</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44094" marB="52912" anchor="b"/>
                </a:tc>
                <a:tc>
                  <a:txBody>
                    <a:bodyPr/>
                    <a:lstStyle/>
                    <a:p>
                      <a:pPr marL="0" marR="0">
                        <a:lnSpc>
                          <a:spcPct val="115000"/>
                        </a:lnSpc>
                        <a:spcAft>
                          <a:spcPts val="800"/>
                        </a:spcAft>
                        <a:buNone/>
                      </a:pPr>
                      <a:r>
                        <a:rPr lang="en-US" sz="800" kern="100">
                          <a:effectLst/>
                        </a:rPr>
                        <a:t>p-value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44094" marB="52912" anchor="b"/>
                </a:tc>
                <a:extLst>
                  <a:ext uri="{0D108BD9-81ED-4DB2-BD59-A6C34878D82A}">
                    <a16:rowId xmlns:a16="http://schemas.microsoft.com/office/drawing/2014/main" val="3060583491"/>
                  </a:ext>
                </a:extLst>
              </a:tr>
              <a:tr h="294742">
                <a:tc>
                  <a:txBody>
                    <a:bodyPr/>
                    <a:lstStyle/>
                    <a:p>
                      <a:pPr marL="0" marR="0">
                        <a:lnSpc>
                          <a:spcPct val="115000"/>
                        </a:lnSpc>
                        <a:spcAft>
                          <a:spcPts val="800"/>
                        </a:spcAft>
                        <a:buNone/>
                      </a:pPr>
                      <a:r>
                        <a:rPr lang="en-US" sz="800" kern="100" dirty="0">
                          <a:effectLst/>
                        </a:rPr>
                        <a:t>EJI - weighted mean, </a:t>
                      </a:r>
                      <a:r>
                        <a:rPr lang="en-US" sz="800" kern="100" dirty="0" err="1">
                          <a:effectLst/>
                        </a:rPr>
                        <a:t>tot_ratio</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1.65</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1.16, 2.36</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0.006</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extLst>
                  <a:ext uri="{0D108BD9-81ED-4DB2-BD59-A6C34878D82A}">
                    <a16:rowId xmlns:a16="http://schemas.microsoft.com/office/drawing/2014/main" val="312341842"/>
                  </a:ext>
                </a:extLst>
              </a:tr>
              <a:tr h="220874">
                <a:tc>
                  <a:txBody>
                    <a:bodyPr/>
                    <a:lstStyle/>
                    <a:p>
                      <a:pPr marL="0" marR="0">
                        <a:lnSpc>
                          <a:spcPct val="115000"/>
                        </a:lnSpc>
                        <a:spcAft>
                          <a:spcPts val="800"/>
                        </a:spcAft>
                        <a:buNone/>
                      </a:pPr>
                      <a:r>
                        <a:rPr lang="en-US" sz="800" kern="100" dirty="0">
                          <a:effectLst/>
                        </a:rPr>
                        <a:t>BMI Capped 15-60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1.04</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1.03, 1.05</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&lt;0.001</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extLst>
                  <a:ext uri="{0D108BD9-81ED-4DB2-BD59-A6C34878D82A}">
                    <a16:rowId xmlns:a16="http://schemas.microsoft.com/office/drawing/2014/main" val="193569761"/>
                  </a:ext>
                </a:extLst>
              </a:tr>
              <a:tr h="220874">
                <a:tc>
                  <a:txBody>
                    <a:bodyPr/>
                    <a:lstStyle/>
                    <a:p>
                      <a:pPr marL="0" marR="0">
                        <a:lnSpc>
                          <a:spcPct val="115000"/>
                        </a:lnSpc>
                        <a:spcAft>
                          <a:spcPts val="800"/>
                        </a:spcAft>
                        <a:buNone/>
                      </a:pPr>
                      <a:r>
                        <a:rPr lang="en-US" sz="800" kern="100">
                          <a:effectLst/>
                        </a:rPr>
                        <a:t>Diabetes Mellitus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1.34</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1.10, 1.62</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0.003</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extLst>
                  <a:ext uri="{0D108BD9-81ED-4DB2-BD59-A6C34878D82A}">
                    <a16:rowId xmlns:a16="http://schemas.microsoft.com/office/drawing/2014/main" val="2801177368"/>
                  </a:ext>
                </a:extLst>
              </a:tr>
              <a:tr h="220874">
                <a:tc>
                  <a:txBody>
                    <a:bodyPr/>
                    <a:lstStyle/>
                    <a:p>
                      <a:pPr marL="0" marR="0">
                        <a:lnSpc>
                          <a:spcPct val="115000"/>
                        </a:lnSpc>
                        <a:spcAft>
                          <a:spcPts val="800"/>
                        </a:spcAft>
                        <a:buNone/>
                      </a:pPr>
                      <a:r>
                        <a:rPr lang="en-US" sz="800" kern="100">
                          <a:effectLst/>
                        </a:rPr>
                        <a:t>Smoking (current within one month)</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0.88</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0.68, 1.16</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0.360</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extLst>
                  <a:ext uri="{0D108BD9-81ED-4DB2-BD59-A6C34878D82A}">
                    <a16:rowId xmlns:a16="http://schemas.microsoft.com/office/drawing/2014/main" val="2272546816"/>
                  </a:ext>
                </a:extLst>
              </a:tr>
              <a:tr h="220874">
                <a:tc>
                  <a:txBody>
                    <a:bodyPr/>
                    <a:lstStyle/>
                    <a:p>
                      <a:pPr marL="0" marR="0">
                        <a:lnSpc>
                          <a:spcPct val="115000"/>
                        </a:lnSpc>
                        <a:spcAft>
                          <a:spcPts val="800"/>
                        </a:spcAft>
                        <a:buNone/>
                      </a:pPr>
                      <a:r>
                        <a:rPr lang="en-US" sz="800" kern="100" dirty="0">
                          <a:effectLst/>
                        </a:rPr>
                        <a:t>ASA Class, &gt;4</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1.37</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0.84, 2.11</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0.181</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extLst>
                  <a:ext uri="{0D108BD9-81ED-4DB2-BD59-A6C34878D82A}">
                    <a16:rowId xmlns:a16="http://schemas.microsoft.com/office/drawing/2014/main" val="856905209"/>
                  </a:ext>
                </a:extLst>
              </a:tr>
              <a:tr h="256879">
                <a:tc>
                  <a:txBody>
                    <a:bodyPr/>
                    <a:lstStyle/>
                    <a:p>
                      <a:pPr marL="0" marR="0">
                        <a:lnSpc>
                          <a:spcPct val="115000"/>
                        </a:lnSpc>
                        <a:spcAft>
                          <a:spcPts val="800"/>
                        </a:spcAft>
                        <a:buNone/>
                      </a:pPr>
                      <a:r>
                        <a:rPr lang="en-US" sz="800" kern="100" dirty="0">
                          <a:effectLst/>
                        </a:rPr>
                        <a:t>Operative approach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a:lnSpc>
                          <a:spcPct val="115000"/>
                        </a:lnSpc>
                        <a:buNone/>
                      </a:pPr>
                      <a:endParaRPr lang="en-US" sz="1100" b="1" kern="100">
                        <a:effectLst/>
                        <a:latin typeface="Aptos" panose="020B0004020202020204" pitchFamily="34" charset="0"/>
                      </a:endParaRPr>
                    </a:p>
                  </a:txBody>
                  <a:tcPr marL="44094" marR="44094" marT="8819" marB="8819" anchor="ctr"/>
                </a:tc>
                <a:tc>
                  <a:txBody>
                    <a:bodyPr/>
                    <a:lstStyle/>
                    <a:p>
                      <a:pPr>
                        <a:lnSpc>
                          <a:spcPct val="115000"/>
                        </a:lnSpc>
                        <a:buNone/>
                      </a:pPr>
                      <a:endParaRPr lang="en-US" sz="1100" b="1" kern="100">
                        <a:effectLst/>
                        <a:latin typeface="Aptos" panose="020B0004020202020204" pitchFamily="34" charset="0"/>
                      </a:endParaRPr>
                    </a:p>
                  </a:txBody>
                  <a:tcPr marL="44094" marR="44094" marT="8819" marB="8819" anchor="ctr"/>
                </a:tc>
                <a:tc>
                  <a:txBody>
                    <a:bodyPr/>
                    <a:lstStyle/>
                    <a:p>
                      <a:pPr>
                        <a:lnSpc>
                          <a:spcPct val="115000"/>
                        </a:lnSpc>
                        <a:buNone/>
                      </a:pPr>
                      <a:endParaRPr lang="en-US" sz="1100" b="1" kern="100" dirty="0">
                        <a:effectLst/>
                        <a:latin typeface="Aptos" panose="020B0004020202020204" pitchFamily="34" charset="0"/>
                      </a:endParaRPr>
                    </a:p>
                  </a:txBody>
                  <a:tcPr marL="44094" marR="44094" marT="8819" marB="8819" anchor="ctr"/>
                </a:tc>
                <a:extLst>
                  <a:ext uri="{0D108BD9-81ED-4DB2-BD59-A6C34878D82A}">
                    <a16:rowId xmlns:a16="http://schemas.microsoft.com/office/drawing/2014/main" val="1269707580"/>
                  </a:ext>
                </a:extLst>
              </a:tr>
              <a:tr h="256879">
                <a:tc>
                  <a:txBody>
                    <a:bodyPr/>
                    <a:lstStyle/>
                    <a:p>
                      <a:pPr marL="0" marR="0">
                        <a:lnSpc>
                          <a:spcPct val="115000"/>
                        </a:lnSpc>
                        <a:spcAft>
                          <a:spcPts val="800"/>
                        </a:spcAft>
                        <a:buNone/>
                      </a:pPr>
                      <a:r>
                        <a:rPr lang="en-US" sz="800" kern="100" dirty="0">
                          <a:effectLst/>
                        </a:rPr>
                        <a:t>Open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a:lnSpc>
                          <a:spcPct val="115000"/>
                        </a:lnSpc>
                        <a:buNone/>
                      </a:pPr>
                      <a:endParaRPr lang="en-US" sz="1100" b="1" kern="100">
                        <a:effectLst/>
                        <a:latin typeface="Aptos" panose="020B0004020202020204" pitchFamily="34" charset="0"/>
                      </a:endParaRPr>
                    </a:p>
                  </a:txBody>
                  <a:tcPr marL="44094" marR="44094" marT="8819" marB="8819" anchor="ctr"/>
                </a:tc>
                <a:tc>
                  <a:txBody>
                    <a:bodyPr/>
                    <a:lstStyle/>
                    <a:p>
                      <a:pPr>
                        <a:lnSpc>
                          <a:spcPct val="115000"/>
                        </a:lnSpc>
                        <a:buNone/>
                      </a:pPr>
                      <a:endParaRPr lang="en-US" sz="1100" b="1" kern="100">
                        <a:effectLst/>
                        <a:latin typeface="Aptos" panose="020B0004020202020204" pitchFamily="34" charset="0"/>
                      </a:endParaRPr>
                    </a:p>
                  </a:txBody>
                  <a:tcPr marL="44094" marR="44094" marT="8819" marB="8819" anchor="ctr"/>
                </a:tc>
                <a:tc>
                  <a:txBody>
                    <a:bodyPr/>
                    <a:lstStyle/>
                    <a:p>
                      <a:pPr>
                        <a:lnSpc>
                          <a:spcPct val="115000"/>
                        </a:lnSpc>
                        <a:buNone/>
                      </a:pPr>
                      <a:endParaRPr lang="en-US" sz="1100" b="1" kern="100" dirty="0">
                        <a:effectLst/>
                        <a:latin typeface="Aptos" panose="020B0004020202020204" pitchFamily="34" charset="0"/>
                      </a:endParaRPr>
                    </a:p>
                  </a:txBody>
                  <a:tcPr marL="44094" marR="44094" marT="8819" marB="8819" anchor="ctr"/>
                </a:tc>
                <a:extLst>
                  <a:ext uri="{0D108BD9-81ED-4DB2-BD59-A6C34878D82A}">
                    <a16:rowId xmlns:a16="http://schemas.microsoft.com/office/drawing/2014/main" val="157938508"/>
                  </a:ext>
                </a:extLst>
              </a:tr>
              <a:tr h="220874">
                <a:tc>
                  <a:txBody>
                    <a:bodyPr/>
                    <a:lstStyle/>
                    <a:p>
                      <a:pPr marL="0" marR="0">
                        <a:lnSpc>
                          <a:spcPct val="115000"/>
                        </a:lnSpc>
                        <a:spcAft>
                          <a:spcPts val="800"/>
                        </a:spcAft>
                        <a:buNone/>
                      </a:pPr>
                      <a:r>
                        <a:rPr lang="en-US" sz="800" kern="100" dirty="0">
                          <a:effectLst/>
                        </a:rPr>
                        <a:t>Laparoscopic</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0.35</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0.24, 0.50</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&lt;0.001</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extLst>
                  <a:ext uri="{0D108BD9-81ED-4DB2-BD59-A6C34878D82A}">
                    <a16:rowId xmlns:a16="http://schemas.microsoft.com/office/drawing/2014/main" val="2088966297"/>
                  </a:ext>
                </a:extLst>
              </a:tr>
              <a:tr h="220874">
                <a:tc>
                  <a:txBody>
                    <a:bodyPr/>
                    <a:lstStyle/>
                    <a:p>
                      <a:pPr marL="0" marR="0">
                        <a:lnSpc>
                          <a:spcPct val="115000"/>
                        </a:lnSpc>
                        <a:spcAft>
                          <a:spcPts val="800"/>
                        </a:spcAft>
                        <a:buNone/>
                      </a:pPr>
                      <a:r>
                        <a:rPr lang="en-US" sz="800" kern="100" dirty="0">
                          <a:effectLst/>
                        </a:rPr>
                        <a:t>MIS convert to open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1.34</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0.74, 2.25</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0.293</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extLst>
                  <a:ext uri="{0D108BD9-81ED-4DB2-BD59-A6C34878D82A}">
                    <a16:rowId xmlns:a16="http://schemas.microsoft.com/office/drawing/2014/main" val="3817453006"/>
                  </a:ext>
                </a:extLst>
              </a:tr>
              <a:tr h="220874">
                <a:tc>
                  <a:txBody>
                    <a:bodyPr/>
                    <a:lstStyle/>
                    <a:p>
                      <a:pPr marL="0" marR="0">
                        <a:lnSpc>
                          <a:spcPct val="115000"/>
                        </a:lnSpc>
                        <a:spcAft>
                          <a:spcPts val="800"/>
                        </a:spcAft>
                        <a:buNone/>
                      </a:pPr>
                      <a:r>
                        <a:rPr lang="en-US" sz="800" kern="100" dirty="0">
                          <a:effectLst/>
                        </a:rPr>
                        <a:t>Robotic</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0.51</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0.42, 0.63</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&lt;0.001</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extLst>
                  <a:ext uri="{0D108BD9-81ED-4DB2-BD59-A6C34878D82A}">
                    <a16:rowId xmlns:a16="http://schemas.microsoft.com/office/drawing/2014/main" val="3208667618"/>
                  </a:ext>
                </a:extLst>
              </a:tr>
              <a:tr h="220874">
                <a:tc>
                  <a:txBody>
                    <a:bodyPr/>
                    <a:lstStyle/>
                    <a:p>
                      <a:pPr marL="0" marR="0">
                        <a:lnSpc>
                          <a:spcPct val="115000"/>
                        </a:lnSpc>
                        <a:spcAft>
                          <a:spcPts val="800"/>
                        </a:spcAft>
                        <a:buNone/>
                      </a:pPr>
                      <a:r>
                        <a:rPr lang="en-US" sz="800" kern="100">
                          <a:effectLst/>
                        </a:rPr>
                        <a:t>Elective Case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0.54</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0.36, 0.84</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0.004</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extLst>
                  <a:ext uri="{0D108BD9-81ED-4DB2-BD59-A6C34878D82A}">
                    <a16:rowId xmlns:a16="http://schemas.microsoft.com/office/drawing/2014/main" val="2832020397"/>
                  </a:ext>
                </a:extLst>
              </a:tr>
              <a:tr h="398195">
                <a:tc>
                  <a:txBody>
                    <a:bodyPr/>
                    <a:lstStyle/>
                    <a:p>
                      <a:pPr marL="0" marR="0">
                        <a:lnSpc>
                          <a:spcPct val="115000"/>
                        </a:lnSpc>
                        <a:spcAft>
                          <a:spcPts val="800"/>
                        </a:spcAft>
                        <a:buNone/>
                      </a:pPr>
                      <a:r>
                        <a:rPr lang="en-US" sz="800" kern="100" dirty="0">
                          <a:effectLst/>
                        </a:rPr>
                        <a:t>Mesh Used, yes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2.54</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1.75, 3.79</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&lt;0.001</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extLst>
                  <a:ext uri="{0D108BD9-81ED-4DB2-BD59-A6C34878D82A}">
                    <a16:rowId xmlns:a16="http://schemas.microsoft.com/office/drawing/2014/main" val="2792574015"/>
                  </a:ext>
                </a:extLst>
              </a:tr>
              <a:tr h="220874">
                <a:tc>
                  <a:txBody>
                    <a:bodyPr/>
                    <a:lstStyle/>
                    <a:p>
                      <a:pPr marL="0" marR="0">
                        <a:lnSpc>
                          <a:spcPct val="115000"/>
                        </a:lnSpc>
                        <a:spcAft>
                          <a:spcPts val="800"/>
                        </a:spcAft>
                        <a:buNone/>
                      </a:pPr>
                      <a:r>
                        <a:rPr lang="en-US" sz="800" kern="100">
                          <a:effectLst/>
                        </a:rPr>
                        <a:t>Hernia width</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1.10</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1.08, 1.13</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&lt;0.001</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extLst>
                  <a:ext uri="{0D108BD9-81ED-4DB2-BD59-A6C34878D82A}">
                    <a16:rowId xmlns:a16="http://schemas.microsoft.com/office/drawing/2014/main" val="3864236738"/>
                  </a:ext>
                </a:extLst>
              </a:tr>
              <a:tr h="220874">
                <a:tc>
                  <a:txBody>
                    <a:bodyPr/>
                    <a:lstStyle/>
                    <a:p>
                      <a:pPr marL="0" marR="0">
                        <a:lnSpc>
                          <a:spcPct val="115000"/>
                        </a:lnSpc>
                        <a:spcAft>
                          <a:spcPts val="800"/>
                        </a:spcAft>
                        <a:buNone/>
                      </a:pPr>
                      <a:r>
                        <a:rPr lang="en-US" sz="800" kern="100" dirty="0">
                          <a:effectLst/>
                        </a:rPr>
                        <a:t>Myofascial Release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0.92</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a:effectLst/>
                        </a:rPr>
                        <a:t>0.74, 1.15</a:t>
                      </a:r>
                      <a:endParaRPr lang="en-US"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tc>
                  <a:txBody>
                    <a:bodyPr/>
                    <a:lstStyle/>
                    <a:p>
                      <a:pPr marL="0" marR="0">
                        <a:lnSpc>
                          <a:spcPct val="115000"/>
                        </a:lnSpc>
                        <a:spcAft>
                          <a:spcPts val="800"/>
                        </a:spcAft>
                        <a:buNone/>
                      </a:pPr>
                      <a:r>
                        <a:rPr lang="en-US" sz="800" b="1" kern="100" dirty="0">
                          <a:effectLst/>
                        </a:rPr>
                        <a:t>0.471</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4094" marR="44094" marT="8819" marB="8819" anchor="ctr"/>
                </a:tc>
                <a:extLst>
                  <a:ext uri="{0D108BD9-81ED-4DB2-BD59-A6C34878D82A}">
                    <a16:rowId xmlns:a16="http://schemas.microsoft.com/office/drawing/2014/main" val="2533932454"/>
                  </a:ext>
                </a:extLst>
              </a:tr>
            </a:tbl>
          </a:graphicData>
        </a:graphic>
      </p:graphicFrame>
      <p:sp>
        <p:nvSpPr>
          <p:cNvPr id="6" name="TextBox 5">
            <a:extLst>
              <a:ext uri="{FF2B5EF4-FFF2-40B4-BE49-F238E27FC236}">
                <a16:creationId xmlns:a16="http://schemas.microsoft.com/office/drawing/2014/main" id="{B2545E18-8523-CB2C-9919-8BD067BF2163}"/>
              </a:ext>
            </a:extLst>
          </p:cNvPr>
          <p:cNvSpPr txBox="1"/>
          <p:nvPr/>
        </p:nvSpPr>
        <p:spPr>
          <a:xfrm>
            <a:off x="901510" y="1277818"/>
            <a:ext cx="3777619" cy="276999"/>
          </a:xfrm>
          <a:prstGeom prst="rect">
            <a:avLst/>
          </a:prstGeom>
          <a:noFill/>
        </p:spPr>
        <p:txBody>
          <a:bodyPr wrap="square" rtlCol="0">
            <a:spAutoFit/>
          </a:bodyPr>
          <a:lstStyle/>
          <a:p>
            <a:r>
              <a:rPr lang="en-US" sz="1100" dirty="0"/>
              <a:t>logistic regression model: 30-day </a:t>
            </a:r>
            <a:r>
              <a:rPr lang="en-US" sz="1200" b="1" u="sng" dirty="0"/>
              <a:t>SSOP</a:t>
            </a:r>
            <a:r>
              <a:rPr lang="en-US" sz="1100" b="1" u="sng" dirty="0"/>
              <a:t>I</a:t>
            </a:r>
            <a:r>
              <a:rPr lang="en-US" sz="1100" dirty="0"/>
              <a:t> EJI weighted</a:t>
            </a:r>
          </a:p>
        </p:txBody>
      </p:sp>
      <p:sp>
        <p:nvSpPr>
          <p:cNvPr id="7" name="TextBox 6">
            <a:extLst>
              <a:ext uri="{FF2B5EF4-FFF2-40B4-BE49-F238E27FC236}">
                <a16:creationId xmlns:a16="http://schemas.microsoft.com/office/drawing/2014/main" id="{D59A85E4-64EE-2D66-42D0-DD38EDFF2848}"/>
              </a:ext>
            </a:extLst>
          </p:cNvPr>
          <p:cNvSpPr txBox="1"/>
          <p:nvPr/>
        </p:nvSpPr>
        <p:spPr>
          <a:xfrm>
            <a:off x="6892920" y="1277817"/>
            <a:ext cx="3777619" cy="276999"/>
          </a:xfrm>
          <a:prstGeom prst="rect">
            <a:avLst/>
          </a:prstGeom>
          <a:noFill/>
        </p:spPr>
        <p:txBody>
          <a:bodyPr wrap="square" rtlCol="0">
            <a:spAutoFit/>
          </a:bodyPr>
          <a:lstStyle/>
          <a:p>
            <a:r>
              <a:rPr lang="en-US" sz="1100" dirty="0"/>
              <a:t>logistic regression model: 30-day </a:t>
            </a:r>
            <a:r>
              <a:rPr lang="en-US" sz="1200" b="1" u="sng" dirty="0"/>
              <a:t>SSO</a:t>
            </a:r>
            <a:r>
              <a:rPr lang="en-US" sz="1100" dirty="0"/>
              <a:t> EJI weighted</a:t>
            </a:r>
          </a:p>
        </p:txBody>
      </p:sp>
      <p:graphicFrame>
        <p:nvGraphicFramePr>
          <p:cNvPr id="8" name="Table 7">
            <a:extLst>
              <a:ext uri="{FF2B5EF4-FFF2-40B4-BE49-F238E27FC236}">
                <a16:creationId xmlns:a16="http://schemas.microsoft.com/office/drawing/2014/main" id="{844DE5E2-D5E2-51E7-59F1-981595F15846}"/>
              </a:ext>
            </a:extLst>
          </p:cNvPr>
          <p:cNvGraphicFramePr>
            <a:graphicFrameLocks noGrp="1"/>
          </p:cNvGraphicFramePr>
          <p:nvPr>
            <p:extLst>
              <p:ext uri="{D42A27DB-BD31-4B8C-83A1-F6EECF244321}">
                <p14:modId xmlns:p14="http://schemas.microsoft.com/office/powerpoint/2010/main" val="1440116445"/>
              </p:ext>
            </p:extLst>
          </p:nvPr>
        </p:nvGraphicFramePr>
        <p:xfrm>
          <a:off x="6538411" y="1554816"/>
          <a:ext cx="4486636" cy="3748366"/>
        </p:xfrm>
        <a:graphic>
          <a:graphicData uri="http://schemas.openxmlformats.org/drawingml/2006/table">
            <a:tbl>
              <a:tblPr firstRow="1" firstCol="1" bandRow="1">
                <a:tableStyleId>{12990188-4D03-49B4-BA21-E8D94F563EC8}</a:tableStyleId>
              </a:tblPr>
              <a:tblGrid>
                <a:gridCol w="2930635">
                  <a:extLst>
                    <a:ext uri="{9D8B030D-6E8A-4147-A177-3AD203B41FA5}">
                      <a16:colId xmlns:a16="http://schemas.microsoft.com/office/drawing/2014/main" val="1428216846"/>
                    </a:ext>
                  </a:extLst>
                </a:gridCol>
                <a:gridCol w="352239">
                  <a:extLst>
                    <a:ext uri="{9D8B030D-6E8A-4147-A177-3AD203B41FA5}">
                      <a16:colId xmlns:a16="http://schemas.microsoft.com/office/drawing/2014/main" val="1150724734"/>
                    </a:ext>
                  </a:extLst>
                </a:gridCol>
                <a:gridCol w="684583">
                  <a:extLst>
                    <a:ext uri="{9D8B030D-6E8A-4147-A177-3AD203B41FA5}">
                      <a16:colId xmlns:a16="http://schemas.microsoft.com/office/drawing/2014/main" val="3693141335"/>
                    </a:ext>
                  </a:extLst>
                </a:gridCol>
                <a:gridCol w="519179">
                  <a:extLst>
                    <a:ext uri="{9D8B030D-6E8A-4147-A177-3AD203B41FA5}">
                      <a16:colId xmlns:a16="http://schemas.microsoft.com/office/drawing/2014/main" val="952744669"/>
                    </a:ext>
                  </a:extLst>
                </a:gridCol>
              </a:tblGrid>
              <a:tr h="315346">
                <a:tc>
                  <a:txBody>
                    <a:bodyPr/>
                    <a:lstStyle/>
                    <a:p>
                      <a:pPr marL="0" marR="0">
                        <a:lnSpc>
                          <a:spcPct val="115000"/>
                        </a:lnSpc>
                        <a:spcAft>
                          <a:spcPts val="800"/>
                        </a:spcAft>
                        <a:buNone/>
                      </a:pPr>
                      <a:r>
                        <a:rPr lang="en-US" sz="800" kern="100" dirty="0">
                          <a:effectLst/>
                        </a:rPr>
                        <a:t>Characteristic</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kern="100">
                          <a:effectLst/>
                        </a:rPr>
                        <a:t>OR</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kern="100">
                          <a:effectLst/>
                        </a:rPr>
                        <a:t>95% CI</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kern="100">
                          <a:effectLst/>
                        </a:rPr>
                        <a:t>p-value</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extLst>
                  <a:ext uri="{0D108BD9-81ED-4DB2-BD59-A6C34878D82A}">
                    <a16:rowId xmlns:a16="http://schemas.microsoft.com/office/drawing/2014/main" val="2654053410"/>
                  </a:ext>
                </a:extLst>
              </a:tr>
              <a:tr h="301674">
                <a:tc>
                  <a:txBody>
                    <a:bodyPr/>
                    <a:lstStyle/>
                    <a:p>
                      <a:pPr marL="0" marR="0">
                        <a:lnSpc>
                          <a:spcPct val="115000"/>
                        </a:lnSpc>
                        <a:spcAft>
                          <a:spcPts val="800"/>
                        </a:spcAft>
                        <a:buNone/>
                      </a:pPr>
                      <a:r>
                        <a:rPr lang="en-US" sz="800" kern="100" dirty="0">
                          <a:effectLst/>
                        </a:rPr>
                        <a:t>EJI - weighted mean, </a:t>
                      </a:r>
                      <a:r>
                        <a:rPr lang="en-US" sz="800" kern="100" dirty="0" err="1">
                          <a:effectLst/>
                        </a:rPr>
                        <a:t>tot_ratio</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1.25</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1.05, 1.49</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0.013</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extLst>
                  <a:ext uri="{0D108BD9-81ED-4DB2-BD59-A6C34878D82A}">
                    <a16:rowId xmlns:a16="http://schemas.microsoft.com/office/drawing/2014/main" val="4155351205"/>
                  </a:ext>
                </a:extLst>
              </a:tr>
              <a:tr h="240660">
                <a:tc>
                  <a:txBody>
                    <a:bodyPr/>
                    <a:lstStyle/>
                    <a:p>
                      <a:pPr marL="0" marR="0">
                        <a:lnSpc>
                          <a:spcPct val="115000"/>
                        </a:lnSpc>
                        <a:spcAft>
                          <a:spcPts val="800"/>
                        </a:spcAft>
                        <a:buNone/>
                      </a:pPr>
                      <a:r>
                        <a:rPr lang="en-US" sz="800" kern="100" dirty="0">
                          <a:effectLst/>
                        </a:rPr>
                        <a:t>BMI Capped 15-60</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1.04</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1.04, 1.05</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&lt;0.001</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extLst>
                  <a:ext uri="{0D108BD9-81ED-4DB2-BD59-A6C34878D82A}">
                    <a16:rowId xmlns:a16="http://schemas.microsoft.com/office/drawing/2014/main" val="3625640671"/>
                  </a:ext>
                </a:extLst>
              </a:tr>
              <a:tr h="240660">
                <a:tc>
                  <a:txBody>
                    <a:bodyPr/>
                    <a:lstStyle/>
                    <a:p>
                      <a:pPr marL="0" marR="0">
                        <a:lnSpc>
                          <a:spcPct val="115000"/>
                        </a:lnSpc>
                        <a:spcAft>
                          <a:spcPts val="800"/>
                        </a:spcAft>
                        <a:buNone/>
                      </a:pPr>
                      <a:r>
                        <a:rPr lang="en-US" sz="800" kern="100">
                          <a:effectLst/>
                        </a:rPr>
                        <a:t>Diabetes Mellitus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1.27</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1.15, 1.40</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&lt;0.001</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extLst>
                  <a:ext uri="{0D108BD9-81ED-4DB2-BD59-A6C34878D82A}">
                    <a16:rowId xmlns:a16="http://schemas.microsoft.com/office/drawing/2014/main" val="2524345411"/>
                  </a:ext>
                </a:extLst>
              </a:tr>
              <a:tr h="240660">
                <a:tc>
                  <a:txBody>
                    <a:bodyPr/>
                    <a:lstStyle/>
                    <a:p>
                      <a:pPr marL="0" marR="0">
                        <a:lnSpc>
                          <a:spcPct val="115000"/>
                        </a:lnSpc>
                        <a:spcAft>
                          <a:spcPts val="800"/>
                        </a:spcAft>
                        <a:buNone/>
                      </a:pPr>
                      <a:r>
                        <a:rPr lang="en-US" sz="800" kern="100">
                          <a:effectLst/>
                        </a:rPr>
                        <a:t>Smoking (current within one month)</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0.77</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0.68, 0.88</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&lt;0.001</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extLst>
                  <a:ext uri="{0D108BD9-81ED-4DB2-BD59-A6C34878D82A}">
                    <a16:rowId xmlns:a16="http://schemas.microsoft.com/office/drawing/2014/main" val="3980566210"/>
                  </a:ext>
                </a:extLst>
              </a:tr>
              <a:tr h="240660">
                <a:tc>
                  <a:txBody>
                    <a:bodyPr/>
                    <a:lstStyle/>
                    <a:p>
                      <a:pPr marL="0" marR="0">
                        <a:lnSpc>
                          <a:spcPct val="115000"/>
                        </a:lnSpc>
                        <a:spcAft>
                          <a:spcPts val="800"/>
                        </a:spcAft>
                        <a:buNone/>
                      </a:pPr>
                      <a:r>
                        <a:rPr lang="en-US" sz="800" kern="100" dirty="0">
                          <a:effectLst/>
                        </a:rPr>
                        <a:t>ASA Class, &gt;4</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1.40</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1.09, 1.78</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0.006</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extLst>
                  <a:ext uri="{0D108BD9-81ED-4DB2-BD59-A6C34878D82A}">
                    <a16:rowId xmlns:a16="http://schemas.microsoft.com/office/drawing/2014/main" val="82981468"/>
                  </a:ext>
                </a:extLst>
              </a:tr>
              <a:tr h="242043">
                <a:tc>
                  <a:txBody>
                    <a:bodyPr/>
                    <a:lstStyle/>
                    <a:p>
                      <a:pPr marL="0" marR="0">
                        <a:lnSpc>
                          <a:spcPct val="115000"/>
                        </a:lnSpc>
                        <a:spcAft>
                          <a:spcPts val="800"/>
                        </a:spcAft>
                        <a:buNone/>
                      </a:pPr>
                      <a:r>
                        <a:rPr lang="en-US" sz="800" kern="100">
                          <a:effectLst/>
                        </a:rPr>
                        <a:t>Operative approach</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a:lnSpc>
                          <a:spcPct val="115000"/>
                        </a:lnSpc>
                        <a:buNone/>
                      </a:pPr>
                      <a:endParaRPr lang="en-US" sz="800" b="1" kern="100">
                        <a:effectLst/>
                        <a:latin typeface="Aptos" panose="020B0004020202020204" pitchFamily="34" charset="0"/>
                      </a:endParaRPr>
                    </a:p>
                  </a:txBody>
                  <a:tcPr marL="30377" marR="30377" marT="30377" marB="36452" anchor="b"/>
                </a:tc>
                <a:tc>
                  <a:txBody>
                    <a:bodyPr/>
                    <a:lstStyle/>
                    <a:p>
                      <a:pPr>
                        <a:lnSpc>
                          <a:spcPct val="115000"/>
                        </a:lnSpc>
                        <a:buNone/>
                      </a:pPr>
                      <a:endParaRPr lang="en-US" sz="800" b="1" kern="100">
                        <a:effectLst/>
                        <a:latin typeface="Aptos" panose="020B0004020202020204" pitchFamily="34" charset="0"/>
                      </a:endParaRPr>
                    </a:p>
                  </a:txBody>
                  <a:tcPr marL="30377" marR="30377" marT="30377" marB="36452" anchor="b"/>
                </a:tc>
                <a:tc>
                  <a:txBody>
                    <a:bodyPr/>
                    <a:lstStyle/>
                    <a:p>
                      <a:pPr>
                        <a:lnSpc>
                          <a:spcPct val="115000"/>
                        </a:lnSpc>
                        <a:buNone/>
                      </a:pPr>
                      <a:endParaRPr lang="en-US" sz="800" b="1" kern="100" dirty="0">
                        <a:effectLst/>
                        <a:latin typeface="Aptos" panose="020B0004020202020204" pitchFamily="34" charset="0"/>
                      </a:endParaRPr>
                    </a:p>
                  </a:txBody>
                  <a:tcPr marL="30377" marR="30377" marT="30377" marB="36452" anchor="b"/>
                </a:tc>
                <a:extLst>
                  <a:ext uri="{0D108BD9-81ED-4DB2-BD59-A6C34878D82A}">
                    <a16:rowId xmlns:a16="http://schemas.microsoft.com/office/drawing/2014/main" val="1958218124"/>
                  </a:ext>
                </a:extLst>
              </a:tr>
              <a:tr h="242043">
                <a:tc>
                  <a:txBody>
                    <a:bodyPr/>
                    <a:lstStyle/>
                    <a:p>
                      <a:pPr marL="0" marR="0">
                        <a:lnSpc>
                          <a:spcPct val="115000"/>
                        </a:lnSpc>
                        <a:spcAft>
                          <a:spcPts val="800"/>
                        </a:spcAft>
                        <a:buNone/>
                      </a:pPr>
                      <a:r>
                        <a:rPr lang="en-US" sz="800" kern="100" dirty="0">
                          <a:effectLst/>
                        </a:rPr>
                        <a:t>Open</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a:lnSpc>
                          <a:spcPct val="115000"/>
                        </a:lnSpc>
                        <a:buNone/>
                      </a:pPr>
                      <a:endParaRPr lang="en-US" sz="800" b="1" kern="100">
                        <a:effectLst/>
                        <a:latin typeface="Aptos" panose="020B0004020202020204" pitchFamily="34" charset="0"/>
                      </a:endParaRPr>
                    </a:p>
                  </a:txBody>
                  <a:tcPr marL="30377" marR="30377" marT="30377" marB="36452" anchor="b"/>
                </a:tc>
                <a:tc>
                  <a:txBody>
                    <a:bodyPr/>
                    <a:lstStyle/>
                    <a:p>
                      <a:pPr>
                        <a:lnSpc>
                          <a:spcPct val="115000"/>
                        </a:lnSpc>
                        <a:buNone/>
                      </a:pPr>
                      <a:endParaRPr lang="en-US" sz="800" b="1" kern="100" dirty="0">
                        <a:effectLst/>
                        <a:latin typeface="Aptos" panose="020B0004020202020204" pitchFamily="34" charset="0"/>
                      </a:endParaRPr>
                    </a:p>
                  </a:txBody>
                  <a:tcPr marL="30377" marR="30377" marT="30377" marB="36452" anchor="b"/>
                </a:tc>
                <a:tc>
                  <a:txBody>
                    <a:bodyPr/>
                    <a:lstStyle/>
                    <a:p>
                      <a:pPr>
                        <a:lnSpc>
                          <a:spcPct val="115000"/>
                        </a:lnSpc>
                        <a:buNone/>
                      </a:pPr>
                      <a:endParaRPr lang="en-US" sz="800" b="1" kern="100" dirty="0">
                        <a:effectLst/>
                        <a:latin typeface="Aptos" panose="020B0004020202020204" pitchFamily="34" charset="0"/>
                      </a:endParaRPr>
                    </a:p>
                  </a:txBody>
                  <a:tcPr marL="30377" marR="30377" marT="30377" marB="36452" anchor="b"/>
                </a:tc>
                <a:extLst>
                  <a:ext uri="{0D108BD9-81ED-4DB2-BD59-A6C34878D82A}">
                    <a16:rowId xmlns:a16="http://schemas.microsoft.com/office/drawing/2014/main" val="2949444663"/>
                  </a:ext>
                </a:extLst>
              </a:tr>
              <a:tr h="240660">
                <a:tc>
                  <a:txBody>
                    <a:bodyPr/>
                    <a:lstStyle/>
                    <a:p>
                      <a:pPr marL="0" marR="0">
                        <a:lnSpc>
                          <a:spcPct val="115000"/>
                        </a:lnSpc>
                        <a:spcAft>
                          <a:spcPts val="800"/>
                        </a:spcAft>
                        <a:buNone/>
                      </a:pPr>
                      <a:r>
                        <a:rPr lang="en-US" sz="800" kern="100">
                          <a:effectLst/>
                        </a:rPr>
                        <a:t>Laparoscopic</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1.25</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1.09, 1.42</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&lt;0.001</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extLst>
                  <a:ext uri="{0D108BD9-81ED-4DB2-BD59-A6C34878D82A}">
                    <a16:rowId xmlns:a16="http://schemas.microsoft.com/office/drawing/2014/main" val="2518825584"/>
                  </a:ext>
                </a:extLst>
              </a:tr>
              <a:tr h="240660">
                <a:tc>
                  <a:txBody>
                    <a:bodyPr/>
                    <a:lstStyle/>
                    <a:p>
                      <a:pPr marL="0" marR="0">
                        <a:lnSpc>
                          <a:spcPct val="115000"/>
                        </a:lnSpc>
                        <a:spcAft>
                          <a:spcPts val="800"/>
                        </a:spcAft>
                        <a:buNone/>
                      </a:pPr>
                      <a:r>
                        <a:rPr lang="en-US" sz="800" kern="100">
                          <a:effectLst/>
                        </a:rPr>
                        <a:t>MIS convert to open</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1.13</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0.79, 1.57</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0.493</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extLst>
                  <a:ext uri="{0D108BD9-81ED-4DB2-BD59-A6C34878D82A}">
                    <a16:rowId xmlns:a16="http://schemas.microsoft.com/office/drawing/2014/main" val="4031290190"/>
                  </a:ext>
                </a:extLst>
              </a:tr>
              <a:tr h="240660">
                <a:tc>
                  <a:txBody>
                    <a:bodyPr/>
                    <a:lstStyle/>
                    <a:p>
                      <a:pPr marL="0" marR="0">
                        <a:lnSpc>
                          <a:spcPct val="115000"/>
                        </a:lnSpc>
                        <a:spcAft>
                          <a:spcPts val="800"/>
                        </a:spcAft>
                        <a:buNone/>
                      </a:pPr>
                      <a:r>
                        <a:rPr lang="en-US" sz="800" kern="100">
                          <a:effectLst/>
                        </a:rPr>
                        <a:t>Robotic</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0.98</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0.89, 1.08</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0.704</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extLst>
                  <a:ext uri="{0D108BD9-81ED-4DB2-BD59-A6C34878D82A}">
                    <a16:rowId xmlns:a16="http://schemas.microsoft.com/office/drawing/2014/main" val="726215309"/>
                  </a:ext>
                </a:extLst>
              </a:tr>
              <a:tr h="240660">
                <a:tc>
                  <a:txBody>
                    <a:bodyPr/>
                    <a:lstStyle/>
                    <a:p>
                      <a:pPr marL="0" marR="0">
                        <a:lnSpc>
                          <a:spcPct val="115000"/>
                        </a:lnSpc>
                        <a:spcAft>
                          <a:spcPts val="800"/>
                        </a:spcAft>
                        <a:buNone/>
                      </a:pPr>
                      <a:r>
                        <a:rPr lang="en-US" sz="800" kern="100">
                          <a:effectLst/>
                        </a:rPr>
                        <a:t>Elective Case</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0.68</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0.53, 0.87</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0.002</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extLst>
                  <a:ext uri="{0D108BD9-81ED-4DB2-BD59-A6C34878D82A}">
                    <a16:rowId xmlns:a16="http://schemas.microsoft.com/office/drawing/2014/main" val="3967659864"/>
                  </a:ext>
                </a:extLst>
              </a:tr>
              <a:tr h="240660">
                <a:tc>
                  <a:txBody>
                    <a:bodyPr/>
                    <a:lstStyle/>
                    <a:p>
                      <a:pPr marL="0" marR="0">
                        <a:lnSpc>
                          <a:spcPct val="115000"/>
                        </a:lnSpc>
                        <a:spcAft>
                          <a:spcPts val="800"/>
                        </a:spcAft>
                        <a:buNone/>
                      </a:pPr>
                      <a:r>
                        <a:rPr lang="en-US" sz="800" kern="100" dirty="0">
                          <a:effectLst/>
                        </a:rPr>
                        <a:t>Mesh Used</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1.64</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1.39, 1.95</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&lt;0.001</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extLst>
                  <a:ext uri="{0D108BD9-81ED-4DB2-BD59-A6C34878D82A}">
                    <a16:rowId xmlns:a16="http://schemas.microsoft.com/office/drawing/2014/main" val="2415173170"/>
                  </a:ext>
                </a:extLst>
              </a:tr>
              <a:tr h="240660">
                <a:tc>
                  <a:txBody>
                    <a:bodyPr/>
                    <a:lstStyle/>
                    <a:p>
                      <a:pPr marL="0" marR="0">
                        <a:lnSpc>
                          <a:spcPct val="115000"/>
                        </a:lnSpc>
                        <a:spcAft>
                          <a:spcPts val="800"/>
                        </a:spcAft>
                        <a:buNone/>
                      </a:pPr>
                      <a:r>
                        <a:rPr lang="en-US" sz="800" kern="100">
                          <a:effectLst/>
                        </a:rPr>
                        <a:t>Hernia width</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1.06</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1.05, 1.07</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&lt;0.001</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extLst>
                  <a:ext uri="{0D108BD9-81ED-4DB2-BD59-A6C34878D82A}">
                    <a16:rowId xmlns:a16="http://schemas.microsoft.com/office/drawing/2014/main" val="830465420"/>
                  </a:ext>
                </a:extLst>
              </a:tr>
              <a:tr h="240660">
                <a:tc>
                  <a:txBody>
                    <a:bodyPr/>
                    <a:lstStyle/>
                    <a:p>
                      <a:pPr marL="0" marR="0">
                        <a:lnSpc>
                          <a:spcPct val="115000"/>
                        </a:lnSpc>
                        <a:spcAft>
                          <a:spcPts val="800"/>
                        </a:spcAft>
                        <a:buNone/>
                      </a:pPr>
                      <a:r>
                        <a:rPr lang="en-US" sz="800" kern="100" dirty="0">
                          <a:effectLst/>
                        </a:rPr>
                        <a:t>Myofascial Release</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1.42</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a:effectLst/>
                        </a:rPr>
                        <a:t>1.27, 1.58</a:t>
                      </a:r>
                      <a:endParaRPr lang="en-US" sz="800" b="1" kern="10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tc>
                  <a:txBody>
                    <a:bodyPr/>
                    <a:lstStyle/>
                    <a:p>
                      <a:pPr marL="0" marR="0">
                        <a:lnSpc>
                          <a:spcPct val="115000"/>
                        </a:lnSpc>
                        <a:spcAft>
                          <a:spcPts val="800"/>
                        </a:spcAft>
                        <a:buNone/>
                      </a:pPr>
                      <a:r>
                        <a:rPr lang="en-US" sz="800" b="1" kern="100" dirty="0">
                          <a:effectLst/>
                        </a:rPr>
                        <a:t>&lt;0.001</a:t>
                      </a:r>
                      <a:endParaRPr lang="en-US" sz="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0377" marR="30377" marT="30377" marB="36452" anchor="b"/>
                </a:tc>
                <a:extLst>
                  <a:ext uri="{0D108BD9-81ED-4DB2-BD59-A6C34878D82A}">
                    <a16:rowId xmlns:a16="http://schemas.microsoft.com/office/drawing/2014/main" val="2980250313"/>
                  </a:ext>
                </a:extLst>
              </a:tr>
            </a:tbl>
          </a:graphicData>
        </a:graphic>
      </p:graphicFrame>
      <p:sp>
        <p:nvSpPr>
          <p:cNvPr id="9" name="Rectangle 8">
            <a:extLst>
              <a:ext uri="{FF2B5EF4-FFF2-40B4-BE49-F238E27FC236}">
                <a16:creationId xmlns:a16="http://schemas.microsoft.com/office/drawing/2014/main" id="{AD6FDE4C-C1C0-0183-CCD5-98A95C878262}"/>
              </a:ext>
            </a:extLst>
          </p:cNvPr>
          <p:cNvSpPr/>
          <p:nvPr/>
        </p:nvSpPr>
        <p:spPr>
          <a:xfrm>
            <a:off x="547003" y="1905485"/>
            <a:ext cx="4486635" cy="254273"/>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0" name="Rectangle 9">
            <a:extLst>
              <a:ext uri="{FF2B5EF4-FFF2-40B4-BE49-F238E27FC236}">
                <a16:creationId xmlns:a16="http://schemas.microsoft.com/office/drawing/2014/main" id="{A3D3BDAD-3E8D-FB45-0EF1-95F1E15A580D}"/>
              </a:ext>
            </a:extLst>
          </p:cNvPr>
          <p:cNvSpPr/>
          <p:nvPr/>
        </p:nvSpPr>
        <p:spPr>
          <a:xfrm>
            <a:off x="6538411" y="1905484"/>
            <a:ext cx="4486635" cy="254273"/>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2" name="TextBox 11">
            <a:extLst>
              <a:ext uri="{FF2B5EF4-FFF2-40B4-BE49-F238E27FC236}">
                <a16:creationId xmlns:a16="http://schemas.microsoft.com/office/drawing/2014/main" id="{E7B6A041-37FA-6A10-294D-8069673DF054}"/>
              </a:ext>
            </a:extLst>
          </p:cNvPr>
          <p:cNvSpPr txBox="1"/>
          <p:nvPr/>
        </p:nvSpPr>
        <p:spPr>
          <a:xfrm>
            <a:off x="763480" y="275488"/>
            <a:ext cx="11203619" cy="461665"/>
          </a:xfrm>
          <a:prstGeom prst="rect">
            <a:avLst/>
          </a:prstGeom>
          <a:noFill/>
        </p:spPr>
        <p:txBody>
          <a:bodyPr wrap="square">
            <a:spAutoFit/>
          </a:bodyPr>
          <a:lstStyle/>
          <a:p>
            <a:r>
              <a:rPr lang="en-US" sz="2400" dirty="0"/>
              <a:t>Higher neighborhood-level EJI is independently associated with wound morbidity</a:t>
            </a:r>
          </a:p>
        </p:txBody>
      </p:sp>
    </p:spTree>
    <p:extLst>
      <p:ext uri="{BB962C8B-B14F-4D97-AF65-F5344CB8AC3E}">
        <p14:creationId xmlns:p14="http://schemas.microsoft.com/office/powerpoint/2010/main" val="3015346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3"/>
          <p:cNvSpPr txBox="1"/>
          <p:nvPr/>
        </p:nvSpPr>
        <p:spPr>
          <a:xfrm>
            <a:off x="0" y="-68681"/>
            <a:ext cx="121920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Arial"/>
              <a:buNone/>
            </a:pPr>
            <a:r>
              <a:rPr lang="en-US" sz="4400">
                <a:solidFill>
                  <a:schemeClr val="dk2"/>
                </a:solidFill>
                <a:latin typeface="Arial"/>
                <a:ea typeface="Arial"/>
                <a:cs typeface="Arial"/>
                <a:sym typeface="Arial"/>
              </a:rPr>
              <a:t>A Familiar Scenario</a:t>
            </a:r>
            <a:endParaRPr sz="4200" cap="none">
              <a:solidFill>
                <a:schemeClr val="dk2"/>
              </a:solidFill>
              <a:latin typeface="Arial"/>
              <a:ea typeface="Arial"/>
              <a:cs typeface="Arial"/>
              <a:sym typeface="Arial"/>
            </a:endParaRPr>
          </a:p>
        </p:txBody>
      </p:sp>
      <p:grpSp>
        <p:nvGrpSpPr>
          <p:cNvPr id="74" name="Google Shape;74;p3"/>
          <p:cNvGrpSpPr/>
          <p:nvPr/>
        </p:nvGrpSpPr>
        <p:grpSpPr>
          <a:xfrm>
            <a:off x="1955523" y="1990761"/>
            <a:ext cx="3829049" cy="3421441"/>
            <a:chOff x="0" y="61893"/>
            <a:chExt cx="3829049" cy="3421441"/>
          </a:xfrm>
        </p:grpSpPr>
        <p:sp>
          <p:nvSpPr>
            <p:cNvPr id="75" name="Google Shape;75;p3"/>
            <p:cNvSpPr/>
            <p:nvPr/>
          </p:nvSpPr>
          <p:spPr>
            <a:xfrm>
              <a:off x="0" y="61893"/>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txBox="1"/>
            <p:nvPr/>
          </p:nvSpPr>
          <p:spPr>
            <a:xfrm>
              <a:off x="24674" y="86567"/>
              <a:ext cx="3779701" cy="45609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a:solidFill>
                    <a:schemeClr val="lt1"/>
                  </a:solidFill>
                  <a:latin typeface="Arial"/>
                  <a:ea typeface="Arial"/>
                  <a:cs typeface="Arial"/>
                  <a:sym typeface="Arial"/>
                </a:rPr>
                <a:t>Patient A</a:t>
              </a:r>
              <a:endParaRPr sz="1800">
                <a:solidFill>
                  <a:schemeClr val="lt1"/>
                </a:solidFill>
                <a:latin typeface="Arial"/>
                <a:ea typeface="Arial"/>
                <a:cs typeface="Arial"/>
                <a:sym typeface="Arial"/>
              </a:endParaRPr>
            </a:p>
          </p:txBody>
        </p:sp>
        <p:sp>
          <p:nvSpPr>
            <p:cNvPr id="77" name="Google Shape;77;p3"/>
            <p:cNvSpPr/>
            <p:nvPr/>
          </p:nvSpPr>
          <p:spPr>
            <a:xfrm>
              <a:off x="0" y="645093"/>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txBox="1"/>
            <p:nvPr/>
          </p:nvSpPr>
          <p:spPr>
            <a:xfrm>
              <a:off x="24674" y="669767"/>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58-year-old man</a:t>
              </a:r>
              <a:endParaRPr/>
            </a:p>
          </p:txBody>
        </p:sp>
        <p:sp>
          <p:nvSpPr>
            <p:cNvPr id="79" name="Google Shape;79;p3"/>
            <p:cNvSpPr/>
            <p:nvPr/>
          </p:nvSpPr>
          <p:spPr>
            <a:xfrm>
              <a:off x="0" y="1228293"/>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txBox="1"/>
            <p:nvPr/>
          </p:nvSpPr>
          <p:spPr>
            <a:xfrm>
              <a:off x="24674" y="1252967"/>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BMI 31, diabetes (A1c 7.2)</a:t>
              </a:r>
              <a:endParaRPr/>
            </a:p>
          </p:txBody>
        </p:sp>
        <p:sp>
          <p:nvSpPr>
            <p:cNvPr id="81" name="Google Shape;81;p3"/>
            <p:cNvSpPr/>
            <p:nvPr/>
          </p:nvSpPr>
          <p:spPr>
            <a:xfrm>
              <a:off x="0" y="1811494"/>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txBox="1"/>
            <p:nvPr/>
          </p:nvSpPr>
          <p:spPr>
            <a:xfrm>
              <a:off x="24674" y="1836168"/>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Elective open VHR, sublay mesh</a:t>
              </a:r>
              <a:endParaRPr/>
            </a:p>
          </p:txBody>
        </p:sp>
        <p:sp>
          <p:nvSpPr>
            <p:cNvPr id="83" name="Google Shape;83;p3"/>
            <p:cNvSpPr/>
            <p:nvPr/>
          </p:nvSpPr>
          <p:spPr>
            <a:xfrm>
              <a:off x="0" y="2394694"/>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txBox="1"/>
            <p:nvPr/>
          </p:nvSpPr>
          <p:spPr>
            <a:xfrm>
              <a:off x="24674" y="2419368"/>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Clean wound</a:t>
              </a:r>
              <a:endParaRPr/>
            </a:p>
          </p:txBody>
        </p:sp>
        <p:sp>
          <p:nvSpPr>
            <p:cNvPr id="85" name="Google Shape;85;p3"/>
            <p:cNvSpPr/>
            <p:nvPr/>
          </p:nvSpPr>
          <p:spPr>
            <a:xfrm>
              <a:off x="0" y="2977894"/>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txBox="1"/>
            <p:nvPr/>
          </p:nvSpPr>
          <p:spPr>
            <a:xfrm>
              <a:off x="24674" y="3002568"/>
              <a:ext cx="3779701" cy="456092"/>
            </a:xfrm>
            <a:prstGeom prst="rect">
              <a:avLst/>
            </a:prstGeom>
            <a:noFill/>
            <a:ln>
              <a:noFill/>
            </a:ln>
          </p:spPr>
          <p:txBody>
            <a:bodyPr spcFirstLastPara="1" wrap="square" lIns="68575" tIns="68575" rIns="68575" bIns="68575" anchor="ctr" anchorCtr="0">
              <a:noAutofit/>
            </a:bodyPr>
            <a:lstStyle/>
            <a:p>
              <a:pPr marL="0" marR="0" lvl="0" indent="0" rtl="0">
                <a:lnSpc>
                  <a:spcPct val="90000"/>
                </a:lnSpc>
                <a:spcBef>
                  <a:spcPts val="0"/>
                </a:spcBef>
                <a:spcAft>
                  <a:spcPts val="0"/>
                </a:spcAft>
                <a:buClr>
                  <a:schemeClr val="lt1"/>
                </a:buClr>
                <a:buSzPts val="1800"/>
                <a:buFont typeface="Arial"/>
                <a:buNone/>
              </a:pPr>
              <a:r>
                <a:rPr lang="en-US" sz="1800" dirty="0">
                  <a:solidFill>
                    <a:schemeClr val="lt1"/>
                  </a:solidFill>
                  <a:latin typeface="Arial"/>
                  <a:ea typeface="Arial"/>
                  <a:cs typeface="Arial"/>
                  <a:sym typeface="Arial"/>
                </a:rPr>
                <a:t>Lives in </a:t>
              </a:r>
              <a:r>
                <a:rPr lang="en-US" sz="1800" dirty="0">
                  <a:solidFill>
                    <a:schemeClr val="lt1"/>
                  </a:solidFill>
                </a:rPr>
                <a:t>a </a:t>
              </a:r>
              <a:r>
                <a:rPr lang="en-US" sz="1800" b="1" dirty="0">
                  <a:solidFill>
                    <a:schemeClr val="lt1"/>
                  </a:solidFill>
                  <a:latin typeface="Arial"/>
                  <a:ea typeface="Arial"/>
                  <a:cs typeface="Arial"/>
                  <a:sym typeface="Arial"/>
                </a:rPr>
                <a:t>high-resource neighborhood</a:t>
              </a:r>
            </a:p>
          </p:txBody>
        </p:sp>
      </p:grpSp>
      <p:grpSp>
        <p:nvGrpSpPr>
          <p:cNvPr id="87" name="Google Shape;87;p3"/>
          <p:cNvGrpSpPr/>
          <p:nvPr/>
        </p:nvGrpSpPr>
        <p:grpSpPr>
          <a:xfrm>
            <a:off x="6096000" y="1970440"/>
            <a:ext cx="3829049" cy="3421441"/>
            <a:chOff x="0" y="63276"/>
            <a:chExt cx="3829049" cy="3421441"/>
          </a:xfrm>
        </p:grpSpPr>
        <p:sp>
          <p:nvSpPr>
            <p:cNvPr id="88" name="Google Shape;88;p3"/>
            <p:cNvSpPr/>
            <p:nvPr/>
          </p:nvSpPr>
          <p:spPr>
            <a:xfrm>
              <a:off x="0" y="63276"/>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txBox="1"/>
            <p:nvPr/>
          </p:nvSpPr>
          <p:spPr>
            <a:xfrm>
              <a:off x="24674" y="87950"/>
              <a:ext cx="3779701" cy="45609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a:solidFill>
                    <a:schemeClr val="lt1"/>
                  </a:solidFill>
                  <a:latin typeface="Arial"/>
                  <a:ea typeface="Arial"/>
                  <a:cs typeface="Arial"/>
                  <a:sym typeface="Arial"/>
                </a:rPr>
                <a:t>Patient B</a:t>
              </a:r>
              <a:endParaRPr sz="1800">
                <a:solidFill>
                  <a:schemeClr val="lt1"/>
                </a:solidFill>
                <a:latin typeface="Arial"/>
                <a:ea typeface="Arial"/>
                <a:cs typeface="Arial"/>
                <a:sym typeface="Arial"/>
              </a:endParaRPr>
            </a:p>
          </p:txBody>
        </p:sp>
        <p:sp>
          <p:nvSpPr>
            <p:cNvPr id="90" name="Google Shape;90;p3"/>
            <p:cNvSpPr/>
            <p:nvPr/>
          </p:nvSpPr>
          <p:spPr>
            <a:xfrm>
              <a:off x="0" y="646476"/>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txBox="1"/>
            <p:nvPr/>
          </p:nvSpPr>
          <p:spPr>
            <a:xfrm>
              <a:off x="24674" y="671150"/>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59-year-old man</a:t>
              </a:r>
              <a:endParaRPr/>
            </a:p>
          </p:txBody>
        </p:sp>
        <p:sp>
          <p:nvSpPr>
            <p:cNvPr id="92" name="Google Shape;92;p3"/>
            <p:cNvSpPr/>
            <p:nvPr/>
          </p:nvSpPr>
          <p:spPr>
            <a:xfrm>
              <a:off x="0" y="1229676"/>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txBox="1"/>
            <p:nvPr/>
          </p:nvSpPr>
          <p:spPr>
            <a:xfrm>
              <a:off x="24674" y="1254350"/>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BMI 32, diabetes (A1c 7.1)</a:t>
              </a:r>
              <a:endParaRPr/>
            </a:p>
          </p:txBody>
        </p:sp>
        <p:sp>
          <p:nvSpPr>
            <p:cNvPr id="94" name="Google Shape;94;p3"/>
            <p:cNvSpPr/>
            <p:nvPr/>
          </p:nvSpPr>
          <p:spPr>
            <a:xfrm>
              <a:off x="0" y="1812877"/>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txBox="1"/>
            <p:nvPr/>
          </p:nvSpPr>
          <p:spPr>
            <a:xfrm>
              <a:off x="24674" y="1837551"/>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Elective open VHR, sublay mesh</a:t>
              </a:r>
              <a:endParaRPr/>
            </a:p>
          </p:txBody>
        </p:sp>
        <p:sp>
          <p:nvSpPr>
            <p:cNvPr id="96" name="Google Shape;96;p3"/>
            <p:cNvSpPr/>
            <p:nvPr/>
          </p:nvSpPr>
          <p:spPr>
            <a:xfrm>
              <a:off x="0" y="2396077"/>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txBox="1"/>
            <p:nvPr/>
          </p:nvSpPr>
          <p:spPr>
            <a:xfrm>
              <a:off x="24674" y="2420751"/>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Clean wound</a:t>
              </a:r>
              <a:endParaRPr/>
            </a:p>
          </p:txBody>
        </p:sp>
        <p:sp>
          <p:nvSpPr>
            <p:cNvPr id="98" name="Google Shape;98;p3"/>
            <p:cNvSpPr/>
            <p:nvPr/>
          </p:nvSpPr>
          <p:spPr>
            <a:xfrm>
              <a:off x="0" y="2979277"/>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txBox="1"/>
            <p:nvPr/>
          </p:nvSpPr>
          <p:spPr>
            <a:xfrm>
              <a:off x="24674" y="3003951"/>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dirty="0">
                  <a:solidFill>
                    <a:schemeClr val="lt1"/>
                  </a:solidFill>
                  <a:latin typeface="Arial"/>
                  <a:ea typeface="Arial"/>
                  <a:cs typeface="Arial"/>
                  <a:sym typeface="Arial"/>
                </a:rPr>
                <a:t>Lives in a</a:t>
              </a:r>
              <a:r>
                <a:rPr lang="en-US" sz="1800" b="1" dirty="0">
                  <a:solidFill>
                    <a:schemeClr val="lt1"/>
                  </a:solidFill>
                  <a:latin typeface="Arial"/>
                  <a:ea typeface="Arial"/>
                  <a:cs typeface="Arial"/>
                  <a:sym typeface="Arial"/>
                </a:rPr>
                <a:t> </a:t>
              </a:r>
              <a:r>
                <a:rPr lang="en-US" sz="1800" b="1" dirty="0">
                  <a:solidFill>
                    <a:schemeClr val="lt1"/>
                  </a:solidFill>
                </a:rPr>
                <a:t>low</a:t>
              </a:r>
              <a:r>
                <a:rPr lang="en-US" sz="1800" b="1" dirty="0">
                  <a:solidFill>
                    <a:schemeClr val="lt1"/>
                  </a:solidFill>
                  <a:latin typeface="Arial"/>
                  <a:ea typeface="Arial"/>
                  <a:cs typeface="Arial"/>
                  <a:sym typeface="Arial"/>
                </a:rPr>
                <a:t>-resource neighborhood</a:t>
              </a:r>
              <a:endParaRPr b="1" dirty="0"/>
            </a:p>
          </p:txBody>
        </p:sp>
      </p:grpSp>
      <p:sp>
        <p:nvSpPr>
          <p:cNvPr id="100" name="Google Shape;100;p3"/>
          <p:cNvSpPr txBox="1"/>
          <p:nvPr/>
        </p:nvSpPr>
        <p:spPr>
          <a:xfrm>
            <a:off x="0" y="838200"/>
            <a:ext cx="121920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2400"/>
              <a:buFont typeface="Arial"/>
              <a:buNone/>
            </a:pPr>
            <a:r>
              <a:rPr lang="en-US" sz="2400" u="sng" cap="none">
                <a:solidFill>
                  <a:schemeClr val="dk2"/>
                </a:solidFill>
                <a:latin typeface="Arial"/>
                <a:ea typeface="Arial"/>
                <a:cs typeface="Arial"/>
                <a:sym typeface="Arial"/>
              </a:rPr>
              <a:t>Same patient</a:t>
            </a:r>
            <a:r>
              <a:rPr lang="en-US" sz="2400" cap="none">
                <a:solidFill>
                  <a:schemeClr val="dk2"/>
                </a:solidFill>
                <a:latin typeface="Arial"/>
                <a:ea typeface="Arial"/>
                <a:cs typeface="Arial"/>
                <a:sym typeface="Arial"/>
              </a:rPr>
              <a:t> = </a:t>
            </a:r>
            <a:r>
              <a:rPr lang="en-US" sz="2400" u="sng" cap="none">
                <a:solidFill>
                  <a:schemeClr val="dk2"/>
                </a:solidFill>
                <a:latin typeface="Arial"/>
                <a:ea typeface="Arial"/>
                <a:cs typeface="Arial"/>
                <a:sym typeface="Arial"/>
              </a:rPr>
              <a:t>Same operation</a:t>
            </a:r>
            <a:r>
              <a:rPr lang="en-US" sz="2400" cap="none">
                <a:solidFill>
                  <a:schemeClr val="dk2"/>
                </a:solidFill>
                <a:latin typeface="Arial"/>
                <a:ea typeface="Arial"/>
                <a:cs typeface="Arial"/>
                <a:sym typeface="Arial"/>
              </a:rPr>
              <a:t>  ≠  </a:t>
            </a:r>
            <a:r>
              <a:rPr lang="en-US" sz="2400" u="sng" cap="none">
                <a:solidFill>
                  <a:schemeClr val="dk2"/>
                </a:solidFill>
                <a:latin typeface="Arial"/>
                <a:ea typeface="Arial"/>
                <a:cs typeface="Arial"/>
                <a:sym typeface="Arial"/>
              </a:rPr>
              <a:t>Different recovery</a:t>
            </a:r>
            <a:endParaRPr sz="2400" cap="none">
              <a:solidFill>
                <a:schemeClr val="dk2"/>
              </a:solidFill>
              <a:latin typeface="Arial"/>
              <a:ea typeface="Arial"/>
              <a:cs typeface="Arial"/>
              <a:sym typeface="Arial"/>
            </a:endParaRPr>
          </a:p>
          <a:p>
            <a:pPr marL="914400" marR="0" lvl="2" indent="0" algn="ctr" rtl="0">
              <a:lnSpc>
                <a:spcPct val="90000"/>
              </a:lnSpc>
              <a:spcBef>
                <a:spcPts val="600"/>
              </a:spcBef>
              <a:spcAft>
                <a:spcPts val="0"/>
              </a:spcAft>
              <a:buClr>
                <a:schemeClr val="dk2"/>
              </a:buClr>
              <a:buSzPts val="4400"/>
              <a:buFont typeface="Arial"/>
              <a:buNone/>
            </a:pPr>
            <a:endParaRPr sz="4400" b="0" i="0" u="none" strike="noStrike" cap="none">
              <a:solidFill>
                <a:schemeClr val="dk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a:extLst>
            <a:ext uri="{FF2B5EF4-FFF2-40B4-BE49-F238E27FC236}">
              <a16:creationId xmlns:a16="http://schemas.microsoft.com/office/drawing/2014/main" id="{C68C9D6A-9054-E320-59E6-1D1D8F49B4D4}"/>
            </a:ext>
          </a:extLst>
        </p:cNvPr>
        <p:cNvGrpSpPr/>
        <p:nvPr/>
      </p:nvGrpSpPr>
      <p:grpSpPr>
        <a:xfrm>
          <a:off x="0" y="0"/>
          <a:ext cx="0" cy="0"/>
          <a:chOff x="0" y="0"/>
          <a:chExt cx="0" cy="0"/>
        </a:xfrm>
      </p:grpSpPr>
      <p:sp>
        <p:nvSpPr>
          <p:cNvPr id="73" name="Google Shape;73;p3">
            <a:extLst>
              <a:ext uri="{FF2B5EF4-FFF2-40B4-BE49-F238E27FC236}">
                <a16:creationId xmlns:a16="http://schemas.microsoft.com/office/drawing/2014/main" id="{94797C66-8D53-F7FC-62D4-89E842C21E48}"/>
              </a:ext>
            </a:extLst>
          </p:cNvPr>
          <p:cNvSpPr txBox="1"/>
          <p:nvPr/>
        </p:nvSpPr>
        <p:spPr>
          <a:xfrm>
            <a:off x="0" y="-68681"/>
            <a:ext cx="121920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4400"/>
              <a:buFont typeface="Arial"/>
              <a:buNone/>
            </a:pPr>
            <a:r>
              <a:rPr lang="en-US" sz="4400">
                <a:solidFill>
                  <a:schemeClr val="dk2"/>
                </a:solidFill>
                <a:latin typeface="Arial"/>
                <a:ea typeface="Arial"/>
                <a:cs typeface="Arial"/>
                <a:sym typeface="Arial"/>
              </a:rPr>
              <a:t>A Familiar Scenario</a:t>
            </a:r>
            <a:endParaRPr sz="4200" cap="none">
              <a:solidFill>
                <a:schemeClr val="dk2"/>
              </a:solidFill>
              <a:latin typeface="Arial"/>
              <a:ea typeface="Arial"/>
              <a:cs typeface="Arial"/>
              <a:sym typeface="Arial"/>
            </a:endParaRPr>
          </a:p>
        </p:txBody>
      </p:sp>
      <p:grpSp>
        <p:nvGrpSpPr>
          <p:cNvPr id="74" name="Google Shape;74;p3">
            <a:extLst>
              <a:ext uri="{FF2B5EF4-FFF2-40B4-BE49-F238E27FC236}">
                <a16:creationId xmlns:a16="http://schemas.microsoft.com/office/drawing/2014/main" id="{C102D512-BF6C-1833-896B-07474891F4D2}"/>
              </a:ext>
            </a:extLst>
          </p:cNvPr>
          <p:cNvGrpSpPr/>
          <p:nvPr/>
        </p:nvGrpSpPr>
        <p:grpSpPr>
          <a:xfrm>
            <a:off x="1955523" y="1990761"/>
            <a:ext cx="3829049" cy="3421441"/>
            <a:chOff x="0" y="61893"/>
            <a:chExt cx="3829049" cy="3421441"/>
          </a:xfrm>
        </p:grpSpPr>
        <p:sp>
          <p:nvSpPr>
            <p:cNvPr id="75" name="Google Shape;75;p3">
              <a:extLst>
                <a:ext uri="{FF2B5EF4-FFF2-40B4-BE49-F238E27FC236}">
                  <a16:creationId xmlns:a16="http://schemas.microsoft.com/office/drawing/2014/main" id="{11A8AE60-E056-0B8F-4BA4-FB5FE5B389CA}"/>
                </a:ext>
              </a:extLst>
            </p:cNvPr>
            <p:cNvSpPr/>
            <p:nvPr/>
          </p:nvSpPr>
          <p:spPr>
            <a:xfrm>
              <a:off x="0" y="61893"/>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a:extLst>
                <a:ext uri="{FF2B5EF4-FFF2-40B4-BE49-F238E27FC236}">
                  <a16:creationId xmlns:a16="http://schemas.microsoft.com/office/drawing/2014/main" id="{5E98DF53-951B-B985-865F-04E77D39F0A3}"/>
                </a:ext>
              </a:extLst>
            </p:cNvPr>
            <p:cNvSpPr txBox="1"/>
            <p:nvPr/>
          </p:nvSpPr>
          <p:spPr>
            <a:xfrm>
              <a:off x="24674" y="86567"/>
              <a:ext cx="3779701" cy="45609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a:solidFill>
                    <a:schemeClr val="lt1"/>
                  </a:solidFill>
                  <a:latin typeface="Arial"/>
                  <a:ea typeface="Arial"/>
                  <a:cs typeface="Arial"/>
                  <a:sym typeface="Arial"/>
                </a:rPr>
                <a:t>Patient A</a:t>
              </a:r>
              <a:endParaRPr sz="1800">
                <a:solidFill>
                  <a:schemeClr val="lt1"/>
                </a:solidFill>
                <a:latin typeface="Arial"/>
                <a:ea typeface="Arial"/>
                <a:cs typeface="Arial"/>
                <a:sym typeface="Arial"/>
              </a:endParaRPr>
            </a:p>
          </p:txBody>
        </p:sp>
        <p:sp>
          <p:nvSpPr>
            <p:cNvPr id="77" name="Google Shape;77;p3">
              <a:extLst>
                <a:ext uri="{FF2B5EF4-FFF2-40B4-BE49-F238E27FC236}">
                  <a16:creationId xmlns:a16="http://schemas.microsoft.com/office/drawing/2014/main" id="{C46D3B25-B4D8-6F10-6773-387AF80A9EC9}"/>
                </a:ext>
              </a:extLst>
            </p:cNvPr>
            <p:cNvSpPr/>
            <p:nvPr/>
          </p:nvSpPr>
          <p:spPr>
            <a:xfrm>
              <a:off x="0" y="645093"/>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a:extLst>
                <a:ext uri="{FF2B5EF4-FFF2-40B4-BE49-F238E27FC236}">
                  <a16:creationId xmlns:a16="http://schemas.microsoft.com/office/drawing/2014/main" id="{C2EFA5D1-A3D6-BBDC-CCDE-D61C58C9589F}"/>
                </a:ext>
              </a:extLst>
            </p:cNvPr>
            <p:cNvSpPr txBox="1"/>
            <p:nvPr/>
          </p:nvSpPr>
          <p:spPr>
            <a:xfrm>
              <a:off x="24674" y="669767"/>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58-year-old man</a:t>
              </a:r>
              <a:endParaRPr/>
            </a:p>
          </p:txBody>
        </p:sp>
        <p:sp>
          <p:nvSpPr>
            <p:cNvPr id="79" name="Google Shape;79;p3">
              <a:extLst>
                <a:ext uri="{FF2B5EF4-FFF2-40B4-BE49-F238E27FC236}">
                  <a16:creationId xmlns:a16="http://schemas.microsoft.com/office/drawing/2014/main" id="{9AE47EEE-CE58-D9C9-D8AD-A91213DBF08F}"/>
                </a:ext>
              </a:extLst>
            </p:cNvPr>
            <p:cNvSpPr/>
            <p:nvPr/>
          </p:nvSpPr>
          <p:spPr>
            <a:xfrm>
              <a:off x="0" y="1228293"/>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a:extLst>
                <a:ext uri="{FF2B5EF4-FFF2-40B4-BE49-F238E27FC236}">
                  <a16:creationId xmlns:a16="http://schemas.microsoft.com/office/drawing/2014/main" id="{FEDEC57C-F385-CD3A-BC5C-2DBDEC728B64}"/>
                </a:ext>
              </a:extLst>
            </p:cNvPr>
            <p:cNvSpPr txBox="1"/>
            <p:nvPr/>
          </p:nvSpPr>
          <p:spPr>
            <a:xfrm>
              <a:off x="24674" y="1252967"/>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BMI 31, diabetes (A1c 7.2)</a:t>
              </a:r>
              <a:endParaRPr/>
            </a:p>
          </p:txBody>
        </p:sp>
        <p:sp>
          <p:nvSpPr>
            <p:cNvPr id="81" name="Google Shape;81;p3">
              <a:extLst>
                <a:ext uri="{FF2B5EF4-FFF2-40B4-BE49-F238E27FC236}">
                  <a16:creationId xmlns:a16="http://schemas.microsoft.com/office/drawing/2014/main" id="{C9447B36-B78F-603E-9CA2-7F7C129A15AF}"/>
                </a:ext>
              </a:extLst>
            </p:cNvPr>
            <p:cNvSpPr/>
            <p:nvPr/>
          </p:nvSpPr>
          <p:spPr>
            <a:xfrm>
              <a:off x="0" y="1811494"/>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a:extLst>
                <a:ext uri="{FF2B5EF4-FFF2-40B4-BE49-F238E27FC236}">
                  <a16:creationId xmlns:a16="http://schemas.microsoft.com/office/drawing/2014/main" id="{FA7AE676-E035-E237-B119-DE2B63D6B9A9}"/>
                </a:ext>
              </a:extLst>
            </p:cNvPr>
            <p:cNvSpPr txBox="1"/>
            <p:nvPr/>
          </p:nvSpPr>
          <p:spPr>
            <a:xfrm>
              <a:off x="24674" y="1836168"/>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Elective open VHR, sublay mesh</a:t>
              </a:r>
              <a:endParaRPr/>
            </a:p>
          </p:txBody>
        </p:sp>
        <p:sp>
          <p:nvSpPr>
            <p:cNvPr id="83" name="Google Shape;83;p3">
              <a:extLst>
                <a:ext uri="{FF2B5EF4-FFF2-40B4-BE49-F238E27FC236}">
                  <a16:creationId xmlns:a16="http://schemas.microsoft.com/office/drawing/2014/main" id="{1E45448B-C4AF-10AA-62BE-9D9B7E2500D3}"/>
                </a:ext>
              </a:extLst>
            </p:cNvPr>
            <p:cNvSpPr/>
            <p:nvPr/>
          </p:nvSpPr>
          <p:spPr>
            <a:xfrm>
              <a:off x="0" y="2394694"/>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a:extLst>
                <a:ext uri="{FF2B5EF4-FFF2-40B4-BE49-F238E27FC236}">
                  <a16:creationId xmlns:a16="http://schemas.microsoft.com/office/drawing/2014/main" id="{CB8EE6EA-A691-097D-09F0-4F981CAA5330}"/>
                </a:ext>
              </a:extLst>
            </p:cNvPr>
            <p:cNvSpPr txBox="1"/>
            <p:nvPr/>
          </p:nvSpPr>
          <p:spPr>
            <a:xfrm>
              <a:off x="24674" y="2419368"/>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Clean wound</a:t>
              </a:r>
              <a:endParaRPr/>
            </a:p>
          </p:txBody>
        </p:sp>
        <p:sp>
          <p:nvSpPr>
            <p:cNvPr id="85" name="Google Shape;85;p3">
              <a:extLst>
                <a:ext uri="{FF2B5EF4-FFF2-40B4-BE49-F238E27FC236}">
                  <a16:creationId xmlns:a16="http://schemas.microsoft.com/office/drawing/2014/main" id="{F665CF86-FAC4-90C7-9E01-0E8F13E0A781}"/>
                </a:ext>
              </a:extLst>
            </p:cNvPr>
            <p:cNvSpPr/>
            <p:nvPr/>
          </p:nvSpPr>
          <p:spPr>
            <a:xfrm>
              <a:off x="0" y="2977894"/>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a:extLst>
                <a:ext uri="{FF2B5EF4-FFF2-40B4-BE49-F238E27FC236}">
                  <a16:creationId xmlns:a16="http://schemas.microsoft.com/office/drawing/2014/main" id="{D8490902-0C18-306D-30BB-355C1E7B9164}"/>
                </a:ext>
              </a:extLst>
            </p:cNvPr>
            <p:cNvSpPr txBox="1"/>
            <p:nvPr/>
          </p:nvSpPr>
          <p:spPr>
            <a:xfrm>
              <a:off x="24674" y="3002568"/>
              <a:ext cx="3779701" cy="456092"/>
            </a:xfrm>
            <a:prstGeom prst="rect">
              <a:avLst/>
            </a:prstGeom>
            <a:noFill/>
            <a:ln>
              <a:noFill/>
            </a:ln>
          </p:spPr>
          <p:txBody>
            <a:bodyPr spcFirstLastPara="1" wrap="square" lIns="68575" tIns="68575" rIns="68575" bIns="68575" anchor="ctr" anchorCtr="0">
              <a:noAutofit/>
            </a:bodyPr>
            <a:lstStyle/>
            <a:p>
              <a:pPr marL="0" marR="0" lvl="0" indent="0" rtl="0">
                <a:lnSpc>
                  <a:spcPct val="90000"/>
                </a:lnSpc>
                <a:spcBef>
                  <a:spcPts val="0"/>
                </a:spcBef>
                <a:spcAft>
                  <a:spcPts val="0"/>
                </a:spcAft>
                <a:buClr>
                  <a:schemeClr val="lt1"/>
                </a:buClr>
                <a:buSzPts val="1800"/>
                <a:buFont typeface="Arial"/>
                <a:buNone/>
              </a:pPr>
              <a:r>
                <a:rPr lang="en-US" sz="1800" dirty="0">
                  <a:solidFill>
                    <a:schemeClr val="lt1"/>
                  </a:solidFill>
                  <a:latin typeface="Arial"/>
                  <a:ea typeface="Arial"/>
                  <a:cs typeface="Arial"/>
                  <a:sym typeface="Arial"/>
                </a:rPr>
                <a:t>Lives in a </a:t>
              </a:r>
              <a:r>
                <a:rPr lang="en-US" sz="1800" b="1" dirty="0">
                  <a:solidFill>
                    <a:schemeClr val="lt1"/>
                  </a:solidFill>
                  <a:latin typeface="Arial"/>
                  <a:ea typeface="Arial"/>
                  <a:cs typeface="Arial"/>
                  <a:sym typeface="Arial"/>
                </a:rPr>
                <a:t>high-resource neighborhood</a:t>
              </a:r>
            </a:p>
          </p:txBody>
        </p:sp>
      </p:grpSp>
      <p:grpSp>
        <p:nvGrpSpPr>
          <p:cNvPr id="87" name="Google Shape;87;p3">
            <a:extLst>
              <a:ext uri="{FF2B5EF4-FFF2-40B4-BE49-F238E27FC236}">
                <a16:creationId xmlns:a16="http://schemas.microsoft.com/office/drawing/2014/main" id="{7E2CE0E9-3952-30F6-1AD9-0C49672082C4}"/>
              </a:ext>
            </a:extLst>
          </p:cNvPr>
          <p:cNvGrpSpPr/>
          <p:nvPr/>
        </p:nvGrpSpPr>
        <p:grpSpPr>
          <a:xfrm>
            <a:off x="6096000" y="1970440"/>
            <a:ext cx="3829049" cy="3421441"/>
            <a:chOff x="0" y="63276"/>
            <a:chExt cx="3829049" cy="3421441"/>
          </a:xfrm>
        </p:grpSpPr>
        <p:sp>
          <p:nvSpPr>
            <p:cNvPr id="88" name="Google Shape;88;p3">
              <a:extLst>
                <a:ext uri="{FF2B5EF4-FFF2-40B4-BE49-F238E27FC236}">
                  <a16:creationId xmlns:a16="http://schemas.microsoft.com/office/drawing/2014/main" id="{81056EBE-26A1-9A35-9B0A-DD2CC8D44BBB}"/>
                </a:ext>
              </a:extLst>
            </p:cNvPr>
            <p:cNvSpPr/>
            <p:nvPr/>
          </p:nvSpPr>
          <p:spPr>
            <a:xfrm>
              <a:off x="0" y="63276"/>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a:extLst>
                <a:ext uri="{FF2B5EF4-FFF2-40B4-BE49-F238E27FC236}">
                  <a16:creationId xmlns:a16="http://schemas.microsoft.com/office/drawing/2014/main" id="{9A1CEAB5-F80B-2FFA-9DE9-FB3D491465AD}"/>
                </a:ext>
              </a:extLst>
            </p:cNvPr>
            <p:cNvSpPr txBox="1"/>
            <p:nvPr/>
          </p:nvSpPr>
          <p:spPr>
            <a:xfrm>
              <a:off x="24674" y="87950"/>
              <a:ext cx="3779701" cy="45609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1">
                  <a:solidFill>
                    <a:schemeClr val="lt1"/>
                  </a:solidFill>
                  <a:latin typeface="Arial"/>
                  <a:ea typeface="Arial"/>
                  <a:cs typeface="Arial"/>
                  <a:sym typeface="Arial"/>
                </a:rPr>
                <a:t>Patient B</a:t>
              </a:r>
              <a:endParaRPr sz="1800">
                <a:solidFill>
                  <a:schemeClr val="lt1"/>
                </a:solidFill>
                <a:latin typeface="Arial"/>
                <a:ea typeface="Arial"/>
                <a:cs typeface="Arial"/>
                <a:sym typeface="Arial"/>
              </a:endParaRPr>
            </a:p>
          </p:txBody>
        </p:sp>
        <p:sp>
          <p:nvSpPr>
            <p:cNvPr id="90" name="Google Shape;90;p3">
              <a:extLst>
                <a:ext uri="{FF2B5EF4-FFF2-40B4-BE49-F238E27FC236}">
                  <a16:creationId xmlns:a16="http://schemas.microsoft.com/office/drawing/2014/main" id="{A48B874A-09EF-6266-578F-E894A9F504B2}"/>
                </a:ext>
              </a:extLst>
            </p:cNvPr>
            <p:cNvSpPr/>
            <p:nvPr/>
          </p:nvSpPr>
          <p:spPr>
            <a:xfrm>
              <a:off x="0" y="646476"/>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a:extLst>
                <a:ext uri="{FF2B5EF4-FFF2-40B4-BE49-F238E27FC236}">
                  <a16:creationId xmlns:a16="http://schemas.microsoft.com/office/drawing/2014/main" id="{86B90EFE-05D0-67A9-E07B-BCB9B487DBC5}"/>
                </a:ext>
              </a:extLst>
            </p:cNvPr>
            <p:cNvSpPr txBox="1"/>
            <p:nvPr/>
          </p:nvSpPr>
          <p:spPr>
            <a:xfrm>
              <a:off x="24674" y="671150"/>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59-year-old man</a:t>
              </a:r>
              <a:endParaRPr/>
            </a:p>
          </p:txBody>
        </p:sp>
        <p:sp>
          <p:nvSpPr>
            <p:cNvPr id="92" name="Google Shape;92;p3">
              <a:extLst>
                <a:ext uri="{FF2B5EF4-FFF2-40B4-BE49-F238E27FC236}">
                  <a16:creationId xmlns:a16="http://schemas.microsoft.com/office/drawing/2014/main" id="{34DA4452-617D-8E67-9ACD-FEB900025BC3}"/>
                </a:ext>
              </a:extLst>
            </p:cNvPr>
            <p:cNvSpPr/>
            <p:nvPr/>
          </p:nvSpPr>
          <p:spPr>
            <a:xfrm>
              <a:off x="0" y="1229676"/>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a:extLst>
                <a:ext uri="{FF2B5EF4-FFF2-40B4-BE49-F238E27FC236}">
                  <a16:creationId xmlns:a16="http://schemas.microsoft.com/office/drawing/2014/main" id="{6D4F1FCE-ADA2-9A74-55B6-E235EE20D9AA}"/>
                </a:ext>
              </a:extLst>
            </p:cNvPr>
            <p:cNvSpPr txBox="1"/>
            <p:nvPr/>
          </p:nvSpPr>
          <p:spPr>
            <a:xfrm>
              <a:off x="24674" y="1254350"/>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BMI 32, diabetes (A1c 7.1)</a:t>
              </a:r>
              <a:endParaRPr/>
            </a:p>
          </p:txBody>
        </p:sp>
        <p:sp>
          <p:nvSpPr>
            <p:cNvPr id="94" name="Google Shape;94;p3">
              <a:extLst>
                <a:ext uri="{FF2B5EF4-FFF2-40B4-BE49-F238E27FC236}">
                  <a16:creationId xmlns:a16="http://schemas.microsoft.com/office/drawing/2014/main" id="{7FD637F0-E93A-34F6-76CF-68967B0EE56E}"/>
                </a:ext>
              </a:extLst>
            </p:cNvPr>
            <p:cNvSpPr/>
            <p:nvPr/>
          </p:nvSpPr>
          <p:spPr>
            <a:xfrm>
              <a:off x="0" y="1812877"/>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a:extLst>
                <a:ext uri="{FF2B5EF4-FFF2-40B4-BE49-F238E27FC236}">
                  <a16:creationId xmlns:a16="http://schemas.microsoft.com/office/drawing/2014/main" id="{24E5184A-6B54-8A14-2430-E085C73FD949}"/>
                </a:ext>
              </a:extLst>
            </p:cNvPr>
            <p:cNvSpPr txBox="1"/>
            <p:nvPr/>
          </p:nvSpPr>
          <p:spPr>
            <a:xfrm>
              <a:off x="24674" y="1837551"/>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Elective open VHR, sublay mesh</a:t>
              </a:r>
              <a:endParaRPr/>
            </a:p>
          </p:txBody>
        </p:sp>
        <p:sp>
          <p:nvSpPr>
            <p:cNvPr id="96" name="Google Shape;96;p3">
              <a:extLst>
                <a:ext uri="{FF2B5EF4-FFF2-40B4-BE49-F238E27FC236}">
                  <a16:creationId xmlns:a16="http://schemas.microsoft.com/office/drawing/2014/main" id="{8C46A09A-1CD4-5406-A206-674587CA25B1}"/>
                </a:ext>
              </a:extLst>
            </p:cNvPr>
            <p:cNvSpPr/>
            <p:nvPr/>
          </p:nvSpPr>
          <p:spPr>
            <a:xfrm>
              <a:off x="0" y="2396077"/>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a:extLst>
                <a:ext uri="{FF2B5EF4-FFF2-40B4-BE49-F238E27FC236}">
                  <a16:creationId xmlns:a16="http://schemas.microsoft.com/office/drawing/2014/main" id="{AC3CA29D-6288-FE16-602E-D8A263DDA7CE}"/>
                </a:ext>
              </a:extLst>
            </p:cNvPr>
            <p:cNvSpPr txBox="1"/>
            <p:nvPr/>
          </p:nvSpPr>
          <p:spPr>
            <a:xfrm>
              <a:off x="24674" y="2420751"/>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Clean wound</a:t>
              </a:r>
              <a:endParaRPr/>
            </a:p>
          </p:txBody>
        </p:sp>
        <p:sp>
          <p:nvSpPr>
            <p:cNvPr id="98" name="Google Shape;98;p3">
              <a:extLst>
                <a:ext uri="{FF2B5EF4-FFF2-40B4-BE49-F238E27FC236}">
                  <a16:creationId xmlns:a16="http://schemas.microsoft.com/office/drawing/2014/main" id="{C5B34423-20B4-F837-F2FA-BFF839799D58}"/>
                </a:ext>
              </a:extLst>
            </p:cNvPr>
            <p:cNvSpPr/>
            <p:nvPr/>
          </p:nvSpPr>
          <p:spPr>
            <a:xfrm>
              <a:off x="0" y="2979277"/>
              <a:ext cx="3829049" cy="505440"/>
            </a:xfrm>
            <a:prstGeom prst="roundRect">
              <a:avLst>
                <a:gd name="adj" fmla="val 16667"/>
              </a:avLst>
            </a:prstGeom>
            <a:gradFill>
              <a:gsLst>
                <a:gs pos="0">
                  <a:srgbClr val="4786C5"/>
                </a:gs>
                <a:gs pos="50000">
                  <a:srgbClr val="0079C5"/>
                </a:gs>
                <a:gs pos="100000">
                  <a:srgbClr val="006C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a:extLst>
                <a:ext uri="{FF2B5EF4-FFF2-40B4-BE49-F238E27FC236}">
                  <a16:creationId xmlns:a16="http://schemas.microsoft.com/office/drawing/2014/main" id="{72A45076-7F35-AF04-3229-FD811909C334}"/>
                </a:ext>
              </a:extLst>
            </p:cNvPr>
            <p:cNvSpPr txBox="1"/>
            <p:nvPr/>
          </p:nvSpPr>
          <p:spPr>
            <a:xfrm>
              <a:off x="24674" y="3003951"/>
              <a:ext cx="3779701" cy="45609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dirty="0">
                  <a:solidFill>
                    <a:schemeClr val="lt1"/>
                  </a:solidFill>
                  <a:latin typeface="Arial"/>
                  <a:ea typeface="Arial"/>
                  <a:cs typeface="Arial"/>
                  <a:sym typeface="Arial"/>
                </a:rPr>
                <a:t>Lives in a </a:t>
              </a:r>
              <a:r>
                <a:rPr lang="en-US" sz="1800" b="1" dirty="0">
                  <a:solidFill>
                    <a:schemeClr val="lt1"/>
                  </a:solidFill>
                </a:rPr>
                <a:t>low</a:t>
              </a:r>
              <a:r>
                <a:rPr lang="en-US" sz="1800" b="1" dirty="0">
                  <a:solidFill>
                    <a:schemeClr val="lt1"/>
                  </a:solidFill>
                  <a:latin typeface="Arial"/>
                  <a:ea typeface="Arial"/>
                  <a:cs typeface="Arial"/>
                  <a:sym typeface="Arial"/>
                </a:rPr>
                <a:t>-resource neighborhood</a:t>
              </a:r>
              <a:endParaRPr b="1" dirty="0"/>
            </a:p>
          </p:txBody>
        </p:sp>
      </p:grpSp>
      <p:sp>
        <p:nvSpPr>
          <p:cNvPr id="100" name="Google Shape;100;p3">
            <a:extLst>
              <a:ext uri="{FF2B5EF4-FFF2-40B4-BE49-F238E27FC236}">
                <a16:creationId xmlns:a16="http://schemas.microsoft.com/office/drawing/2014/main" id="{C12073F1-F41C-8A8B-4603-C5B46C1959EC}"/>
              </a:ext>
            </a:extLst>
          </p:cNvPr>
          <p:cNvSpPr txBox="1"/>
          <p:nvPr/>
        </p:nvSpPr>
        <p:spPr>
          <a:xfrm>
            <a:off x="0" y="838200"/>
            <a:ext cx="121920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2"/>
              </a:buClr>
              <a:buSzPts val="2400"/>
              <a:buFont typeface="Arial"/>
              <a:buNone/>
            </a:pPr>
            <a:r>
              <a:rPr lang="en-US" sz="2400" u="sng" cap="none" dirty="0">
                <a:solidFill>
                  <a:schemeClr val="dk2"/>
                </a:solidFill>
                <a:latin typeface="Arial"/>
                <a:ea typeface="Arial"/>
                <a:cs typeface="Arial"/>
                <a:sym typeface="Arial"/>
              </a:rPr>
              <a:t>Same patient</a:t>
            </a:r>
            <a:r>
              <a:rPr lang="en-US" sz="2400" cap="none" dirty="0">
                <a:solidFill>
                  <a:schemeClr val="dk2"/>
                </a:solidFill>
                <a:latin typeface="Arial"/>
                <a:ea typeface="Arial"/>
                <a:cs typeface="Arial"/>
                <a:sym typeface="Arial"/>
              </a:rPr>
              <a:t> = </a:t>
            </a:r>
            <a:r>
              <a:rPr lang="en-US" sz="2400" u="sng" cap="none" dirty="0">
                <a:solidFill>
                  <a:schemeClr val="dk2"/>
                </a:solidFill>
                <a:latin typeface="Arial"/>
                <a:ea typeface="Arial"/>
                <a:cs typeface="Arial"/>
                <a:sym typeface="Arial"/>
              </a:rPr>
              <a:t>Same operation</a:t>
            </a:r>
            <a:r>
              <a:rPr lang="en-US" sz="2400" cap="none" dirty="0">
                <a:solidFill>
                  <a:schemeClr val="dk2"/>
                </a:solidFill>
                <a:latin typeface="Arial"/>
                <a:ea typeface="Arial"/>
                <a:cs typeface="Arial"/>
                <a:sym typeface="Arial"/>
              </a:rPr>
              <a:t>  ≠  </a:t>
            </a:r>
            <a:r>
              <a:rPr lang="en-US" sz="2400" u="sng" cap="none" dirty="0">
                <a:solidFill>
                  <a:schemeClr val="dk2"/>
                </a:solidFill>
                <a:latin typeface="Arial"/>
                <a:ea typeface="Arial"/>
                <a:cs typeface="Arial"/>
                <a:sym typeface="Arial"/>
              </a:rPr>
              <a:t>Different recovery</a:t>
            </a:r>
            <a:endParaRPr sz="2400" cap="none" dirty="0">
              <a:solidFill>
                <a:schemeClr val="dk2"/>
              </a:solidFill>
              <a:latin typeface="Arial"/>
              <a:ea typeface="Arial"/>
              <a:cs typeface="Arial"/>
              <a:sym typeface="Arial"/>
            </a:endParaRPr>
          </a:p>
          <a:p>
            <a:pPr marL="914400" marR="0" lvl="2" indent="0" algn="ctr" rtl="0">
              <a:lnSpc>
                <a:spcPct val="90000"/>
              </a:lnSpc>
              <a:spcBef>
                <a:spcPts val="600"/>
              </a:spcBef>
              <a:spcAft>
                <a:spcPts val="0"/>
              </a:spcAft>
              <a:buClr>
                <a:schemeClr val="dk2"/>
              </a:buClr>
              <a:buSzPts val="4400"/>
              <a:buFont typeface="Arial"/>
              <a:buNone/>
            </a:pPr>
            <a:endParaRPr sz="4400" b="0" i="0" u="none" strike="noStrike" cap="none" dirty="0">
              <a:solidFill>
                <a:schemeClr val="dk2"/>
              </a:solidFill>
              <a:latin typeface="Arial"/>
              <a:ea typeface="Arial"/>
              <a:cs typeface="Arial"/>
              <a:sym typeface="Arial"/>
            </a:endParaRPr>
          </a:p>
        </p:txBody>
      </p:sp>
      <p:sp>
        <p:nvSpPr>
          <p:cNvPr id="5" name="Rectangle 4">
            <a:extLst>
              <a:ext uri="{FF2B5EF4-FFF2-40B4-BE49-F238E27FC236}">
                <a16:creationId xmlns:a16="http://schemas.microsoft.com/office/drawing/2014/main" id="{0E621633-74C7-2180-4DAB-E35BAF7A30C8}"/>
              </a:ext>
            </a:extLst>
          </p:cNvPr>
          <p:cNvSpPr/>
          <p:nvPr/>
        </p:nvSpPr>
        <p:spPr>
          <a:xfrm>
            <a:off x="2343510" y="2341534"/>
            <a:ext cx="7242900" cy="233280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t>Does Where a Patient Lives Matter ?</a:t>
            </a:r>
          </a:p>
          <a:p>
            <a:pPr algn="ctr"/>
            <a:endParaRPr lang="en-US" sz="2800" dirty="0"/>
          </a:p>
          <a:p>
            <a:pPr algn="ctr"/>
            <a:r>
              <a:rPr lang="en-US" sz="2800" dirty="0"/>
              <a:t>Could neighborhood-level disadvantage</a:t>
            </a:r>
            <a:br>
              <a:rPr lang="en-US" sz="2800" dirty="0"/>
            </a:br>
            <a:r>
              <a:rPr lang="en-US" sz="2800" dirty="0"/>
              <a:t>influence postoperative outcomes </a:t>
            </a:r>
            <a:r>
              <a:rPr lang="en-US" sz="2800" b="1" dirty="0"/>
              <a:t>?</a:t>
            </a:r>
          </a:p>
        </p:txBody>
      </p:sp>
      <p:sp>
        <p:nvSpPr>
          <p:cNvPr id="2" name="Rectangle 1">
            <a:extLst>
              <a:ext uri="{FF2B5EF4-FFF2-40B4-BE49-F238E27FC236}">
                <a16:creationId xmlns:a16="http://schemas.microsoft.com/office/drawing/2014/main" id="{6826AE98-7F86-9DEB-24EF-8784527521FF}"/>
              </a:ext>
            </a:extLst>
          </p:cNvPr>
          <p:cNvSpPr/>
          <p:nvPr/>
        </p:nvSpPr>
        <p:spPr>
          <a:xfrm>
            <a:off x="1862254" y="4829002"/>
            <a:ext cx="8062795" cy="713154"/>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71137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body" idx="1"/>
          </p:nvPr>
        </p:nvSpPr>
        <p:spPr>
          <a:xfrm>
            <a:off x="74428" y="5606918"/>
            <a:ext cx="6687879" cy="790014"/>
          </a:xfrm>
          <a:prstGeom prst="rect">
            <a:avLst/>
          </a:prstGeom>
          <a:noFill/>
          <a:ln>
            <a:noFill/>
          </a:ln>
        </p:spPr>
        <p:txBody>
          <a:bodyPr spcFirstLastPara="1" wrap="square" lIns="91425" tIns="45700" rIns="91425" bIns="45700" anchor="t" anchorCtr="0">
            <a:noAutofit/>
          </a:bodyPr>
          <a:lstStyle/>
          <a:p>
            <a:pPr marL="285750" indent="-285750">
              <a:spcBef>
                <a:spcPts val="0"/>
              </a:spcBef>
              <a:buSzPts val="2000"/>
            </a:pPr>
            <a:r>
              <a:rPr lang="en-US" sz="1600" dirty="0"/>
              <a:t>Neighborhood disadvantage linked to higher mortality</a:t>
            </a:r>
          </a:p>
          <a:p>
            <a:pPr marL="285750" indent="-285750">
              <a:spcBef>
                <a:spcPts val="0"/>
              </a:spcBef>
              <a:buSzPts val="2000"/>
            </a:pPr>
            <a:r>
              <a:rPr lang="en-US" sz="1600" dirty="0"/>
              <a:t>Most prior studies used only single measures (income, SVI)</a:t>
            </a:r>
          </a:p>
          <a:p>
            <a:pPr marL="285750" indent="-285750">
              <a:spcBef>
                <a:spcPts val="0"/>
              </a:spcBef>
              <a:buSzPts val="2000"/>
            </a:pPr>
            <a:r>
              <a:rPr lang="en-US" sz="1600" dirty="0"/>
              <a:t>No large hernia-specific study using a multidomain index… until now</a:t>
            </a:r>
          </a:p>
        </p:txBody>
      </p:sp>
      <p:sp>
        <p:nvSpPr>
          <p:cNvPr id="139" name="Google Shape;139;p6"/>
          <p:cNvSpPr txBox="1">
            <a:spLocks noGrp="1"/>
          </p:cNvSpPr>
          <p:nvPr>
            <p:ph type="title"/>
          </p:nvPr>
        </p:nvSpPr>
        <p:spPr>
          <a:xfrm>
            <a:off x="-68554" y="-31039"/>
            <a:ext cx="121920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3600"/>
              <a:buFont typeface="Arial"/>
              <a:buNone/>
            </a:pPr>
            <a:r>
              <a:rPr lang="en-US" sz="3200" dirty="0"/>
              <a:t>Growing Evidence: Where You Live Affects Surgical Outcomes</a:t>
            </a:r>
            <a:endParaRPr sz="4800" dirty="0"/>
          </a:p>
        </p:txBody>
      </p:sp>
      <p:pic>
        <p:nvPicPr>
          <p:cNvPr id="141" name="Google Shape;141;p6"/>
          <p:cNvPicPr preferRelativeResize="0"/>
          <p:nvPr/>
        </p:nvPicPr>
        <p:blipFill rotWithShape="1">
          <a:blip r:embed="rId3">
            <a:alphaModFix/>
          </a:blip>
          <a:srcRect/>
          <a:stretch/>
        </p:blipFill>
        <p:spPr>
          <a:xfrm>
            <a:off x="162294" y="2928582"/>
            <a:ext cx="5332087" cy="1773196"/>
          </a:xfrm>
          <a:prstGeom prst="rect">
            <a:avLst/>
          </a:prstGeom>
          <a:noFill/>
          <a:ln>
            <a:noFill/>
          </a:ln>
        </p:spPr>
      </p:pic>
      <p:pic>
        <p:nvPicPr>
          <p:cNvPr id="143" name="Google Shape;143;p6"/>
          <p:cNvPicPr preferRelativeResize="0"/>
          <p:nvPr/>
        </p:nvPicPr>
        <p:blipFill>
          <a:blip r:embed="rId4">
            <a:alphaModFix/>
          </a:blip>
          <a:srcRect t="2710"/>
          <a:stretch>
            <a:fillRect/>
          </a:stretch>
        </p:blipFill>
        <p:spPr>
          <a:xfrm>
            <a:off x="5656675" y="1783326"/>
            <a:ext cx="6535325" cy="4077731"/>
          </a:xfrm>
          <a:prstGeom prst="rect">
            <a:avLst/>
          </a:prstGeom>
          <a:noFill/>
          <a:ln>
            <a:noFill/>
          </a:ln>
        </p:spPr>
      </p:pic>
      <p:sp>
        <p:nvSpPr>
          <p:cNvPr id="2" name="Google Shape;138;p6">
            <a:extLst>
              <a:ext uri="{FF2B5EF4-FFF2-40B4-BE49-F238E27FC236}">
                <a16:creationId xmlns:a16="http://schemas.microsoft.com/office/drawing/2014/main" id="{FF6BF27C-5F0E-5AF7-1D9B-0C4175663FCB}"/>
              </a:ext>
            </a:extLst>
          </p:cNvPr>
          <p:cNvSpPr txBox="1">
            <a:spLocks/>
          </p:cNvSpPr>
          <p:nvPr/>
        </p:nvSpPr>
        <p:spPr>
          <a:xfrm>
            <a:off x="1929209" y="1110003"/>
            <a:ext cx="8842869" cy="9274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82600" algn="l" rtl="0">
              <a:lnSpc>
                <a:spcPct val="90000"/>
              </a:lnSpc>
              <a:spcBef>
                <a:spcPts val="1000"/>
              </a:spcBef>
              <a:spcAft>
                <a:spcPts val="0"/>
              </a:spcAft>
              <a:buClr>
                <a:schemeClr val="dk2"/>
              </a:buClr>
              <a:buSzPts val="4000"/>
              <a:buFont typeface="Arial"/>
              <a:buChar char="•"/>
              <a:defRPr sz="4000" b="0" i="0" u="none" strike="noStrike" cap="none">
                <a:solidFill>
                  <a:schemeClr val="dk2"/>
                </a:solidFill>
                <a:latin typeface="Arial"/>
                <a:ea typeface="Arial"/>
                <a:cs typeface="Arial"/>
                <a:sym typeface="Arial"/>
              </a:defRPr>
            </a:lvl1pPr>
            <a:lvl2pPr marL="914400" marR="0" lvl="1" indent="-457200" algn="l" rtl="0">
              <a:lnSpc>
                <a:spcPct val="90000"/>
              </a:lnSpc>
              <a:spcBef>
                <a:spcPts val="500"/>
              </a:spcBef>
              <a:spcAft>
                <a:spcPts val="0"/>
              </a:spcAft>
              <a:buClr>
                <a:schemeClr val="dk2"/>
              </a:buClr>
              <a:buSzPts val="3600"/>
              <a:buFont typeface="Arial"/>
              <a:buChar char="-"/>
              <a:defRPr sz="3600" b="0" i="0" u="none" strike="noStrike" cap="none">
                <a:solidFill>
                  <a:schemeClr val="dk2"/>
                </a:solidFill>
                <a:latin typeface="Arial"/>
                <a:ea typeface="Arial"/>
                <a:cs typeface="Arial"/>
                <a:sym typeface="Arial"/>
              </a:defRPr>
            </a:lvl2pPr>
            <a:lvl3pPr marL="1371600" marR="0" lvl="2" indent="-431800" algn="l" rtl="0">
              <a:lnSpc>
                <a:spcPct val="90000"/>
              </a:lnSpc>
              <a:spcBef>
                <a:spcPts val="500"/>
              </a:spcBef>
              <a:spcAft>
                <a:spcPts val="0"/>
              </a:spcAft>
              <a:buClr>
                <a:schemeClr val="dk2"/>
              </a:buClr>
              <a:buSzPts val="3200"/>
              <a:buFont typeface="Arial"/>
              <a:buChar char="•"/>
              <a:defRPr sz="3200" b="0" i="0" u="none" strike="noStrike" cap="none">
                <a:solidFill>
                  <a:schemeClr val="dk2"/>
                </a:solidFill>
                <a:latin typeface="Arial"/>
                <a:ea typeface="Arial"/>
                <a:cs typeface="Arial"/>
                <a:sym typeface="Arial"/>
              </a:defRPr>
            </a:lvl3pPr>
            <a:lvl4pPr marL="1828800" marR="0" lvl="3" indent="-406400" algn="l" rtl="0">
              <a:lnSpc>
                <a:spcPct val="90000"/>
              </a:lnSpc>
              <a:spcBef>
                <a:spcPts val="5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4pPr>
            <a:lvl5pPr marL="2286000" marR="0" lvl="4" indent="-406400" algn="l" rtl="0">
              <a:lnSpc>
                <a:spcPct val="90000"/>
              </a:lnSpc>
              <a:spcBef>
                <a:spcPts val="5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0" indent="0">
              <a:spcBef>
                <a:spcPts val="0"/>
              </a:spcBef>
              <a:buSzPts val="2000"/>
              <a:buNone/>
            </a:pPr>
            <a:r>
              <a:rPr lang="en-US" sz="2000" dirty="0"/>
              <a:t>Highest mortality: most deprived neighborhoods + lower-quality hospitals</a:t>
            </a:r>
          </a:p>
          <a:p>
            <a:pPr marL="285750" indent="-285750">
              <a:spcBef>
                <a:spcPts val="0"/>
              </a:spcBef>
              <a:buSzPts val="2000"/>
            </a:pPr>
            <a:endParaRPr lang="en-US"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7"/>
          <p:cNvSpPr txBox="1">
            <a:spLocks noGrp="1"/>
          </p:cNvSpPr>
          <p:nvPr>
            <p:ph type="body" idx="1"/>
          </p:nvPr>
        </p:nvSpPr>
        <p:spPr>
          <a:xfrm>
            <a:off x="787315" y="1555135"/>
            <a:ext cx="8479348" cy="1325564"/>
          </a:xfrm>
          <a:prstGeom prst="rect">
            <a:avLst/>
          </a:prstGeom>
          <a:noFill/>
          <a:ln>
            <a:noFill/>
          </a:ln>
        </p:spPr>
        <p:txBody>
          <a:bodyPr spcFirstLastPara="1" wrap="square" lIns="91425" tIns="45700" rIns="91425" bIns="45700" anchor="t" anchorCtr="0">
            <a:noAutofit/>
          </a:bodyPr>
          <a:lstStyle/>
          <a:p>
            <a:r>
              <a:rPr lang="en-US" sz="2000" dirty="0"/>
              <a:t>Traditional risks (patient factors + operative details)</a:t>
            </a:r>
          </a:p>
          <a:p>
            <a:r>
              <a:rPr lang="en-US" sz="2000" b="1" dirty="0"/>
              <a:t>Hypothesis</a:t>
            </a:r>
            <a:r>
              <a:rPr lang="en-US" sz="2000" dirty="0"/>
              <a:t>: </a:t>
            </a:r>
            <a:r>
              <a:rPr lang="en-US" sz="1600" dirty="0"/>
              <a:t>Higher neighborhood vulnerability (measured by EJI) → higher wound morbidity after ventral hernia repair</a:t>
            </a:r>
          </a:p>
        </p:txBody>
      </p:sp>
      <p:sp>
        <p:nvSpPr>
          <p:cNvPr id="150" name="Google Shape;150;p7"/>
          <p:cNvSpPr txBox="1">
            <a:spLocks noGrp="1"/>
          </p:cNvSpPr>
          <p:nvPr>
            <p:ph type="title"/>
          </p:nvPr>
        </p:nvSpPr>
        <p:spPr>
          <a:xfrm>
            <a:off x="0" y="2286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Arial"/>
              <a:buNone/>
            </a:pPr>
            <a:r>
              <a:rPr lang="en-US" sz="4400" dirty="0"/>
              <a:t>Does Place Matter in Hernia Repair?</a:t>
            </a:r>
            <a:endParaRPr dirty="0"/>
          </a:p>
        </p:txBody>
      </p:sp>
      <p:pic>
        <p:nvPicPr>
          <p:cNvPr id="151" name="Google Shape;151;p7" descr="Definition &amp; Meaning of &quot;Patient&quot; in English | Picture Dictionary"/>
          <p:cNvPicPr preferRelativeResize="0"/>
          <p:nvPr/>
        </p:nvPicPr>
        <p:blipFill rotWithShape="1">
          <a:blip r:embed="rId3">
            <a:alphaModFix/>
          </a:blip>
          <a:srcRect/>
          <a:stretch/>
        </p:blipFill>
        <p:spPr>
          <a:xfrm>
            <a:off x="1126843" y="4608888"/>
            <a:ext cx="1095487" cy="876390"/>
          </a:xfrm>
          <a:prstGeom prst="ellipse">
            <a:avLst/>
          </a:prstGeom>
          <a:noFill/>
          <a:ln>
            <a:noFill/>
          </a:ln>
        </p:spPr>
      </p:pic>
      <p:pic>
        <p:nvPicPr>
          <p:cNvPr id="152" name="Google Shape;152;p7"/>
          <p:cNvPicPr preferRelativeResize="0"/>
          <p:nvPr/>
        </p:nvPicPr>
        <p:blipFill rotWithShape="1">
          <a:blip r:embed="rId4">
            <a:alphaModFix amt="50000"/>
          </a:blip>
          <a:srcRect/>
          <a:stretch/>
        </p:blipFill>
        <p:spPr>
          <a:xfrm>
            <a:off x="3561206" y="4979133"/>
            <a:ext cx="1095487" cy="830360"/>
          </a:xfrm>
          <a:prstGeom prst="ellipse">
            <a:avLst/>
          </a:prstGeom>
          <a:noFill/>
          <a:ln>
            <a:noFill/>
          </a:ln>
        </p:spPr>
      </p:pic>
      <p:pic>
        <p:nvPicPr>
          <p:cNvPr id="153" name="Google Shape;153;p7"/>
          <p:cNvPicPr preferRelativeResize="0"/>
          <p:nvPr/>
        </p:nvPicPr>
        <p:blipFill rotWithShape="1">
          <a:blip r:embed="rId5">
            <a:alphaModFix amt="50000"/>
          </a:blip>
          <a:srcRect/>
          <a:stretch/>
        </p:blipFill>
        <p:spPr>
          <a:xfrm>
            <a:off x="5916713" y="5334804"/>
            <a:ext cx="1095487" cy="853441"/>
          </a:xfrm>
          <a:prstGeom prst="ellipse">
            <a:avLst/>
          </a:prstGeom>
          <a:noFill/>
          <a:ln>
            <a:noFill/>
          </a:ln>
        </p:spPr>
      </p:pic>
      <p:grpSp>
        <p:nvGrpSpPr>
          <p:cNvPr id="154" name="Google Shape;154;p7"/>
          <p:cNvGrpSpPr/>
          <p:nvPr/>
        </p:nvGrpSpPr>
        <p:grpSpPr>
          <a:xfrm>
            <a:off x="787315" y="3652597"/>
            <a:ext cx="7326455" cy="1778352"/>
            <a:chOff x="0" y="23733"/>
            <a:chExt cx="7326455" cy="1778352"/>
          </a:xfrm>
        </p:grpSpPr>
        <p:sp>
          <p:nvSpPr>
            <p:cNvPr id="155" name="Google Shape;155;p7"/>
            <p:cNvSpPr/>
            <p:nvPr/>
          </p:nvSpPr>
          <p:spPr>
            <a:xfrm>
              <a:off x="0" y="23733"/>
              <a:ext cx="7326455" cy="1067011"/>
            </a:xfrm>
            <a:prstGeom prst="rightArrow">
              <a:avLst>
                <a:gd name="adj1" fmla="val 50000"/>
                <a:gd name="adj2" fmla="val 50000"/>
              </a:avLst>
            </a:prstGeom>
            <a:solidFill>
              <a:srgbClr val="0577B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txBox="1"/>
            <p:nvPr/>
          </p:nvSpPr>
          <p:spPr>
            <a:xfrm>
              <a:off x="0" y="290486"/>
              <a:ext cx="7059702" cy="533505"/>
            </a:xfrm>
            <a:prstGeom prst="rect">
              <a:avLst/>
            </a:prstGeom>
            <a:noFill/>
            <a:ln>
              <a:noFill/>
            </a:ln>
          </p:spPr>
          <p:txBody>
            <a:bodyPr spcFirstLastPara="1" wrap="square" lIns="80000" tIns="80000" rIns="254000" bIns="169375" anchor="ctr" anchorCtr="0">
              <a:noAutofit/>
            </a:bodyPr>
            <a:lstStyle/>
            <a:p>
              <a:pPr marL="0" marR="0" lvl="0" indent="0" algn="l" rtl="0">
                <a:lnSpc>
                  <a:spcPct val="90000"/>
                </a:lnSpc>
                <a:spcBef>
                  <a:spcPts val="0"/>
                </a:spcBef>
                <a:spcAft>
                  <a:spcPts val="0"/>
                </a:spcAft>
                <a:buClr>
                  <a:schemeClr val="lt1"/>
                </a:buClr>
                <a:buSzPts val="2100"/>
                <a:buFont typeface="Arial"/>
                <a:buNone/>
              </a:pPr>
              <a:r>
                <a:rPr lang="en-US" sz="2100">
                  <a:solidFill>
                    <a:schemeClr val="lt1"/>
                  </a:solidFill>
                  <a:latin typeface="Arial"/>
                  <a:ea typeface="Arial"/>
                  <a:cs typeface="Arial"/>
                  <a:sym typeface="Arial"/>
                </a:rPr>
                <a:t>Patient risk</a:t>
              </a:r>
              <a:endParaRPr sz="2100">
                <a:solidFill>
                  <a:schemeClr val="lt1"/>
                </a:solidFill>
                <a:latin typeface="Arial"/>
                <a:ea typeface="Arial"/>
                <a:cs typeface="Arial"/>
                <a:sym typeface="Arial"/>
              </a:endParaRPr>
            </a:p>
          </p:txBody>
        </p:sp>
        <p:sp>
          <p:nvSpPr>
            <p:cNvPr id="157" name="Google Shape;157;p7"/>
            <p:cNvSpPr/>
            <p:nvPr/>
          </p:nvSpPr>
          <p:spPr>
            <a:xfrm>
              <a:off x="2256548" y="379403"/>
              <a:ext cx="5069906" cy="1067011"/>
            </a:xfrm>
            <a:prstGeom prst="rightArrow">
              <a:avLst>
                <a:gd name="adj1" fmla="val 50000"/>
                <a:gd name="adj2" fmla="val 50000"/>
              </a:avLst>
            </a:prstGeom>
            <a:solidFill>
              <a:srgbClr val="0577B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txBox="1"/>
            <p:nvPr/>
          </p:nvSpPr>
          <p:spPr>
            <a:xfrm>
              <a:off x="2256548" y="646156"/>
              <a:ext cx="4803153" cy="533505"/>
            </a:xfrm>
            <a:prstGeom prst="rect">
              <a:avLst/>
            </a:prstGeom>
            <a:noFill/>
            <a:ln>
              <a:noFill/>
            </a:ln>
          </p:spPr>
          <p:txBody>
            <a:bodyPr spcFirstLastPara="1" wrap="square" lIns="80000" tIns="80000" rIns="254000" bIns="169375" anchor="ctr" anchorCtr="0">
              <a:noAutofit/>
            </a:bodyPr>
            <a:lstStyle/>
            <a:p>
              <a:pPr marL="0" marR="0" lvl="0" indent="0" algn="l" rtl="0">
                <a:lnSpc>
                  <a:spcPct val="90000"/>
                </a:lnSpc>
                <a:spcBef>
                  <a:spcPts val="0"/>
                </a:spcBef>
                <a:spcAft>
                  <a:spcPts val="0"/>
                </a:spcAft>
                <a:buClr>
                  <a:schemeClr val="lt1"/>
                </a:buClr>
                <a:buSzPts val="2100"/>
                <a:buFont typeface="Arial"/>
                <a:buNone/>
              </a:pPr>
              <a:r>
                <a:rPr lang="en-US" sz="2100">
                  <a:solidFill>
                    <a:schemeClr val="lt1"/>
                  </a:solidFill>
                  <a:latin typeface="Arial"/>
                  <a:ea typeface="Arial"/>
                  <a:cs typeface="Arial"/>
                  <a:sym typeface="Arial"/>
                </a:rPr>
                <a:t>Procedure risk</a:t>
              </a:r>
              <a:endParaRPr sz="2100">
                <a:solidFill>
                  <a:schemeClr val="lt1"/>
                </a:solidFill>
                <a:latin typeface="Arial"/>
                <a:ea typeface="Arial"/>
                <a:cs typeface="Arial"/>
                <a:sym typeface="Arial"/>
              </a:endParaRPr>
            </a:p>
          </p:txBody>
        </p:sp>
        <p:sp>
          <p:nvSpPr>
            <p:cNvPr id="159" name="Google Shape;159;p7"/>
            <p:cNvSpPr/>
            <p:nvPr/>
          </p:nvSpPr>
          <p:spPr>
            <a:xfrm>
              <a:off x="4513096" y="735074"/>
              <a:ext cx="2813358" cy="1067011"/>
            </a:xfrm>
            <a:prstGeom prst="rightArrow">
              <a:avLst>
                <a:gd name="adj1" fmla="val 50000"/>
                <a:gd name="adj2" fmla="val 50000"/>
              </a:avLst>
            </a:prstGeom>
            <a:solidFill>
              <a:srgbClr val="0577B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txBox="1"/>
            <p:nvPr/>
          </p:nvSpPr>
          <p:spPr>
            <a:xfrm>
              <a:off x="4513096" y="1001827"/>
              <a:ext cx="2546605" cy="533505"/>
            </a:xfrm>
            <a:prstGeom prst="rect">
              <a:avLst/>
            </a:prstGeom>
            <a:noFill/>
            <a:ln>
              <a:noFill/>
            </a:ln>
          </p:spPr>
          <p:txBody>
            <a:bodyPr spcFirstLastPara="1" wrap="square" lIns="80000" tIns="80000" rIns="254000" bIns="169375" anchor="ctr" anchorCtr="0">
              <a:noAutofit/>
            </a:bodyPr>
            <a:lstStyle/>
            <a:p>
              <a:pPr marL="0" marR="0" lvl="0" indent="0" algn="l" rtl="0">
                <a:lnSpc>
                  <a:spcPct val="90000"/>
                </a:lnSpc>
                <a:spcBef>
                  <a:spcPts val="0"/>
                </a:spcBef>
                <a:spcAft>
                  <a:spcPts val="0"/>
                </a:spcAft>
                <a:buClr>
                  <a:schemeClr val="lt1"/>
                </a:buClr>
                <a:buSzPts val="2100"/>
                <a:buFont typeface="Arial"/>
                <a:buNone/>
              </a:pPr>
              <a:r>
                <a:rPr lang="en-US" sz="2100">
                  <a:solidFill>
                    <a:schemeClr val="lt1"/>
                  </a:solidFill>
                  <a:latin typeface="Arial"/>
                  <a:ea typeface="Arial"/>
                  <a:cs typeface="Arial"/>
                  <a:sym typeface="Arial"/>
                </a:rPr>
                <a:t>Place-based risk</a:t>
              </a:r>
              <a:endParaRPr sz="2100">
                <a:solidFill>
                  <a:schemeClr val="lt1"/>
                </a:solidFill>
                <a:latin typeface="Arial"/>
                <a:ea typeface="Arial"/>
                <a:cs typeface="Arial"/>
                <a:sym typeface="Arial"/>
              </a:endParaRPr>
            </a:p>
          </p:txBody>
        </p:sp>
      </p:grpSp>
      <p:sp>
        <p:nvSpPr>
          <p:cNvPr id="161" name="Google Shape;161;p7"/>
          <p:cNvSpPr/>
          <p:nvPr/>
        </p:nvSpPr>
        <p:spPr>
          <a:xfrm>
            <a:off x="8257645" y="3919350"/>
            <a:ext cx="1856494" cy="1325563"/>
          </a:xfrm>
          <a:prstGeom prst="ellipse">
            <a:avLst/>
          </a:prstGeom>
          <a:solidFill>
            <a:srgbClr val="FF0000"/>
          </a:solidFill>
          <a:ln w="12700" cap="flat" cmpd="sng">
            <a:solidFill>
              <a:srgbClr val="0332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lt1"/>
                </a:solidFill>
                <a:latin typeface="Arial"/>
                <a:ea typeface="Arial"/>
                <a:cs typeface="Arial"/>
                <a:sym typeface="Arial"/>
              </a:rPr>
              <a:t>Outcome</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txBox="1">
            <a:spLocks noGrp="1"/>
          </p:cNvSpPr>
          <p:nvPr>
            <p:ph type="title"/>
          </p:nvPr>
        </p:nvSpPr>
        <p:spPr>
          <a:xfrm>
            <a:off x="0" y="318804"/>
            <a:ext cx="11887200" cy="5403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2800"/>
              <a:buFont typeface="Arial"/>
              <a:buNone/>
            </a:pPr>
            <a:r>
              <a:rPr lang="en-US" sz="2800" dirty="0"/>
              <a:t>Environmental Justice Index (EJI): a composite “place-based risk” metric</a:t>
            </a:r>
            <a:endParaRPr dirty="0"/>
          </a:p>
        </p:txBody>
      </p:sp>
      <p:grpSp>
        <p:nvGrpSpPr>
          <p:cNvPr id="169" name="Google Shape;169;p8"/>
          <p:cNvGrpSpPr/>
          <p:nvPr/>
        </p:nvGrpSpPr>
        <p:grpSpPr>
          <a:xfrm>
            <a:off x="276712" y="3183306"/>
            <a:ext cx="9757304" cy="3742347"/>
            <a:chOff x="0" y="0"/>
            <a:chExt cx="7696460" cy="3424199"/>
          </a:xfrm>
        </p:grpSpPr>
        <p:sp>
          <p:nvSpPr>
            <p:cNvPr id="170" name="Google Shape;170;p8"/>
            <p:cNvSpPr/>
            <p:nvPr/>
          </p:nvSpPr>
          <p:spPr>
            <a:xfrm>
              <a:off x="0" y="0"/>
              <a:ext cx="604800" cy="604800"/>
            </a:xfrm>
            <a:prstGeom prst="ellipse">
              <a:avLst/>
            </a:prstGeom>
            <a:solidFill>
              <a:srgbClr val="FBDC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8"/>
            <p:cNvSpPr/>
            <p:nvPr/>
          </p:nvSpPr>
          <p:spPr>
            <a:xfrm>
              <a:off x="139146" y="152402"/>
              <a:ext cx="350784" cy="350784"/>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8"/>
            <p:cNvSpPr/>
            <p:nvPr/>
          </p:nvSpPr>
          <p:spPr>
            <a:xfrm>
              <a:off x="685798" y="3175"/>
              <a:ext cx="1425599" cy="60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8"/>
            <p:cNvSpPr txBox="1"/>
            <p:nvPr/>
          </p:nvSpPr>
          <p:spPr>
            <a:xfrm>
              <a:off x="743945" y="25394"/>
              <a:ext cx="6952515" cy="604800"/>
            </a:xfrm>
            <a:prstGeom prst="rect">
              <a:avLst/>
            </a:prstGeom>
            <a:noFill/>
            <a:ln>
              <a:noFill/>
            </a:ln>
          </p:spPr>
          <p:txBody>
            <a:bodyPr spcFirstLastPara="1" wrap="square" lIns="0" tIns="0" rIns="0" bIns="0" anchor="ctr" anchorCtr="0">
              <a:noAutofit/>
            </a:bodyPr>
            <a:lstStyle/>
            <a:p>
              <a:pPr>
                <a:buClr>
                  <a:schemeClr val="dk1"/>
                </a:buClr>
                <a:buSzPts val="1700"/>
              </a:pPr>
              <a:r>
                <a:rPr lang="en-US" sz="2000" b="1" dirty="0">
                  <a:solidFill>
                    <a:schemeClr val="dk1"/>
                  </a:solidFill>
                  <a:latin typeface="Arial"/>
                  <a:ea typeface="Arial"/>
                  <a:cs typeface="Arial"/>
                  <a:sym typeface="Arial"/>
                </a:rPr>
                <a:t>Social vulnerability: </a:t>
              </a:r>
              <a:r>
                <a:rPr lang="en-US" sz="1800" dirty="0"/>
                <a:t>Socioeconomic status, race/ethnicity, household challenges, housing type</a:t>
              </a:r>
              <a:endParaRPr sz="1800" dirty="0"/>
            </a:p>
          </p:txBody>
        </p:sp>
        <p:sp>
          <p:nvSpPr>
            <p:cNvPr id="174" name="Google Shape;174;p8"/>
            <p:cNvSpPr/>
            <p:nvPr/>
          </p:nvSpPr>
          <p:spPr>
            <a:xfrm>
              <a:off x="0" y="965236"/>
              <a:ext cx="604800" cy="604800"/>
            </a:xfrm>
            <a:prstGeom prst="ellipse">
              <a:avLst/>
            </a:prstGeom>
            <a:solidFill>
              <a:srgbClr val="FBDC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8"/>
            <p:cNvSpPr/>
            <p:nvPr/>
          </p:nvSpPr>
          <p:spPr>
            <a:xfrm>
              <a:off x="139148" y="1066801"/>
              <a:ext cx="350784" cy="35078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8"/>
            <p:cNvSpPr/>
            <p:nvPr/>
          </p:nvSpPr>
          <p:spPr>
            <a:xfrm>
              <a:off x="685804" y="1025081"/>
              <a:ext cx="1425599" cy="60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8"/>
            <p:cNvSpPr txBox="1"/>
            <p:nvPr/>
          </p:nvSpPr>
          <p:spPr>
            <a:xfrm>
              <a:off x="714874" y="1047300"/>
              <a:ext cx="6952515" cy="604800"/>
            </a:xfrm>
            <a:prstGeom prst="rect">
              <a:avLst/>
            </a:prstGeom>
            <a:noFill/>
            <a:ln>
              <a:noFill/>
            </a:ln>
          </p:spPr>
          <p:txBody>
            <a:bodyPr spcFirstLastPara="1" wrap="square" lIns="0" tIns="0" rIns="0" bIns="0" anchor="ctr" anchorCtr="0">
              <a:noAutofit/>
            </a:bodyPr>
            <a:lstStyle/>
            <a:p>
              <a:pPr>
                <a:buClr>
                  <a:schemeClr val="dk1"/>
                </a:buClr>
                <a:buSzPts val="1700"/>
              </a:pPr>
              <a:r>
                <a:rPr lang="en-US" sz="2000" b="1" dirty="0">
                  <a:solidFill>
                    <a:schemeClr val="dk1"/>
                  </a:solidFill>
                  <a:latin typeface="Arial"/>
                  <a:ea typeface="Arial"/>
                  <a:cs typeface="Arial"/>
                  <a:sym typeface="Arial"/>
                </a:rPr>
                <a:t>Environmental burden: </a:t>
              </a:r>
              <a:r>
                <a:rPr lang="en-US" sz="1800" dirty="0"/>
                <a:t>air toxics, hazardous waste, high-volume roads, lack of parks</a:t>
              </a:r>
            </a:p>
            <a:p>
              <a:pPr marL="0" marR="0" lvl="0" indent="0" algn="l" rtl="0">
                <a:lnSpc>
                  <a:spcPct val="100000"/>
                </a:lnSpc>
                <a:spcBef>
                  <a:spcPts val="0"/>
                </a:spcBef>
                <a:spcAft>
                  <a:spcPts val="0"/>
                </a:spcAft>
                <a:buClr>
                  <a:schemeClr val="dk1"/>
                </a:buClr>
                <a:buSzPts val="1700"/>
                <a:buFont typeface="Arial"/>
                <a:buNone/>
              </a:pPr>
              <a:endParaRPr sz="1800" dirty="0"/>
            </a:p>
          </p:txBody>
        </p:sp>
        <p:sp>
          <p:nvSpPr>
            <p:cNvPr id="178" name="Google Shape;178;p8"/>
            <p:cNvSpPr/>
            <p:nvPr/>
          </p:nvSpPr>
          <p:spPr>
            <a:xfrm>
              <a:off x="1" y="2670176"/>
              <a:ext cx="604800" cy="604800"/>
            </a:xfrm>
            <a:prstGeom prst="ellipse">
              <a:avLst/>
            </a:prstGeom>
            <a:solidFill>
              <a:srgbClr val="FBDC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8"/>
            <p:cNvSpPr/>
            <p:nvPr/>
          </p:nvSpPr>
          <p:spPr>
            <a:xfrm>
              <a:off x="139146" y="2819399"/>
              <a:ext cx="350784" cy="35078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8"/>
            <p:cNvSpPr/>
            <p:nvPr/>
          </p:nvSpPr>
          <p:spPr>
            <a:xfrm>
              <a:off x="761997" y="2670176"/>
              <a:ext cx="1425599" cy="60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8"/>
            <p:cNvSpPr txBox="1"/>
            <p:nvPr/>
          </p:nvSpPr>
          <p:spPr>
            <a:xfrm>
              <a:off x="724162" y="2819399"/>
              <a:ext cx="6934462" cy="604800"/>
            </a:xfrm>
            <a:prstGeom prst="rect">
              <a:avLst/>
            </a:prstGeom>
            <a:noFill/>
            <a:ln>
              <a:noFill/>
            </a:ln>
          </p:spPr>
          <p:txBody>
            <a:bodyPr spcFirstLastPara="1" wrap="square" lIns="0" tIns="0" rIns="0" bIns="0" anchor="ctr" anchorCtr="0">
              <a:noAutofit/>
            </a:bodyPr>
            <a:lstStyle/>
            <a:p>
              <a:pPr>
                <a:buClr>
                  <a:schemeClr val="dk1"/>
                </a:buClr>
                <a:buSzPts val="1700"/>
              </a:pPr>
              <a:r>
                <a:rPr lang="en-US" sz="2000" b="1" dirty="0">
                  <a:solidFill>
                    <a:schemeClr val="dk1"/>
                  </a:solidFill>
                  <a:latin typeface="Arial"/>
                  <a:ea typeface="Arial"/>
                  <a:cs typeface="Arial"/>
                  <a:sym typeface="Arial"/>
                </a:rPr>
                <a:t>Climate burden: </a:t>
              </a:r>
              <a:r>
                <a:rPr lang="en-US" sz="1800" dirty="0"/>
                <a:t>extreme heat days wildfire smoke/proximity flooding, drought frequency</a:t>
              </a:r>
            </a:p>
            <a:p>
              <a:pPr marL="0" marR="0" lvl="0" indent="0" algn="l" rtl="0">
                <a:lnSpc>
                  <a:spcPct val="100000"/>
                </a:lnSpc>
                <a:spcBef>
                  <a:spcPts val="0"/>
                </a:spcBef>
                <a:spcAft>
                  <a:spcPts val="0"/>
                </a:spcAft>
                <a:buClr>
                  <a:schemeClr val="dk1"/>
                </a:buClr>
                <a:buSzPts val="1700"/>
                <a:buFont typeface="Arial"/>
                <a:buNone/>
              </a:pPr>
              <a:endParaRPr sz="1800" dirty="0"/>
            </a:p>
          </p:txBody>
        </p:sp>
        <p:sp>
          <p:nvSpPr>
            <p:cNvPr id="182" name="Google Shape;182;p8"/>
            <p:cNvSpPr/>
            <p:nvPr/>
          </p:nvSpPr>
          <p:spPr>
            <a:xfrm>
              <a:off x="0" y="1836949"/>
              <a:ext cx="604800" cy="604800"/>
            </a:xfrm>
            <a:prstGeom prst="ellipse">
              <a:avLst/>
            </a:prstGeom>
            <a:solidFill>
              <a:srgbClr val="FBDC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8"/>
            <p:cNvSpPr/>
            <p:nvPr/>
          </p:nvSpPr>
          <p:spPr>
            <a:xfrm>
              <a:off x="139148" y="1962717"/>
              <a:ext cx="350784" cy="350784"/>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8"/>
            <p:cNvSpPr/>
            <p:nvPr/>
          </p:nvSpPr>
          <p:spPr>
            <a:xfrm>
              <a:off x="685804" y="1836949"/>
              <a:ext cx="1425599" cy="60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8"/>
            <p:cNvSpPr txBox="1"/>
            <p:nvPr/>
          </p:nvSpPr>
          <p:spPr>
            <a:xfrm>
              <a:off x="685804" y="1951163"/>
              <a:ext cx="7010656" cy="604800"/>
            </a:xfrm>
            <a:prstGeom prst="rect">
              <a:avLst/>
            </a:prstGeom>
            <a:noFill/>
            <a:ln>
              <a:noFill/>
            </a:ln>
          </p:spPr>
          <p:txBody>
            <a:bodyPr spcFirstLastPara="1" wrap="square" lIns="0" tIns="0" rIns="0" bIns="0" anchor="ctr" anchorCtr="0">
              <a:noAutofit/>
            </a:bodyPr>
            <a:lstStyle/>
            <a:p>
              <a:pPr>
                <a:buClr>
                  <a:schemeClr val="dk1"/>
                </a:buClr>
                <a:buSzPts val="1700"/>
              </a:pPr>
              <a:r>
                <a:rPr lang="en-US" sz="2000" b="1" dirty="0">
                  <a:solidFill>
                    <a:schemeClr val="dk1"/>
                  </a:solidFill>
                  <a:latin typeface="Arial"/>
                  <a:ea typeface="Arial"/>
                  <a:cs typeface="Arial"/>
                  <a:sym typeface="Arial"/>
                </a:rPr>
                <a:t>Health vulnerability: </a:t>
              </a:r>
              <a:r>
                <a:rPr lang="en-US" sz="1800" dirty="0"/>
                <a:t>high prevalence of asthma, diabetes, cancer, poor mental health</a:t>
              </a:r>
            </a:p>
            <a:p>
              <a:pPr marL="0" marR="0" lvl="0" indent="0" algn="l" rtl="0">
                <a:lnSpc>
                  <a:spcPct val="100000"/>
                </a:lnSpc>
                <a:spcBef>
                  <a:spcPts val="0"/>
                </a:spcBef>
                <a:spcAft>
                  <a:spcPts val="0"/>
                </a:spcAft>
                <a:buClr>
                  <a:schemeClr val="dk1"/>
                </a:buClr>
                <a:buSzPts val="1700"/>
                <a:buFont typeface="Arial"/>
                <a:buNone/>
              </a:pPr>
              <a:endParaRPr sz="1800" dirty="0"/>
            </a:p>
          </p:txBody>
        </p:sp>
      </p:grpSp>
      <p:sp>
        <p:nvSpPr>
          <p:cNvPr id="4" name="TextBox 3">
            <a:extLst>
              <a:ext uri="{FF2B5EF4-FFF2-40B4-BE49-F238E27FC236}">
                <a16:creationId xmlns:a16="http://schemas.microsoft.com/office/drawing/2014/main" id="{C0A8C180-F731-62D5-8173-A9B261D4CAC8}"/>
              </a:ext>
            </a:extLst>
          </p:cNvPr>
          <p:cNvSpPr txBox="1"/>
          <p:nvPr/>
        </p:nvSpPr>
        <p:spPr>
          <a:xfrm>
            <a:off x="6096000" y="1315014"/>
            <a:ext cx="6014875" cy="954107"/>
          </a:xfrm>
          <a:prstGeom prst="rect">
            <a:avLst/>
          </a:prstGeom>
          <a:noFill/>
        </p:spPr>
        <p:txBody>
          <a:bodyPr wrap="square">
            <a:spAutoFit/>
          </a:bodyPr>
          <a:lstStyle/>
          <a:p>
            <a:r>
              <a:rPr lang="en-US" b="1" dirty="0"/>
              <a:t>Created by </a:t>
            </a:r>
            <a:r>
              <a:rPr lang="en-US" b="1" u="sng" dirty="0"/>
              <a:t>CDC/ATSDR </a:t>
            </a:r>
            <a:r>
              <a:rPr lang="en-US" b="1" dirty="0"/>
              <a:t>(2022 base, 2024 update with climate added)</a:t>
            </a:r>
          </a:p>
          <a:p>
            <a:endParaRPr lang="en-US" b="1" dirty="0"/>
          </a:p>
          <a:p>
            <a:r>
              <a:rPr lang="en-US" b="1" dirty="0"/>
              <a:t>Overall score: 0–1 (higher = greater combined environmental + social + health burden/vulnerability)</a:t>
            </a:r>
          </a:p>
        </p:txBody>
      </p:sp>
      <p:pic>
        <p:nvPicPr>
          <p:cNvPr id="6" name="Picture 5">
            <a:extLst>
              <a:ext uri="{FF2B5EF4-FFF2-40B4-BE49-F238E27FC236}">
                <a16:creationId xmlns:a16="http://schemas.microsoft.com/office/drawing/2014/main" id="{D69AC792-89BD-94A0-43E9-9E7F2D44746D}"/>
              </a:ext>
            </a:extLst>
          </p:cNvPr>
          <p:cNvPicPr>
            <a:picLocks noChangeAspect="1"/>
          </p:cNvPicPr>
          <p:nvPr/>
        </p:nvPicPr>
        <p:blipFill>
          <a:blip r:embed="rId7"/>
          <a:stretch>
            <a:fillRect/>
          </a:stretch>
        </p:blipFill>
        <p:spPr>
          <a:xfrm>
            <a:off x="276712" y="1331265"/>
            <a:ext cx="5738164" cy="155808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AE9C83-4B7D-DC9C-199C-90A6B0302951}"/>
              </a:ext>
            </a:extLst>
          </p:cNvPr>
          <p:cNvPicPr>
            <a:picLocks noChangeAspect="1"/>
          </p:cNvPicPr>
          <p:nvPr/>
        </p:nvPicPr>
        <p:blipFill>
          <a:blip r:embed="rId3"/>
          <a:srcRect b="7226"/>
          <a:stretch>
            <a:fillRect/>
          </a:stretch>
        </p:blipFill>
        <p:spPr>
          <a:xfrm>
            <a:off x="326359" y="2235949"/>
            <a:ext cx="6633241" cy="4450748"/>
          </a:xfrm>
          <a:prstGeom prst="rect">
            <a:avLst/>
          </a:prstGeom>
        </p:spPr>
      </p:pic>
      <p:pic>
        <p:nvPicPr>
          <p:cNvPr id="22" name="Picture 21">
            <a:extLst>
              <a:ext uri="{FF2B5EF4-FFF2-40B4-BE49-F238E27FC236}">
                <a16:creationId xmlns:a16="http://schemas.microsoft.com/office/drawing/2014/main" id="{E224054F-AA7E-8301-7527-E792A861B4CC}"/>
              </a:ext>
            </a:extLst>
          </p:cNvPr>
          <p:cNvPicPr>
            <a:picLocks noChangeAspect="1"/>
          </p:cNvPicPr>
          <p:nvPr/>
        </p:nvPicPr>
        <p:blipFill>
          <a:blip r:embed="rId4"/>
          <a:stretch>
            <a:fillRect/>
          </a:stretch>
        </p:blipFill>
        <p:spPr>
          <a:xfrm>
            <a:off x="479378" y="743458"/>
            <a:ext cx="6018634" cy="1492491"/>
          </a:xfrm>
          <a:prstGeom prst="rect">
            <a:avLst/>
          </a:prstGeom>
        </p:spPr>
      </p:pic>
      <p:sp>
        <p:nvSpPr>
          <p:cNvPr id="6" name="Rectangle 5">
            <a:extLst>
              <a:ext uri="{FF2B5EF4-FFF2-40B4-BE49-F238E27FC236}">
                <a16:creationId xmlns:a16="http://schemas.microsoft.com/office/drawing/2014/main" id="{F2927BE5-ADB5-2563-058F-01886FEBC9E6}"/>
              </a:ext>
            </a:extLst>
          </p:cNvPr>
          <p:cNvSpPr/>
          <p:nvPr/>
        </p:nvSpPr>
        <p:spPr>
          <a:xfrm>
            <a:off x="7886700" y="377231"/>
            <a:ext cx="4100384" cy="44507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Google Shape;186;p8">
            <a:extLst>
              <a:ext uri="{FF2B5EF4-FFF2-40B4-BE49-F238E27FC236}">
                <a16:creationId xmlns:a16="http://schemas.microsoft.com/office/drawing/2014/main" id="{08261C32-D0B2-B40B-1D59-3E08595B9C68}"/>
              </a:ext>
            </a:extLst>
          </p:cNvPr>
          <p:cNvSpPr txBox="1"/>
          <p:nvPr/>
        </p:nvSpPr>
        <p:spPr>
          <a:xfrm>
            <a:off x="8514876" y="863687"/>
            <a:ext cx="2844032" cy="34778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dirty="0">
                <a:solidFill>
                  <a:schemeClr val="dk1"/>
                </a:solidFill>
                <a:latin typeface="Arial"/>
                <a:ea typeface="Arial"/>
                <a:cs typeface="Arial"/>
                <a:sym typeface="Arial"/>
              </a:rPr>
              <a:t>Higher EJI </a:t>
            </a:r>
            <a:endParaRPr sz="2400" dirty="0"/>
          </a:p>
          <a:p>
            <a:pPr marL="0" marR="0" lvl="0" indent="0" algn="ctr" rtl="0">
              <a:spcBef>
                <a:spcPts val="0"/>
              </a:spcBef>
              <a:spcAft>
                <a:spcPts val="0"/>
              </a:spcAft>
              <a:buNone/>
            </a:pPr>
            <a:endParaRPr sz="3200" i="1" dirty="0">
              <a:solidFill>
                <a:schemeClr val="dk1"/>
              </a:solidFill>
              <a:latin typeface="Arial"/>
              <a:ea typeface="Arial"/>
              <a:cs typeface="Arial"/>
              <a:sym typeface="Arial"/>
            </a:endParaRPr>
          </a:p>
          <a:p>
            <a:pPr marL="0" marR="0" lvl="0" indent="0" algn="ctr" rtl="0">
              <a:spcBef>
                <a:spcPts val="0"/>
              </a:spcBef>
              <a:spcAft>
                <a:spcPts val="0"/>
              </a:spcAft>
              <a:buNone/>
            </a:pPr>
            <a:r>
              <a:rPr lang="en-US" sz="3200" i="1" dirty="0">
                <a:solidFill>
                  <a:schemeClr val="dk1"/>
                </a:solidFill>
                <a:latin typeface="Arial"/>
                <a:ea typeface="Arial"/>
                <a:cs typeface="Arial"/>
                <a:sym typeface="Arial"/>
              </a:rPr>
              <a:t> </a:t>
            </a:r>
            <a:endParaRPr sz="2400" dirty="0"/>
          </a:p>
          <a:p>
            <a:pPr marL="0" marR="0" lvl="0" indent="0" algn="ctr" rtl="0">
              <a:spcBef>
                <a:spcPts val="0"/>
              </a:spcBef>
              <a:spcAft>
                <a:spcPts val="0"/>
              </a:spcAft>
              <a:buNone/>
            </a:pPr>
            <a:r>
              <a:rPr lang="en-US" sz="3200" b="1" i="1" dirty="0">
                <a:solidFill>
                  <a:schemeClr val="dk1"/>
                </a:solidFill>
                <a:latin typeface="Arial"/>
                <a:ea typeface="Arial"/>
                <a:cs typeface="Arial"/>
                <a:sym typeface="Arial"/>
              </a:rPr>
              <a:t>greater </a:t>
            </a:r>
            <a:r>
              <a:rPr lang="en-US" sz="2800" b="1" i="1" dirty="0">
                <a:solidFill>
                  <a:schemeClr val="dk1"/>
                </a:solidFill>
                <a:latin typeface="Arial"/>
                <a:ea typeface="Arial"/>
                <a:cs typeface="Arial"/>
                <a:sym typeface="Arial"/>
              </a:rPr>
              <a:t>cumulative</a:t>
            </a:r>
            <a:r>
              <a:rPr lang="en-US" sz="3200" b="1" i="1" dirty="0">
                <a:solidFill>
                  <a:schemeClr val="dk1"/>
                </a:solidFill>
                <a:latin typeface="Arial"/>
                <a:ea typeface="Arial"/>
                <a:cs typeface="Arial"/>
                <a:sym typeface="Arial"/>
              </a:rPr>
              <a:t> </a:t>
            </a:r>
            <a:r>
              <a:rPr lang="en-US" sz="2800" b="1" i="1" dirty="0">
                <a:solidFill>
                  <a:schemeClr val="dk1"/>
                </a:solidFill>
                <a:latin typeface="Arial"/>
                <a:ea typeface="Arial"/>
                <a:cs typeface="Arial"/>
                <a:sym typeface="Arial"/>
              </a:rPr>
              <a:t>neighborhood</a:t>
            </a:r>
            <a:r>
              <a:rPr lang="en-US" sz="3200" b="1" i="1" dirty="0">
                <a:solidFill>
                  <a:schemeClr val="dk1"/>
                </a:solidFill>
                <a:latin typeface="Arial"/>
                <a:ea typeface="Arial"/>
                <a:cs typeface="Arial"/>
                <a:sym typeface="Arial"/>
              </a:rPr>
              <a:t> </a:t>
            </a:r>
            <a:r>
              <a:rPr lang="en-US" sz="2800" b="1" i="1" dirty="0">
                <a:solidFill>
                  <a:schemeClr val="dk1"/>
                </a:solidFill>
                <a:latin typeface="Arial"/>
                <a:ea typeface="Arial"/>
                <a:cs typeface="Arial"/>
                <a:sym typeface="Arial"/>
              </a:rPr>
              <a:t>disadvantage</a:t>
            </a:r>
            <a:endParaRPr sz="3200" b="1" dirty="0">
              <a:solidFill>
                <a:schemeClr val="dk1"/>
              </a:solidFill>
              <a:latin typeface="Arial"/>
              <a:ea typeface="Arial"/>
              <a:cs typeface="Arial"/>
              <a:sym typeface="Arial"/>
            </a:endParaRPr>
          </a:p>
        </p:txBody>
      </p:sp>
      <p:sp>
        <p:nvSpPr>
          <p:cNvPr id="8" name="Google Shape;188;p8">
            <a:extLst>
              <a:ext uri="{FF2B5EF4-FFF2-40B4-BE49-F238E27FC236}">
                <a16:creationId xmlns:a16="http://schemas.microsoft.com/office/drawing/2014/main" id="{45B38EF8-EF0A-19E1-C27B-4414D00E738E}"/>
              </a:ext>
            </a:extLst>
          </p:cNvPr>
          <p:cNvSpPr/>
          <p:nvPr/>
        </p:nvSpPr>
        <p:spPr>
          <a:xfrm rot="16200000">
            <a:off x="9579329" y="1802828"/>
            <a:ext cx="715125" cy="382229"/>
          </a:xfrm>
          <a:prstGeom prst="leftArrow">
            <a:avLst>
              <a:gd name="adj1" fmla="val 50000"/>
              <a:gd name="adj2" fmla="val 50000"/>
            </a:avLst>
          </a:prstGeom>
          <a:solidFill>
            <a:srgbClr val="5B9BD5"/>
          </a:solidFill>
          <a:ln w="38100" cap="flat" cmpd="sng">
            <a:solidFill>
              <a:srgbClr val="FF0000"/>
            </a:solidFill>
            <a:prstDash val="solid"/>
            <a:miter lim="800000"/>
            <a:headEnd type="none" w="sm" len="sm"/>
            <a:tailEnd type="none" w="sm" len="sm"/>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6673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F91A9-8699-62CB-5C36-C25E9E4CD6D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C3E50C-AD21-EFE5-F586-0F65DF74DB38}"/>
              </a:ext>
            </a:extLst>
          </p:cNvPr>
          <p:cNvPicPr>
            <a:picLocks noChangeAspect="1"/>
          </p:cNvPicPr>
          <p:nvPr/>
        </p:nvPicPr>
        <p:blipFill>
          <a:blip r:embed="rId3"/>
          <a:srcRect b="7226"/>
          <a:stretch>
            <a:fillRect/>
          </a:stretch>
        </p:blipFill>
        <p:spPr>
          <a:xfrm>
            <a:off x="681959" y="2388349"/>
            <a:ext cx="4347241" cy="2916896"/>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4EC3E3B8-0519-4940-64CB-D2DC14EBE152}"/>
                  </a:ext>
                </a:extLst>
              </p14:cNvPr>
              <p14:cNvContentPartPr/>
              <p14:nvPr/>
            </p14:nvContentPartPr>
            <p14:xfrm>
              <a:off x="3657600" y="3392905"/>
              <a:ext cx="323640" cy="322920"/>
            </p14:xfrm>
          </p:contentPart>
        </mc:Choice>
        <mc:Fallback xmlns="">
          <p:pic>
            <p:nvPicPr>
              <p:cNvPr id="5" name="Ink 4">
                <a:extLst>
                  <a:ext uri="{FF2B5EF4-FFF2-40B4-BE49-F238E27FC236}">
                    <a16:creationId xmlns:a16="http://schemas.microsoft.com/office/drawing/2014/main" id="{4EC3E3B8-0519-4940-64CB-D2DC14EBE152}"/>
                  </a:ext>
                </a:extLst>
              </p:cNvPr>
              <p:cNvPicPr/>
              <p:nvPr/>
            </p:nvPicPr>
            <p:blipFill>
              <a:blip r:embed="rId5"/>
              <a:stretch>
                <a:fillRect/>
              </a:stretch>
            </p:blipFill>
            <p:spPr>
              <a:xfrm>
                <a:off x="3651480" y="3386785"/>
                <a:ext cx="335880" cy="335160"/>
              </a:xfrm>
              <a:prstGeom prst="rect">
                <a:avLst/>
              </a:prstGeom>
            </p:spPr>
          </p:pic>
        </mc:Fallback>
      </mc:AlternateContent>
      <p:pic>
        <p:nvPicPr>
          <p:cNvPr id="14" name="Picture 13">
            <a:extLst>
              <a:ext uri="{FF2B5EF4-FFF2-40B4-BE49-F238E27FC236}">
                <a16:creationId xmlns:a16="http://schemas.microsoft.com/office/drawing/2014/main" id="{EF9D0E8A-0789-C339-1452-62BE03E400E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630" b="89987" l="9896" r="93099">
                        <a14:foregroundMark x1="94531" y1="1502" x2="93490" y2="50563"/>
                        <a14:foregroundMark x1="93490" y1="50563" x2="81510" y2="69212"/>
                        <a14:foregroundMark x1="81510" y1="69212" x2="64193" y2="83980"/>
                        <a14:foregroundMark x1="64193" y1="83980" x2="39063" y2="90488"/>
                        <a14:foregroundMark x1="39063" y1="90488" x2="15234" y2="84105"/>
                        <a14:foregroundMark x1="15234" y1="84105" x2="3385" y2="64080"/>
                        <a14:foregroundMark x1="3385" y1="64080" x2="1693" y2="16896"/>
                        <a14:foregroundMark x1="1693" y1="16896" x2="24089" y2="12140"/>
                        <a14:foregroundMark x1="24089" y1="12140" x2="49479" y2="18398"/>
                        <a14:foregroundMark x1="49479" y1="18398" x2="93099" y2="3630"/>
                      </a14:backgroundRemoval>
                    </a14:imgEffect>
                  </a14:imgLayer>
                </a14:imgProps>
              </a:ext>
            </a:extLst>
          </a:blip>
          <a:stretch>
            <a:fillRect/>
          </a:stretch>
        </p:blipFill>
        <p:spPr>
          <a:xfrm>
            <a:off x="5410200" y="1294562"/>
            <a:ext cx="2102700" cy="2187574"/>
          </a:xfrm>
          <a:prstGeom prst="rect">
            <a:avLst/>
          </a:prstGeom>
        </p:spPr>
      </p:pic>
      <p:cxnSp>
        <p:nvCxnSpPr>
          <p:cNvPr id="16" name="Straight Arrow Connector 15">
            <a:extLst>
              <a:ext uri="{FF2B5EF4-FFF2-40B4-BE49-F238E27FC236}">
                <a16:creationId xmlns:a16="http://schemas.microsoft.com/office/drawing/2014/main" id="{FDDB2189-0E2A-CFA0-2809-DE641C840853}"/>
              </a:ext>
            </a:extLst>
          </p:cNvPr>
          <p:cNvCxnSpPr/>
          <p:nvPr/>
        </p:nvCxnSpPr>
        <p:spPr>
          <a:xfrm flipV="1">
            <a:off x="3981240" y="2388349"/>
            <a:ext cx="1581360" cy="10045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DE83445-92DA-9ADE-BC1C-9B852CF4D641}"/>
              </a:ext>
            </a:extLst>
          </p:cNvPr>
          <p:cNvSpPr/>
          <p:nvPr/>
        </p:nvSpPr>
        <p:spPr>
          <a:xfrm>
            <a:off x="6781800" y="1676400"/>
            <a:ext cx="139125" cy="10477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p>
        </p:txBody>
      </p:sp>
      <p:pic>
        <p:nvPicPr>
          <p:cNvPr id="20" name="Picture 19">
            <a:extLst>
              <a:ext uri="{FF2B5EF4-FFF2-40B4-BE49-F238E27FC236}">
                <a16:creationId xmlns:a16="http://schemas.microsoft.com/office/drawing/2014/main" id="{261CE667-37F7-A468-C23E-9120325D0477}"/>
              </a:ext>
            </a:extLst>
          </p:cNvPr>
          <p:cNvPicPr>
            <a:picLocks noChangeAspect="1"/>
          </p:cNvPicPr>
          <p:nvPr/>
        </p:nvPicPr>
        <p:blipFill>
          <a:blip r:embed="rId8"/>
          <a:stretch>
            <a:fillRect/>
          </a:stretch>
        </p:blipFill>
        <p:spPr>
          <a:xfrm>
            <a:off x="6557116" y="3756714"/>
            <a:ext cx="4937081" cy="3101286"/>
          </a:xfrm>
          <a:prstGeom prst="ellipse">
            <a:avLst/>
          </a:prstGeom>
          <a:ln>
            <a:noFill/>
          </a:ln>
          <a:effectLst>
            <a:softEdge rad="112500"/>
          </a:effectLst>
        </p:spPr>
      </p:pic>
      <p:pic>
        <p:nvPicPr>
          <p:cNvPr id="21" name="Picture 20">
            <a:extLst>
              <a:ext uri="{FF2B5EF4-FFF2-40B4-BE49-F238E27FC236}">
                <a16:creationId xmlns:a16="http://schemas.microsoft.com/office/drawing/2014/main" id="{CA90E4AC-D938-E8EC-E864-3F11D47702E7}"/>
              </a:ext>
            </a:extLst>
          </p:cNvPr>
          <p:cNvPicPr>
            <a:picLocks noChangeAspect="1"/>
          </p:cNvPicPr>
          <p:nvPr/>
        </p:nvPicPr>
        <p:blipFill>
          <a:blip r:embed="rId9"/>
          <a:stretch>
            <a:fillRect/>
          </a:stretch>
        </p:blipFill>
        <p:spPr>
          <a:xfrm>
            <a:off x="8229600" y="4648200"/>
            <a:ext cx="303819" cy="310284"/>
          </a:xfrm>
          <a:prstGeom prst="rect">
            <a:avLst/>
          </a:prstGeom>
          <a:ln w="38100">
            <a:solidFill>
              <a:srgbClr val="FFFF00"/>
            </a:solidFill>
          </a:ln>
        </p:spPr>
      </p:pic>
      <p:pic>
        <p:nvPicPr>
          <p:cNvPr id="22" name="Picture 21">
            <a:extLst>
              <a:ext uri="{FF2B5EF4-FFF2-40B4-BE49-F238E27FC236}">
                <a16:creationId xmlns:a16="http://schemas.microsoft.com/office/drawing/2014/main" id="{ED7D193D-43F7-ED3E-5A04-85600ACC7CB7}"/>
              </a:ext>
            </a:extLst>
          </p:cNvPr>
          <p:cNvPicPr>
            <a:picLocks noChangeAspect="1"/>
          </p:cNvPicPr>
          <p:nvPr/>
        </p:nvPicPr>
        <p:blipFill>
          <a:blip r:embed="rId10"/>
          <a:stretch>
            <a:fillRect/>
          </a:stretch>
        </p:blipFill>
        <p:spPr>
          <a:xfrm>
            <a:off x="860378" y="476009"/>
            <a:ext cx="3534268" cy="876422"/>
          </a:xfrm>
          <a:prstGeom prst="rect">
            <a:avLst/>
          </a:prstGeom>
        </p:spPr>
      </p:pic>
      <p:cxnSp>
        <p:nvCxnSpPr>
          <p:cNvPr id="2" name="Straight Arrow Connector 1">
            <a:extLst>
              <a:ext uri="{FF2B5EF4-FFF2-40B4-BE49-F238E27FC236}">
                <a16:creationId xmlns:a16="http://schemas.microsoft.com/office/drawing/2014/main" id="{11CBE99F-60F9-BB7D-162D-F4C993D33B98}"/>
              </a:ext>
            </a:extLst>
          </p:cNvPr>
          <p:cNvCxnSpPr>
            <a:cxnSpLocks/>
          </p:cNvCxnSpPr>
          <p:nvPr/>
        </p:nvCxnSpPr>
        <p:spPr>
          <a:xfrm>
            <a:off x="6878461" y="1797645"/>
            <a:ext cx="1015439" cy="21895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2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1_Office Theme">
  <a:themeElements>
    <a:clrScheme name="Custom 1">
      <a:dk1>
        <a:srgbClr val="000000"/>
      </a:dk1>
      <a:lt1>
        <a:srgbClr val="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5083</TotalTime>
  <Words>2919</Words>
  <Application>Microsoft Office PowerPoint</Application>
  <PresentationFormat>Widescreen</PresentationFormat>
  <Paragraphs>411</Paragraphs>
  <Slides>24</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Aptos</vt:lpstr>
      <vt:lpstr>Arial</vt:lpstr>
      <vt:lpstr>Calibri</vt:lpstr>
      <vt:lpstr>1_Office Theme</vt:lpstr>
      <vt:lpstr>Beyond Patient Factors: Neighborhood Vulnerability and Wound Outcomes After Ventral Hernia Repair</vt:lpstr>
      <vt:lpstr>Disclosure</vt:lpstr>
      <vt:lpstr>PowerPoint Presentation</vt:lpstr>
      <vt:lpstr>PowerPoint Presentation</vt:lpstr>
      <vt:lpstr>Growing Evidence: Where You Live Affects Surgical Outcomes</vt:lpstr>
      <vt:lpstr>Does Place Matter in Hernia Repair?</vt:lpstr>
      <vt:lpstr>Environmental Justice Index (EJI): a composite “place-based risk” metric</vt:lpstr>
      <vt:lpstr>PowerPoint Presentation</vt:lpstr>
      <vt:lpstr>PowerPoint Presentation</vt:lpstr>
      <vt:lpstr>Our Study: Quick Overview</vt:lpstr>
      <vt:lpstr>EJI linkage (ZIP → census tract)</vt:lpstr>
      <vt:lpstr>Outcomes and analysis plan</vt:lpstr>
      <vt:lpstr>Demographics</vt:lpstr>
      <vt:lpstr>Operative details</vt:lpstr>
      <vt:lpstr>Thirty-day postoperative outcomes</vt:lpstr>
      <vt:lpstr>PowerPoint Presentation</vt:lpstr>
      <vt:lpstr>Social Vulnerability Drives Most of the Signal</vt:lpstr>
      <vt:lpstr>Why Social Vulnerability Matters After Hernia Repair</vt:lpstr>
      <vt:lpstr>Practical Implications</vt:lpstr>
      <vt:lpstr>Key Takeaways</vt:lpstr>
      <vt:lpstr>PowerPoint Presentation</vt:lpstr>
      <vt:lpstr>PowerPoint Presentation</vt:lpstr>
      <vt:lpstr>EJI: Detailed Breakdown of the Four Modules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Zwischenberger, Andrea</dc:creator>
  <cp:lastModifiedBy>Alipouriani, Ali</cp:lastModifiedBy>
  <cp:revision>61</cp:revision>
  <dcterms:created xsi:type="dcterms:W3CDTF">2014-11-21T19:31:52Z</dcterms:created>
  <dcterms:modified xsi:type="dcterms:W3CDTF">2026-02-20T01:22:46Z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pdateToken">
    <vt:lpwstr>1</vt:lpwstr>
  </property>
  <property fmtid="{D5CDD505-2E9C-101B-9397-08002B2CF9AE}" pid="3" name="Offisync_ServerID">
    <vt:lpwstr>94ff3ca2-daf8-4129-9cc9-1304a8c91b48</vt:lpwstr>
  </property>
  <property fmtid="{D5CDD505-2E9C-101B-9397-08002B2CF9AE}" pid="4" name="Jive_LatestUserAccountName">
    <vt:lpwstr>263362</vt:lpwstr>
  </property>
  <property fmtid="{D5CDD505-2E9C-101B-9397-08002B2CF9AE}" pid="5" name="Offisync_ProviderInitializationData">
    <vt:lpwstr>https://ccf.jiveon.com</vt:lpwstr>
  </property>
  <property fmtid="{D5CDD505-2E9C-101B-9397-08002B2CF9AE}" pid="6" name="Offisync_UniqueId">
    <vt:lpwstr>66832</vt:lpwstr>
  </property>
  <property fmtid="{D5CDD505-2E9C-101B-9397-08002B2CF9AE}" pid="7" name="Jive_VersionGuid">
    <vt:lpwstr>a2e4a42b-3788-4442-96c6-662b1c3d4c3f</vt:lpwstr>
  </property>
</Properties>
</file>