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sldIdLst>
    <p:sldId id="256" r:id="rId5"/>
    <p:sldId id="275" r:id="rId6"/>
    <p:sldId id="258" r:id="rId7"/>
    <p:sldId id="270" r:id="rId8"/>
    <p:sldId id="288" r:id="rId9"/>
    <p:sldId id="289" r:id="rId10"/>
    <p:sldId id="263" r:id="rId11"/>
    <p:sldId id="295" r:id="rId12"/>
    <p:sldId id="281" r:id="rId13"/>
    <p:sldId id="292" r:id="rId14"/>
    <p:sldId id="296" r:id="rId15"/>
    <p:sldId id="287" r:id="rId16"/>
    <p:sldId id="28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C10B4DA-93F9-4F49-A5E3-62F60A1B5DAA}">
          <p14:sldIdLst>
            <p14:sldId id="256"/>
            <p14:sldId id="275"/>
            <p14:sldId id="258"/>
            <p14:sldId id="270"/>
            <p14:sldId id="288"/>
            <p14:sldId id="289"/>
            <p14:sldId id="263"/>
            <p14:sldId id="295"/>
            <p14:sldId id="281"/>
            <p14:sldId id="292"/>
            <p14:sldId id="296"/>
            <p14:sldId id="287"/>
            <p14:sldId id="286"/>
          </p14:sldIdLst>
        </p14:section>
        <p14:section name="Untitled Section" id="{B6E2D734-7B22-4E8B-AC84-125DD55EEA3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E151FB-5872-4C5B-BD03-FC38E0E71B63}" v="39" dt="2026-02-11T15:01:53.0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77244" autoAdjust="0"/>
  </p:normalViewPr>
  <p:slideViewPr>
    <p:cSldViewPr snapToGrid="0">
      <p:cViewPr varScale="1">
        <p:scale>
          <a:sx n="85" d="100"/>
          <a:sy n="85" d="100"/>
        </p:scale>
        <p:origin x="1476" y="9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Budney" userId="b6cd76b8-b881-41da-a6f5-1550ebe6bb51" providerId="ADAL" clId="{C618BE8B-DDD5-46C3-9C0D-60258352C698}"/>
    <pc:docChg chg="custSel addSld delSld modSld sldOrd addSection modSection">
      <pc:chgData name="Sarah Budney" userId="b6cd76b8-b881-41da-a6f5-1550ebe6bb51" providerId="ADAL" clId="{C618BE8B-DDD5-46C3-9C0D-60258352C698}" dt="2026-02-17T13:47:53.201" v="4487" actId="20577"/>
      <pc:docMkLst>
        <pc:docMk/>
      </pc:docMkLst>
      <pc:sldChg chg="modSp mod">
        <pc:chgData name="Sarah Budney" userId="b6cd76b8-b881-41da-a6f5-1550ebe6bb51" providerId="ADAL" clId="{C618BE8B-DDD5-46C3-9C0D-60258352C698}" dt="2026-02-17T13:46:31.570" v="4471" actId="20577"/>
        <pc:sldMkLst>
          <pc:docMk/>
          <pc:sldMk cId="1796074922" sldId="263"/>
        </pc:sldMkLst>
        <pc:spChg chg="mod">
          <ac:chgData name="Sarah Budney" userId="b6cd76b8-b881-41da-a6f5-1550ebe6bb51" providerId="ADAL" clId="{C618BE8B-DDD5-46C3-9C0D-60258352C698}" dt="2026-02-17T13:46:31.570" v="4471" actId="20577"/>
          <ac:spMkLst>
            <pc:docMk/>
            <pc:sldMk cId="1796074922" sldId="263"/>
            <ac:spMk id="2" creationId="{407ABC09-6D43-6B1D-5AB1-B16663B73B55}"/>
          </ac:spMkLst>
        </pc:spChg>
        <pc:graphicFrameChg chg="mod modGraphic">
          <ac:chgData name="Sarah Budney" userId="b6cd76b8-b881-41da-a6f5-1550ebe6bb51" providerId="ADAL" clId="{C618BE8B-DDD5-46C3-9C0D-60258352C698}" dt="2026-01-26T13:59:12.311" v="268" actId="20577"/>
          <ac:graphicFrameMkLst>
            <pc:docMk/>
            <pc:sldMk cId="1796074922" sldId="263"/>
            <ac:graphicFrameMk id="7" creationId="{FAF0AD77-4708-72DF-8C79-9A035B1D3C83}"/>
          </ac:graphicFrameMkLst>
        </pc:graphicFrameChg>
      </pc:sldChg>
      <pc:sldChg chg="modSp mod">
        <pc:chgData name="Sarah Budney" userId="b6cd76b8-b881-41da-a6f5-1550ebe6bb51" providerId="ADAL" clId="{C618BE8B-DDD5-46C3-9C0D-60258352C698}" dt="2026-02-11T14:58:49.499" v="1827" actId="15"/>
        <pc:sldMkLst>
          <pc:docMk/>
          <pc:sldMk cId="40255792" sldId="275"/>
        </pc:sldMkLst>
        <pc:spChg chg="mod">
          <ac:chgData name="Sarah Budney" userId="b6cd76b8-b881-41da-a6f5-1550ebe6bb51" providerId="ADAL" clId="{C618BE8B-DDD5-46C3-9C0D-60258352C698}" dt="2026-02-11T14:58:49.499" v="1827" actId="15"/>
          <ac:spMkLst>
            <pc:docMk/>
            <pc:sldMk cId="40255792" sldId="275"/>
            <ac:spMk id="3" creationId="{68EA0A24-F321-DB59-F1D4-7466A50435F7}"/>
          </ac:spMkLst>
        </pc:spChg>
      </pc:sldChg>
      <pc:sldChg chg="addSp delSp modSp mod">
        <pc:chgData name="Sarah Budney" userId="b6cd76b8-b881-41da-a6f5-1550ebe6bb51" providerId="ADAL" clId="{C618BE8B-DDD5-46C3-9C0D-60258352C698}" dt="2026-02-17T13:46:24.646" v="4468" actId="20577"/>
        <pc:sldMkLst>
          <pc:docMk/>
          <pc:sldMk cId="850487391" sldId="281"/>
        </pc:sldMkLst>
        <pc:spChg chg="add mod">
          <ac:chgData name="Sarah Budney" userId="b6cd76b8-b881-41da-a6f5-1550ebe6bb51" providerId="ADAL" clId="{C618BE8B-DDD5-46C3-9C0D-60258352C698}" dt="2026-02-17T13:46:24.646" v="4468" actId="20577"/>
          <ac:spMkLst>
            <pc:docMk/>
            <pc:sldMk cId="850487391" sldId="281"/>
            <ac:spMk id="7" creationId="{9969F296-1C1E-E4BF-1148-62B1D5AB0CF2}"/>
          </ac:spMkLst>
        </pc:spChg>
      </pc:sldChg>
      <pc:sldChg chg="del">
        <pc:chgData name="Sarah Budney" userId="b6cd76b8-b881-41da-a6f5-1550ebe6bb51" providerId="ADAL" clId="{C618BE8B-DDD5-46C3-9C0D-60258352C698}" dt="2026-01-26T18:11:51.855" v="848" actId="47"/>
        <pc:sldMkLst>
          <pc:docMk/>
          <pc:sldMk cId="2681261078" sldId="285"/>
        </pc:sldMkLst>
      </pc:sldChg>
      <pc:sldChg chg="modSp mod ord modNotesTx">
        <pc:chgData name="Sarah Budney" userId="b6cd76b8-b881-41da-a6f5-1550ebe6bb51" providerId="ADAL" clId="{C618BE8B-DDD5-46C3-9C0D-60258352C698}" dt="2026-02-17T13:46:15.178" v="4465" actId="20577"/>
        <pc:sldMkLst>
          <pc:docMk/>
          <pc:sldMk cId="1645405852" sldId="286"/>
        </pc:sldMkLst>
        <pc:spChg chg="mod">
          <ac:chgData name="Sarah Budney" userId="b6cd76b8-b881-41da-a6f5-1550ebe6bb51" providerId="ADAL" clId="{C618BE8B-DDD5-46C3-9C0D-60258352C698}" dt="2026-02-17T13:46:15.178" v="4465" actId="20577"/>
          <ac:spMkLst>
            <pc:docMk/>
            <pc:sldMk cId="1645405852" sldId="286"/>
            <ac:spMk id="2" creationId="{4BB4E9FC-E3F7-4439-5218-CA33888A9FD7}"/>
          </ac:spMkLst>
        </pc:spChg>
        <pc:spChg chg="mod">
          <ac:chgData name="Sarah Budney" userId="b6cd76b8-b881-41da-a6f5-1550ebe6bb51" providerId="ADAL" clId="{C618BE8B-DDD5-46C3-9C0D-60258352C698}" dt="2026-02-17T13:45:07.254" v="4463" actId="20577"/>
          <ac:spMkLst>
            <pc:docMk/>
            <pc:sldMk cId="1645405852" sldId="286"/>
            <ac:spMk id="6" creationId="{A2CF7E7A-9072-9112-C9B0-CAAFE3263637}"/>
          </ac:spMkLst>
        </pc:spChg>
      </pc:sldChg>
      <pc:sldChg chg="addSp modSp mod">
        <pc:chgData name="Sarah Budney" userId="b6cd76b8-b881-41da-a6f5-1550ebe6bb51" providerId="ADAL" clId="{C618BE8B-DDD5-46C3-9C0D-60258352C698}" dt="2026-02-17T13:47:53.201" v="4487" actId="20577"/>
        <pc:sldMkLst>
          <pc:docMk/>
          <pc:sldMk cId="4083600748" sldId="287"/>
        </pc:sldMkLst>
        <pc:spChg chg="mod">
          <ac:chgData name="Sarah Budney" userId="b6cd76b8-b881-41da-a6f5-1550ebe6bb51" providerId="ADAL" clId="{C618BE8B-DDD5-46C3-9C0D-60258352C698}" dt="2026-02-17T13:46:18.688" v="4466" actId="20577"/>
          <ac:spMkLst>
            <pc:docMk/>
            <pc:sldMk cId="4083600748" sldId="287"/>
            <ac:spMk id="3" creationId="{85F3A54C-15F0-EA7B-DE4F-E9B6B7C86CB0}"/>
          </ac:spMkLst>
        </pc:spChg>
        <pc:spChg chg="add mod">
          <ac:chgData name="Sarah Budney" userId="b6cd76b8-b881-41da-a6f5-1550ebe6bb51" providerId="ADAL" clId="{C618BE8B-DDD5-46C3-9C0D-60258352C698}" dt="2026-01-26T19:05:14.239" v="1004" actId="1037"/>
          <ac:spMkLst>
            <pc:docMk/>
            <pc:sldMk cId="4083600748" sldId="287"/>
            <ac:spMk id="4" creationId="{F0357628-1704-46A2-D744-84FBF1C55F03}"/>
          </ac:spMkLst>
        </pc:spChg>
        <pc:spChg chg="add mod">
          <ac:chgData name="Sarah Budney" userId="b6cd76b8-b881-41da-a6f5-1550ebe6bb51" providerId="ADAL" clId="{C618BE8B-DDD5-46C3-9C0D-60258352C698}" dt="2026-01-26T19:05:08.586" v="994" actId="1035"/>
          <ac:spMkLst>
            <pc:docMk/>
            <pc:sldMk cId="4083600748" sldId="287"/>
            <ac:spMk id="5" creationId="{E74757F4-396F-C900-C8C8-4AAF735AB345}"/>
          </ac:spMkLst>
        </pc:spChg>
        <pc:spChg chg="mod">
          <ac:chgData name="Sarah Budney" userId="b6cd76b8-b881-41da-a6f5-1550ebe6bb51" providerId="ADAL" clId="{C618BE8B-DDD5-46C3-9C0D-60258352C698}" dt="2026-02-17T13:47:53.201" v="4487" actId="20577"/>
          <ac:spMkLst>
            <pc:docMk/>
            <pc:sldMk cId="4083600748" sldId="287"/>
            <ac:spMk id="9" creationId="{BEA40B42-2A32-A0D1-9193-940BF3793E9D}"/>
          </ac:spMkLst>
        </pc:spChg>
      </pc:sldChg>
      <pc:sldChg chg="modSp mod">
        <pc:chgData name="Sarah Budney" userId="b6cd76b8-b881-41da-a6f5-1550ebe6bb51" providerId="ADAL" clId="{C618BE8B-DDD5-46C3-9C0D-60258352C698}" dt="2026-01-26T18:53:38.611" v="855" actId="20577"/>
        <pc:sldMkLst>
          <pc:docMk/>
          <pc:sldMk cId="3793301694" sldId="289"/>
        </pc:sldMkLst>
        <pc:spChg chg="mod">
          <ac:chgData name="Sarah Budney" userId="b6cd76b8-b881-41da-a6f5-1550ebe6bb51" providerId="ADAL" clId="{C618BE8B-DDD5-46C3-9C0D-60258352C698}" dt="2026-01-26T18:53:38.611" v="855" actId="20577"/>
          <ac:spMkLst>
            <pc:docMk/>
            <pc:sldMk cId="3793301694" sldId="289"/>
            <ac:spMk id="3" creationId="{B79E2B63-D914-C9C5-E291-393B4080DBF6}"/>
          </ac:spMkLst>
        </pc:spChg>
      </pc:sldChg>
      <pc:sldChg chg="modSp mod modNotesTx">
        <pc:chgData name="Sarah Budney" userId="b6cd76b8-b881-41da-a6f5-1550ebe6bb51" providerId="ADAL" clId="{C618BE8B-DDD5-46C3-9C0D-60258352C698}" dt="2026-02-17T13:46:45.552" v="4475" actId="20577"/>
        <pc:sldMkLst>
          <pc:docMk/>
          <pc:sldMk cId="881691828" sldId="292"/>
        </pc:sldMkLst>
        <pc:spChg chg="mod">
          <ac:chgData name="Sarah Budney" userId="b6cd76b8-b881-41da-a6f5-1550ebe6bb51" providerId="ADAL" clId="{C618BE8B-DDD5-46C3-9C0D-60258352C698}" dt="2026-02-17T13:46:45.552" v="4475" actId="20577"/>
          <ac:spMkLst>
            <pc:docMk/>
            <pc:sldMk cId="881691828" sldId="292"/>
            <ac:spMk id="2" creationId="{F8CC8FCE-CE45-E0F4-0E3D-80010783CEC1}"/>
          </ac:spMkLst>
        </pc:spChg>
      </pc:sldChg>
      <pc:sldChg chg="addSp delSp modSp mod">
        <pc:chgData name="Sarah Budney" userId="b6cd76b8-b881-41da-a6f5-1550ebe6bb51" providerId="ADAL" clId="{C618BE8B-DDD5-46C3-9C0D-60258352C698}" dt="2026-02-17T13:46:37.268" v="4473" actId="20577"/>
        <pc:sldMkLst>
          <pc:docMk/>
          <pc:sldMk cId="722740954" sldId="295"/>
        </pc:sldMkLst>
        <pc:spChg chg="mod">
          <ac:chgData name="Sarah Budney" userId="b6cd76b8-b881-41da-a6f5-1550ebe6bb51" providerId="ADAL" clId="{C618BE8B-DDD5-46C3-9C0D-60258352C698}" dt="2026-02-17T13:46:37.268" v="4473" actId="20577"/>
          <ac:spMkLst>
            <pc:docMk/>
            <pc:sldMk cId="722740954" sldId="295"/>
            <ac:spMk id="2" creationId="{3090FAC7-13BA-1906-4826-F0E2F4FCB5AD}"/>
          </ac:spMkLst>
        </pc:spChg>
      </pc:sldChg>
      <pc:sldChg chg="addSp modSp add mod">
        <pc:chgData name="Sarah Budney" userId="b6cd76b8-b881-41da-a6f5-1550ebe6bb51" providerId="ADAL" clId="{C618BE8B-DDD5-46C3-9C0D-60258352C698}" dt="2026-02-11T16:05:38.864" v="1896" actId="20577"/>
        <pc:sldMkLst>
          <pc:docMk/>
          <pc:sldMk cId="1172959592" sldId="296"/>
        </pc:sldMkLst>
        <pc:spChg chg="mod">
          <ac:chgData name="Sarah Budney" userId="b6cd76b8-b881-41da-a6f5-1550ebe6bb51" providerId="ADAL" clId="{C618BE8B-DDD5-46C3-9C0D-60258352C698}" dt="2026-02-11T16:05:38.864" v="1896" actId="20577"/>
          <ac:spMkLst>
            <pc:docMk/>
            <pc:sldMk cId="1172959592" sldId="296"/>
            <ac:spMk id="2" creationId="{B529180E-1320-5861-2E46-07A2A44C92CC}"/>
          </ac:spMkLst>
        </pc:spChg>
        <pc:spChg chg="mod">
          <ac:chgData name="Sarah Budney" userId="b6cd76b8-b881-41da-a6f5-1550ebe6bb51" providerId="ADAL" clId="{C618BE8B-DDD5-46C3-9C0D-60258352C698}" dt="2026-02-11T16:03:18.687" v="1854" actId="20577"/>
          <ac:spMkLst>
            <pc:docMk/>
            <pc:sldMk cId="1172959592" sldId="296"/>
            <ac:spMk id="3" creationId="{3FD0AC4B-8EFE-7ABC-6378-25C38140E45B}"/>
          </ac:spMkLst>
        </pc:spChg>
        <pc:spChg chg="add mod">
          <ac:chgData name="Sarah Budney" userId="b6cd76b8-b881-41da-a6f5-1550ebe6bb51" providerId="ADAL" clId="{C618BE8B-DDD5-46C3-9C0D-60258352C698}" dt="2026-02-11T16:05:25.281" v="1892" actId="20577"/>
          <ac:spMkLst>
            <pc:docMk/>
            <pc:sldMk cId="1172959592" sldId="296"/>
            <ac:spMk id="5" creationId="{9AE866E9-127C-6A7C-0293-9E4DCC6ED4CB}"/>
          </ac:spMkLst>
        </pc:spChg>
      </pc:sldChg>
      <pc:sldChg chg="modSp add del mod">
        <pc:chgData name="Sarah Budney" userId="b6cd76b8-b881-41da-a6f5-1550ebe6bb51" providerId="ADAL" clId="{C618BE8B-DDD5-46C3-9C0D-60258352C698}" dt="2026-01-26T19:07:48.261" v="1006" actId="2696"/>
        <pc:sldMkLst>
          <pc:docMk/>
          <pc:sldMk cId="3215028536" sldId="296"/>
        </pc:sldMkLst>
      </pc:sldChg>
      <pc:sldChg chg="add del">
        <pc:chgData name="Sarah Budney" userId="b6cd76b8-b881-41da-a6f5-1550ebe6bb51" providerId="ADAL" clId="{C618BE8B-DDD5-46C3-9C0D-60258352C698}" dt="2026-02-11T15:00:11.684" v="1828" actId="47"/>
        <pc:sldMkLst>
          <pc:docMk/>
          <pc:sldMk cId="4267760021" sldId="296"/>
        </pc:sldMkLst>
      </pc:sldChg>
      <pc:sldChg chg="add del">
        <pc:chgData name="Sarah Budney" userId="b6cd76b8-b881-41da-a6f5-1550ebe6bb51" providerId="ADAL" clId="{C618BE8B-DDD5-46C3-9C0D-60258352C698}" dt="2026-02-11T15:00:13.580" v="1829" actId="47"/>
        <pc:sldMkLst>
          <pc:docMk/>
          <pc:sldMk cId="1835027847" sldId="297"/>
        </pc:sldMkLst>
      </pc:sldChg>
      <pc:sldChg chg="addSp delSp modSp add del mod">
        <pc:chgData name="Sarah Budney" userId="b6cd76b8-b881-41da-a6f5-1550ebe6bb51" providerId="ADAL" clId="{C618BE8B-DDD5-46C3-9C0D-60258352C698}" dt="2026-01-26T19:07:48.261" v="1006" actId="2696"/>
        <pc:sldMkLst>
          <pc:docMk/>
          <pc:sldMk cId="2199723760" sldId="297"/>
        </pc:sldMkLst>
      </pc:sldChg>
      <pc:sldChg chg="modSp add del mod">
        <pc:chgData name="Sarah Budney" userId="b6cd76b8-b881-41da-a6f5-1550ebe6bb51" providerId="ADAL" clId="{C618BE8B-DDD5-46C3-9C0D-60258352C698}" dt="2026-01-26T19:07:48.261" v="1006" actId="2696"/>
        <pc:sldMkLst>
          <pc:docMk/>
          <pc:sldMk cId="754733854" sldId="298"/>
        </pc:sldMkLst>
      </pc:sldChg>
      <pc:sldChg chg="add del">
        <pc:chgData name="Sarah Budney" userId="b6cd76b8-b881-41da-a6f5-1550ebe6bb51" providerId="ADAL" clId="{C618BE8B-DDD5-46C3-9C0D-60258352C698}" dt="2026-02-11T15:00:14.973" v="1830" actId="47"/>
        <pc:sldMkLst>
          <pc:docMk/>
          <pc:sldMk cId="2383243693" sldId="298"/>
        </pc:sldMkLst>
      </pc:sldChg>
      <pc:sldChg chg="add del">
        <pc:chgData name="Sarah Budney" userId="b6cd76b8-b881-41da-a6f5-1550ebe6bb51" providerId="ADAL" clId="{C618BE8B-DDD5-46C3-9C0D-60258352C698}" dt="2026-02-11T15:00:18.431" v="1831" actId="47"/>
        <pc:sldMkLst>
          <pc:docMk/>
          <pc:sldMk cId="1263073700" sldId="299"/>
        </pc:sldMkLst>
      </pc:sldChg>
      <pc:sldChg chg="add del">
        <pc:chgData name="Sarah Budney" userId="b6cd76b8-b881-41da-a6f5-1550ebe6bb51" providerId="ADAL" clId="{C618BE8B-DDD5-46C3-9C0D-60258352C698}" dt="2026-01-26T19:07:48.261" v="1006" actId="2696"/>
        <pc:sldMkLst>
          <pc:docMk/>
          <pc:sldMk cId="2711193607" sldId="299"/>
        </pc:sldMkLst>
      </pc:sldChg>
      <pc:sldChg chg="add del">
        <pc:chgData name="Sarah Budney" userId="b6cd76b8-b881-41da-a6f5-1550ebe6bb51" providerId="ADAL" clId="{C618BE8B-DDD5-46C3-9C0D-60258352C698}" dt="2026-01-26T19:07:48.261" v="1006" actId="2696"/>
        <pc:sldMkLst>
          <pc:docMk/>
          <pc:sldMk cId="755236804" sldId="300"/>
        </pc:sldMkLst>
      </pc:sldChg>
      <pc:sldChg chg="add del">
        <pc:chgData name="Sarah Budney" userId="b6cd76b8-b881-41da-a6f5-1550ebe6bb51" providerId="ADAL" clId="{C618BE8B-DDD5-46C3-9C0D-60258352C698}" dt="2026-02-11T15:00:21.047" v="1832" actId="47"/>
        <pc:sldMkLst>
          <pc:docMk/>
          <pc:sldMk cId="1781315330" sldId="300"/>
        </pc:sldMkLst>
      </pc:sldChg>
      <pc:sldChg chg="add del">
        <pc:chgData name="Sarah Budney" userId="b6cd76b8-b881-41da-a6f5-1550ebe6bb51" providerId="ADAL" clId="{C618BE8B-DDD5-46C3-9C0D-60258352C698}" dt="2026-01-26T19:07:48.261" v="1006" actId="2696"/>
        <pc:sldMkLst>
          <pc:docMk/>
          <pc:sldMk cId="694490424" sldId="301"/>
        </pc:sldMkLst>
      </pc:sldChg>
      <pc:sldChg chg="add del">
        <pc:chgData name="Sarah Budney" userId="b6cd76b8-b881-41da-a6f5-1550ebe6bb51" providerId="ADAL" clId="{C618BE8B-DDD5-46C3-9C0D-60258352C698}" dt="2026-02-11T15:00:25.569" v="1833" actId="47"/>
        <pc:sldMkLst>
          <pc:docMk/>
          <pc:sldMk cId="710448260" sldId="301"/>
        </pc:sldMkLst>
      </pc:sldChg>
      <pc:sldChg chg="add del">
        <pc:chgData name="Sarah Budney" userId="b6cd76b8-b881-41da-a6f5-1550ebe6bb51" providerId="ADAL" clId="{C618BE8B-DDD5-46C3-9C0D-60258352C698}" dt="2026-01-26T18:11:25.786" v="829"/>
        <pc:sldMkLst>
          <pc:docMk/>
          <pc:sldMk cId="3129491058" sldId="301"/>
        </pc:sldMkLst>
      </pc:sldChg>
      <pc:sldChg chg="modSp add del mod">
        <pc:chgData name="Sarah Budney" userId="b6cd76b8-b881-41da-a6f5-1550ebe6bb51" providerId="ADAL" clId="{C618BE8B-DDD5-46C3-9C0D-60258352C698}" dt="2026-01-26T18:11:50.620" v="847" actId="47"/>
        <pc:sldMkLst>
          <pc:docMk/>
          <pc:sldMk cId="655876454" sldId="302"/>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noFill/>
            <a:ln>
              <a:noFill/>
            </a:ln>
            <a:effectLst/>
          </c:spPr>
          <c:invertIfNegative val="0"/>
          <c:errBars>
            <c:errBarType val="both"/>
            <c:errValType val="cust"/>
            <c:noEndCap val="0"/>
            <c:plus>
              <c:numRef>
                <c:f>Sheet1!$G$3:$G$9</c:f>
                <c:numCache>
                  <c:formatCode>General</c:formatCode>
                  <c:ptCount val="7"/>
                  <c:pt idx="0">
                    <c:v>0.53</c:v>
                  </c:pt>
                  <c:pt idx="1">
                    <c:v>0.75</c:v>
                  </c:pt>
                  <c:pt idx="2">
                    <c:v>0.31999999999999984</c:v>
                  </c:pt>
                  <c:pt idx="3">
                    <c:v>0.28000000000000003</c:v>
                  </c:pt>
                  <c:pt idx="4">
                    <c:v>0.44999999999999996</c:v>
                  </c:pt>
                  <c:pt idx="5">
                    <c:v>0.21999999999999997</c:v>
                  </c:pt>
                  <c:pt idx="6">
                    <c:v>0.12</c:v>
                  </c:pt>
                </c:numCache>
              </c:numRef>
            </c:plus>
            <c:minus>
              <c:numRef>
                <c:f>Sheet1!$E$3:$E$9</c:f>
                <c:numCache>
                  <c:formatCode>General</c:formatCode>
                  <c:ptCount val="7"/>
                  <c:pt idx="0">
                    <c:v>0.39999999999999991</c:v>
                  </c:pt>
                  <c:pt idx="1">
                    <c:v>0.47</c:v>
                  </c:pt>
                  <c:pt idx="2">
                    <c:v>0.25000000000000011</c:v>
                  </c:pt>
                  <c:pt idx="3">
                    <c:v>0.20999999999999996</c:v>
                  </c:pt>
                  <c:pt idx="4">
                    <c:v>0.35999999999999988</c:v>
                  </c:pt>
                  <c:pt idx="5">
                    <c:v>0.17000000000000004</c:v>
                  </c:pt>
                  <c:pt idx="6">
                    <c:v>9.0000000000000024E-2</c:v>
                  </c:pt>
                </c:numCache>
              </c:numRef>
            </c:minus>
            <c:spPr>
              <a:noFill/>
              <a:ln w="22225" cap="flat" cmpd="sng" algn="ctr">
                <a:solidFill>
                  <a:schemeClr val="tx1"/>
                </a:solidFill>
                <a:round/>
              </a:ln>
              <a:effectLst/>
            </c:spPr>
          </c:errBars>
          <c:cat>
            <c:strRef>
              <c:f>Sheet1!$B$3:$B$9</c:f>
              <c:strCache>
                <c:ptCount val="7"/>
                <c:pt idx="0">
                  <c:v>sz s/m</c:v>
                </c:pt>
                <c:pt idx="1">
                  <c:v>no concom pro</c:v>
                </c:pt>
                <c:pt idx="2">
                  <c:v>no pelvic</c:v>
                </c:pt>
                <c:pt idx="3">
                  <c:v>BMI&lt;30</c:v>
                </c:pt>
                <c:pt idx="4">
                  <c:v>ASA3/4</c:v>
                </c:pt>
                <c:pt idx="5">
                  <c:v>PPAF</c:v>
                </c:pt>
                <c:pt idx="6">
                  <c:v>PP</c:v>
                </c:pt>
              </c:strCache>
            </c:strRef>
          </c:cat>
          <c:val>
            <c:numRef>
              <c:f>Sheet1!$C$3:$C$9</c:f>
              <c:numCache>
                <c:formatCode>General</c:formatCode>
                <c:ptCount val="7"/>
                <c:pt idx="0">
                  <c:v>1.47</c:v>
                </c:pt>
                <c:pt idx="1">
                  <c:v>1.27</c:v>
                </c:pt>
                <c:pt idx="2">
                  <c:v>1.07</c:v>
                </c:pt>
                <c:pt idx="3">
                  <c:v>0.76</c:v>
                </c:pt>
                <c:pt idx="4">
                  <c:v>1.66</c:v>
                </c:pt>
                <c:pt idx="5">
                  <c:v>0.64</c:v>
                </c:pt>
                <c:pt idx="6">
                  <c:v>0.39</c:v>
                </c:pt>
              </c:numCache>
            </c:numRef>
          </c:val>
          <c:extLst>
            <c:ext xmlns:c16="http://schemas.microsoft.com/office/drawing/2014/chart" uri="{C3380CC4-5D6E-409C-BE32-E72D297353CC}">
              <c16:uniqueId val="{00000000-A1B1-4E69-AFD7-0389EF66B164}"/>
            </c:ext>
          </c:extLst>
        </c:ser>
        <c:dLbls>
          <c:showLegendKey val="0"/>
          <c:showVal val="0"/>
          <c:showCatName val="0"/>
          <c:showSerName val="0"/>
          <c:showPercent val="0"/>
          <c:showBubbleSize val="0"/>
        </c:dLbls>
        <c:gapWidth val="182"/>
        <c:axId val="1401697824"/>
        <c:axId val="1401697344"/>
      </c:barChart>
      <c:catAx>
        <c:axId val="1401697824"/>
        <c:scaling>
          <c:orientation val="minMax"/>
        </c:scaling>
        <c:delete val="1"/>
        <c:axPos val="l"/>
        <c:numFmt formatCode="General" sourceLinked="1"/>
        <c:majorTickMark val="none"/>
        <c:minorTickMark val="none"/>
        <c:tickLblPos val="nextTo"/>
        <c:crossAx val="1401697344"/>
        <c:crosses val="autoZero"/>
        <c:auto val="1"/>
        <c:lblAlgn val="ctr"/>
        <c:lblOffset val="100"/>
        <c:noMultiLvlLbl val="0"/>
      </c:catAx>
      <c:valAx>
        <c:axId val="1401697344"/>
        <c:scaling>
          <c:logBase val="10"/>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401697824"/>
        <c:crosses val="autoZero"/>
        <c:crossBetween val="between"/>
      </c:valAx>
      <c:spPr>
        <a:noFill/>
        <a:ln>
          <a:solidFill>
            <a:schemeClr val="tx1"/>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FCD7FE-47AE-4D1F-BE23-915C89C206B8}" type="datetimeFigureOut">
              <a:t>2/11/2026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3A5AB9-121B-41C3-905D-B10D47AA5854}" type="slidenum">
              <a:t>‹#›</a:t>
            </a:fld>
            <a:endParaRPr lang="en-US"/>
          </a:p>
        </p:txBody>
      </p:sp>
    </p:spTree>
    <p:extLst>
      <p:ext uri="{BB962C8B-B14F-4D97-AF65-F5344CB8AC3E}">
        <p14:creationId xmlns:p14="http://schemas.microsoft.com/office/powerpoint/2010/main" val="625515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3A5AB9-121B-41C3-905D-B10D47AA5854}" type="slidenum">
              <a:rPr lang="en-US" smtClean="0"/>
              <a:t>3</a:t>
            </a:fld>
            <a:endParaRPr lang="en-US"/>
          </a:p>
        </p:txBody>
      </p:sp>
    </p:spTree>
    <p:extLst>
      <p:ext uri="{BB962C8B-B14F-4D97-AF65-F5344CB8AC3E}">
        <p14:creationId xmlns:p14="http://schemas.microsoft.com/office/powerpoint/2010/main" val="2743591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3A5AB9-121B-41C3-905D-B10D47AA5854}" type="slidenum">
              <a:rPr lang="en-US" smtClean="0"/>
              <a:t>12</a:t>
            </a:fld>
            <a:endParaRPr lang="en-US"/>
          </a:p>
        </p:txBody>
      </p:sp>
    </p:spTree>
    <p:extLst>
      <p:ext uri="{BB962C8B-B14F-4D97-AF65-F5344CB8AC3E}">
        <p14:creationId xmlns:p14="http://schemas.microsoft.com/office/powerpoint/2010/main" val="2243661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57860" lvl="1" indent="-457200">
              <a:buSzPct val="100000"/>
            </a:pPr>
            <a:r>
              <a:rPr lang="en-US" sz="2800" dirty="0">
                <a:ea typeface="Calibri"/>
                <a:cs typeface="Calibri"/>
              </a:rPr>
              <a:t>There is an increase, which seems mostly driven by the adoption of robotic surgery. This may be enabling surgeons to follow guidelines, but suspect not </a:t>
            </a:r>
            <a:r>
              <a:rPr lang="en-US" sz="2800" dirty="0" err="1">
                <a:ea typeface="Calibri"/>
                <a:cs typeface="Calibri"/>
              </a:rPr>
              <a:t>soley</a:t>
            </a:r>
            <a:r>
              <a:rPr lang="en-US" sz="2800" dirty="0">
                <a:ea typeface="Calibri"/>
                <a:cs typeface="Calibri"/>
              </a:rPr>
              <a:t> driven by desire to adhere to them</a:t>
            </a:r>
          </a:p>
          <a:p>
            <a:pPr marL="657860" lvl="1" indent="-457200">
              <a:buSzPct val="100000"/>
            </a:pPr>
            <a:endParaRPr lang="en-US" sz="2800" dirty="0">
              <a:ea typeface="Calibri"/>
              <a:cs typeface="Calibri"/>
            </a:endParaRPr>
          </a:p>
          <a:p>
            <a:pPr marL="657860" lvl="1" indent="-457200">
              <a:buSzPct val="100000"/>
            </a:pPr>
            <a:r>
              <a:rPr lang="en-US" sz="2800" dirty="0">
                <a:ea typeface="Calibri"/>
                <a:cs typeface="Calibri"/>
              </a:rPr>
              <a:t>We did also find a higher rate of femoral hernias identified in MIS approach, but again, we don’t know the indication for surgery or how surgeons were defining a femoral hernia. Despite this, for the 30% still doing an open approach, they should consider opening the floor in order to look for a femoral. </a:t>
            </a:r>
          </a:p>
          <a:p>
            <a:pPr marL="657860" lvl="1" indent="-457200">
              <a:buSzPct val="100000"/>
            </a:pPr>
            <a:endParaRPr lang="en-US" sz="2800" dirty="0">
              <a:ea typeface="Calibri"/>
              <a:cs typeface="Calibri"/>
            </a:endParaRPr>
          </a:p>
          <a:p>
            <a:pPr marL="657860" lvl="1" indent="-457200">
              <a:buSzPct val="100000"/>
            </a:pPr>
            <a:r>
              <a:rPr lang="en-US" sz="2800" dirty="0">
                <a:ea typeface="Calibri"/>
                <a:cs typeface="Calibri"/>
              </a:rPr>
              <a:t>Finally, we saw there were a few factors which were associated with an increased rate of open repairs including an AA, higher ASA class, and larger hernias. Interesting as we would think that those in the AA setting would be the ones adhering to guidelines the most. Could argue that they have the more difficult hernias (</a:t>
            </a:r>
            <a:r>
              <a:rPr lang="en-US" sz="2800" dirty="0" err="1">
                <a:ea typeface="Calibri"/>
                <a:cs typeface="Calibri"/>
              </a:rPr>
              <a:t>ie</a:t>
            </a:r>
            <a:r>
              <a:rPr lang="en-US" sz="2800" dirty="0">
                <a:ea typeface="Calibri"/>
                <a:cs typeface="Calibri"/>
              </a:rPr>
              <a:t> larger hernias, sicker patients), but this association held true in a logistic regression in which those variable as well as BMI, prior pelvic operations, and concomitant procedures were controlled for</a:t>
            </a:r>
          </a:p>
          <a:p>
            <a:pPr marL="657860" lvl="1" indent="-457200">
              <a:buSzPct val="100000"/>
            </a:pPr>
            <a:endParaRPr lang="en-US" sz="2800" dirty="0">
              <a:ea typeface="Calibri"/>
              <a:cs typeface="Calibri"/>
            </a:endParaRPr>
          </a:p>
          <a:p>
            <a:pPr marL="657860" lvl="1" indent="-457200">
              <a:buSzPct val="100000"/>
            </a:pPr>
            <a:r>
              <a:rPr lang="en-US" sz="2800" dirty="0">
                <a:ea typeface="Calibri"/>
                <a:cs typeface="Calibri"/>
              </a:rPr>
              <a:t>Still 30% getting open – issue with surgeon or issue with guidelines?</a:t>
            </a:r>
          </a:p>
          <a:p>
            <a:pPr marL="657860" lvl="1" indent="-457200">
              <a:buSzPct val="100000"/>
            </a:pPr>
            <a:r>
              <a:rPr lang="en-US" sz="2800" dirty="0">
                <a:ea typeface="Calibri"/>
                <a:cs typeface="Calibri"/>
              </a:rPr>
              <a:t>Definition of femoral hernia  </a:t>
            </a:r>
          </a:p>
          <a:p>
            <a:pPr marL="657860" lvl="1" indent="-457200">
              <a:buSzPct val="100000"/>
            </a:pPr>
            <a:endParaRPr lang="en-US" sz="2800" dirty="0">
              <a:ea typeface="Calibri"/>
              <a:cs typeface="Calibri"/>
            </a:endParaRPr>
          </a:p>
          <a:p>
            <a:pPr marL="657860" lvl="1" indent="-457200">
              <a:buSzPct val="100000"/>
            </a:pPr>
            <a:r>
              <a:rPr lang="en-US" sz="2800" dirty="0">
                <a:ea typeface="Calibri"/>
                <a:cs typeface="Calibri"/>
              </a:rPr>
              <a:t>Academic affiliation, ASA 3-4, and large hernias more likely to have open approach</a:t>
            </a:r>
            <a:endParaRPr lang="en-US" sz="2400" dirty="0">
              <a:ea typeface="Calibri"/>
              <a:cs typeface="Calibri"/>
            </a:endParaRPr>
          </a:p>
          <a:p>
            <a:endParaRPr lang="en-US" dirty="0"/>
          </a:p>
        </p:txBody>
      </p:sp>
      <p:sp>
        <p:nvSpPr>
          <p:cNvPr id="4" name="Slide Number Placeholder 3"/>
          <p:cNvSpPr>
            <a:spLocks noGrp="1"/>
          </p:cNvSpPr>
          <p:nvPr>
            <p:ph type="sldNum" sz="quarter" idx="5"/>
          </p:nvPr>
        </p:nvSpPr>
        <p:spPr/>
        <p:txBody>
          <a:bodyPr/>
          <a:lstStyle/>
          <a:p>
            <a:fld id="{823A5AB9-121B-41C3-905D-B10D47AA5854}" type="slidenum">
              <a:rPr lang="en-US" smtClean="0"/>
              <a:t>13</a:t>
            </a:fld>
            <a:endParaRPr lang="en-US"/>
          </a:p>
        </p:txBody>
      </p:sp>
    </p:spTree>
    <p:extLst>
      <p:ext uri="{BB962C8B-B14F-4D97-AF65-F5344CB8AC3E}">
        <p14:creationId xmlns:p14="http://schemas.microsoft.com/office/powerpoint/2010/main" val="2266982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3A5AB9-121B-41C3-905D-B10D47AA5854}" type="slidenum">
              <a:rPr lang="en-US" smtClean="0"/>
              <a:t>4</a:t>
            </a:fld>
            <a:endParaRPr lang="en-US"/>
          </a:p>
        </p:txBody>
      </p:sp>
    </p:spTree>
    <p:extLst>
      <p:ext uri="{BB962C8B-B14F-4D97-AF65-F5344CB8AC3E}">
        <p14:creationId xmlns:p14="http://schemas.microsoft.com/office/powerpoint/2010/main" val="4116007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19324-2D49-05D9-A587-B1AF6DE1AE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A2B13F-2899-71DB-6AC7-D1720DD14C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5B9CF5-F8AB-5A4A-4751-FC5E96D741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7EAF45-674C-5A15-CD3D-09078E37C2D0}"/>
              </a:ext>
            </a:extLst>
          </p:cNvPr>
          <p:cNvSpPr>
            <a:spLocks noGrp="1"/>
          </p:cNvSpPr>
          <p:nvPr>
            <p:ph type="sldNum" sz="quarter" idx="5"/>
          </p:nvPr>
        </p:nvSpPr>
        <p:spPr/>
        <p:txBody>
          <a:bodyPr/>
          <a:lstStyle/>
          <a:p>
            <a:fld id="{823A5AB9-121B-41C3-905D-B10D47AA5854}" type="slidenum">
              <a:rPr lang="en-US" smtClean="0"/>
              <a:t>5</a:t>
            </a:fld>
            <a:endParaRPr lang="en-US"/>
          </a:p>
        </p:txBody>
      </p:sp>
    </p:spTree>
    <p:extLst>
      <p:ext uri="{BB962C8B-B14F-4D97-AF65-F5344CB8AC3E}">
        <p14:creationId xmlns:p14="http://schemas.microsoft.com/office/powerpoint/2010/main" val="3320367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CBB9A-DBEC-F704-E4BD-7878A1685D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40D2B9-CC9F-4468-F961-8A1495ED78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B02825-9322-ECB5-CAD0-E8EDAA820D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08A6CE-A151-1A2F-51D3-2B9394427AAA}"/>
              </a:ext>
            </a:extLst>
          </p:cNvPr>
          <p:cNvSpPr>
            <a:spLocks noGrp="1"/>
          </p:cNvSpPr>
          <p:nvPr>
            <p:ph type="sldNum" sz="quarter" idx="5"/>
          </p:nvPr>
        </p:nvSpPr>
        <p:spPr/>
        <p:txBody>
          <a:bodyPr/>
          <a:lstStyle/>
          <a:p>
            <a:fld id="{823A5AB9-121B-41C3-905D-B10D47AA5854}" type="slidenum">
              <a:rPr lang="en-US" smtClean="0"/>
              <a:t>6</a:t>
            </a:fld>
            <a:endParaRPr lang="en-US"/>
          </a:p>
        </p:txBody>
      </p:sp>
    </p:spTree>
    <p:extLst>
      <p:ext uri="{BB962C8B-B14F-4D97-AF65-F5344CB8AC3E}">
        <p14:creationId xmlns:p14="http://schemas.microsoft.com/office/powerpoint/2010/main" val="2060218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83540" lvl="1">
              <a:lnSpc>
                <a:spcPct val="90000"/>
              </a:lnSpc>
              <a:spcBef>
                <a:spcPts val="200"/>
              </a:spcBef>
              <a:spcAft>
                <a:spcPts val="400"/>
              </a:spcAft>
              <a:buNone/>
            </a:pPr>
            <a:r>
              <a:rPr lang="en-US" dirty="0">
                <a:ea typeface="Calibri"/>
                <a:cs typeface="Calibri"/>
              </a:rPr>
              <a:t>** Should we do BMI &lt;30 vs &gt;30 and ASA I-II vs III-IV given this is how the multivariable regression is done?</a:t>
            </a:r>
          </a:p>
        </p:txBody>
      </p:sp>
      <p:sp>
        <p:nvSpPr>
          <p:cNvPr id="4" name="Slide Number Placeholder 3"/>
          <p:cNvSpPr>
            <a:spLocks noGrp="1"/>
          </p:cNvSpPr>
          <p:nvPr>
            <p:ph type="sldNum" sz="quarter" idx="5"/>
          </p:nvPr>
        </p:nvSpPr>
        <p:spPr/>
        <p:txBody>
          <a:bodyPr/>
          <a:lstStyle/>
          <a:p>
            <a:fld id="{823A5AB9-121B-41C3-905D-B10D47AA5854}" type="slidenum">
              <a:t>7</a:t>
            </a:fld>
            <a:endParaRPr lang="en-US"/>
          </a:p>
        </p:txBody>
      </p:sp>
    </p:spTree>
    <p:extLst>
      <p:ext uri="{BB962C8B-B14F-4D97-AF65-F5344CB8AC3E}">
        <p14:creationId xmlns:p14="http://schemas.microsoft.com/office/powerpoint/2010/main" val="2415334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37928-AA68-338D-5FCB-4FDA8D6BFB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476638-A5B5-7E31-62AC-6B3DE88C5E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74CB6D-164F-C5F1-F100-B7921E778483}"/>
              </a:ext>
            </a:extLst>
          </p:cNvPr>
          <p:cNvSpPr>
            <a:spLocks noGrp="1"/>
          </p:cNvSpPr>
          <p:nvPr>
            <p:ph type="body" idx="1"/>
          </p:nvPr>
        </p:nvSpPr>
        <p:spPr/>
        <p:txBody>
          <a:bodyPr/>
          <a:lstStyle/>
          <a:p>
            <a:r>
              <a:rPr lang="en-US" dirty="0"/>
              <a:t>** also see a transition in TEP -&gt; TAPP</a:t>
            </a:r>
          </a:p>
          <a:p>
            <a:r>
              <a:rPr lang="en-US" dirty="0"/>
              <a:t>TEP   37% -&gt; 21%</a:t>
            </a:r>
          </a:p>
          <a:p>
            <a:r>
              <a:rPr lang="en-US" dirty="0"/>
              <a:t>TAPP 63% -&gt; 79%</a:t>
            </a:r>
          </a:p>
          <a:p>
            <a:pPr marL="383540" lvl="1">
              <a:lnSpc>
                <a:spcPct val="90000"/>
              </a:lnSpc>
              <a:spcBef>
                <a:spcPts val="200"/>
              </a:spcBef>
              <a:spcAft>
                <a:spcPts val="400"/>
              </a:spcAft>
              <a:buChar char="•"/>
            </a:pPr>
            <a:endParaRPr lang="en-US" dirty="0">
              <a:ea typeface="Calibri"/>
              <a:cs typeface="Calibri"/>
            </a:endParaRPr>
          </a:p>
        </p:txBody>
      </p:sp>
      <p:sp>
        <p:nvSpPr>
          <p:cNvPr id="4" name="Slide Number Placeholder 3">
            <a:extLst>
              <a:ext uri="{FF2B5EF4-FFF2-40B4-BE49-F238E27FC236}">
                <a16:creationId xmlns:a16="http://schemas.microsoft.com/office/drawing/2014/main" id="{DC1E5893-BBB0-99EB-C74D-E4E1C1AACF6A}"/>
              </a:ext>
            </a:extLst>
          </p:cNvPr>
          <p:cNvSpPr>
            <a:spLocks noGrp="1"/>
          </p:cNvSpPr>
          <p:nvPr>
            <p:ph type="sldNum" sz="quarter" idx="5"/>
          </p:nvPr>
        </p:nvSpPr>
        <p:spPr/>
        <p:txBody>
          <a:bodyPr/>
          <a:lstStyle/>
          <a:p>
            <a:fld id="{823A5AB9-121B-41C3-905D-B10D47AA5854}" type="slidenum">
              <a:t>8</a:t>
            </a:fld>
            <a:endParaRPr lang="en-US"/>
          </a:p>
        </p:txBody>
      </p:sp>
    </p:spTree>
    <p:extLst>
      <p:ext uri="{BB962C8B-B14F-4D97-AF65-F5344CB8AC3E}">
        <p14:creationId xmlns:p14="http://schemas.microsoft.com/office/powerpoint/2010/main" val="2267546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37203-C370-FA12-70AD-04AB1971ED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CFD0C5-0646-516B-07A4-2F34361593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CE9545-BF5B-5205-592F-E48C474597F0}"/>
              </a:ext>
            </a:extLst>
          </p:cNvPr>
          <p:cNvSpPr>
            <a:spLocks noGrp="1"/>
          </p:cNvSpPr>
          <p:nvPr>
            <p:ph type="body" idx="1"/>
          </p:nvPr>
        </p:nvSpPr>
        <p:spPr/>
        <p:txBody>
          <a:bodyPr/>
          <a:lstStyle/>
          <a:p>
            <a:pPr marL="383540" lvl="1">
              <a:lnSpc>
                <a:spcPct val="90000"/>
              </a:lnSpc>
              <a:spcBef>
                <a:spcPts val="200"/>
              </a:spcBef>
              <a:spcAft>
                <a:spcPts val="400"/>
              </a:spcAft>
              <a:buChar char="•"/>
            </a:pPr>
            <a:endParaRPr lang="en-US" dirty="0">
              <a:ea typeface="Calibri"/>
              <a:cs typeface="Calibri"/>
            </a:endParaRPr>
          </a:p>
        </p:txBody>
      </p:sp>
      <p:sp>
        <p:nvSpPr>
          <p:cNvPr id="4" name="Slide Number Placeholder 3">
            <a:extLst>
              <a:ext uri="{FF2B5EF4-FFF2-40B4-BE49-F238E27FC236}">
                <a16:creationId xmlns:a16="http://schemas.microsoft.com/office/drawing/2014/main" id="{5363AA8D-48D6-4A18-D41D-C03CED07350F}"/>
              </a:ext>
            </a:extLst>
          </p:cNvPr>
          <p:cNvSpPr>
            <a:spLocks noGrp="1"/>
          </p:cNvSpPr>
          <p:nvPr>
            <p:ph type="sldNum" sz="quarter" idx="5"/>
          </p:nvPr>
        </p:nvSpPr>
        <p:spPr/>
        <p:txBody>
          <a:bodyPr/>
          <a:lstStyle/>
          <a:p>
            <a:fld id="{823A5AB9-121B-41C3-905D-B10D47AA5854}" type="slidenum">
              <a:t>9</a:t>
            </a:fld>
            <a:endParaRPr lang="en-US"/>
          </a:p>
        </p:txBody>
      </p:sp>
    </p:spTree>
    <p:extLst>
      <p:ext uri="{BB962C8B-B14F-4D97-AF65-F5344CB8AC3E}">
        <p14:creationId xmlns:p14="http://schemas.microsoft.com/office/powerpoint/2010/main" val="2498752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7D043-1E22-CB2E-481F-778148FB08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31739F-1D35-9861-CF77-DCF2AB290C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C8A31C-C2B2-3EE6-CF93-FAEFFB87C9A2}"/>
              </a:ext>
            </a:extLst>
          </p:cNvPr>
          <p:cNvSpPr>
            <a:spLocks noGrp="1"/>
          </p:cNvSpPr>
          <p:nvPr>
            <p:ph type="body" idx="1"/>
          </p:nvPr>
        </p:nvSpPr>
        <p:spPr/>
        <p:txBody>
          <a:bodyPr/>
          <a:lstStyle/>
          <a:p>
            <a:pPr marL="171450" indent="-171450">
              <a:buFont typeface="Arial" panose="020B0604020202020204" pitchFamily="34" charset="0"/>
              <a:buChar char="•"/>
            </a:pPr>
            <a:r>
              <a:rPr lang="en-US" dirty="0"/>
              <a:t>don’t know indication for surgery</a:t>
            </a:r>
          </a:p>
          <a:p>
            <a:pPr marL="171450" indent="-171450">
              <a:buFont typeface="Arial" panose="020B0604020202020204" pitchFamily="34" charset="0"/>
              <a:buChar char="•"/>
            </a:pPr>
            <a:r>
              <a:rPr lang="en-US" dirty="0"/>
              <a:t>Don’t know what people considered to be a femoral (femoral fat plug vs actual hernia)</a:t>
            </a:r>
          </a:p>
          <a:p>
            <a:pPr marL="171450" indent="-171450">
              <a:buFont typeface="Arial" panose="020B0604020202020204" pitchFamily="34" charset="0"/>
              <a:buChar char="•"/>
            </a:pPr>
            <a:r>
              <a:rPr lang="en-US" dirty="0"/>
              <a:t>* put rate of femoral hernia in men on this slide</a:t>
            </a:r>
          </a:p>
        </p:txBody>
      </p:sp>
      <p:sp>
        <p:nvSpPr>
          <p:cNvPr id="4" name="Slide Number Placeholder 3">
            <a:extLst>
              <a:ext uri="{FF2B5EF4-FFF2-40B4-BE49-F238E27FC236}">
                <a16:creationId xmlns:a16="http://schemas.microsoft.com/office/drawing/2014/main" id="{C2AF2A69-595E-E47B-7215-4B596587270F}"/>
              </a:ext>
            </a:extLst>
          </p:cNvPr>
          <p:cNvSpPr>
            <a:spLocks noGrp="1"/>
          </p:cNvSpPr>
          <p:nvPr>
            <p:ph type="sldNum" sz="quarter" idx="5"/>
          </p:nvPr>
        </p:nvSpPr>
        <p:spPr/>
        <p:txBody>
          <a:bodyPr/>
          <a:lstStyle/>
          <a:p>
            <a:fld id="{823A5AB9-121B-41C3-905D-B10D47AA5854}" type="slidenum">
              <a:rPr lang="en-US" smtClean="0"/>
              <a:t>10</a:t>
            </a:fld>
            <a:endParaRPr lang="en-US"/>
          </a:p>
        </p:txBody>
      </p:sp>
    </p:spTree>
    <p:extLst>
      <p:ext uri="{BB962C8B-B14F-4D97-AF65-F5344CB8AC3E}">
        <p14:creationId xmlns:p14="http://schemas.microsoft.com/office/powerpoint/2010/main" val="35622331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AE5BE-3945-803E-E937-1261FDF607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1F409A-E65A-5342-30AB-F7C974C67C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346C32-803F-97E1-3563-E040C92BCA9B}"/>
              </a:ext>
            </a:extLst>
          </p:cNvPr>
          <p:cNvSpPr>
            <a:spLocks noGrp="1"/>
          </p:cNvSpPr>
          <p:nvPr>
            <p:ph type="body" idx="1"/>
          </p:nvPr>
        </p:nvSpPr>
        <p:spPr/>
        <p:txBody>
          <a:bodyPr/>
          <a:lstStyle/>
          <a:p>
            <a:pPr marL="171450" indent="-171450">
              <a:buFont typeface="Arial" panose="020B0604020202020204" pitchFamily="34" charset="0"/>
              <a:buChar char="•"/>
            </a:pPr>
            <a:r>
              <a:rPr lang="en-US" dirty="0"/>
              <a:t>don’t know indication for surgery</a:t>
            </a:r>
          </a:p>
          <a:p>
            <a:pPr marL="171450" indent="-171450">
              <a:buFont typeface="Arial" panose="020B0604020202020204" pitchFamily="34" charset="0"/>
              <a:buChar char="•"/>
            </a:pPr>
            <a:r>
              <a:rPr lang="en-US" dirty="0"/>
              <a:t>Don’t know what people considered to be a femoral (femoral fat plug vs actual hernia)</a:t>
            </a:r>
          </a:p>
          <a:p>
            <a:pPr marL="171450" indent="-171450">
              <a:buFont typeface="Arial" panose="020B0604020202020204" pitchFamily="34" charset="0"/>
              <a:buChar char="•"/>
            </a:pPr>
            <a:r>
              <a:rPr lang="en-US" dirty="0"/>
              <a:t>* put rate of femoral hernia in men on this slide</a:t>
            </a:r>
          </a:p>
        </p:txBody>
      </p:sp>
      <p:sp>
        <p:nvSpPr>
          <p:cNvPr id="4" name="Slide Number Placeholder 3">
            <a:extLst>
              <a:ext uri="{FF2B5EF4-FFF2-40B4-BE49-F238E27FC236}">
                <a16:creationId xmlns:a16="http://schemas.microsoft.com/office/drawing/2014/main" id="{F3D1C4DB-D8A6-D9CB-CECC-9788975F3282}"/>
              </a:ext>
            </a:extLst>
          </p:cNvPr>
          <p:cNvSpPr>
            <a:spLocks noGrp="1"/>
          </p:cNvSpPr>
          <p:nvPr>
            <p:ph type="sldNum" sz="quarter" idx="5"/>
          </p:nvPr>
        </p:nvSpPr>
        <p:spPr/>
        <p:txBody>
          <a:bodyPr/>
          <a:lstStyle/>
          <a:p>
            <a:fld id="{823A5AB9-121B-41C3-905D-B10D47AA5854}" type="slidenum">
              <a:rPr lang="en-US" smtClean="0"/>
              <a:t>11</a:t>
            </a:fld>
            <a:endParaRPr lang="en-US"/>
          </a:p>
        </p:txBody>
      </p:sp>
    </p:spTree>
    <p:extLst>
      <p:ext uri="{BB962C8B-B14F-4D97-AF65-F5344CB8AC3E}">
        <p14:creationId xmlns:p14="http://schemas.microsoft.com/office/powerpoint/2010/main" val="3434019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A230CA-93FD-4A35-AC76-4FC942DDA0D9}"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E1CEDD-264F-4B38-9198-DB0CC8F73CF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9120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230CA-93FD-4A35-AC76-4FC942DDA0D9}"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E1CEDD-264F-4B38-9198-DB0CC8F73CFD}" type="slidenum">
              <a:rPr lang="en-US" smtClean="0"/>
              <a:t>‹#›</a:t>
            </a:fld>
            <a:endParaRPr lang="en-US"/>
          </a:p>
        </p:txBody>
      </p:sp>
    </p:spTree>
    <p:extLst>
      <p:ext uri="{BB962C8B-B14F-4D97-AF65-F5344CB8AC3E}">
        <p14:creationId xmlns:p14="http://schemas.microsoft.com/office/powerpoint/2010/main" val="230688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230CA-93FD-4A35-AC76-4FC942DDA0D9}"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E1CEDD-264F-4B38-9198-DB0CC8F73CFD}" type="slidenum">
              <a:rPr lang="en-US" smtClean="0"/>
              <a:t>‹#›</a:t>
            </a:fld>
            <a:endParaRPr lang="en-US"/>
          </a:p>
        </p:txBody>
      </p:sp>
    </p:spTree>
    <p:extLst>
      <p:ext uri="{BB962C8B-B14F-4D97-AF65-F5344CB8AC3E}">
        <p14:creationId xmlns:p14="http://schemas.microsoft.com/office/powerpoint/2010/main" val="3661905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Text">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E049F15C-7470-0973-1070-2135BEB3474C}"/>
              </a:ext>
            </a:extLst>
          </p:cNvPr>
          <p:cNvSpPr>
            <a:spLocks noGrp="1"/>
          </p:cNvSpPr>
          <p:nvPr>
            <p:ph type="body" sz="quarter" idx="10" hasCustomPrompt="1"/>
          </p:nvPr>
        </p:nvSpPr>
        <p:spPr>
          <a:xfrm>
            <a:off x="0" y="2161860"/>
            <a:ext cx="12192000" cy="914715"/>
          </a:xfrm>
          <a:prstGeom prst="rect">
            <a:avLst/>
          </a:prstGeom>
        </p:spPr>
        <p:txBody>
          <a:bodyPr/>
          <a:lstStyle>
            <a:lvl1pPr marL="0" indent="0" algn="ctr">
              <a:buNone/>
              <a:defRPr b="1"/>
            </a:lvl1pPr>
          </a:lstStyle>
          <a:p>
            <a:pPr lvl="0"/>
            <a:r>
              <a:rPr lang="en-US" dirty="0"/>
              <a:t>Presentation Title</a:t>
            </a:r>
          </a:p>
        </p:txBody>
      </p:sp>
      <p:sp>
        <p:nvSpPr>
          <p:cNvPr id="12" name="Text Placeholder 11">
            <a:extLst>
              <a:ext uri="{FF2B5EF4-FFF2-40B4-BE49-F238E27FC236}">
                <a16:creationId xmlns:a16="http://schemas.microsoft.com/office/drawing/2014/main" id="{16D17F42-6E03-CFC1-6349-1083ADFA3398}"/>
              </a:ext>
            </a:extLst>
          </p:cNvPr>
          <p:cNvSpPr>
            <a:spLocks noGrp="1"/>
          </p:cNvSpPr>
          <p:nvPr>
            <p:ph type="body" sz="quarter" idx="11" hasCustomPrompt="1"/>
          </p:nvPr>
        </p:nvSpPr>
        <p:spPr>
          <a:xfrm>
            <a:off x="0" y="2900364"/>
            <a:ext cx="12192000" cy="2282825"/>
          </a:xfrm>
          <a:prstGeom prst="rect">
            <a:avLst/>
          </a:prstGeom>
        </p:spPr>
        <p:txBody>
          <a:bodyPr/>
          <a:lstStyle>
            <a:lvl1pPr marL="0" indent="0" algn="ctr">
              <a:buNone/>
              <a:defRPr sz="2400"/>
            </a:lvl1pPr>
          </a:lstStyle>
          <a:p>
            <a:pPr lvl="0"/>
            <a:r>
              <a:rPr lang="en-US" dirty="0"/>
              <a:t>Presenter Name, Title</a:t>
            </a:r>
          </a:p>
          <a:p>
            <a:pPr lvl="0"/>
            <a:r>
              <a:rPr lang="en-US" dirty="0"/>
              <a:t>Date</a:t>
            </a:r>
          </a:p>
        </p:txBody>
      </p:sp>
      <p:pic>
        <p:nvPicPr>
          <p:cNvPr id="3" name="Picture 2" descr="A medical center with a parking lot and parking lot&#10;&#10;Description automatically generated">
            <a:extLst>
              <a:ext uri="{FF2B5EF4-FFF2-40B4-BE49-F238E27FC236}">
                <a16:creationId xmlns:a16="http://schemas.microsoft.com/office/drawing/2014/main" id="{AB320728-CEB3-6943-2717-303A2E5A9E85}"/>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487668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ext Placeholder 4" descr="Click to edit slide title">
            <a:extLst>
              <a:ext uri="{FF2B5EF4-FFF2-40B4-BE49-F238E27FC236}">
                <a16:creationId xmlns:a16="http://schemas.microsoft.com/office/drawing/2014/main" id="{291E588D-38EF-0192-6E54-B49F70C60CAB}"/>
              </a:ext>
            </a:extLst>
          </p:cNvPr>
          <p:cNvSpPr>
            <a:spLocks noGrp="1"/>
          </p:cNvSpPr>
          <p:nvPr>
            <p:ph type="body" sz="quarter" idx="10" hasCustomPrompt="1"/>
          </p:nvPr>
        </p:nvSpPr>
        <p:spPr>
          <a:xfrm>
            <a:off x="636745" y="2390327"/>
            <a:ext cx="10769600" cy="680941"/>
          </a:xfrm>
          <a:prstGeom prst="rect">
            <a:avLst/>
          </a:prstGeom>
        </p:spPr>
        <p:txBody>
          <a:bodyPr>
            <a:normAutofit/>
          </a:bodyPr>
          <a:lstStyle>
            <a:lvl1pPr marL="0" indent="0" algn="ctr">
              <a:buNone/>
              <a:defRPr sz="3733" b="1"/>
            </a:lvl1pPr>
          </a:lstStyle>
          <a:p>
            <a:pPr lvl="0"/>
            <a:r>
              <a:rPr lang="en-US" dirty="0"/>
              <a:t>Click to edit presentation title</a:t>
            </a:r>
          </a:p>
        </p:txBody>
      </p:sp>
      <p:sp>
        <p:nvSpPr>
          <p:cNvPr id="9" name="Text Placeholder 8">
            <a:extLst>
              <a:ext uri="{FF2B5EF4-FFF2-40B4-BE49-F238E27FC236}">
                <a16:creationId xmlns:a16="http://schemas.microsoft.com/office/drawing/2014/main" id="{053F2644-0A90-7678-CD7E-3CB5B6DA0737}"/>
              </a:ext>
            </a:extLst>
          </p:cNvPr>
          <p:cNvSpPr>
            <a:spLocks noGrp="1"/>
          </p:cNvSpPr>
          <p:nvPr>
            <p:ph type="body" sz="quarter" idx="11" hasCustomPrompt="1"/>
          </p:nvPr>
        </p:nvSpPr>
        <p:spPr>
          <a:xfrm>
            <a:off x="637117" y="3230033"/>
            <a:ext cx="10769600" cy="1432984"/>
          </a:xfrm>
          <a:prstGeom prst="rect">
            <a:avLst/>
          </a:prstGeom>
        </p:spPr>
        <p:txBody>
          <a:bodyPr/>
          <a:lstStyle>
            <a:lvl1pPr marL="0" indent="0" algn="ctr">
              <a:buNone/>
              <a:defRPr/>
            </a:lvl1pPr>
            <a:lvl2pPr algn="ctr">
              <a:defRPr/>
            </a:lvl2pPr>
            <a:lvl3pPr algn="ctr">
              <a:defRPr/>
            </a:lvl3pPr>
            <a:lvl4pPr algn="ctr">
              <a:defRPr/>
            </a:lvl4pPr>
            <a:lvl5pPr algn="ctr">
              <a:defRPr/>
            </a:lvl5pPr>
          </a:lstStyle>
          <a:p>
            <a:pPr lvl="0"/>
            <a:r>
              <a:rPr lang="en-US" dirty="0"/>
              <a:t>Presenter Name, Title</a:t>
            </a:r>
          </a:p>
          <a:p>
            <a:pPr lvl="0"/>
            <a:r>
              <a:rPr lang="en-US" dirty="0"/>
              <a:t>Date</a:t>
            </a:r>
          </a:p>
        </p:txBody>
      </p:sp>
      <p:pic>
        <p:nvPicPr>
          <p:cNvPr id="3" name="Picture 2" descr="A medical center with a parking lot and parking lot&#10;&#10;Description automatically generated">
            <a:extLst>
              <a:ext uri="{FF2B5EF4-FFF2-40B4-BE49-F238E27FC236}">
                <a16:creationId xmlns:a16="http://schemas.microsoft.com/office/drawing/2014/main" id="{61A376D7-8BBB-4A11-1781-A62A8490D7EE}"/>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236913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230CA-93FD-4A35-AC76-4FC942DDA0D9}"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E1CEDD-264F-4B38-9198-DB0CC8F73CFD}" type="slidenum">
              <a:rPr lang="en-US" smtClean="0"/>
              <a:t>‹#›</a:t>
            </a:fld>
            <a:endParaRPr lang="en-US"/>
          </a:p>
        </p:txBody>
      </p:sp>
    </p:spTree>
    <p:extLst>
      <p:ext uri="{BB962C8B-B14F-4D97-AF65-F5344CB8AC3E}">
        <p14:creationId xmlns:p14="http://schemas.microsoft.com/office/powerpoint/2010/main" val="3870386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A230CA-93FD-4A35-AC76-4FC942DDA0D9}"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E1CEDD-264F-4B38-9198-DB0CC8F73CF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404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A230CA-93FD-4A35-AC76-4FC942DDA0D9}" type="datetimeFigureOut">
              <a:rPr lang="en-US" smtClean="0"/>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E1CEDD-264F-4B38-9198-DB0CC8F73CFD}" type="slidenum">
              <a:rPr lang="en-US" smtClean="0"/>
              <a:t>‹#›</a:t>
            </a:fld>
            <a:endParaRPr lang="en-US"/>
          </a:p>
        </p:txBody>
      </p:sp>
    </p:spTree>
    <p:extLst>
      <p:ext uri="{BB962C8B-B14F-4D97-AF65-F5344CB8AC3E}">
        <p14:creationId xmlns:p14="http://schemas.microsoft.com/office/powerpoint/2010/main" val="3558738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A230CA-93FD-4A35-AC76-4FC942DDA0D9}" type="datetimeFigureOut">
              <a:rPr lang="en-US" smtClean="0"/>
              <a:t>2/11/2026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E1CEDD-264F-4B38-9198-DB0CC8F73CFD}" type="slidenum">
              <a:rPr lang="en-US" smtClean="0"/>
              <a:t>‹#›</a:t>
            </a:fld>
            <a:endParaRPr lang="en-US"/>
          </a:p>
        </p:txBody>
      </p:sp>
    </p:spTree>
    <p:extLst>
      <p:ext uri="{BB962C8B-B14F-4D97-AF65-F5344CB8AC3E}">
        <p14:creationId xmlns:p14="http://schemas.microsoft.com/office/powerpoint/2010/main" val="3864757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A230CA-93FD-4A35-AC76-4FC942DDA0D9}" type="datetimeFigureOut">
              <a:rPr lang="en-US" smtClean="0"/>
              <a:t>2/11/2026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E1CEDD-264F-4B38-9198-DB0CC8F73CFD}" type="slidenum">
              <a:rPr lang="en-US" smtClean="0"/>
              <a:t>‹#›</a:t>
            </a:fld>
            <a:endParaRPr lang="en-US"/>
          </a:p>
        </p:txBody>
      </p:sp>
    </p:spTree>
    <p:extLst>
      <p:ext uri="{BB962C8B-B14F-4D97-AF65-F5344CB8AC3E}">
        <p14:creationId xmlns:p14="http://schemas.microsoft.com/office/powerpoint/2010/main" val="561265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5A230CA-93FD-4A35-AC76-4FC942DDA0D9}" type="datetimeFigureOut">
              <a:rPr lang="en-US" smtClean="0"/>
              <a:t>2/11/2026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3E1CEDD-264F-4B38-9198-DB0CC8F73CFD}" type="slidenum">
              <a:rPr lang="en-US" smtClean="0"/>
              <a:t>‹#›</a:t>
            </a:fld>
            <a:endParaRPr lang="en-US"/>
          </a:p>
        </p:txBody>
      </p:sp>
    </p:spTree>
    <p:extLst>
      <p:ext uri="{BB962C8B-B14F-4D97-AF65-F5344CB8AC3E}">
        <p14:creationId xmlns:p14="http://schemas.microsoft.com/office/powerpoint/2010/main" val="2289657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5A230CA-93FD-4A35-AC76-4FC942DDA0D9}" type="datetimeFigureOut">
              <a:rPr lang="en-US" smtClean="0"/>
              <a:t>2/11/2026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3E1CEDD-264F-4B38-9198-DB0CC8F73CFD}" type="slidenum">
              <a:rPr lang="en-US" smtClean="0"/>
              <a:t>‹#›</a:t>
            </a:fld>
            <a:endParaRPr lang="en-US"/>
          </a:p>
        </p:txBody>
      </p:sp>
    </p:spTree>
    <p:extLst>
      <p:ext uri="{BB962C8B-B14F-4D97-AF65-F5344CB8AC3E}">
        <p14:creationId xmlns:p14="http://schemas.microsoft.com/office/powerpoint/2010/main" val="257277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A230CA-93FD-4A35-AC76-4FC942DDA0D9}" type="datetimeFigureOut">
              <a:rPr lang="en-US" smtClean="0"/>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E1CEDD-264F-4B38-9198-DB0CC8F73CFD}" type="slidenum">
              <a:rPr lang="en-US" smtClean="0"/>
              <a:t>‹#›</a:t>
            </a:fld>
            <a:endParaRPr lang="en-US"/>
          </a:p>
        </p:txBody>
      </p:sp>
    </p:spTree>
    <p:extLst>
      <p:ext uri="{BB962C8B-B14F-4D97-AF65-F5344CB8AC3E}">
        <p14:creationId xmlns:p14="http://schemas.microsoft.com/office/powerpoint/2010/main" val="2604210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5A230CA-93FD-4A35-AC76-4FC942DDA0D9}" type="datetimeFigureOut">
              <a:rPr lang="en-US" smtClean="0"/>
              <a:t>2/11/2026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3E1CEDD-264F-4B38-9198-DB0CC8F73CF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318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B8E3-43B8-F1C9-2794-66F531E58511}"/>
              </a:ext>
            </a:extLst>
          </p:cNvPr>
          <p:cNvSpPr>
            <a:spLocks noGrp="1"/>
          </p:cNvSpPr>
          <p:nvPr>
            <p:ph type="ctrTitle" idx="4294967295"/>
          </p:nvPr>
        </p:nvSpPr>
        <p:spPr>
          <a:xfrm>
            <a:off x="1071562" y="1135591"/>
            <a:ext cx="10037234" cy="2297113"/>
          </a:xfrm>
        </p:spPr>
        <p:txBody>
          <a:bodyPr>
            <a:noAutofit/>
          </a:bodyPr>
          <a:lstStyle/>
          <a:p>
            <a:pPr algn="ctr"/>
            <a:r>
              <a:rPr lang="en-US" dirty="0"/>
              <a:t> Impact of International Guidelines on Inguinal Hernia Management in Women: Are Surgeons Adhering to Best Practices?</a:t>
            </a:r>
            <a:endParaRPr lang="en-US" dirty="0">
              <a:ea typeface="Calibri Light"/>
              <a:cs typeface="Calibri Light"/>
            </a:endParaRPr>
          </a:p>
        </p:txBody>
      </p:sp>
      <p:sp>
        <p:nvSpPr>
          <p:cNvPr id="3" name="Subtitle 2">
            <a:extLst>
              <a:ext uri="{FF2B5EF4-FFF2-40B4-BE49-F238E27FC236}">
                <a16:creationId xmlns:a16="http://schemas.microsoft.com/office/drawing/2014/main" id="{C63145D2-CA6E-ABEE-2B4A-D2B9A7F59689}"/>
              </a:ext>
            </a:extLst>
          </p:cNvPr>
          <p:cNvSpPr>
            <a:spLocks noGrp="1"/>
          </p:cNvSpPr>
          <p:nvPr>
            <p:ph type="subTitle" idx="4294967295"/>
          </p:nvPr>
        </p:nvSpPr>
        <p:spPr>
          <a:xfrm>
            <a:off x="1063625" y="4106863"/>
            <a:ext cx="10048875" cy="1300162"/>
          </a:xfrm>
        </p:spPr>
        <p:txBody>
          <a:bodyPr vert="horz" lIns="91440" tIns="45720" rIns="91440" bIns="45720" rtlCol="0" anchor="t">
            <a:noAutofit/>
          </a:bodyPr>
          <a:lstStyle/>
          <a:p>
            <a:pPr algn="ctr"/>
            <a:r>
              <a:rPr lang="en-US" sz="2400" b="1" dirty="0">
                <a:ea typeface="Calibri Light"/>
                <a:cs typeface="Calibri Light"/>
              </a:rPr>
              <a:t>Sarah Budney</a:t>
            </a:r>
            <a:r>
              <a:rPr lang="en-US" sz="2400" dirty="0">
                <a:ea typeface="Calibri Light"/>
                <a:cs typeface="Calibri Light"/>
              </a:rPr>
              <a:t>, Charlotte Horne, Sabrina Drexel, Jenny Shao, Dina Podolsky, Courtney Collins, Jana Sacco, Aldo Fafaj, Kaela Blake</a:t>
            </a:r>
          </a:p>
          <a:p>
            <a:pPr algn="ctr"/>
            <a:r>
              <a:rPr lang="en-US" sz="2400" dirty="0"/>
              <a:t>University of Tennessee Medical Center</a:t>
            </a:r>
          </a:p>
          <a:p>
            <a:pPr algn="ctr"/>
            <a:r>
              <a:rPr lang="en-US" sz="2400" dirty="0">
                <a:ea typeface="Calibri"/>
                <a:cs typeface="Calibri"/>
              </a:rPr>
              <a:t>Knoxville, TN</a:t>
            </a:r>
          </a:p>
        </p:txBody>
      </p:sp>
      <p:pic>
        <p:nvPicPr>
          <p:cNvPr id="1026" name="Picture 2" descr="University of Tennessee Medical Center speak about their experience working  with Mobile Mentor - Mobile Mentor">
            <a:extLst>
              <a:ext uri="{FF2B5EF4-FFF2-40B4-BE49-F238E27FC236}">
                <a16:creationId xmlns:a16="http://schemas.microsoft.com/office/drawing/2014/main" id="{553FDD30-4B2D-7C99-B448-AA279659C5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6374" y="6005823"/>
            <a:ext cx="2602149" cy="13010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ernia Surgeons Alliance">
            <a:extLst>
              <a:ext uri="{FF2B5EF4-FFF2-40B4-BE49-F238E27FC236}">
                <a16:creationId xmlns:a16="http://schemas.microsoft.com/office/drawing/2014/main" id="{DF01A3E3-1A64-D12D-13FD-D2216661A8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4886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8A020-999F-D6A9-7C39-91F35C7013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CC8FCE-CE45-E0F4-0E3D-80010783CEC1}"/>
              </a:ext>
            </a:extLst>
          </p:cNvPr>
          <p:cNvSpPr>
            <a:spLocks noGrp="1"/>
          </p:cNvSpPr>
          <p:nvPr>
            <p:ph type="title"/>
          </p:nvPr>
        </p:nvSpPr>
        <p:spPr/>
        <p:txBody>
          <a:bodyPr>
            <a:normAutofit/>
          </a:bodyPr>
          <a:lstStyle/>
          <a:p>
            <a:pPr algn="ctr"/>
            <a:r>
              <a:rPr lang="en-US" sz="4000" b="1" dirty="0"/>
              <a:t>Results – Femoral Hernia Rate</a:t>
            </a:r>
          </a:p>
        </p:txBody>
      </p:sp>
      <p:sp>
        <p:nvSpPr>
          <p:cNvPr id="3" name="Content Placeholder 2">
            <a:extLst>
              <a:ext uri="{FF2B5EF4-FFF2-40B4-BE49-F238E27FC236}">
                <a16:creationId xmlns:a16="http://schemas.microsoft.com/office/drawing/2014/main" id="{A4B6B632-F8EB-60F4-5C50-93893A42987C}"/>
              </a:ext>
            </a:extLst>
          </p:cNvPr>
          <p:cNvSpPr>
            <a:spLocks noGrp="1"/>
          </p:cNvSpPr>
          <p:nvPr>
            <p:ph sz="half" idx="1"/>
          </p:nvPr>
        </p:nvSpPr>
        <p:spPr>
          <a:xfrm>
            <a:off x="3627120" y="2278350"/>
            <a:ext cx="4937760" cy="3727473"/>
          </a:xfrm>
        </p:spPr>
        <p:txBody>
          <a:bodyPr vert="horz" lIns="0" tIns="45720" rIns="0" bIns="45720" rtlCol="0" anchor="t">
            <a:noAutofit/>
          </a:bodyPr>
          <a:lstStyle/>
          <a:p>
            <a:pPr lvl="1"/>
            <a:endParaRPr lang="en-US" sz="2400" dirty="0"/>
          </a:p>
          <a:p>
            <a:pPr algn="ctr"/>
            <a:r>
              <a:rPr lang="en-US" sz="2600" dirty="0"/>
              <a:t>Open 66/495 (13%)</a:t>
            </a:r>
          </a:p>
          <a:p>
            <a:pPr algn="ctr"/>
            <a:endParaRPr lang="en-US" sz="2600" dirty="0"/>
          </a:p>
          <a:p>
            <a:pPr algn="ctr"/>
            <a:r>
              <a:rPr lang="en-US" sz="2600" dirty="0"/>
              <a:t>MIS 335/1106 (30%)</a:t>
            </a:r>
          </a:p>
          <a:p>
            <a:pPr algn="ctr"/>
            <a:endParaRPr lang="en-US" sz="2600" dirty="0"/>
          </a:p>
          <a:p>
            <a:pPr algn="ctr"/>
            <a:r>
              <a:rPr lang="en-US" sz="2600" dirty="0">
                <a:solidFill>
                  <a:srgbClr val="C00000"/>
                </a:solidFill>
              </a:rPr>
              <a:t>p-value &lt;0.00001</a:t>
            </a:r>
          </a:p>
          <a:p>
            <a:pPr marL="383540" lvl="1"/>
            <a:endParaRPr lang="en-US" dirty="0">
              <a:ea typeface="Calibri" panose="020F0502020204030204"/>
              <a:cs typeface="Calibri" panose="020F0502020204030204"/>
            </a:endParaRPr>
          </a:p>
        </p:txBody>
      </p:sp>
      <p:pic>
        <p:nvPicPr>
          <p:cNvPr id="4" name="Picture 2" descr="University of Tennessee Medical Center speak about their experience working  with Mobile Mentor - Mobile Mentor">
            <a:extLst>
              <a:ext uri="{FF2B5EF4-FFF2-40B4-BE49-F238E27FC236}">
                <a16:creationId xmlns:a16="http://schemas.microsoft.com/office/drawing/2014/main" id="{85EA5DC5-750E-54F6-F793-DC4AB8DCB1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6374" y="6005823"/>
            <a:ext cx="2602149" cy="130107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Hernia Surgeons Alliance">
            <a:extLst>
              <a:ext uri="{FF2B5EF4-FFF2-40B4-BE49-F238E27FC236}">
                <a16:creationId xmlns:a16="http://schemas.microsoft.com/office/drawing/2014/main" id="{0E7497D5-3578-AB46-27D4-1C0444A20A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1691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FD9B7-12C4-5127-54CB-C412ED98EB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29180E-1320-5861-2E46-07A2A44C92CC}"/>
              </a:ext>
            </a:extLst>
          </p:cNvPr>
          <p:cNvSpPr>
            <a:spLocks noGrp="1"/>
          </p:cNvSpPr>
          <p:nvPr>
            <p:ph type="title"/>
          </p:nvPr>
        </p:nvSpPr>
        <p:spPr/>
        <p:txBody>
          <a:bodyPr>
            <a:normAutofit/>
          </a:bodyPr>
          <a:lstStyle/>
          <a:p>
            <a:pPr algn="ctr"/>
            <a:r>
              <a:rPr lang="en-US" sz="4000" b="1" dirty="0"/>
              <a:t>Results – Femoral Hernia Rate</a:t>
            </a:r>
          </a:p>
        </p:txBody>
      </p:sp>
      <p:sp>
        <p:nvSpPr>
          <p:cNvPr id="3" name="Content Placeholder 2">
            <a:extLst>
              <a:ext uri="{FF2B5EF4-FFF2-40B4-BE49-F238E27FC236}">
                <a16:creationId xmlns:a16="http://schemas.microsoft.com/office/drawing/2014/main" id="{3FD0AC4B-8EFE-7ABC-6378-25C38140E45B}"/>
              </a:ext>
            </a:extLst>
          </p:cNvPr>
          <p:cNvSpPr>
            <a:spLocks noGrp="1"/>
          </p:cNvSpPr>
          <p:nvPr>
            <p:ph sz="half" idx="1"/>
          </p:nvPr>
        </p:nvSpPr>
        <p:spPr>
          <a:xfrm>
            <a:off x="1097280" y="2278350"/>
            <a:ext cx="4937760" cy="3727473"/>
          </a:xfrm>
        </p:spPr>
        <p:txBody>
          <a:bodyPr vert="horz" lIns="0" tIns="45720" rIns="0" bIns="45720" rtlCol="0" anchor="t">
            <a:noAutofit/>
          </a:bodyPr>
          <a:lstStyle/>
          <a:p>
            <a:pPr marL="201168" lvl="1" indent="0" algn="ctr">
              <a:buNone/>
            </a:pPr>
            <a:r>
              <a:rPr lang="en-US" sz="2400" dirty="0"/>
              <a:t>Female</a:t>
            </a:r>
          </a:p>
          <a:p>
            <a:pPr algn="ctr"/>
            <a:r>
              <a:rPr lang="en-US" sz="2600" dirty="0"/>
              <a:t>Open 66/498 (13%)</a:t>
            </a:r>
          </a:p>
          <a:p>
            <a:pPr algn="ctr"/>
            <a:endParaRPr lang="en-US" sz="2600" dirty="0"/>
          </a:p>
          <a:p>
            <a:pPr algn="ctr"/>
            <a:r>
              <a:rPr lang="en-US" sz="2600" dirty="0"/>
              <a:t>MIS 335/1106 (30%)</a:t>
            </a:r>
          </a:p>
          <a:p>
            <a:pPr algn="ctr"/>
            <a:endParaRPr lang="en-US" sz="2600" dirty="0"/>
          </a:p>
          <a:p>
            <a:pPr algn="ctr"/>
            <a:r>
              <a:rPr lang="en-US" sz="2600" dirty="0">
                <a:solidFill>
                  <a:srgbClr val="C00000"/>
                </a:solidFill>
              </a:rPr>
              <a:t>p-value &lt;0.00001</a:t>
            </a:r>
          </a:p>
          <a:p>
            <a:pPr marL="383540" lvl="1"/>
            <a:endParaRPr lang="en-US" dirty="0">
              <a:ea typeface="Calibri" panose="020F0502020204030204"/>
              <a:cs typeface="Calibri" panose="020F0502020204030204"/>
            </a:endParaRPr>
          </a:p>
        </p:txBody>
      </p:sp>
      <p:pic>
        <p:nvPicPr>
          <p:cNvPr id="4" name="Picture 2" descr="University of Tennessee Medical Center speak about their experience working  with Mobile Mentor - Mobile Mentor">
            <a:extLst>
              <a:ext uri="{FF2B5EF4-FFF2-40B4-BE49-F238E27FC236}">
                <a16:creationId xmlns:a16="http://schemas.microsoft.com/office/drawing/2014/main" id="{008AB451-4243-0BFE-5929-32F44A55A0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6374" y="6005823"/>
            <a:ext cx="2602149" cy="130107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Hernia Surgeons Alliance">
            <a:extLst>
              <a:ext uri="{FF2B5EF4-FFF2-40B4-BE49-F238E27FC236}">
                <a16:creationId xmlns:a16="http://schemas.microsoft.com/office/drawing/2014/main" id="{1E53C5D8-10A5-F30C-3102-EF3C9DC125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a:extLst>
              <a:ext uri="{FF2B5EF4-FFF2-40B4-BE49-F238E27FC236}">
                <a16:creationId xmlns:a16="http://schemas.microsoft.com/office/drawing/2014/main" id="{9AE866E9-127C-6A7C-0293-9E4DCC6ED4CB}"/>
              </a:ext>
            </a:extLst>
          </p:cNvPr>
          <p:cNvSpPr txBox="1">
            <a:spLocks/>
          </p:cNvSpPr>
          <p:nvPr/>
        </p:nvSpPr>
        <p:spPr>
          <a:xfrm>
            <a:off x="5779688" y="2276344"/>
            <a:ext cx="4937760" cy="3727473"/>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1168" lvl="1" indent="0" algn="ctr">
              <a:buNone/>
            </a:pPr>
            <a:r>
              <a:rPr lang="en-US" sz="2400" dirty="0"/>
              <a:t>Male</a:t>
            </a:r>
          </a:p>
          <a:p>
            <a:pPr algn="ctr"/>
            <a:r>
              <a:rPr lang="en-US" sz="2600" dirty="0"/>
              <a:t>Open 26/5,061 (1%)</a:t>
            </a:r>
          </a:p>
          <a:p>
            <a:pPr algn="ctr"/>
            <a:endParaRPr lang="en-US" sz="2600" dirty="0"/>
          </a:p>
          <a:p>
            <a:pPr algn="ctr"/>
            <a:r>
              <a:rPr lang="en-US" sz="2600" dirty="0"/>
              <a:t>MIS 356/10,699 (4%)</a:t>
            </a:r>
          </a:p>
          <a:p>
            <a:pPr algn="ctr"/>
            <a:endParaRPr lang="en-US" sz="2600" dirty="0"/>
          </a:p>
          <a:p>
            <a:pPr algn="ctr"/>
            <a:r>
              <a:rPr lang="en-US" sz="2600" dirty="0">
                <a:solidFill>
                  <a:srgbClr val="C00000"/>
                </a:solidFill>
              </a:rPr>
              <a:t>p-value &lt;0.01</a:t>
            </a:r>
          </a:p>
          <a:p>
            <a:pPr marL="383540" lvl="1"/>
            <a:endParaRPr lang="en-US" dirty="0">
              <a:ea typeface="Calibri" panose="020F0502020204030204"/>
              <a:cs typeface="Calibri" panose="020F0502020204030204"/>
            </a:endParaRPr>
          </a:p>
        </p:txBody>
      </p:sp>
    </p:spTree>
    <p:extLst>
      <p:ext uri="{BB962C8B-B14F-4D97-AF65-F5344CB8AC3E}">
        <p14:creationId xmlns:p14="http://schemas.microsoft.com/office/powerpoint/2010/main" val="1172959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85F3A54C-15F0-EA7B-DE4F-E9B6B7C86CB0}"/>
              </a:ext>
            </a:extLst>
          </p:cNvPr>
          <p:cNvSpPr txBox="1">
            <a:spLocks/>
          </p:cNvSpPr>
          <p:nvPr/>
        </p:nvSpPr>
        <p:spPr>
          <a:xfrm>
            <a:off x="2503593" y="155593"/>
            <a:ext cx="7184814" cy="1028197"/>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sz="4000" b="1" dirty="0">
                <a:ea typeface="Calibri Light"/>
                <a:cs typeface="Calibri Light"/>
              </a:rPr>
              <a:t>Odds Ratio for Approach</a:t>
            </a:r>
          </a:p>
        </p:txBody>
      </p:sp>
      <p:pic>
        <p:nvPicPr>
          <p:cNvPr id="7" name="Picture 4" descr="Hernia Surgeons Alliance">
            <a:extLst>
              <a:ext uri="{FF2B5EF4-FFF2-40B4-BE49-F238E27FC236}">
                <a16:creationId xmlns:a16="http://schemas.microsoft.com/office/drawing/2014/main" id="{27E8C11A-7134-14BA-E96F-9C48E6EDB7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BEA40B42-2A32-A0D1-9193-940BF3793E9D}"/>
              </a:ext>
            </a:extLst>
          </p:cNvPr>
          <p:cNvSpPr txBox="1"/>
          <p:nvPr/>
        </p:nvSpPr>
        <p:spPr>
          <a:xfrm>
            <a:off x="726096" y="1800772"/>
            <a:ext cx="3141222" cy="3373359"/>
          </a:xfrm>
          <a:prstGeom prst="rect">
            <a:avLst/>
          </a:prstGeom>
          <a:noFill/>
        </p:spPr>
        <p:txBody>
          <a:bodyPr wrap="square" rtlCol="0">
            <a:spAutoFit/>
          </a:bodyPr>
          <a:lstStyle/>
          <a:p>
            <a:pPr>
              <a:lnSpc>
                <a:spcPct val="150000"/>
              </a:lnSpc>
            </a:pPr>
            <a:r>
              <a:rPr lang="en-US" dirty="0"/>
              <a:t>Private vs Academic (ref)</a:t>
            </a:r>
          </a:p>
          <a:p>
            <a:pPr>
              <a:lnSpc>
                <a:spcPct val="150000"/>
              </a:lnSpc>
            </a:pPr>
            <a:r>
              <a:rPr lang="en-US" dirty="0"/>
              <a:t>PP with AA </a:t>
            </a:r>
            <a:r>
              <a:rPr lang="en-US"/>
              <a:t>vs Academic </a:t>
            </a:r>
            <a:r>
              <a:rPr lang="en-US" dirty="0"/>
              <a:t>(ref)</a:t>
            </a:r>
          </a:p>
          <a:p>
            <a:pPr>
              <a:lnSpc>
                <a:spcPct val="150000"/>
              </a:lnSpc>
            </a:pPr>
            <a:r>
              <a:rPr lang="en-US" dirty="0"/>
              <a:t>ASA Class III-IV </a:t>
            </a:r>
          </a:p>
          <a:p>
            <a:pPr>
              <a:lnSpc>
                <a:spcPct val="150000"/>
              </a:lnSpc>
            </a:pPr>
            <a:r>
              <a:rPr lang="en-US" dirty="0"/>
              <a:t>BMI &gt;30</a:t>
            </a:r>
          </a:p>
          <a:p>
            <a:pPr>
              <a:lnSpc>
                <a:spcPct val="150000"/>
              </a:lnSpc>
            </a:pPr>
            <a:r>
              <a:rPr lang="en-US" dirty="0"/>
              <a:t>Prior pelvic operation</a:t>
            </a:r>
          </a:p>
          <a:p>
            <a:pPr>
              <a:lnSpc>
                <a:spcPct val="150000"/>
              </a:lnSpc>
            </a:pPr>
            <a:r>
              <a:rPr lang="en-US" dirty="0"/>
              <a:t>Concomitant procedure</a:t>
            </a:r>
          </a:p>
          <a:p>
            <a:pPr>
              <a:lnSpc>
                <a:spcPct val="150000"/>
              </a:lnSpc>
            </a:pPr>
            <a:r>
              <a:rPr lang="en-US" dirty="0"/>
              <a:t>Large hernia</a:t>
            </a:r>
          </a:p>
          <a:p>
            <a:pPr>
              <a:lnSpc>
                <a:spcPct val="150000"/>
              </a:lnSpc>
            </a:pPr>
            <a:endParaRPr lang="en-US" dirty="0"/>
          </a:p>
        </p:txBody>
      </p:sp>
      <p:grpSp>
        <p:nvGrpSpPr>
          <p:cNvPr id="17" name="Group 16">
            <a:extLst>
              <a:ext uri="{FF2B5EF4-FFF2-40B4-BE49-F238E27FC236}">
                <a16:creationId xmlns:a16="http://schemas.microsoft.com/office/drawing/2014/main" id="{0A8C5FED-43D5-2E48-DBBA-03C123906066}"/>
              </a:ext>
            </a:extLst>
          </p:cNvPr>
          <p:cNvGrpSpPr/>
          <p:nvPr/>
        </p:nvGrpSpPr>
        <p:grpSpPr>
          <a:xfrm>
            <a:off x="3316505" y="1730086"/>
            <a:ext cx="6151418" cy="3397827"/>
            <a:chOff x="3020291" y="1215737"/>
            <a:chExt cx="6151418" cy="3397827"/>
          </a:xfrm>
        </p:grpSpPr>
        <p:graphicFrame>
          <p:nvGraphicFramePr>
            <p:cNvPr id="2" name="Chart 1">
              <a:extLst>
                <a:ext uri="{FF2B5EF4-FFF2-40B4-BE49-F238E27FC236}">
                  <a16:creationId xmlns:a16="http://schemas.microsoft.com/office/drawing/2014/main" id="{837E9566-5E9F-3549-9B13-B217CF677E41}"/>
                </a:ext>
              </a:extLst>
            </p:cNvPr>
            <p:cNvGraphicFramePr>
              <a:graphicFrameLocks/>
            </p:cNvGraphicFramePr>
            <p:nvPr>
              <p:extLst>
                <p:ext uri="{D42A27DB-BD31-4B8C-83A1-F6EECF244321}">
                  <p14:modId xmlns:p14="http://schemas.microsoft.com/office/powerpoint/2010/main" val="357086103"/>
                </p:ext>
              </p:extLst>
            </p:nvPr>
          </p:nvGraphicFramePr>
          <p:xfrm>
            <a:off x="3020291" y="1215737"/>
            <a:ext cx="6151418" cy="3397827"/>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a:extLst>
                <a:ext uri="{FF2B5EF4-FFF2-40B4-BE49-F238E27FC236}">
                  <a16:creationId xmlns:a16="http://schemas.microsoft.com/office/drawing/2014/main" id="{F8EC8D0A-C90D-29C9-615B-352C9C57E182}"/>
                </a:ext>
              </a:extLst>
            </p:cNvPr>
            <p:cNvSpPr txBox="1"/>
            <p:nvPr/>
          </p:nvSpPr>
          <p:spPr>
            <a:xfrm>
              <a:off x="4649272" y="1286423"/>
              <a:ext cx="785612" cy="338554"/>
            </a:xfrm>
            <a:prstGeom prst="rect">
              <a:avLst/>
            </a:prstGeom>
            <a:noFill/>
          </p:spPr>
          <p:txBody>
            <a:bodyPr wrap="square" rtlCol="0">
              <a:spAutoFit/>
            </a:bodyPr>
            <a:lstStyle/>
            <a:p>
              <a:r>
                <a:rPr lang="en-US" sz="1600" dirty="0"/>
                <a:t>0.39</a:t>
              </a:r>
            </a:p>
          </p:txBody>
        </p:sp>
        <p:sp>
          <p:nvSpPr>
            <p:cNvPr id="11" name="TextBox 10">
              <a:extLst>
                <a:ext uri="{FF2B5EF4-FFF2-40B4-BE49-F238E27FC236}">
                  <a16:creationId xmlns:a16="http://schemas.microsoft.com/office/drawing/2014/main" id="{9759412C-AA32-29BC-AC65-6079333D497C}"/>
                </a:ext>
              </a:extLst>
            </p:cNvPr>
            <p:cNvSpPr txBox="1"/>
            <p:nvPr/>
          </p:nvSpPr>
          <p:spPr>
            <a:xfrm>
              <a:off x="5284630" y="1695663"/>
              <a:ext cx="785612" cy="338554"/>
            </a:xfrm>
            <a:prstGeom prst="rect">
              <a:avLst/>
            </a:prstGeom>
            <a:noFill/>
          </p:spPr>
          <p:txBody>
            <a:bodyPr wrap="square" rtlCol="0">
              <a:spAutoFit/>
            </a:bodyPr>
            <a:lstStyle/>
            <a:p>
              <a:r>
                <a:rPr lang="en-US" sz="1600" dirty="0"/>
                <a:t>0.64</a:t>
              </a:r>
            </a:p>
          </p:txBody>
        </p:sp>
        <p:sp>
          <p:nvSpPr>
            <p:cNvPr id="12" name="TextBox 11">
              <a:extLst>
                <a:ext uri="{FF2B5EF4-FFF2-40B4-BE49-F238E27FC236}">
                  <a16:creationId xmlns:a16="http://schemas.microsoft.com/office/drawing/2014/main" id="{C046D1D4-36F2-1D94-1766-3BC8FCB891FF}"/>
                </a:ext>
              </a:extLst>
            </p:cNvPr>
            <p:cNvSpPr txBox="1"/>
            <p:nvPr/>
          </p:nvSpPr>
          <p:spPr>
            <a:xfrm>
              <a:off x="6447344" y="2111491"/>
              <a:ext cx="785612" cy="338554"/>
            </a:xfrm>
            <a:prstGeom prst="rect">
              <a:avLst/>
            </a:prstGeom>
            <a:noFill/>
          </p:spPr>
          <p:txBody>
            <a:bodyPr wrap="square" rtlCol="0">
              <a:spAutoFit/>
            </a:bodyPr>
            <a:lstStyle/>
            <a:p>
              <a:r>
                <a:rPr lang="en-US" sz="1600" dirty="0"/>
                <a:t>1.66</a:t>
              </a:r>
            </a:p>
          </p:txBody>
        </p:sp>
        <p:sp>
          <p:nvSpPr>
            <p:cNvPr id="13" name="TextBox 12">
              <a:extLst>
                <a:ext uri="{FF2B5EF4-FFF2-40B4-BE49-F238E27FC236}">
                  <a16:creationId xmlns:a16="http://schemas.microsoft.com/office/drawing/2014/main" id="{55DF3076-6AEB-5B1A-189E-ED7D75256F29}"/>
                </a:ext>
              </a:extLst>
            </p:cNvPr>
            <p:cNvSpPr txBox="1"/>
            <p:nvPr/>
          </p:nvSpPr>
          <p:spPr>
            <a:xfrm>
              <a:off x="5510800" y="2527022"/>
              <a:ext cx="785612" cy="338554"/>
            </a:xfrm>
            <a:prstGeom prst="rect">
              <a:avLst/>
            </a:prstGeom>
            <a:noFill/>
          </p:spPr>
          <p:txBody>
            <a:bodyPr wrap="square" rtlCol="0">
              <a:spAutoFit/>
            </a:bodyPr>
            <a:lstStyle/>
            <a:p>
              <a:r>
                <a:rPr lang="en-US" sz="1600" dirty="0"/>
                <a:t>0.76</a:t>
              </a:r>
            </a:p>
          </p:txBody>
        </p:sp>
        <p:sp>
          <p:nvSpPr>
            <p:cNvPr id="14" name="TextBox 13">
              <a:extLst>
                <a:ext uri="{FF2B5EF4-FFF2-40B4-BE49-F238E27FC236}">
                  <a16:creationId xmlns:a16="http://schemas.microsoft.com/office/drawing/2014/main" id="{A023C01A-572C-D800-51A1-53FE16D46FD3}"/>
                </a:ext>
              </a:extLst>
            </p:cNvPr>
            <p:cNvSpPr txBox="1"/>
            <p:nvPr/>
          </p:nvSpPr>
          <p:spPr>
            <a:xfrm>
              <a:off x="5935235" y="2942850"/>
              <a:ext cx="785612" cy="338554"/>
            </a:xfrm>
            <a:prstGeom prst="rect">
              <a:avLst/>
            </a:prstGeom>
            <a:noFill/>
          </p:spPr>
          <p:txBody>
            <a:bodyPr wrap="square" rtlCol="0">
              <a:spAutoFit/>
            </a:bodyPr>
            <a:lstStyle/>
            <a:p>
              <a:r>
                <a:rPr lang="en-US" sz="1600" dirty="0"/>
                <a:t>1.07</a:t>
              </a:r>
            </a:p>
          </p:txBody>
        </p:sp>
        <p:sp>
          <p:nvSpPr>
            <p:cNvPr id="15" name="TextBox 14">
              <a:extLst>
                <a:ext uri="{FF2B5EF4-FFF2-40B4-BE49-F238E27FC236}">
                  <a16:creationId xmlns:a16="http://schemas.microsoft.com/office/drawing/2014/main" id="{4473F7A4-886E-A288-1704-495C87C42083}"/>
                </a:ext>
              </a:extLst>
            </p:cNvPr>
            <p:cNvSpPr txBox="1"/>
            <p:nvPr/>
          </p:nvSpPr>
          <p:spPr>
            <a:xfrm>
              <a:off x="6161513" y="3358381"/>
              <a:ext cx="785612" cy="338554"/>
            </a:xfrm>
            <a:prstGeom prst="rect">
              <a:avLst/>
            </a:prstGeom>
            <a:noFill/>
          </p:spPr>
          <p:txBody>
            <a:bodyPr wrap="square" rtlCol="0">
              <a:spAutoFit/>
            </a:bodyPr>
            <a:lstStyle/>
            <a:p>
              <a:r>
                <a:rPr lang="en-US" sz="1600" dirty="0"/>
                <a:t>1.27</a:t>
              </a:r>
            </a:p>
          </p:txBody>
        </p:sp>
        <p:sp>
          <p:nvSpPr>
            <p:cNvPr id="16" name="TextBox 15">
              <a:extLst>
                <a:ext uri="{FF2B5EF4-FFF2-40B4-BE49-F238E27FC236}">
                  <a16:creationId xmlns:a16="http://schemas.microsoft.com/office/drawing/2014/main" id="{02E38E61-0ADE-D2DC-34AA-EBD14829C6C4}"/>
                </a:ext>
              </a:extLst>
            </p:cNvPr>
            <p:cNvSpPr txBox="1"/>
            <p:nvPr/>
          </p:nvSpPr>
          <p:spPr>
            <a:xfrm>
              <a:off x="6301383" y="3761330"/>
              <a:ext cx="785612" cy="338554"/>
            </a:xfrm>
            <a:prstGeom prst="rect">
              <a:avLst/>
            </a:prstGeom>
            <a:noFill/>
          </p:spPr>
          <p:txBody>
            <a:bodyPr wrap="square" rtlCol="0">
              <a:spAutoFit/>
            </a:bodyPr>
            <a:lstStyle/>
            <a:p>
              <a:r>
                <a:rPr lang="en-US" sz="1600" dirty="0"/>
                <a:t>1.47</a:t>
              </a:r>
            </a:p>
          </p:txBody>
        </p:sp>
      </p:grpSp>
      <p:sp>
        <p:nvSpPr>
          <p:cNvPr id="4" name="TextBox 3">
            <a:extLst>
              <a:ext uri="{FF2B5EF4-FFF2-40B4-BE49-F238E27FC236}">
                <a16:creationId xmlns:a16="http://schemas.microsoft.com/office/drawing/2014/main" id="{F0357628-1704-46A2-D744-84FBF1C55F03}"/>
              </a:ext>
            </a:extLst>
          </p:cNvPr>
          <p:cNvSpPr txBox="1"/>
          <p:nvPr/>
        </p:nvSpPr>
        <p:spPr>
          <a:xfrm>
            <a:off x="3192326" y="5051368"/>
            <a:ext cx="860384" cy="646331"/>
          </a:xfrm>
          <a:prstGeom prst="rect">
            <a:avLst/>
          </a:prstGeom>
          <a:noFill/>
        </p:spPr>
        <p:txBody>
          <a:bodyPr wrap="square" rtlCol="0">
            <a:spAutoFit/>
          </a:bodyPr>
          <a:lstStyle/>
          <a:p>
            <a:pPr algn="ctr"/>
            <a:r>
              <a:rPr lang="en-US" dirty="0"/>
              <a:t>Favors</a:t>
            </a:r>
          </a:p>
          <a:p>
            <a:pPr algn="ctr"/>
            <a:r>
              <a:rPr lang="en-US" dirty="0"/>
              <a:t>MIS</a:t>
            </a:r>
          </a:p>
        </p:txBody>
      </p:sp>
      <p:sp>
        <p:nvSpPr>
          <p:cNvPr id="5" name="TextBox 4">
            <a:extLst>
              <a:ext uri="{FF2B5EF4-FFF2-40B4-BE49-F238E27FC236}">
                <a16:creationId xmlns:a16="http://schemas.microsoft.com/office/drawing/2014/main" id="{E74757F4-396F-C900-C8C8-4AAF735AB345}"/>
              </a:ext>
            </a:extLst>
          </p:cNvPr>
          <p:cNvSpPr txBox="1"/>
          <p:nvPr/>
        </p:nvSpPr>
        <p:spPr>
          <a:xfrm>
            <a:off x="8913552" y="5019978"/>
            <a:ext cx="860384" cy="646331"/>
          </a:xfrm>
          <a:prstGeom prst="rect">
            <a:avLst/>
          </a:prstGeom>
          <a:noFill/>
        </p:spPr>
        <p:txBody>
          <a:bodyPr wrap="square" rtlCol="0">
            <a:spAutoFit/>
          </a:bodyPr>
          <a:lstStyle/>
          <a:p>
            <a:pPr algn="ctr"/>
            <a:r>
              <a:rPr lang="en-US" dirty="0"/>
              <a:t>Favors Open</a:t>
            </a:r>
          </a:p>
        </p:txBody>
      </p:sp>
    </p:spTree>
    <p:extLst>
      <p:ext uri="{BB962C8B-B14F-4D97-AF65-F5344CB8AC3E}">
        <p14:creationId xmlns:p14="http://schemas.microsoft.com/office/powerpoint/2010/main" val="4083600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4E9FC-E3F7-4439-5218-CA33888A9FD7}"/>
              </a:ext>
            </a:extLst>
          </p:cNvPr>
          <p:cNvSpPr>
            <a:spLocks noGrp="1"/>
          </p:cNvSpPr>
          <p:nvPr>
            <p:ph type="title"/>
          </p:nvPr>
        </p:nvSpPr>
        <p:spPr/>
        <p:txBody>
          <a:bodyPr/>
          <a:lstStyle/>
          <a:p>
            <a:r>
              <a:rPr lang="en-US" dirty="0"/>
              <a:t>Summary</a:t>
            </a:r>
          </a:p>
        </p:txBody>
      </p:sp>
      <p:sp>
        <p:nvSpPr>
          <p:cNvPr id="6" name="Content Placeholder 2">
            <a:extLst>
              <a:ext uri="{FF2B5EF4-FFF2-40B4-BE49-F238E27FC236}">
                <a16:creationId xmlns:a16="http://schemas.microsoft.com/office/drawing/2014/main" id="{A2CF7E7A-9072-9112-C9B0-CAAFE3263637}"/>
              </a:ext>
            </a:extLst>
          </p:cNvPr>
          <p:cNvSpPr txBox="1">
            <a:spLocks/>
          </p:cNvSpPr>
          <p:nvPr/>
        </p:nvSpPr>
        <p:spPr>
          <a:xfrm>
            <a:off x="1097280" y="2068265"/>
            <a:ext cx="10058400" cy="4023360"/>
          </a:xfrm>
          <a:prstGeom prst="rect">
            <a:avLst/>
          </a:prstGeom>
        </p:spPr>
        <p:txBody>
          <a:bodyPr vert="horz" lIns="0" tIns="45720" rIns="0" bIns="45720" rtlCol="0" anchor="t">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657860" lvl="1" indent="-457200">
              <a:buSzPct val="100000"/>
            </a:pPr>
            <a:r>
              <a:rPr lang="en-US" sz="2800" dirty="0">
                <a:ea typeface="Calibri"/>
                <a:cs typeface="Calibri"/>
              </a:rPr>
              <a:t>Increase in the rate of MIS approach following guideline publication (64% -&gt; 72%)</a:t>
            </a:r>
          </a:p>
          <a:p>
            <a:pPr marL="840740" lvl="2" indent="-457200">
              <a:buSzPct val="100000"/>
            </a:pPr>
            <a:r>
              <a:rPr lang="en-US" sz="2400" dirty="0">
                <a:ea typeface="Calibri"/>
                <a:cs typeface="Calibri"/>
              </a:rPr>
              <a:t>Suspect due to adoption of robotic surgery (rather than guidelines)</a:t>
            </a:r>
          </a:p>
          <a:p>
            <a:pPr marL="657860" lvl="1" indent="-457200">
              <a:buSzPct val="100000"/>
            </a:pPr>
            <a:endParaRPr lang="en-US" sz="2800" dirty="0">
              <a:ea typeface="Calibri"/>
              <a:cs typeface="Calibri"/>
            </a:endParaRPr>
          </a:p>
          <a:p>
            <a:pPr marL="657860" lvl="1" indent="-457200">
              <a:buSzPct val="100000"/>
            </a:pPr>
            <a:r>
              <a:rPr lang="en-US" sz="2800" dirty="0">
                <a:ea typeface="Calibri"/>
                <a:cs typeface="Calibri"/>
              </a:rPr>
              <a:t>Higher rate of femoral hernias identified in MIS approach</a:t>
            </a:r>
          </a:p>
          <a:p>
            <a:pPr marL="840740" lvl="2" indent="-457200">
              <a:buSzPct val="100000"/>
            </a:pPr>
            <a:r>
              <a:rPr lang="en-US" sz="2400" dirty="0">
                <a:ea typeface="Calibri"/>
                <a:cs typeface="Calibri"/>
              </a:rPr>
              <a:t>Unclear indication for surgery. Unclear how surgeons defined femoral hernia</a:t>
            </a:r>
          </a:p>
          <a:p>
            <a:pPr marL="840740" lvl="2" indent="-457200">
              <a:buSzPct val="100000"/>
            </a:pPr>
            <a:r>
              <a:rPr lang="en-US" sz="2400" dirty="0">
                <a:ea typeface="Calibri"/>
                <a:cs typeface="Calibri"/>
              </a:rPr>
              <a:t>Surgeons doing an open repair should open the floor (guideline issue?)</a:t>
            </a:r>
          </a:p>
          <a:p>
            <a:pPr marL="657860" lvl="1" indent="-457200">
              <a:buSzPct val="100000"/>
            </a:pPr>
            <a:endParaRPr lang="en-US" sz="2800" dirty="0">
              <a:ea typeface="Calibri"/>
              <a:cs typeface="Calibri"/>
            </a:endParaRPr>
          </a:p>
          <a:p>
            <a:pPr marL="657860" lvl="1" indent="-457200">
              <a:buSzPct val="100000"/>
            </a:pPr>
            <a:r>
              <a:rPr lang="en-US" sz="2800" dirty="0">
                <a:ea typeface="Calibri"/>
                <a:cs typeface="Calibri"/>
              </a:rPr>
              <a:t>Academic affiliation, ASA 3-4, and large hernias are more likely to have open approach</a:t>
            </a:r>
            <a:endParaRPr lang="en-US" sz="2400" dirty="0">
              <a:ea typeface="Calibri"/>
              <a:cs typeface="Calibri"/>
            </a:endParaRPr>
          </a:p>
          <a:p>
            <a:pPr marL="657860" lvl="1" indent="-457200">
              <a:buSzPct val="100000"/>
            </a:pPr>
            <a:endParaRPr lang="en-US" sz="2800" dirty="0">
              <a:ea typeface="Calibri"/>
              <a:cs typeface="Calibri"/>
            </a:endParaRPr>
          </a:p>
          <a:p>
            <a:pPr marL="383540" lvl="1">
              <a:buSzPct val="100000"/>
              <a:buFont typeface="Courier New" panose="020F0502020204030204" pitchFamily="34" charset="0"/>
              <a:buChar char="o"/>
            </a:pPr>
            <a:endParaRPr lang="en-US" sz="2800" dirty="0">
              <a:ea typeface="Calibri"/>
              <a:cs typeface="Calibri"/>
            </a:endParaRPr>
          </a:p>
          <a:p>
            <a:pPr marL="383540" lvl="1">
              <a:buSzPct val="100000"/>
              <a:buFont typeface="Courier New" panose="020F0502020204030204" pitchFamily="34" charset="0"/>
              <a:buChar char="o"/>
            </a:pPr>
            <a:endParaRPr lang="en-US" sz="2800" dirty="0">
              <a:ea typeface="Calibri"/>
              <a:cs typeface="Calibri"/>
            </a:endParaRPr>
          </a:p>
          <a:p>
            <a:pPr marL="0" indent="0">
              <a:buFont typeface="Calibri" panose="020F0502020204030204" pitchFamily="34" charset="0"/>
              <a:buNone/>
            </a:pPr>
            <a:endParaRPr lang="en-US" dirty="0">
              <a:ea typeface="Calibri"/>
              <a:cs typeface="Calibri"/>
            </a:endParaRPr>
          </a:p>
        </p:txBody>
      </p:sp>
      <p:pic>
        <p:nvPicPr>
          <p:cNvPr id="3" name="Picture 4" descr="Hernia Surgeons Alliance">
            <a:extLst>
              <a:ext uri="{FF2B5EF4-FFF2-40B4-BE49-F238E27FC236}">
                <a16:creationId xmlns:a16="http://schemas.microsoft.com/office/drawing/2014/main" id="{FA6D84DD-C697-02D6-B936-95EC4CA198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5405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0DD51-DE5B-5086-E169-4F4D835B3098}"/>
              </a:ext>
            </a:extLst>
          </p:cNvPr>
          <p:cNvSpPr>
            <a:spLocks noGrp="1"/>
          </p:cNvSpPr>
          <p:nvPr>
            <p:ph type="title"/>
          </p:nvPr>
        </p:nvSpPr>
        <p:spPr/>
        <p:txBody>
          <a:bodyPr>
            <a:normAutofit/>
          </a:bodyPr>
          <a:lstStyle/>
          <a:p>
            <a:r>
              <a:rPr lang="en-US" sz="4000" b="1"/>
              <a:t>Disclosures</a:t>
            </a:r>
          </a:p>
        </p:txBody>
      </p:sp>
      <p:sp>
        <p:nvSpPr>
          <p:cNvPr id="3" name="Content Placeholder 2">
            <a:extLst>
              <a:ext uri="{FF2B5EF4-FFF2-40B4-BE49-F238E27FC236}">
                <a16:creationId xmlns:a16="http://schemas.microsoft.com/office/drawing/2014/main" id="{68EA0A24-F321-DB59-F1D4-7466A50435F7}"/>
              </a:ext>
            </a:extLst>
          </p:cNvPr>
          <p:cNvSpPr>
            <a:spLocks noGrp="1"/>
          </p:cNvSpPr>
          <p:nvPr>
            <p:ph idx="1"/>
          </p:nvPr>
        </p:nvSpPr>
        <p:spPr>
          <a:xfrm>
            <a:off x="1036320" y="1913020"/>
            <a:ext cx="10058400" cy="3334281"/>
          </a:xfrm>
        </p:spPr>
        <p:txBody>
          <a:bodyPr vert="horz" lIns="0" tIns="45720" rIns="0" bIns="45720" rtlCol="0" anchor="t">
            <a:normAutofit/>
          </a:bodyPr>
          <a:lstStyle/>
          <a:p>
            <a:r>
              <a:rPr lang="en-US" dirty="0"/>
              <a:t>SB</a:t>
            </a:r>
            <a:r>
              <a:rPr lang="en-US"/>
              <a:t>: </a:t>
            </a:r>
          </a:p>
          <a:p>
            <a:pPr lvl="1"/>
            <a:r>
              <a:rPr lang="en-US"/>
              <a:t>Intuitive </a:t>
            </a:r>
            <a:r>
              <a:rPr lang="en-US" dirty="0"/>
              <a:t>Foundation – Fellowship Grant</a:t>
            </a:r>
          </a:p>
          <a:p>
            <a:r>
              <a:rPr lang="en-US" dirty="0"/>
              <a:t>KB: </a:t>
            </a:r>
          </a:p>
          <a:p>
            <a:pPr lvl="1"/>
            <a:r>
              <a:rPr lang="en-US" dirty="0"/>
              <a:t>BD – speaker, honorarium</a:t>
            </a:r>
          </a:p>
          <a:p>
            <a:pPr lvl="1"/>
            <a:r>
              <a:rPr lang="en-US" dirty="0"/>
              <a:t>Gore – consultant, honorarium</a:t>
            </a:r>
          </a:p>
        </p:txBody>
      </p:sp>
      <p:pic>
        <p:nvPicPr>
          <p:cNvPr id="5" name="Picture 2" descr="University of Tennessee Medical Center speak about their experience working  with Mobile Mentor - Mobile Mentor">
            <a:extLst>
              <a:ext uri="{FF2B5EF4-FFF2-40B4-BE49-F238E27FC236}">
                <a16:creationId xmlns:a16="http://schemas.microsoft.com/office/drawing/2014/main" id="{0B5B55F1-AAE9-BA58-E52B-513E58135F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6374" y="6005823"/>
            <a:ext cx="2602149" cy="13010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Hernia Surgeons Alliance">
            <a:extLst>
              <a:ext uri="{FF2B5EF4-FFF2-40B4-BE49-F238E27FC236}">
                <a16:creationId xmlns:a16="http://schemas.microsoft.com/office/drawing/2014/main" id="{6BB3FF1A-55F5-B424-6E6E-9B3108A972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55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32631-42FD-A90A-26FB-CC109D4F5CAE}"/>
              </a:ext>
            </a:extLst>
          </p:cNvPr>
          <p:cNvSpPr>
            <a:spLocks noGrp="1"/>
          </p:cNvSpPr>
          <p:nvPr>
            <p:ph type="title"/>
          </p:nvPr>
        </p:nvSpPr>
        <p:spPr/>
        <p:txBody>
          <a:bodyPr>
            <a:normAutofit/>
          </a:bodyPr>
          <a:lstStyle/>
          <a:p>
            <a:r>
              <a:rPr lang="en-US" sz="4000" b="1"/>
              <a:t>Background</a:t>
            </a:r>
          </a:p>
        </p:txBody>
      </p:sp>
      <p:pic>
        <p:nvPicPr>
          <p:cNvPr id="4" name="Picture 2" descr="University of Tennessee Medical Center speak about their experience working  with Mobile Mentor - Mobile Mentor">
            <a:extLst>
              <a:ext uri="{FF2B5EF4-FFF2-40B4-BE49-F238E27FC236}">
                <a16:creationId xmlns:a16="http://schemas.microsoft.com/office/drawing/2014/main" id="{1508D078-B8ED-87B9-F017-E6C676670B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6374" y="6005823"/>
            <a:ext cx="2602149" cy="13010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ernia Surgeons Alliance">
            <a:extLst>
              <a:ext uri="{FF2B5EF4-FFF2-40B4-BE49-F238E27FC236}">
                <a16:creationId xmlns:a16="http://schemas.microsoft.com/office/drawing/2014/main" id="{BD06A4C9-2E1A-8342-2301-A00144400B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6">
            <a:extLst>
              <a:ext uri="{FF2B5EF4-FFF2-40B4-BE49-F238E27FC236}">
                <a16:creationId xmlns:a16="http://schemas.microsoft.com/office/drawing/2014/main" id="{2A099217-47B8-C7B3-8B84-32C4C3CED326}"/>
              </a:ext>
            </a:extLst>
          </p:cNvPr>
          <p:cNvSpPr>
            <a:spLocks noGrp="1"/>
          </p:cNvSpPr>
          <p:nvPr>
            <p:ph idx="1"/>
          </p:nvPr>
        </p:nvSpPr>
        <p:spPr>
          <a:xfrm>
            <a:off x="1097280" y="1845734"/>
            <a:ext cx="5369179" cy="4023360"/>
          </a:xfrm>
        </p:spPr>
        <p:txBody>
          <a:bodyPr/>
          <a:lstStyle/>
          <a:p>
            <a:r>
              <a:rPr lang="en-US" dirty="0"/>
              <a:t>2018 </a:t>
            </a:r>
            <a:r>
              <a:rPr lang="en-US" dirty="0" err="1"/>
              <a:t>HerniaSurge</a:t>
            </a:r>
            <a:r>
              <a:rPr lang="en-US" dirty="0"/>
              <a:t> International Guidelines for Groin Hernia Management</a:t>
            </a:r>
          </a:p>
          <a:p>
            <a:endParaRPr lang="en-US" dirty="0"/>
          </a:p>
          <a:p>
            <a:r>
              <a:rPr lang="en-US" b="1"/>
              <a:t>Strong recommendation </a:t>
            </a:r>
            <a:r>
              <a:rPr lang="en-US" b="1" dirty="0"/>
              <a:t>for women to undergo MIS repair with mesh</a:t>
            </a:r>
            <a:endParaRPr lang="en-US" dirty="0"/>
          </a:p>
          <a:p>
            <a:endParaRPr lang="en-US" dirty="0"/>
          </a:p>
          <a:p>
            <a:r>
              <a:rPr lang="en-US" dirty="0"/>
              <a:t>Decrease risk of chronic pain and foreign body sensation</a:t>
            </a:r>
          </a:p>
          <a:p>
            <a:r>
              <a:rPr lang="en-US" dirty="0"/>
              <a:t>Reduce missed femoral hernias</a:t>
            </a:r>
          </a:p>
        </p:txBody>
      </p:sp>
      <p:pic>
        <p:nvPicPr>
          <p:cNvPr id="9" name="Picture 8">
            <a:extLst>
              <a:ext uri="{FF2B5EF4-FFF2-40B4-BE49-F238E27FC236}">
                <a16:creationId xmlns:a16="http://schemas.microsoft.com/office/drawing/2014/main" id="{760FE7A1-F031-EEA6-F53D-BF45F021745D}"/>
              </a:ext>
            </a:extLst>
          </p:cNvPr>
          <p:cNvPicPr>
            <a:picLocks noChangeAspect="1"/>
          </p:cNvPicPr>
          <p:nvPr/>
        </p:nvPicPr>
        <p:blipFill>
          <a:blip r:embed="rId5"/>
          <a:stretch>
            <a:fillRect/>
          </a:stretch>
        </p:blipFill>
        <p:spPr>
          <a:xfrm>
            <a:off x="6711451" y="1201619"/>
            <a:ext cx="4910573" cy="4667475"/>
          </a:xfrm>
          <a:prstGeom prst="rect">
            <a:avLst/>
          </a:prstGeom>
        </p:spPr>
      </p:pic>
      <p:sp>
        <p:nvSpPr>
          <p:cNvPr id="11" name="TextBox 10">
            <a:extLst>
              <a:ext uri="{FF2B5EF4-FFF2-40B4-BE49-F238E27FC236}">
                <a16:creationId xmlns:a16="http://schemas.microsoft.com/office/drawing/2014/main" id="{0692702C-C06E-5E02-4CEF-E369B2FBA032}"/>
              </a:ext>
            </a:extLst>
          </p:cNvPr>
          <p:cNvSpPr txBox="1"/>
          <p:nvPr/>
        </p:nvSpPr>
        <p:spPr>
          <a:xfrm>
            <a:off x="3417099" y="6568258"/>
            <a:ext cx="6098720" cy="261610"/>
          </a:xfrm>
          <a:prstGeom prst="rect">
            <a:avLst/>
          </a:prstGeom>
          <a:noFill/>
        </p:spPr>
        <p:txBody>
          <a:bodyPr wrap="square">
            <a:spAutoFit/>
          </a:bodyPr>
          <a:lstStyle/>
          <a:p>
            <a:pPr algn="ctr"/>
            <a:r>
              <a:rPr lang="en-US" sz="1100" b="0" i="0" dirty="0" err="1">
                <a:solidFill>
                  <a:srgbClr val="212121"/>
                </a:solidFill>
                <a:effectLst/>
                <a:latin typeface="BlinkMacSystemFont"/>
              </a:rPr>
              <a:t>HerniaSurge</a:t>
            </a:r>
            <a:r>
              <a:rPr lang="en-US" sz="1100" b="0" i="0" dirty="0">
                <a:solidFill>
                  <a:srgbClr val="212121"/>
                </a:solidFill>
                <a:effectLst/>
                <a:latin typeface="BlinkMacSystemFont"/>
              </a:rPr>
              <a:t> Group (2018) </a:t>
            </a:r>
            <a:r>
              <a:rPr lang="en-US" sz="1100" b="0" i="1" dirty="0">
                <a:solidFill>
                  <a:srgbClr val="212121"/>
                </a:solidFill>
                <a:effectLst/>
                <a:latin typeface="BlinkMacSystemFont"/>
              </a:rPr>
              <a:t>Hernia. </a:t>
            </a:r>
            <a:r>
              <a:rPr lang="en-US" sz="1100" b="0" i="0" dirty="0">
                <a:solidFill>
                  <a:srgbClr val="212121"/>
                </a:solidFill>
                <a:effectLst/>
                <a:latin typeface="BlinkMacSystemFont"/>
              </a:rPr>
              <a:t>https://doi.org/10.1007/s10029-017-1668-x</a:t>
            </a:r>
            <a:endParaRPr lang="en-US" sz="1100" dirty="0"/>
          </a:p>
        </p:txBody>
      </p:sp>
    </p:spTree>
    <p:extLst>
      <p:ext uri="{BB962C8B-B14F-4D97-AF65-F5344CB8AC3E}">
        <p14:creationId xmlns:p14="http://schemas.microsoft.com/office/powerpoint/2010/main" val="4291412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ADEB8-96CC-5BEC-A3C2-D95D1DDC095E}"/>
              </a:ext>
            </a:extLst>
          </p:cNvPr>
          <p:cNvSpPr>
            <a:spLocks noGrp="1"/>
          </p:cNvSpPr>
          <p:nvPr>
            <p:ph type="title"/>
          </p:nvPr>
        </p:nvSpPr>
        <p:spPr/>
        <p:txBody>
          <a:bodyPr>
            <a:normAutofit/>
          </a:bodyPr>
          <a:lstStyle/>
          <a:p>
            <a:r>
              <a:rPr lang="en-US" sz="4000" b="1" dirty="0"/>
              <a:t>Aim</a:t>
            </a:r>
          </a:p>
        </p:txBody>
      </p:sp>
      <p:sp>
        <p:nvSpPr>
          <p:cNvPr id="3" name="Content Placeholder 2">
            <a:extLst>
              <a:ext uri="{FF2B5EF4-FFF2-40B4-BE49-F238E27FC236}">
                <a16:creationId xmlns:a16="http://schemas.microsoft.com/office/drawing/2014/main" id="{2C6EE2D2-6CD4-854B-0C77-603AAE26DDCC}"/>
              </a:ext>
            </a:extLst>
          </p:cNvPr>
          <p:cNvSpPr>
            <a:spLocks noGrp="1"/>
          </p:cNvSpPr>
          <p:nvPr>
            <p:ph idx="1"/>
          </p:nvPr>
        </p:nvSpPr>
        <p:spPr/>
        <p:txBody>
          <a:bodyPr vert="horz" lIns="0" tIns="45720" rIns="0" bIns="45720" rtlCol="0" anchor="t">
            <a:normAutofit/>
          </a:bodyPr>
          <a:lstStyle/>
          <a:p>
            <a:r>
              <a:rPr lang="en-US" sz="2800" dirty="0"/>
              <a:t>Primary Outcome: Adherence to recommendation for minimally invasive approach for groin hernias in women</a:t>
            </a:r>
            <a:r>
              <a:rPr lang="en-US" sz="2800" dirty="0">
                <a:ea typeface="Calibri"/>
                <a:cs typeface="Calibri"/>
              </a:rPr>
              <a:t> before and after guideline dissemination</a:t>
            </a:r>
            <a:endParaRPr lang="en-US" sz="2800" dirty="0"/>
          </a:p>
        </p:txBody>
      </p:sp>
      <p:pic>
        <p:nvPicPr>
          <p:cNvPr id="5" name="Picture 2" descr="University of Tennessee Medical Center speak about their experience working  with Mobile Mentor - Mobile Mentor">
            <a:extLst>
              <a:ext uri="{FF2B5EF4-FFF2-40B4-BE49-F238E27FC236}">
                <a16:creationId xmlns:a16="http://schemas.microsoft.com/office/drawing/2014/main" id="{6F3C88C9-0682-526E-3AE9-6F46BC550B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6374" y="6005823"/>
            <a:ext cx="2602149" cy="130107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Hernia Surgeons Alliance">
            <a:extLst>
              <a:ext uri="{FF2B5EF4-FFF2-40B4-BE49-F238E27FC236}">
                <a16:creationId xmlns:a16="http://schemas.microsoft.com/office/drawing/2014/main" id="{7C02B3DE-F8F2-D13E-9C0C-0F549BB073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7081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AD2F0-AAB0-9D52-8FDA-8347E1FC62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5DA812-CF8F-522B-61F1-B5EF54D19F2D}"/>
              </a:ext>
            </a:extLst>
          </p:cNvPr>
          <p:cNvSpPr>
            <a:spLocks noGrp="1"/>
          </p:cNvSpPr>
          <p:nvPr>
            <p:ph type="title"/>
          </p:nvPr>
        </p:nvSpPr>
        <p:spPr/>
        <p:txBody>
          <a:bodyPr>
            <a:normAutofit/>
          </a:bodyPr>
          <a:lstStyle/>
          <a:p>
            <a:r>
              <a:rPr lang="en-US" sz="4000" b="1"/>
              <a:t>Methods</a:t>
            </a:r>
          </a:p>
        </p:txBody>
      </p:sp>
      <p:sp>
        <p:nvSpPr>
          <p:cNvPr id="3" name="Content Placeholder 2">
            <a:extLst>
              <a:ext uri="{FF2B5EF4-FFF2-40B4-BE49-F238E27FC236}">
                <a16:creationId xmlns:a16="http://schemas.microsoft.com/office/drawing/2014/main" id="{7AAECEB7-0AB9-5E76-A958-D9EAA27C8A58}"/>
              </a:ext>
            </a:extLst>
          </p:cNvPr>
          <p:cNvSpPr>
            <a:spLocks noGrp="1"/>
          </p:cNvSpPr>
          <p:nvPr>
            <p:ph idx="1"/>
          </p:nvPr>
        </p:nvSpPr>
        <p:spPr>
          <a:xfrm>
            <a:off x="1097280" y="1845734"/>
            <a:ext cx="10479447" cy="4023360"/>
          </a:xfrm>
        </p:spPr>
        <p:txBody>
          <a:bodyPr vert="horz" lIns="0" tIns="45720" rIns="0" bIns="45720" rtlCol="0" anchor="t">
            <a:noAutofit/>
          </a:bodyPr>
          <a:lstStyle/>
          <a:p>
            <a:r>
              <a:rPr lang="en-US" sz="2800" dirty="0"/>
              <a:t>Retrospective review of the ACHQC Database comparing cases from 2017-2019 to 2020-2025</a:t>
            </a:r>
            <a:endParaRPr lang="en-US" sz="2800" dirty="0">
              <a:ea typeface="Calibri"/>
              <a:cs typeface="Calibri"/>
            </a:endParaRPr>
          </a:p>
          <a:p>
            <a:r>
              <a:rPr lang="en-US" sz="2800" dirty="0"/>
              <a:t>Inclusion criteria</a:t>
            </a:r>
            <a:endParaRPr lang="en-US" sz="2800" dirty="0">
              <a:ea typeface="Calibri"/>
              <a:cs typeface="Calibri"/>
            </a:endParaRPr>
          </a:p>
          <a:p>
            <a:pPr marL="383540" lvl="1"/>
            <a:r>
              <a:rPr lang="en-US" sz="2400" dirty="0"/>
              <a:t>Age ≥ 18</a:t>
            </a:r>
            <a:endParaRPr lang="en-US" sz="2400" dirty="0">
              <a:ea typeface="Calibri"/>
              <a:cs typeface="Calibri"/>
            </a:endParaRPr>
          </a:p>
          <a:p>
            <a:pPr marL="383540" lvl="1"/>
            <a:r>
              <a:rPr lang="en-US" sz="2400" dirty="0"/>
              <a:t>Elective</a:t>
            </a:r>
            <a:endParaRPr lang="en-US" sz="2400" dirty="0">
              <a:ea typeface="Calibri"/>
              <a:cs typeface="Calibri"/>
            </a:endParaRPr>
          </a:p>
          <a:p>
            <a:pPr marL="383540" lvl="1"/>
            <a:r>
              <a:rPr lang="en-US" sz="2400" dirty="0"/>
              <a:t>Non-recurrent</a:t>
            </a:r>
            <a:endParaRPr lang="en-US" sz="2400" dirty="0">
              <a:ea typeface="Calibri"/>
              <a:cs typeface="Calibri"/>
            </a:endParaRPr>
          </a:p>
          <a:p>
            <a:pPr marL="383540" lvl="1"/>
            <a:r>
              <a:rPr lang="en-US" sz="2400" dirty="0"/>
              <a:t>Unilateral</a:t>
            </a:r>
            <a:endParaRPr lang="en-US" sz="2400" dirty="0">
              <a:ea typeface="Calibri"/>
              <a:cs typeface="Calibri"/>
            </a:endParaRPr>
          </a:p>
          <a:p>
            <a:pPr marL="383540" lvl="1"/>
            <a:r>
              <a:rPr lang="en-US" sz="2400" dirty="0"/>
              <a:t>Clean case</a:t>
            </a:r>
          </a:p>
          <a:p>
            <a:pPr marL="383540" lvl="1"/>
            <a:r>
              <a:rPr lang="en-US" sz="2400" dirty="0"/>
              <a:t>Permanent mesh placed</a:t>
            </a:r>
          </a:p>
          <a:p>
            <a:pPr marL="383540" lvl="1"/>
            <a:r>
              <a:rPr lang="en-US" sz="2400" dirty="0">
                <a:ea typeface="Calibri"/>
                <a:cs typeface="Calibri"/>
              </a:rPr>
              <a:t>30 day follow up</a:t>
            </a:r>
          </a:p>
          <a:p>
            <a:pPr marL="383540" lvl="1"/>
            <a:endParaRPr lang="en-US" dirty="0">
              <a:ea typeface="Calibri" panose="020F0502020204030204"/>
              <a:cs typeface="Calibri" panose="020F0502020204030204"/>
            </a:endParaRPr>
          </a:p>
        </p:txBody>
      </p:sp>
      <p:pic>
        <p:nvPicPr>
          <p:cNvPr id="4" name="Picture 2" descr="University of Tennessee Medical Center speak about their experience working  with Mobile Mentor - Mobile Mentor">
            <a:extLst>
              <a:ext uri="{FF2B5EF4-FFF2-40B4-BE49-F238E27FC236}">
                <a16:creationId xmlns:a16="http://schemas.microsoft.com/office/drawing/2014/main" id="{24EC629B-9DB3-B336-D8F4-E646654F13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6374" y="6005823"/>
            <a:ext cx="2602149" cy="13010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ernia Surgeons Alliance">
            <a:extLst>
              <a:ext uri="{FF2B5EF4-FFF2-40B4-BE49-F238E27FC236}">
                <a16:creationId xmlns:a16="http://schemas.microsoft.com/office/drawing/2014/main" id="{1DD6320A-E776-26F2-3985-D306F76748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a:extLst>
              <a:ext uri="{FF2B5EF4-FFF2-40B4-BE49-F238E27FC236}">
                <a16:creationId xmlns:a16="http://schemas.microsoft.com/office/drawing/2014/main" id="{63EE2144-8CDD-C7BD-4CF8-1BBCC9249A41}"/>
              </a:ext>
            </a:extLst>
          </p:cNvPr>
          <p:cNvSpPr txBox="1">
            <a:spLocks/>
          </p:cNvSpPr>
          <p:nvPr/>
        </p:nvSpPr>
        <p:spPr>
          <a:xfrm>
            <a:off x="5870448" y="2858375"/>
            <a:ext cx="5922687" cy="3287438"/>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2800" dirty="0">
                <a:ea typeface="Calibri"/>
                <a:cs typeface="Calibri"/>
              </a:rPr>
              <a:t>Exclusion Criteria</a:t>
            </a:r>
          </a:p>
          <a:p>
            <a:pPr marL="383540" lvl="1"/>
            <a:r>
              <a:rPr lang="en-US" sz="2400" dirty="0">
                <a:ea typeface="Calibri"/>
                <a:cs typeface="Calibri"/>
              </a:rPr>
              <a:t>Open Preperitoneal Repairs</a:t>
            </a:r>
          </a:p>
          <a:p>
            <a:pPr marL="383540" lvl="1"/>
            <a:r>
              <a:rPr lang="en-US" sz="2400" dirty="0"/>
              <a:t>Tissue based repairs</a:t>
            </a:r>
          </a:p>
          <a:p>
            <a:pPr marL="383540" lvl="1"/>
            <a:r>
              <a:rPr lang="en-US" sz="2400" dirty="0">
                <a:ea typeface="Calibri"/>
                <a:cs typeface="Calibri"/>
              </a:rPr>
              <a:t>Long-acting resorbable mesh placed</a:t>
            </a:r>
          </a:p>
          <a:p>
            <a:pPr marL="383540" lvl="1"/>
            <a:r>
              <a:rPr lang="en-US" sz="2400" dirty="0">
                <a:ea typeface="Calibri"/>
                <a:cs typeface="Calibri"/>
              </a:rPr>
              <a:t>Hybrid or MIS -&gt; open approach</a:t>
            </a:r>
          </a:p>
          <a:p>
            <a:pPr marL="383540" lvl="1"/>
            <a:endParaRPr lang="en-US" dirty="0">
              <a:ea typeface="Calibri" panose="020F0502020204030204"/>
              <a:cs typeface="Calibri" panose="020F0502020204030204"/>
            </a:endParaRPr>
          </a:p>
        </p:txBody>
      </p:sp>
    </p:spTree>
    <p:extLst>
      <p:ext uri="{BB962C8B-B14F-4D97-AF65-F5344CB8AC3E}">
        <p14:creationId xmlns:p14="http://schemas.microsoft.com/office/powerpoint/2010/main" val="3156516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9D429-BFB2-47E3-3AB4-CE49E8128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EDC01B-76FE-9865-E9A0-AF14A03A5D08}"/>
              </a:ext>
            </a:extLst>
          </p:cNvPr>
          <p:cNvSpPr>
            <a:spLocks noGrp="1"/>
          </p:cNvSpPr>
          <p:nvPr>
            <p:ph type="title"/>
          </p:nvPr>
        </p:nvSpPr>
        <p:spPr/>
        <p:txBody>
          <a:bodyPr>
            <a:normAutofit/>
          </a:bodyPr>
          <a:lstStyle/>
          <a:p>
            <a:r>
              <a:rPr lang="en-US" sz="4000" b="1"/>
              <a:t>Methods</a:t>
            </a:r>
          </a:p>
        </p:txBody>
      </p:sp>
      <p:sp>
        <p:nvSpPr>
          <p:cNvPr id="3" name="Content Placeholder 2">
            <a:extLst>
              <a:ext uri="{FF2B5EF4-FFF2-40B4-BE49-F238E27FC236}">
                <a16:creationId xmlns:a16="http://schemas.microsoft.com/office/drawing/2014/main" id="{B79E2B63-D914-C9C5-E291-393B4080DBF6}"/>
              </a:ext>
            </a:extLst>
          </p:cNvPr>
          <p:cNvSpPr>
            <a:spLocks noGrp="1"/>
          </p:cNvSpPr>
          <p:nvPr>
            <p:ph idx="1"/>
          </p:nvPr>
        </p:nvSpPr>
        <p:spPr>
          <a:xfrm>
            <a:off x="1097280" y="1845734"/>
            <a:ext cx="10479447" cy="4023360"/>
          </a:xfrm>
        </p:spPr>
        <p:txBody>
          <a:bodyPr vert="horz" lIns="0" tIns="45720" rIns="0" bIns="45720" rtlCol="0" anchor="t">
            <a:noAutofit/>
          </a:bodyPr>
          <a:lstStyle/>
          <a:p>
            <a:pPr marL="383540" lvl="1"/>
            <a:r>
              <a:rPr lang="en-US" sz="2800" dirty="0">
                <a:ea typeface="Calibri" panose="020F0502020204030204"/>
                <a:cs typeface="Calibri" panose="020F0502020204030204"/>
              </a:rPr>
              <a:t>Reviewed demographic data and operative data</a:t>
            </a:r>
          </a:p>
          <a:p>
            <a:pPr marL="383540" lvl="1"/>
            <a:endParaRPr lang="en-US" sz="2800" dirty="0">
              <a:ea typeface="Calibri" panose="020F0502020204030204"/>
              <a:cs typeface="Calibri" panose="020F0502020204030204"/>
            </a:endParaRPr>
          </a:p>
          <a:p>
            <a:pPr marL="383540" lvl="1"/>
            <a:r>
              <a:rPr lang="en-US" sz="2800" dirty="0">
                <a:ea typeface="Calibri" panose="020F0502020204030204"/>
                <a:cs typeface="Calibri" panose="020F0502020204030204"/>
              </a:rPr>
              <a:t>Multivariable logistic regression to evaluate factors associated with an open repair</a:t>
            </a:r>
          </a:p>
        </p:txBody>
      </p:sp>
      <p:pic>
        <p:nvPicPr>
          <p:cNvPr id="4" name="Picture 2" descr="University of Tennessee Medical Center speak about their experience working  with Mobile Mentor - Mobile Mentor">
            <a:extLst>
              <a:ext uri="{FF2B5EF4-FFF2-40B4-BE49-F238E27FC236}">
                <a16:creationId xmlns:a16="http://schemas.microsoft.com/office/drawing/2014/main" id="{6D925F7A-BD07-6B78-B2E0-6A98D3AD4B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6374" y="6005823"/>
            <a:ext cx="2602149" cy="13010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ernia Surgeons Alliance">
            <a:extLst>
              <a:ext uri="{FF2B5EF4-FFF2-40B4-BE49-F238E27FC236}">
                <a16:creationId xmlns:a16="http://schemas.microsoft.com/office/drawing/2014/main" id="{9296E8CD-D8EF-02EC-18E7-3AFE704BF8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3301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BAB79-1D68-9B64-93D8-6DDABBB4CA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7ABC09-6D43-6B1D-5AB1-B16663B73B55}"/>
              </a:ext>
            </a:extLst>
          </p:cNvPr>
          <p:cNvSpPr>
            <a:spLocks noGrp="1"/>
          </p:cNvSpPr>
          <p:nvPr>
            <p:ph type="title" idx="4294967295"/>
          </p:nvPr>
        </p:nvSpPr>
        <p:spPr>
          <a:xfrm>
            <a:off x="2599978" y="38100"/>
            <a:ext cx="6198293" cy="762000"/>
          </a:xfrm>
        </p:spPr>
        <p:txBody>
          <a:bodyPr>
            <a:normAutofit/>
          </a:bodyPr>
          <a:lstStyle/>
          <a:p>
            <a:pPr algn="ctr"/>
            <a:r>
              <a:rPr lang="en-US" sz="4000" b="1" dirty="0">
                <a:ea typeface="Calibri Light"/>
                <a:cs typeface="Calibri Light"/>
              </a:rPr>
              <a:t>Results – Demographics</a:t>
            </a:r>
          </a:p>
        </p:txBody>
      </p:sp>
      <p:sp>
        <p:nvSpPr>
          <p:cNvPr id="3" name="Content Placeholder 2">
            <a:extLst>
              <a:ext uri="{FF2B5EF4-FFF2-40B4-BE49-F238E27FC236}">
                <a16:creationId xmlns:a16="http://schemas.microsoft.com/office/drawing/2014/main" id="{587BC6CC-9834-2566-0E49-39D4820C2E08}"/>
              </a:ext>
            </a:extLst>
          </p:cNvPr>
          <p:cNvSpPr>
            <a:spLocks noGrp="1"/>
          </p:cNvSpPr>
          <p:nvPr>
            <p:ph idx="4294967295"/>
          </p:nvPr>
        </p:nvSpPr>
        <p:spPr>
          <a:xfrm>
            <a:off x="5699125" y="731838"/>
            <a:ext cx="6492875" cy="5257800"/>
          </a:xfrm>
        </p:spPr>
        <p:txBody>
          <a:bodyPr vert="horz" lIns="0" tIns="45720" rIns="0" bIns="45720" rtlCol="0" anchor="t">
            <a:normAutofit/>
          </a:bodyPr>
          <a:lstStyle/>
          <a:p>
            <a:pPr marL="383540" lvl="1"/>
            <a:endParaRPr lang="en-US" dirty="0">
              <a:ea typeface="Calibri"/>
              <a:cs typeface="Calibri"/>
            </a:endParaRPr>
          </a:p>
          <a:p>
            <a:pPr marL="0" indent="0">
              <a:buNone/>
            </a:pPr>
            <a:endParaRPr lang="en-US" dirty="0"/>
          </a:p>
        </p:txBody>
      </p:sp>
      <p:pic>
        <p:nvPicPr>
          <p:cNvPr id="4" name="Picture 2" descr="University of Tennessee Medical Center speak about their experience working  with Mobile Mentor - Mobile Mentor">
            <a:extLst>
              <a:ext uri="{FF2B5EF4-FFF2-40B4-BE49-F238E27FC236}">
                <a16:creationId xmlns:a16="http://schemas.microsoft.com/office/drawing/2014/main" id="{8EB21008-4C75-F0B2-D331-DEAEBBDB95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6374" y="6005823"/>
            <a:ext cx="2602149" cy="13010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e 6">
            <a:extLst>
              <a:ext uri="{FF2B5EF4-FFF2-40B4-BE49-F238E27FC236}">
                <a16:creationId xmlns:a16="http://schemas.microsoft.com/office/drawing/2014/main" id="{FAF0AD77-4708-72DF-8C79-9A035B1D3C83}"/>
              </a:ext>
            </a:extLst>
          </p:cNvPr>
          <p:cNvGraphicFramePr>
            <a:graphicFrameLocks noGrp="1"/>
          </p:cNvGraphicFramePr>
          <p:nvPr>
            <p:extLst>
              <p:ext uri="{D42A27DB-BD31-4B8C-83A1-F6EECF244321}">
                <p14:modId xmlns:p14="http://schemas.microsoft.com/office/powerpoint/2010/main" val="2673651374"/>
              </p:ext>
            </p:extLst>
          </p:nvPr>
        </p:nvGraphicFramePr>
        <p:xfrm>
          <a:off x="1519070" y="1094506"/>
          <a:ext cx="9153860" cy="4600725"/>
        </p:xfrm>
        <a:graphic>
          <a:graphicData uri="http://schemas.openxmlformats.org/drawingml/2006/table">
            <a:tbl>
              <a:tblPr firstRow="1" firstCol="1" bandRow="1">
                <a:tableStyleId>{9D7B26C5-4107-4FEC-AEDC-1716B250A1EF}</a:tableStyleId>
              </a:tblPr>
              <a:tblGrid>
                <a:gridCol w="2775344">
                  <a:extLst>
                    <a:ext uri="{9D8B030D-6E8A-4147-A177-3AD203B41FA5}">
                      <a16:colId xmlns:a16="http://schemas.microsoft.com/office/drawing/2014/main" val="418724850"/>
                    </a:ext>
                  </a:extLst>
                </a:gridCol>
                <a:gridCol w="2522354">
                  <a:extLst>
                    <a:ext uri="{9D8B030D-6E8A-4147-A177-3AD203B41FA5}">
                      <a16:colId xmlns:a16="http://schemas.microsoft.com/office/drawing/2014/main" val="4294192448"/>
                    </a:ext>
                  </a:extLst>
                </a:gridCol>
                <a:gridCol w="2522354">
                  <a:extLst>
                    <a:ext uri="{9D8B030D-6E8A-4147-A177-3AD203B41FA5}">
                      <a16:colId xmlns:a16="http://schemas.microsoft.com/office/drawing/2014/main" val="1781599095"/>
                    </a:ext>
                  </a:extLst>
                </a:gridCol>
                <a:gridCol w="1333808">
                  <a:extLst>
                    <a:ext uri="{9D8B030D-6E8A-4147-A177-3AD203B41FA5}">
                      <a16:colId xmlns:a16="http://schemas.microsoft.com/office/drawing/2014/main" val="3985833100"/>
                    </a:ext>
                  </a:extLst>
                </a:gridCol>
              </a:tblGrid>
              <a:tr h="303075">
                <a:tc>
                  <a:txBody>
                    <a:bodyPr/>
                    <a:lstStyle/>
                    <a:p>
                      <a:pPr marL="0" marR="0">
                        <a:lnSpc>
                          <a:spcPct val="116000"/>
                        </a:lnSpc>
                        <a:spcAft>
                          <a:spcPts val="800"/>
                        </a:spcAft>
                        <a:buNone/>
                      </a:pPr>
                      <a:r>
                        <a:rPr lang="en-US" sz="1700" dirty="0">
                          <a:solidFill>
                            <a:sysClr val="windowText" lastClr="000000"/>
                          </a:solidFill>
                          <a:effectLst/>
                        </a:rPr>
                        <a:t>Variable</a:t>
                      </a:r>
                      <a:endPar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00000"/>
                        </a:lnSpc>
                        <a:spcAft>
                          <a:spcPts val="0"/>
                        </a:spcAft>
                        <a:buNone/>
                      </a:pPr>
                      <a:r>
                        <a:rPr lang="en-US" sz="1700" dirty="0">
                          <a:solidFill>
                            <a:sysClr val="windowText" lastClr="000000"/>
                          </a:solidFill>
                          <a:effectLst/>
                        </a:rPr>
                        <a:t>2017-2019 (N= 576)</a:t>
                      </a:r>
                      <a:endPar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00000"/>
                        </a:lnSpc>
                        <a:spcAft>
                          <a:spcPts val="0"/>
                        </a:spcAft>
                        <a:buNone/>
                      </a:pPr>
                      <a:r>
                        <a:rPr lang="en-US" sz="1700" dirty="0">
                          <a:solidFill>
                            <a:sysClr val="windowText" lastClr="000000"/>
                          </a:solidFill>
                          <a:effectLst/>
                        </a:rPr>
                        <a:t>2020-2025 (N=1028)</a:t>
                      </a:r>
                      <a:endPar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rPr>
                        <a:t>p-value</a:t>
                      </a:r>
                      <a:endPar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443789080"/>
                  </a:ext>
                </a:extLst>
              </a:tr>
              <a:tr h="286510">
                <a:tc>
                  <a:txBody>
                    <a:bodyPr/>
                    <a:lstStyle/>
                    <a:p>
                      <a:pPr marL="0" marR="0">
                        <a:lnSpc>
                          <a:spcPct val="116000"/>
                        </a:lnSpc>
                        <a:spcAft>
                          <a:spcPts val="800"/>
                        </a:spcAft>
                        <a:buNone/>
                      </a:pPr>
                      <a:r>
                        <a:rPr lang="en-US" sz="1700" dirty="0">
                          <a:solidFill>
                            <a:sysClr val="windowText" lastClr="000000"/>
                          </a:solidFill>
                          <a:effectLst/>
                        </a:rPr>
                        <a:t>Age</a:t>
                      </a:r>
                      <a:endPar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66 (53-77)</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65 (50-74)</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0.08</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847415477"/>
                  </a:ext>
                </a:extLst>
              </a:tr>
              <a:tr h="286510">
                <a:tc>
                  <a:txBody>
                    <a:bodyPr/>
                    <a:lstStyle/>
                    <a:p>
                      <a:pPr marL="0" marR="0">
                        <a:lnSpc>
                          <a:spcPct val="116000"/>
                        </a:lnSpc>
                        <a:spcAft>
                          <a:spcPts val="800"/>
                        </a:spcAft>
                        <a:buNone/>
                      </a:pPr>
                      <a:r>
                        <a:rPr lang="en-US" sz="1700">
                          <a:solidFill>
                            <a:sysClr val="windowText" lastClr="000000"/>
                          </a:solidFill>
                          <a:effectLst/>
                        </a:rPr>
                        <a:t>BMI</a:t>
                      </a:r>
                      <a:endParaRPr lang="en-US" sz="170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24 (22-27)</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24 (22-28)</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0.9</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1681688189"/>
                  </a:ext>
                </a:extLst>
              </a:tr>
              <a:tr h="286510">
                <a:tc>
                  <a:txBody>
                    <a:bodyPr/>
                    <a:lstStyle/>
                    <a:p>
                      <a:pPr marL="0" marR="0">
                        <a:lnSpc>
                          <a:spcPct val="116000"/>
                        </a:lnSpc>
                        <a:spcAft>
                          <a:spcPts val="800"/>
                        </a:spcAft>
                        <a:buNone/>
                      </a:pPr>
                      <a:r>
                        <a:rPr lang="en-US" sz="1700">
                          <a:solidFill>
                            <a:sysClr val="windowText" lastClr="000000"/>
                          </a:solidFill>
                          <a:effectLst/>
                        </a:rPr>
                        <a:t>ASA</a:t>
                      </a:r>
                      <a:endParaRPr lang="en-US" sz="170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 </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b="0" dirty="0">
                          <a:solidFill>
                            <a:schemeClr val="tx1"/>
                          </a:solidFill>
                          <a:effectLst/>
                          <a:latin typeface="+mn-lt"/>
                        </a:rPr>
                        <a:t> </a:t>
                      </a:r>
                      <a:endParaRPr lang="en-US" sz="1700" b="0" dirty="0">
                        <a:solidFill>
                          <a:schemeClr val="tx1"/>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b="0" dirty="0">
                          <a:solidFill>
                            <a:schemeClr val="tx1"/>
                          </a:solidFill>
                          <a:effectLst/>
                          <a:latin typeface="+mn-lt"/>
                        </a:rPr>
                        <a:t>0.3</a:t>
                      </a:r>
                      <a:endParaRPr lang="en-US" sz="1700" b="0" dirty="0">
                        <a:solidFill>
                          <a:schemeClr val="tx1"/>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1010527014"/>
                  </a:ext>
                </a:extLst>
              </a:tr>
              <a:tr h="286510">
                <a:tc>
                  <a:txBody>
                    <a:bodyPr/>
                    <a:lstStyle/>
                    <a:p>
                      <a:pPr marL="0" marR="0">
                        <a:lnSpc>
                          <a:spcPct val="116000"/>
                        </a:lnSpc>
                        <a:spcAft>
                          <a:spcPts val="800"/>
                        </a:spcAft>
                        <a:buNone/>
                      </a:pPr>
                      <a:r>
                        <a:rPr lang="en-US" sz="1700" dirty="0">
                          <a:solidFill>
                            <a:sysClr val="windowText" lastClr="000000"/>
                          </a:solidFill>
                          <a:effectLst/>
                        </a:rPr>
                        <a:t>     I-II</a:t>
                      </a:r>
                      <a:endPar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411 (71%)</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754 (74%)</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 </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3227261115"/>
                  </a:ext>
                </a:extLst>
              </a:tr>
              <a:tr h="286510">
                <a:tc>
                  <a:txBody>
                    <a:bodyPr/>
                    <a:lstStyle/>
                    <a:p>
                      <a:pPr marL="0" marR="0">
                        <a:lnSpc>
                          <a:spcPct val="116000"/>
                        </a:lnSpc>
                        <a:spcAft>
                          <a:spcPts val="800"/>
                        </a:spcAft>
                        <a:buNone/>
                      </a:pPr>
                      <a:r>
                        <a:rPr lang="en-US" sz="1700" dirty="0">
                          <a:solidFill>
                            <a:sysClr val="windowText" lastClr="000000"/>
                          </a:solidFill>
                          <a:effectLst/>
                        </a:rPr>
                        <a:t>     III-IV</a:t>
                      </a:r>
                      <a:endPar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165 (29%)</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270 (26%)</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 </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346674571"/>
                  </a:ext>
                </a:extLst>
              </a:tr>
              <a:tr h="286510">
                <a:tc>
                  <a:txBody>
                    <a:bodyPr/>
                    <a:lstStyle/>
                    <a:p>
                      <a:pPr marL="0" marR="0">
                        <a:lnSpc>
                          <a:spcPct val="116000"/>
                        </a:lnSpc>
                        <a:spcAft>
                          <a:spcPts val="800"/>
                        </a:spcAft>
                        <a:buNone/>
                      </a:pPr>
                      <a:r>
                        <a:rPr lang="en-US" sz="1700">
                          <a:solidFill>
                            <a:sysClr val="windowText" lastClr="000000"/>
                          </a:solidFill>
                          <a:effectLst/>
                        </a:rPr>
                        <a:t>Comorbid conditions</a:t>
                      </a:r>
                      <a:endParaRPr lang="en-US" sz="170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 </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 </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 </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2833194188"/>
                  </a:ext>
                </a:extLst>
              </a:tr>
              <a:tr h="286510">
                <a:tc>
                  <a:txBody>
                    <a:bodyPr/>
                    <a:lstStyle/>
                    <a:p>
                      <a:pPr marL="0" marR="0">
                        <a:lnSpc>
                          <a:spcPct val="116000"/>
                        </a:lnSpc>
                        <a:spcAft>
                          <a:spcPts val="800"/>
                        </a:spcAft>
                        <a:buNone/>
                      </a:pPr>
                      <a:r>
                        <a:rPr lang="en-US" sz="1700">
                          <a:solidFill>
                            <a:sysClr val="windowText" lastClr="000000"/>
                          </a:solidFill>
                          <a:effectLst/>
                        </a:rPr>
                        <a:t>     Hypertension</a:t>
                      </a:r>
                      <a:endParaRPr lang="en-US" sz="170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230 (40%)</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chemeClr val="tx1"/>
                          </a:solidFill>
                          <a:effectLst/>
                          <a:latin typeface="+mn-lt"/>
                        </a:rPr>
                        <a:t>336 (33%)</a:t>
                      </a:r>
                      <a:endParaRPr lang="en-US" sz="1700" dirty="0">
                        <a:solidFill>
                          <a:schemeClr val="tx1"/>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b="1" dirty="0">
                          <a:solidFill>
                            <a:srgbClr val="C00000"/>
                          </a:solidFill>
                          <a:effectLst/>
                          <a:latin typeface="+mn-lt"/>
                        </a:rPr>
                        <a:t>0.004</a:t>
                      </a:r>
                      <a:endParaRPr lang="en-US" sz="1700" b="1" dirty="0">
                        <a:solidFill>
                          <a:srgbClr val="C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3885008895"/>
                  </a:ext>
                </a:extLst>
              </a:tr>
              <a:tr h="286510">
                <a:tc>
                  <a:txBody>
                    <a:bodyPr/>
                    <a:lstStyle/>
                    <a:p>
                      <a:pPr marL="0" marR="0">
                        <a:lnSpc>
                          <a:spcPct val="116000"/>
                        </a:lnSpc>
                        <a:spcAft>
                          <a:spcPts val="800"/>
                        </a:spcAft>
                        <a:buNone/>
                      </a:pPr>
                      <a:r>
                        <a:rPr lang="en-US" sz="1700">
                          <a:solidFill>
                            <a:sysClr val="windowText" lastClr="000000"/>
                          </a:solidFill>
                          <a:effectLst/>
                        </a:rPr>
                        <a:t>     Diabetes</a:t>
                      </a:r>
                      <a:endParaRPr lang="en-US" sz="170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27 (5%)</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57 (6%)</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0.5</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3035739441"/>
                  </a:ext>
                </a:extLst>
              </a:tr>
              <a:tr h="286510">
                <a:tc>
                  <a:txBody>
                    <a:bodyPr/>
                    <a:lstStyle/>
                    <a:p>
                      <a:pPr marL="0" marR="0">
                        <a:lnSpc>
                          <a:spcPct val="116000"/>
                        </a:lnSpc>
                        <a:spcAft>
                          <a:spcPts val="800"/>
                        </a:spcAft>
                        <a:buNone/>
                      </a:pPr>
                      <a:r>
                        <a:rPr lang="en-US" sz="1700" dirty="0">
                          <a:solidFill>
                            <a:sysClr val="windowText" lastClr="000000"/>
                          </a:solidFill>
                          <a:effectLst/>
                        </a:rPr>
                        <a:t>     COPD</a:t>
                      </a:r>
                      <a:endPar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39 (7%)</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40 (4%)</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b="1" dirty="0">
                          <a:solidFill>
                            <a:srgbClr val="C00000"/>
                          </a:solidFill>
                          <a:effectLst/>
                          <a:latin typeface="+mn-lt"/>
                        </a:rPr>
                        <a:t>0.01</a:t>
                      </a:r>
                      <a:endParaRPr lang="en-US" sz="1700" b="1" dirty="0">
                        <a:solidFill>
                          <a:srgbClr val="C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2406111382"/>
                  </a:ext>
                </a:extLst>
              </a:tr>
              <a:tr h="286510">
                <a:tc>
                  <a:txBody>
                    <a:bodyPr/>
                    <a:lstStyle/>
                    <a:p>
                      <a:pPr marL="0" marR="0">
                        <a:lnSpc>
                          <a:spcPct val="116000"/>
                        </a:lnSpc>
                        <a:spcAft>
                          <a:spcPts val="800"/>
                        </a:spcAft>
                        <a:buNone/>
                      </a:pPr>
                      <a:r>
                        <a:rPr lang="en-US" sz="1700" dirty="0">
                          <a:solidFill>
                            <a:sysClr val="windowText" lastClr="000000"/>
                          </a:solidFill>
                          <a:effectLst/>
                        </a:rPr>
                        <a:t>     Smoker</a:t>
                      </a:r>
                      <a:endPar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45 (5%)</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79 (8%)</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rPr>
                        <a:t>0.9</a:t>
                      </a: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1397339275"/>
                  </a:ext>
                </a:extLst>
              </a:tr>
              <a:tr h="286510">
                <a:tc>
                  <a:txBody>
                    <a:bodyPr/>
                    <a:lstStyle/>
                    <a:p>
                      <a:pPr marL="0" marR="0">
                        <a:lnSpc>
                          <a:spcPct val="116000"/>
                        </a:lnSpc>
                        <a:spcAft>
                          <a:spcPts val="800"/>
                        </a:spcAft>
                        <a:buNone/>
                      </a:pPr>
                      <a:r>
                        <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Prior pelvic operation</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136 (24%)</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224 (22%)</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0.4</a:t>
                      </a:r>
                    </a:p>
                  </a:txBody>
                  <a:tcPr marL="44392" marR="44392" marT="0" marB="0"/>
                </a:tc>
                <a:extLst>
                  <a:ext uri="{0D108BD9-81ED-4DB2-BD59-A6C34878D82A}">
                    <a16:rowId xmlns:a16="http://schemas.microsoft.com/office/drawing/2014/main" val="3802357769"/>
                  </a:ext>
                </a:extLst>
              </a:tr>
              <a:tr h="286510">
                <a:tc>
                  <a:txBody>
                    <a:bodyPr/>
                    <a:lstStyle/>
                    <a:p>
                      <a:pPr marL="0" marR="0">
                        <a:lnSpc>
                          <a:spcPct val="116000"/>
                        </a:lnSpc>
                        <a:spcAft>
                          <a:spcPts val="800"/>
                        </a:spcAft>
                        <a:buNone/>
                      </a:pPr>
                      <a:r>
                        <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rPr>
                        <a:t>Practice Setting</a:t>
                      </a:r>
                    </a:p>
                  </a:txBody>
                  <a:tcPr marL="44392" marR="44392" marT="0" marB="0"/>
                </a:tc>
                <a:tc>
                  <a:txBody>
                    <a:bodyPr/>
                    <a:lstStyle/>
                    <a:p>
                      <a:pPr marL="0" marR="0">
                        <a:lnSpc>
                          <a:spcPct val="116000"/>
                        </a:lnSpc>
                        <a:spcAft>
                          <a:spcPts val="800"/>
                        </a:spcAft>
                        <a:buNone/>
                      </a:pPr>
                      <a:endParaRPr lang="en-US" sz="170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tc>
                  <a:txBody>
                    <a:bodyPr/>
                    <a:lstStyle/>
                    <a:p>
                      <a:pPr marL="0" marR="0">
                        <a:lnSpc>
                          <a:spcPct val="116000"/>
                        </a:lnSpc>
                        <a:spcAft>
                          <a:spcPts val="800"/>
                        </a:spcAft>
                        <a:buNone/>
                      </a:pPr>
                      <a:r>
                        <a:rPr lang="en-US" sz="1700" b="1" dirty="0">
                          <a:solidFill>
                            <a:srgbClr val="C00000"/>
                          </a:solidFill>
                          <a:effectLst/>
                          <a:latin typeface="+mn-lt"/>
                          <a:ea typeface="Times New Roman" panose="02020603050405020304" pitchFamily="18" charset="0"/>
                          <a:cs typeface="Times New Roman" panose="02020603050405020304" pitchFamily="18" charset="0"/>
                        </a:rPr>
                        <a:t>0.005</a:t>
                      </a:r>
                    </a:p>
                  </a:txBody>
                  <a:tcPr marL="44392" marR="44392" marT="0" marB="0"/>
                </a:tc>
                <a:extLst>
                  <a:ext uri="{0D108BD9-81ED-4DB2-BD59-A6C34878D82A}">
                    <a16:rowId xmlns:a16="http://schemas.microsoft.com/office/drawing/2014/main" val="2932985732"/>
                  </a:ext>
                </a:extLst>
              </a:tr>
              <a:tr h="286510">
                <a:tc>
                  <a:txBody>
                    <a:bodyPr/>
                    <a:lstStyle/>
                    <a:p>
                      <a:pPr marL="0" marR="0">
                        <a:lnSpc>
                          <a:spcPct val="116000"/>
                        </a:lnSpc>
                        <a:spcAft>
                          <a:spcPts val="800"/>
                        </a:spcAft>
                        <a:buNone/>
                      </a:pPr>
                      <a:r>
                        <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rPr>
                        <a:t>     Academic Affiliation (AA)</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253 (44%)</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521 (51%)</a:t>
                      </a:r>
                    </a:p>
                  </a:txBody>
                  <a:tcPr marL="44392" marR="44392" marT="0" marB="0"/>
                </a:tc>
                <a:tc>
                  <a:txBody>
                    <a:bodyPr/>
                    <a:lstStyle/>
                    <a:p>
                      <a:pPr marL="0" marR="0">
                        <a:lnSpc>
                          <a:spcPct val="116000"/>
                        </a:lnSpc>
                        <a:spcAft>
                          <a:spcPts val="800"/>
                        </a:spcAft>
                        <a:buNone/>
                      </a:pP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3474754564"/>
                  </a:ext>
                </a:extLst>
              </a:tr>
              <a:tr h="286510">
                <a:tc>
                  <a:txBody>
                    <a:bodyPr/>
                    <a:lstStyle/>
                    <a:p>
                      <a:pPr marL="0" marR="0">
                        <a:lnSpc>
                          <a:spcPct val="116000"/>
                        </a:lnSpc>
                        <a:spcAft>
                          <a:spcPts val="800"/>
                        </a:spcAft>
                        <a:buNone/>
                      </a:pPr>
                      <a:r>
                        <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rPr>
                        <a:t>     Private Practice (PP)</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220 (38%)</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310 (30%)</a:t>
                      </a:r>
                    </a:p>
                  </a:txBody>
                  <a:tcPr marL="44392" marR="44392" marT="0" marB="0"/>
                </a:tc>
                <a:tc>
                  <a:txBody>
                    <a:bodyPr/>
                    <a:lstStyle/>
                    <a:p>
                      <a:pPr marL="0" marR="0">
                        <a:lnSpc>
                          <a:spcPct val="116000"/>
                        </a:lnSpc>
                        <a:spcAft>
                          <a:spcPts val="800"/>
                        </a:spcAft>
                        <a:buNone/>
                      </a:pP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1473298222"/>
                  </a:ext>
                </a:extLst>
              </a:tr>
              <a:tr h="286510">
                <a:tc>
                  <a:txBody>
                    <a:bodyPr/>
                    <a:lstStyle/>
                    <a:p>
                      <a:pPr marL="0" marR="0">
                        <a:lnSpc>
                          <a:spcPct val="116000"/>
                        </a:lnSpc>
                        <a:spcAft>
                          <a:spcPts val="800"/>
                        </a:spcAft>
                        <a:buNone/>
                      </a:pPr>
                      <a:r>
                        <a:rPr lang="en-US" sz="17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rPr>
                        <a:t>     PP with AA</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103 (18%)</a:t>
                      </a:r>
                    </a:p>
                  </a:txBody>
                  <a:tcPr marL="44392" marR="44392" marT="0" marB="0"/>
                </a:tc>
                <a:tc>
                  <a:txBody>
                    <a:bodyPr/>
                    <a:lstStyle/>
                    <a:p>
                      <a:pPr marL="0" marR="0">
                        <a:lnSpc>
                          <a:spcPct val="116000"/>
                        </a:lnSpc>
                        <a:spcAft>
                          <a:spcPts val="800"/>
                        </a:spcAft>
                        <a:buNone/>
                      </a:pPr>
                      <a:r>
                        <a:rPr lang="en-US" sz="1700" dirty="0">
                          <a:solidFill>
                            <a:sysClr val="windowText" lastClr="000000"/>
                          </a:solidFill>
                          <a:effectLst/>
                          <a:latin typeface="+mn-lt"/>
                          <a:ea typeface="Times New Roman" panose="02020603050405020304" pitchFamily="18" charset="0"/>
                          <a:cs typeface="Times New Roman" panose="02020603050405020304" pitchFamily="18" charset="0"/>
                        </a:rPr>
                        <a:t>190 (19%)</a:t>
                      </a:r>
                    </a:p>
                  </a:txBody>
                  <a:tcPr marL="44392" marR="44392" marT="0" marB="0"/>
                </a:tc>
                <a:tc>
                  <a:txBody>
                    <a:bodyPr/>
                    <a:lstStyle/>
                    <a:p>
                      <a:pPr marL="0" marR="0">
                        <a:lnSpc>
                          <a:spcPct val="116000"/>
                        </a:lnSpc>
                        <a:spcAft>
                          <a:spcPts val="800"/>
                        </a:spcAft>
                        <a:buNone/>
                      </a:pPr>
                      <a:endParaRPr lang="en-US" sz="1700" dirty="0">
                        <a:solidFill>
                          <a:sysClr val="windowText" lastClr="000000"/>
                        </a:solidFill>
                        <a:effectLst/>
                        <a:latin typeface="+mn-lt"/>
                        <a:ea typeface="Times New Roman" panose="02020603050405020304" pitchFamily="18" charset="0"/>
                        <a:cs typeface="Times New Roman" panose="02020603050405020304" pitchFamily="18" charset="0"/>
                      </a:endParaRPr>
                    </a:p>
                  </a:txBody>
                  <a:tcPr marL="44392" marR="44392" marT="0" marB="0"/>
                </a:tc>
                <a:extLst>
                  <a:ext uri="{0D108BD9-81ED-4DB2-BD59-A6C34878D82A}">
                    <a16:rowId xmlns:a16="http://schemas.microsoft.com/office/drawing/2014/main" val="1675766982"/>
                  </a:ext>
                </a:extLst>
              </a:tr>
            </a:tbl>
          </a:graphicData>
        </a:graphic>
      </p:graphicFrame>
      <p:pic>
        <p:nvPicPr>
          <p:cNvPr id="5" name="Picture 4" descr="Hernia Surgeons Alliance">
            <a:extLst>
              <a:ext uri="{FF2B5EF4-FFF2-40B4-BE49-F238E27FC236}">
                <a16:creationId xmlns:a16="http://schemas.microsoft.com/office/drawing/2014/main" id="{34EE3FB3-08B0-38AF-7B7A-DC0A89C965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6074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97A13-B25B-76A7-AC3C-90F1E6D558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90FAC7-13BA-1906-4826-F0E2F4FCB5AD}"/>
              </a:ext>
            </a:extLst>
          </p:cNvPr>
          <p:cNvSpPr>
            <a:spLocks noGrp="1"/>
          </p:cNvSpPr>
          <p:nvPr>
            <p:ph type="title" idx="4294967295"/>
          </p:nvPr>
        </p:nvSpPr>
        <p:spPr>
          <a:xfrm>
            <a:off x="2310001" y="368624"/>
            <a:ext cx="7274265" cy="762000"/>
          </a:xfrm>
        </p:spPr>
        <p:txBody>
          <a:bodyPr>
            <a:normAutofit/>
          </a:bodyPr>
          <a:lstStyle/>
          <a:p>
            <a:pPr algn="ctr"/>
            <a:r>
              <a:rPr lang="en-US" sz="4000" b="1" dirty="0">
                <a:ea typeface="Calibri Light"/>
                <a:cs typeface="Calibri Light"/>
              </a:rPr>
              <a:t>Results – Operative Details</a:t>
            </a:r>
          </a:p>
        </p:txBody>
      </p:sp>
      <p:pic>
        <p:nvPicPr>
          <p:cNvPr id="4" name="Picture 2" descr="University of Tennessee Medical Center speak about their experience working  with Mobile Mentor - Mobile Mentor">
            <a:extLst>
              <a:ext uri="{FF2B5EF4-FFF2-40B4-BE49-F238E27FC236}">
                <a16:creationId xmlns:a16="http://schemas.microsoft.com/office/drawing/2014/main" id="{C821300D-F9C6-4651-A35B-38B970FDA3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6374" y="6005823"/>
            <a:ext cx="2602149" cy="13010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a:extLst>
              <a:ext uri="{FF2B5EF4-FFF2-40B4-BE49-F238E27FC236}">
                <a16:creationId xmlns:a16="http://schemas.microsoft.com/office/drawing/2014/main" id="{D2FC6AF0-FCB7-8631-F5FC-0285C25AF605}"/>
              </a:ext>
            </a:extLst>
          </p:cNvPr>
          <p:cNvGraphicFramePr>
            <a:graphicFrameLocks noGrp="1"/>
          </p:cNvGraphicFramePr>
          <p:nvPr>
            <p:extLst>
              <p:ext uri="{D42A27DB-BD31-4B8C-83A1-F6EECF244321}">
                <p14:modId xmlns:p14="http://schemas.microsoft.com/office/powerpoint/2010/main" val="4252829513"/>
              </p:ext>
            </p:extLst>
          </p:nvPr>
        </p:nvGraphicFramePr>
        <p:xfrm>
          <a:off x="1373603" y="1846481"/>
          <a:ext cx="9875921" cy="2157744"/>
        </p:xfrm>
        <a:graphic>
          <a:graphicData uri="http://schemas.openxmlformats.org/drawingml/2006/table">
            <a:tbl>
              <a:tblPr firstRow="1" firstCol="1" bandRow="1">
                <a:tableStyleId>{9D7B26C5-4107-4FEC-AEDC-1716B250A1EF}</a:tableStyleId>
              </a:tblPr>
              <a:tblGrid>
                <a:gridCol w="3352378">
                  <a:extLst>
                    <a:ext uri="{9D8B030D-6E8A-4147-A177-3AD203B41FA5}">
                      <a16:colId xmlns:a16="http://schemas.microsoft.com/office/drawing/2014/main" val="3534453531"/>
                    </a:ext>
                  </a:extLst>
                </a:gridCol>
                <a:gridCol w="2542263">
                  <a:extLst>
                    <a:ext uri="{9D8B030D-6E8A-4147-A177-3AD203B41FA5}">
                      <a16:colId xmlns:a16="http://schemas.microsoft.com/office/drawing/2014/main" val="3336536285"/>
                    </a:ext>
                  </a:extLst>
                </a:gridCol>
                <a:gridCol w="2542263">
                  <a:extLst>
                    <a:ext uri="{9D8B030D-6E8A-4147-A177-3AD203B41FA5}">
                      <a16:colId xmlns:a16="http://schemas.microsoft.com/office/drawing/2014/main" val="3559898785"/>
                    </a:ext>
                  </a:extLst>
                </a:gridCol>
                <a:gridCol w="1439017">
                  <a:extLst>
                    <a:ext uri="{9D8B030D-6E8A-4147-A177-3AD203B41FA5}">
                      <a16:colId xmlns:a16="http://schemas.microsoft.com/office/drawing/2014/main" val="821092072"/>
                    </a:ext>
                  </a:extLst>
                </a:gridCol>
              </a:tblGrid>
              <a:tr h="359624">
                <a:tc>
                  <a:txBody>
                    <a:bodyPr/>
                    <a:lstStyle/>
                    <a:p>
                      <a:pPr marL="0" marR="0">
                        <a:lnSpc>
                          <a:spcPct val="116000"/>
                        </a:lnSpc>
                        <a:spcAft>
                          <a:spcPts val="800"/>
                        </a:spcAft>
                        <a:buNone/>
                      </a:pPr>
                      <a:r>
                        <a:rPr lang="en-US" sz="2000" dirty="0">
                          <a:effectLst/>
                        </a:rPr>
                        <a:t>Variable</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00000"/>
                        </a:lnSpc>
                        <a:spcAft>
                          <a:spcPts val="0"/>
                        </a:spcAft>
                        <a:buNone/>
                      </a:pPr>
                      <a:r>
                        <a:rPr lang="en-US" sz="2000" dirty="0">
                          <a:solidFill>
                            <a:sysClr val="windowText" lastClr="000000"/>
                          </a:solidFill>
                          <a:effectLst/>
                        </a:rPr>
                        <a:t>2017-2019 (N= 576)</a:t>
                      </a:r>
                      <a:endParaRPr lang="en-US" sz="20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nchor="b"/>
                </a:tc>
                <a:tc>
                  <a:txBody>
                    <a:bodyPr/>
                    <a:lstStyle/>
                    <a:p>
                      <a:pPr marL="0" marR="0">
                        <a:lnSpc>
                          <a:spcPct val="100000"/>
                        </a:lnSpc>
                        <a:spcAft>
                          <a:spcPts val="0"/>
                        </a:spcAft>
                        <a:buNone/>
                      </a:pPr>
                      <a:r>
                        <a:rPr lang="en-US" sz="2000" dirty="0">
                          <a:solidFill>
                            <a:sysClr val="windowText" lastClr="000000"/>
                          </a:solidFill>
                          <a:effectLst/>
                        </a:rPr>
                        <a:t>2020-2025 (N=1028)</a:t>
                      </a:r>
                      <a:endParaRPr lang="en-US" sz="20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nchor="b"/>
                </a:tc>
                <a:tc>
                  <a:txBody>
                    <a:bodyPr/>
                    <a:lstStyle/>
                    <a:p>
                      <a:pPr marL="0" marR="0">
                        <a:lnSpc>
                          <a:spcPct val="116000"/>
                        </a:lnSpc>
                        <a:spcAft>
                          <a:spcPts val="800"/>
                        </a:spcAft>
                        <a:buNone/>
                      </a:pPr>
                      <a:r>
                        <a:rPr lang="en-US" sz="2000" dirty="0">
                          <a:solidFill>
                            <a:sysClr val="windowText" lastClr="000000"/>
                          </a:solidFill>
                          <a:effectLst/>
                        </a:rPr>
                        <a:t>p-value</a:t>
                      </a:r>
                      <a:endParaRPr lang="en-US" sz="20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nchor="b"/>
                </a:tc>
                <a:extLst>
                  <a:ext uri="{0D108BD9-81ED-4DB2-BD59-A6C34878D82A}">
                    <a16:rowId xmlns:a16="http://schemas.microsoft.com/office/drawing/2014/main" val="1024392811"/>
                  </a:ext>
                </a:extLst>
              </a:tr>
              <a:tr h="359624">
                <a:tc>
                  <a:txBody>
                    <a:bodyPr/>
                    <a:lstStyle/>
                    <a:p>
                      <a:pPr marL="0" marR="0">
                        <a:lnSpc>
                          <a:spcPct val="116000"/>
                        </a:lnSpc>
                        <a:spcAft>
                          <a:spcPts val="800"/>
                        </a:spcAft>
                        <a:buNone/>
                      </a:pPr>
                      <a:r>
                        <a:rPr lang="en-US" sz="2000">
                          <a:effectLst/>
                        </a:rPr>
                        <a:t>Approach</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rPr>
                        <a:t> </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a:effectLst/>
                        </a:rPr>
                        <a:t> </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b="1" dirty="0">
                          <a:solidFill>
                            <a:srgbClr val="C00000"/>
                          </a:solidFill>
                          <a:effectLst/>
                          <a:latin typeface="Aptos" panose="020B0004020202020204" pitchFamily="34" charset="0"/>
                          <a:ea typeface="Times New Roman" panose="02020603050405020304" pitchFamily="18" charset="0"/>
                          <a:cs typeface="Times New Roman" panose="02020603050405020304" pitchFamily="18" charset="0"/>
                        </a:rPr>
                        <a:t>&lt;0.001</a:t>
                      </a:r>
                    </a:p>
                  </a:txBody>
                  <a:tcPr marL="62879" marR="62879" marT="0" marB="0"/>
                </a:tc>
                <a:extLst>
                  <a:ext uri="{0D108BD9-81ED-4DB2-BD59-A6C34878D82A}">
                    <a16:rowId xmlns:a16="http://schemas.microsoft.com/office/drawing/2014/main" val="3162020329"/>
                  </a:ext>
                </a:extLst>
              </a:tr>
              <a:tr h="359624">
                <a:tc>
                  <a:txBody>
                    <a:bodyPr/>
                    <a:lstStyle/>
                    <a:p>
                      <a:pPr marL="0" marR="0">
                        <a:lnSpc>
                          <a:spcPct val="116000"/>
                        </a:lnSpc>
                        <a:spcAft>
                          <a:spcPts val="800"/>
                        </a:spcAft>
                        <a:buNone/>
                      </a:pPr>
                      <a:r>
                        <a:rPr lang="en-US" sz="2000" dirty="0">
                          <a:effectLst/>
                        </a:rPr>
                        <a:t>     Open</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lvl="0" indent="0" algn="l" defTabSz="914400" rtl="0" eaLnBrk="1" fontAlgn="auto" latinLnBrk="0" hangingPunct="1">
                        <a:lnSpc>
                          <a:spcPct val="116000"/>
                        </a:lnSpc>
                        <a:spcBef>
                          <a:spcPts val="0"/>
                        </a:spcBef>
                        <a:spcAft>
                          <a:spcPts val="800"/>
                        </a:spcAft>
                        <a:buClrTx/>
                        <a:buSzTx/>
                        <a:buFontTx/>
                        <a:buNone/>
                        <a:tabLst/>
                        <a:defRPr/>
                      </a:pPr>
                      <a:r>
                        <a:rPr lang="en-US" sz="2000" dirty="0">
                          <a:effectLst/>
                        </a:rPr>
                        <a:t>209 (36%)</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lvl="0" indent="0" algn="l" defTabSz="914400" rtl="0" eaLnBrk="1" fontAlgn="auto" latinLnBrk="0" hangingPunct="1">
                        <a:lnSpc>
                          <a:spcPct val="116000"/>
                        </a:lnSpc>
                        <a:spcBef>
                          <a:spcPts val="0"/>
                        </a:spcBef>
                        <a:spcAft>
                          <a:spcPts val="800"/>
                        </a:spcAft>
                        <a:buClrTx/>
                        <a:buSzTx/>
                        <a:buFontTx/>
                        <a:buNone/>
                        <a:tabLst/>
                        <a:defRPr/>
                      </a:pPr>
                      <a:r>
                        <a:rPr lang="en-US" sz="2000" dirty="0">
                          <a:effectLst/>
                        </a:rPr>
                        <a:t>289 (28%)</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rPr>
                        <a:t> </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3478933151"/>
                  </a:ext>
                </a:extLst>
              </a:tr>
              <a:tr h="359624">
                <a:tc>
                  <a:txBody>
                    <a:bodyPr/>
                    <a:lstStyle/>
                    <a:p>
                      <a:pPr marL="0" marR="0">
                        <a:lnSpc>
                          <a:spcPct val="116000"/>
                        </a:lnSpc>
                        <a:spcAft>
                          <a:spcPts val="800"/>
                        </a:spcAft>
                        <a:buNone/>
                      </a:pPr>
                      <a:r>
                        <a:rPr lang="en-US" sz="2000" dirty="0">
                          <a:effectLst/>
                        </a:rPr>
                        <a:t>     MIS</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rPr>
                        <a:t>367 </a:t>
                      </a:r>
                      <a:r>
                        <a:rPr lang="en-US" sz="2000" b="1" dirty="0">
                          <a:effectLst/>
                        </a:rPr>
                        <a:t>(64%) </a:t>
                      </a:r>
                      <a:endParaRPr lang="en-US" sz="2000" b="1"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rPr>
                        <a:t>739 </a:t>
                      </a:r>
                      <a:r>
                        <a:rPr lang="en-US" sz="2000" b="1" dirty="0">
                          <a:effectLst/>
                        </a:rPr>
                        <a:t>(72%) </a:t>
                      </a:r>
                      <a:endParaRPr lang="en-US" sz="2000" b="1"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rPr>
                        <a:t> </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954515551"/>
                  </a:ext>
                </a:extLst>
              </a:tr>
              <a:tr h="359624">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          Laparoscopic</a:t>
                      </a:r>
                    </a:p>
                  </a:txBody>
                  <a:tcPr marL="62879" marR="62879" marT="0" marB="0"/>
                </a:tc>
                <a:tc>
                  <a:txBody>
                    <a:bodyPr/>
                    <a:lstStyle/>
                    <a:p>
                      <a:pPr marL="0" marR="0">
                        <a:lnSpc>
                          <a:spcPct val="116000"/>
                        </a:lnSpc>
                        <a:spcAft>
                          <a:spcPts val="800"/>
                        </a:spcAft>
                        <a:buNone/>
                      </a:pPr>
                      <a:r>
                        <a:rPr lang="en-US" sz="2000" dirty="0">
                          <a:effectLst/>
                          <a:latin typeface="+mn-lt"/>
                          <a:ea typeface="Times New Roman" panose="02020603050405020304" pitchFamily="18" charset="0"/>
                          <a:cs typeface="Times New Roman" panose="02020603050405020304" pitchFamily="18" charset="0"/>
                        </a:rPr>
                        <a:t>     224 (39%)</a:t>
                      </a:r>
                    </a:p>
                  </a:txBody>
                  <a:tcPr marL="62879" marR="62879" marT="0" marB="0"/>
                </a:tc>
                <a:tc>
                  <a:txBody>
                    <a:bodyPr/>
                    <a:lstStyle/>
                    <a:p>
                      <a:pPr marL="0" marR="0">
                        <a:lnSpc>
                          <a:spcPct val="116000"/>
                        </a:lnSpc>
                        <a:spcAft>
                          <a:spcPts val="800"/>
                        </a:spcAft>
                        <a:buNone/>
                      </a:pPr>
                      <a:r>
                        <a:rPr lang="en-US" sz="2000" dirty="0">
                          <a:effectLst/>
                          <a:latin typeface="+mn-lt"/>
                          <a:ea typeface="Times New Roman" panose="02020603050405020304" pitchFamily="18" charset="0"/>
                          <a:cs typeface="Times New Roman" panose="02020603050405020304" pitchFamily="18" charset="0"/>
                        </a:rPr>
                        <a:t>     267 (26%)</a:t>
                      </a:r>
                    </a:p>
                  </a:txBody>
                  <a:tcPr marL="62879" marR="62879" marT="0" marB="0"/>
                </a:tc>
                <a:tc>
                  <a:txBody>
                    <a:bodyPr/>
                    <a:lstStyle/>
                    <a:p>
                      <a:pPr marL="0" marR="0">
                        <a:lnSpc>
                          <a:spcPct val="116000"/>
                        </a:lnSpc>
                        <a:spcAft>
                          <a:spcPts val="800"/>
                        </a:spcAft>
                        <a:buNone/>
                      </a:pP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3506618967"/>
                  </a:ext>
                </a:extLst>
              </a:tr>
              <a:tr h="359624">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          Robotic</a:t>
                      </a:r>
                    </a:p>
                  </a:txBody>
                  <a:tcPr marL="62879" marR="62879" marT="0" marB="0"/>
                </a:tc>
                <a:tc>
                  <a:txBody>
                    <a:bodyPr/>
                    <a:lstStyle/>
                    <a:p>
                      <a:pPr marL="0" marR="0">
                        <a:lnSpc>
                          <a:spcPct val="116000"/>
                        </a:lnSpc>
                        <a:spcAft>
                          <a:spcPts val="800"/>
                        </a:spcAft>
                        <a:buNone/>
                      </a:pPr>
                      <a:r>
                        <a:rPr lang="en-US" sz="2000" dirty="0">
                          <a:effectLst/>
                          <a:latin typeface="+mn-lt"/>
                        </a:rPr>
                        <a:t>     143 (25%)</a:t>
                      </a:r>
                      <a:endParaRPr lang="en-US" sz="2000" dirty="0">
                        <a:effectLst/>
                        <a:latin typeface="+mn-lt"/>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latin typeface="+mn-lt"/>
                        </a:rPr>
                        <a:t>     472 (46%)</a:t>
                      </a:r>
                      <a:endParaRPr lang="en-US" sz="2000" dirty="0">
                        <a:effectLst/>
                        <a:latin typeface="+mn-lt"/>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1145755629"/>
                  </a:ext>
                </a:extLst>
              </a:tr>
            </a:tbl>
          </a:graphicData>
        </a:graphic>
      </p:graphicFrame>
      <p:pic>
        <p:nvPicPr>
          <p:cNvPr id="6" name="Picture 4" descr="Hernia Surgeons Alliance">
            <a:extLst>
              <a:ext uri="{FF2B5EF4-FFF2-40B4-BE49-F238E27FC236}">
                <a16:creationId xmlns:a16="http://schemas.microsoft.com/office/drawing/2014/main" id="{D8FF6D81-77A0-C842-96DA-1A31593376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2740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C6FBC-3A5C-2B40-34C8-FCBDE3A201F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748ECE-961F-B391-6CB4-3874F217135C}"/>
              </a:ext>
            </a:extLst>
          </p:cNvPr>
          <p:cNvSpPr>
            <a:spLocks noGrp="1"/>
          </p:cNvSpPr>
          <p:nvPr>
            <p:ph idx="4294967295"/>
          </p:nvPr>
        </p:nvSpPr>
        <p:spPr>
          <a:xfrm>
            <a:off x="5699125" y="731838"/>
            <a:ext cx="6492875" cy="5257800"/>
          </a:xfrm>
        </p:spPr>
        <p:txBody>
          <a:bodyPr vert="horz" lIns="0" tIns="45720" rIns="0" bIns="45720" rtlCol="0" anchor="t">
            <a:normAutofit/>
          </a:bodyPr>
          <a:lstStyle/>
          <a:p>
            <a:pPr marL="383540" lvl="1"/>
            <a:endParaRPr lang="en-US" dirty="0">
              <a:ea typeface="Calibri"/>
              <a:cs typeface="Calibri"/>
            </a:endParaRPr>
          </a:p>
          <a:p>
            <a:pPr marL="0" indent="0">
              <a:buNone/>
            </a:pPr>
            <a:endParaRPr lang="en-US" dirty="0"/>
          </a:p>
        </p:txBody>
      </p:sp>
      <p:pic>
        <p:nvPicPr>
          <p:cNvPr id="4" name="Picture 2" descr="University of Tennessee Medical Center speak about their experience working  with Mobile Mentor - Mobile Mentor">
            <a:extLst>
              <a:ext uri="{FF2B5EF4-FFF2-40B4-BE49-F238E27FC236}">
                <a16:creationId xmlns:a16="http://schemas.microsoft.com/office/drawing/2014/main" id="{EAA2F028-24C9-93A3-C597-93349A0075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6374" y="6005823"/>
            <a:ext cx="2602149" cy="13010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a:extLst>
              <a:ext uri="{FF2B5EF4-FFF2-40B4-BE49-F238E27FC236}">
                <a16:creationId xmlns:a16="http://schemas.microsoft.com/office/drawing/2014/main" id="{805B1564-9CE4-B973-F02F-2FED6D9ADAE3}"/>
              </a:ext>
            </a:extLst>
          </p:cNvPr>
          <p:cNvGraphicFramePr>
            <a:graphicFrameLocks noGrp="1"/>
          </p:cNvGraphicFramePr>
          <p:nvPr>
            <p:extLst>
              <p:ext uri="{D42A27DB-BD31-4B8C-83A1-F6EECF244321}">
                <p14:modId xmlns:p14="http://schemas.microsoft.com/office/powerpoint/2010/main" val="1358433574"/>
              </p:ext>
            </p:extLst>
          </p:nvPr>
        </p:nvGraphicFramePr>
        <p:xfrm>
          <a:off x="1282165" y="1382806"/>
          <a:ext cx="9875921" cy="3955864"/>
        </p:xfrm>
        <a:graphic>
          <a:graphicData uri="http://schemas.openxmlformats.org/drawingml/2006/table">
            <a:tbl>
              <a:tblPr firstRow="1" firstCol="1" bandRow="1">
                <a:tableStyleId>{9D7B26C5-4107-4FEC-AEDC-1716B250A1EF}</a:tableStyleId>
              </a:tblPr>
              <a:tblGrid>
                <a:gridCol w="3352378">
                  <a:extLst>
                    <a:ext uri="{9D8B030D-6E8A-4147-A177-3AD203B41FA5}">
                      <a16:colId xmlns:a16="http://schemas.microsoft.com/office/drawing/2014/main" val="3534453531"/>
                    </a:ext>
                  </a:extLst>
                </a:gridCol>
                <a:gridCol w="2542263">
                  <a:extLst>
                    <a:ext uri="{9D8B030D-6E8A-4147-A177-3AD203B41FA5}">
                      <a16:colId xmlns:a16="http://schemas.microsoft.com/office/drawing/2014/main" val="3336536285"/>
                    </a:ext>
                  </a:extLst>
                </a:gridCol>
                <a:gridCol w="2542263">
                  <a:extLst>
                    <a:ext uri="{9D8B030D-6E8A-4147-A177-3AD203B41FA5}">
                      <a16:colId xmlns:a16="http://schemas.microsoft.com/office/drawing/2014/main" val="3559898785"/>
                    </a:ext>
                  </a:extLst>
                </a:gridCol>
                <a:gridCol w="1439017">
                  <a:extLst>
                    <a:ext uri="{9D8B030D-6E8A-4147-A177-3AD203B41FA5}">
                      <a16:colId xmlns:a16="http://schemas.microsoft.com/office/drawing/2014/main" val="821092072"/>
                    </a:ext>
                  </a:extLst>
                </a:gridCol>
              </a:tblGrid>
              <a:tr h="359624">
                <a:tc>
                  <a:txBody>
                    <a:bodyPr/>
                    <a:lstStyle/>
                    <a:p>
                      <a:pPr marL="0" marR="0">
                        <a:lnSpc>
                          <a:spcPct val="116000"/>
                        </a:lnSpc>
                        <a:spcAft>
                          <a:spcPts val="800"/>
                        </a:spcAft>
                        <a:buNone/>
                      </a:pPr>
                      <a:r>
                        <a:rPr lang="en-US" sz="2000" dirty="0">
                          <a:effectLst/>
                        </a:rPr>
                        <a:t>Variable</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00000"/>
                        </a:lnSpc>
                        <a:spcAft>
                          <a:spcPts val="0"/>
                        </a:spcAft>
                        <a:buNone/>
                      </a:pPr>
                      <a:r>
                        <a:rPr lang="en-US" sz="2000" dirty="0">
                          <a:solidFill>
                            <a:sysClr val="windowText" lastClr="000000"/>
                          </a:solidFill>
                          <a:effectLst/>
                        </a:rPr>
                        <a:t>2017-2019 (N= 576)</a:t>
                      </a:r>
                      <a:endParaRPr lang="en-US" sz="20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nchor="b"/>
                </a:tc>
                <a:tc>
                  <a:txBody>
                    <a:bodyPr/>
                    <a:lstStyle/>
                    <a:p>
                      <a:pPr marL="0" marR="0">
                        <a:lnSpc>
                          <a:spcPct val="100000"/>
                        </a:lnSpc>
                        <a:spcAft>
                          <a:spcPts val="0"/>
                        </a:spcAft>
                        <a:buNone/>
                      </a:pPr>
                      <a:r>
                        <a:rPr lang="en-US" sz="2000" dirty="0">
                          <a:solidFill>
                            <a:sysClr val="windowText" lastClr="000000"/>
                          </a:solidFill>
                          <a:effectLst/>
                        </a:rPr>
                        <a:t>2020-2025 (N=1028)</a:t>
                      </a:r>
                      <a:endParaRPr lang="en-US" sz="20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nchor="b"/>
                </a:tc>
                <a:tc>
                  <a:txBody>
                    <a:bodyPr/>
                    <a:lstStyle/>
                    <a:p>
                      <a:pPr marL="0" marR="0">
                        <a:lnSpc>
                          <a:spcPct val="116000"/>
                        </a:lnSpc>
                        <a:spcAft>
                          <a:spcPts val="800"/>
                        </a:spcAft>
                        <a:buNone/>
                      </a:pPr>
                      <a:r>
                        <a:rPr lang="en-US" sz="2000" dirty="0">
                          <a:solidFill>
                            <a:sysClr val="windowText" lastClr="000000"/>
                          </a:solidFill>
                          <a:effectLst/>
                        </a:rPr>
                        <a:t>p-value</a:t>
                      </a:r>
                      <a:endParaRPr lang="en-US" sz="2000" dirty="0">
                        <a:solidFill>
                          <a:sysClr val="windowText" lastClr="000000"/>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44392" marR="44392" marT="0" marB="0" anchor="b"/>
                </a:tc>
                <a:extLst>
                  <a:ext uri="{0D108BD9-81ED-4DB2-BD59-A6C34878D82A}">
                    <a16:rowId xmlns:a16="http://schemas.microsoft.com/office/drawing/2014/main" val="1024392811"/>
                  </a:ext>
                </a:extLst>
              </a:tr>
              <a:tr h="359624">
                <a:tc>
                  <a:txBody>
                    <a:bodyPr/>
                    <a:lstStyle/>
                    <a:p>
                      <a:pPr marL="0" marR="0">
                        <a:lnSpc>
                          <a:spcPct val="116000"/>
                        </a:lnSpc>
                        <a:spcAft>
                          <a:spcPts val="800"/>
                        </a:spcAft>
                        <a:buNone/>
                      </a:pPr>
                      <a:r>
                        <a:rPr lang="en-US" sz="2000">
                          <a:effectLst/>
                        </a:rPr>
                        <a:t>Hernia type</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rPr>
                        <a:t> </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a:effectLst/>
                        </a:rPr>
                        <a:t> </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rPr>
                        <a:t>0.67</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3347397498"/>
                  </a:ext>
                </a:extLst>
              </a:tr>
              <a:tr h="359624">
                <a:tc>
                  <a:txBody>
                    <a:bodyPr/>
                    <a:lstStyle/>
                    <a:p>
                      <a:pPr marL="0" marR="0">
                        <a:lnSpc>
                          <a:spcPct val="116000"/>
                        </a:lnSpc>
                        <a:spcAft>
                          <a:spcPts val="800"/>
                        </a:spcAft>
                        <a:buNone/>
                      </a:pPr>
                      <a:r>
                        <a:rPr lang="en-US" sz="2000" dirty="0">
                          <a:effectLst/>
                        </a:rPr>
                        <a:t>     Direct</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147/574 (26%)</a:t>
                      </a:r>
                    </a:p>
                  </a:txBody>
                  <a:tcPr marL="62879" marR="62879" marT="0" marB="0"/>
                </a:tc>
                <a:tc>
                  <a:txBody>
                    <a:bodyPr/>
                    <a:lstStyle/>
                    <a:p>
                      <a:pPr marL="0" marR="0">
                        <a:lnSpc>
                          <a:spcPct val="116000"/>
                        </a:lnSpc>
                        <a:spcAft>
                          <a:spcPts val="800"/>
                        </a:spcAft>
                        <a:buNone/>
                      </a:pPr>
                      <a:r>
                        <a:rPr lang="en-US" sz="2000" dirty="0">
                          <a:effectLst/>
                        </a:rPr>
                        <a:t>234/1027 (23%)</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rPr>
                        <a:t> </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3422126192"/>
                  </a:ext>
                </a:extLst>
              </a:tr>
              <a:tr h="359624">
                <a:tc>
                  <a:txBody>
                    <a:bodyPr/>
                    <a:lstStyle/>
                    <a:p>
                      <a:pPr marL="0" marR="0">
                        <a:lnSpc>
                          <a:spcPct val="116000"/>
                        </a:lnSpc>
                        <a:spcAft>
                          <a:spcPts val="800"/>
                        </a:spcAft>
                        <a:buNone/>
                      </a:pPr>
                      <a:r>
                        <a:rPr lang="en-US" sz="2000" dirty="0">
                          <a:effectLst/>
                        </a:rPr>
                        <a:t>     Indirect</a:t>
                      </a: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411/576 (71%)</a:t>
                      </a: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726/1028 (70.6%)</a:t>
                      </a:r>
                    </a:p>
                  </a:txBody>
                  <a:tcPr marL="62879" marR="62879" marT="0" marB="0"/>
                </a:tc>
                <a:tc>
                  <a:txBody>
                    <a:bodyPr/>
                    <a:lstStyle/>
                    <a:p>
                      <a:pPr marL="0" marR="0">
                        <a:lnSpc>
                          <a:spcPct val="116000"/>
                        </a:lnSpc>
                        <a:spcAft>
                          <a:spcPts val="800"/>
                        </a:spcAft>
                        <a:buNone/>
                      </a:pP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3109841847"/>
                  </a:ext>
                </a:extLst>
              </a:tr>
              <a:tr h="359624">
                <a:tc>
                  <a:txBody>
                    <a:bodyPr/>
                    <a:lstStyle/>
                    <a:p>
                      <a:pPr marL="0" marR="0">
                        <a:lnSpc>
                          <a:spcPct val="116000"/>
                        </a:lnSpc>
                        <a:spcAft>
                          <a:spcPts val="800"/>
                        </a:spcAft>
                        <a:buNone/>
                      </a:pPr>
                      <a:r>
                        <a:rPr lang="en-US" sz="2000">
                          <a:effectLst/>
                        </a:rPr>
                        <a:t>     Femoral</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121/572 (21%)</a:t>
                      </a: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280/1027 (27%)</a:t>
                      </a:r>
                    </a:p>
                  </a:txBody>
                  <a:tcPr marL="62879" marR="62879" marT="0" marB="0"/>
                </a:tc>
                <a:tc>
                  <a:txBody>
                    <a:bodyPr/>
                    <a:lstStyle/>
                    <a:p>
                      <a:pPr marL="0" marR="0">
                        <a:lnSpc>
                          <a:spcPct val="116000"/>
                        </a:lnSpc>
                        <a:spcAft>
                          <a:spcPts val="800"/>
                        </a:spcAft>
                        <a:buNone/>
                      </a:pP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68535523"/>
                  </a:ext>
                </a:extLst>
              </a:tr>
              <a:tr h="359624">
                <a:tc>
                  <a:txBody>
                    <a:bodyPr/>
                    <a:lstStyle/>
                    <a:p>
                      <a:pPr marL="0" marR="0">
                        <a:lnSpc>
                          <a:spcPct val="116000"/>
                        </a:lnSpc>
                        <a:spcAft>
                          <a:spcPts val="800"/>
                        </a:spcAft>
                        <a:buNone/>
                      </a:pPr>
                      <a:r>
                        <a:rPr lang="en-US" sz="2000">
                          <a:effectLst/>
                        </a:rPr>
                        <a:t>Operative Time (minutes)</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a:effectLst/>
                        </a:rPr>
                        <a:t> </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a:effectLst/>
                        </a:rPr>
                        <a:t> </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b="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0.3</a:t>
                      </a:r>
                    </a:p>
                  </a:txBody>
                  <a:tcPr marL="62879" marR="62879" marT="0" marB="0"/>
                </a:tc>
                <a:extLst>
                  <a:ext uri="{0D108BD9-81ED-4DB2-BD59-A6C34878D82A}">
                    <a16:rowId xmlns:a16="http://schemas.microsoft.com/office/drawing/2014/main" val="241064251"/>
                  </a:ext>
                </a:extLst>
              </a:tr>
              <a:tr h="359624">
                <a:tc>
                  <a:txBody>
                    <a:bodyPr/>
                    <a:lstStyle/>
                    <a:p>
                      <a:pPr marL="0" marR="0">
                        <a:lnSpc>
                          <a:spcPct val="116000"/>
                        </a:lnSpc>
                        <a:spcAft>
                          <a:spcPts val="800"/>
                        </a:spcAft>
                        <a:buNone/>
                      </a:pPr>
                      <a:r>
                        <a:rPr lang="en-US" sz="2000">
                          <a:effectLst/>
                        </a:rPr>
                        <a:t>     0-59</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361 (63%)</a:t>
                      </a: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655 (64%)</a:t>
                      </a:r>
                    </a:p>
                  </a:txBody>
                  <a:tcPr marL="62879" marR="62879" marT="0" marB="0"/>
                </a:tc>
                <a:tc>
                  <a:txBody>
                    <a:bodyPr/>
                    <a:lstStyle/>
                    <a:p>
                      <a:pPr marL="0" marR="0">
                        <a:lnSpc>
                          <a:spcPct val="116000"/>
                        </a:lnSpc>
                        <a:spcAft>
                          <a:spcPts val="800"/>
                        </a:spcAft>
                        <a:buNone/>
                      </a:pP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1048353371"/>
                  </a:ext>
                </a:extLst>
              </a:tr>
              <a:tr h="359624">
                <a:tc>
                  <a:txBody>
                    <a:bodyPr/>
                    <a:lstStyle/>
                    <a:p>
                      <a:pPr marL="0" marR="0">
                        <a:lnSpc>
                          <a:spcPct val="116000"/>
                        </a:lnSpc>
                        <a:spcAft>
                          <a:spcPts val="800"/>
                        </a:spcAft>
                        <a:buNone/>
                      </a:pPr>
                      <a:r>
                        <a:rPr lang="en-US" sz="2000">
                          <a:effectLst/>
                        </a:rPr>
                        <a:t>     60-119</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194 (15%)</a:t>
                      </a: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316 (31%)</a:t>
                      </a:r>
                    </a:p>
                  </a:txBody>
                  <a:tcPr marL="62879" marR="62879" marT="0" marB="0"/>
                </a:tc>
                <a:tc>
                  <a:txBody>
                    <a:bodyPr/>
                    <a:lstStyle/>
                    <a:p>
                      <a:pPr marL="0" marR="0">
                        <a:lnSpc>
                          <a:spcPct val="116000"/>
                        </a:lnSpc>
                        <a:spcAft>
                          <a:spcPts val="800"/>
                        </a:spcAft>
                        <a:buNone/>
                      </a:pP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1266253923"/>
                  </a:ext>
                </a:extLst>
              </a:tr>
              <a:tr h="359624">
                <a:tc>
                  <a:txBody>
                    <a:bodyPr/>
                    <a:lstStyle/>
                    <a:p>
                      <a:pPr marL="0" marR="0">
                        <a:lnSpc>
                          <a:spcPct val="116000"/>
                        </a:lnSpc>
                        <a:spcAft>
                          <a:spcPts val="800"/>
                        </a:spcAft>
                        <a:buNone/>
                      </a:pPr>
                      <a:r>
                        <a:rPr lang="en-US" sz="2000">
                          <a:effectLst/>
                        </a:rPr>
                        <a:t>     120-179</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15 (3%)</a:t>
                      </a: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44 (4%)</a:t>
                      </a:r>
                    </a:p>
                  </a:txBody>
                  <a:tcPr marL="62879" marR="62879" marT="0" marB="0"/>
                </a:tc>
                <a:tc>
                  <a:txBody>
                    <a:bodyPr/>
                    <a:lstStyle/>
                    <a:p>
                      <a:pPr marL="0" marR="0">
                        <a:lnSpc>
                          <a:spcPct val="116000"/>
                        </a:lnSpc>
                        <a:spcAft>
                          <a:spcPts val="800"/>
                        </a:spcAft>
                        <a:buNone/>
                      </a:pP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1644516413"/>
                  </a:ext>
                </a:extLst>
              </a:tr>
              <a:tr h="359624">
                <a:tc>
                  <a:txBody>
                    <a:bodyPr/>
                    <a:lstStyle/>
                    <a:p>
                      <a:pPr marL="0" marR="0">
                        <a:lnSpc>
                          <a:spcPct val="116000"/>
                        </a:lnSpc>
                        <a:spcAft>
                          <a:spcPts val="800"/>
                        </a:spcAft>
                        <a:buNone/>
                      </a:pPr>
                      <a:r>
                        <a:rPr lang="en-US" sz="2000">
                          <a:effectLst/>
                        </a:rPr>
                        <a:t>     180-239</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3 (1%)</a:t>
                      </a: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8 (1%)</a:t>
                      </a:r>
                    </a:p>
                  </a:txBody>
                  <a:tcPr marL="62879" marR="62879" marT="0" marB="0"/>
                </a:tc>
                <a:tc>
                  <a:txBody>
                    <a:bodyPr/>
                    <a:lstStyle/>
                    <a:p>
                      <a:pPr marL="0" marR="0">
                        <a:lnSpc>
                          <a:spcPct val="116000"/>
                        </a:lnSpc>
                        <a:spcAft>
                          <a:spcPts val="800"/>
                        </a:spcAft>
                        <a:buNone/>
                      </a:pP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284710992"/>
                  </a:ext>
                </a:extLst>
              </a:tr>
              <a:tr h="359624">
                <a:tc>
                  <a:txBody>
                    <a:bodyPr/>
                    <a:lstStyle/>
                    <a:p>
                      <a:pPr marL="0" marR="0">
                        <a:lnSpc>
                          <a:spcPct val="116000"/>
                        </a:lnSpc>
                        <a:spcAft>
                          <a:spcPts val="800"/>
                        </a:spcAft>
                        <a:buNone/>
                      </a:pPr>
                      <a:r>
                        <a:rPr lang="en-US" sz="2000">
                          <a:effectLst/>
                        </a:rPr>
                        <a:t>     240+</a:t>
                      </a:r>
                      <a:endParaRPr lang="en-US" sz="200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3 (1%)</a:t>
                      </a:r>
                    </a:p>
                  </a:txBody>
                  <a:tcPr marL="62879" marR="62879" marT="0" marB="0"/>
                </a:tc>
                <a:tc>
                  <a:txBody>
                    <a:bodyPr/>
                    <a:lstStyle/>
                    <a:p>
                      <a:pPr marL="0" marR="0">
                        <a:lnSpc>
                          <a:spcPct val="116000"/>
                        </a:lnSpc>
                        <a:spcAft>
                          <a:spcPts val="800"/>
                        </a:spcAft>
                        <a:buNone/>
                      </a:pPr>
                      <a:r>
                        <a:rPr lang="en-US" sz="2000" dirty="0">
                          <a:effectLst/>
                          <a:latin typeface="Aptos" panose="020B0004020202020204" pitchFamily="34" charset="0"/>
                          <a:ea typeface="Times New Roman" panose="02020603050405020304" pitchFamily="18" charset="0"/>
                          <a:cs typeface="Times New Roman" panose="02020603050405020304" pitchFamily="18" charset="0"/>
                        </a:rPr>
                        <a:t>3 (0%)</a:t>
                      </a:r>
                    </a:p>
                  </a:txBody>
                  <a:tcPr marL="62879" marR="62879" marT="0" marB="0"/>
                </a:tc>
                <a:tc>
                  <a:txBody>
                    <a:bodyPr/>
                    <a:lstStyle/>
                    <a:p>
                      <a:pPr marL="0" marR="0">
                        <a:lnSpc>
                          <a:spcPct val="116000"/>
                        </a:lnSpc>
                        <a:spcAft>
                          <a:spcPts val="800"/>
                        </a:spcAft>
                        <a:buNone/>
                      </a:pPr>
                      <a:endParaRPr lang="en-US"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2879" marR="62879" marT="0" marB="0"/>
                </a:tc>
                <a:extLst>
                  <a:ext uri="{0D108BD9-81ED-4DB2-BD59-A6C34878D82A}">
                    <a16:rowId xmlns:a16="http://schemas.microsoft.com/office/drawing/2014/main" val="1643829157"/>
                  </a:ext>
                </a:extLst>
              </a:tr>
            </a:tbl>
          </a:graphicData>
        </a:graphic>
      </p:graphicFrame>
      <p:pic>
        <p:nvPicPr>
          <p:cNvPr id="6" name="Picture 4" descr="Hernia Surgeons Alliance">
            <a:extLst>
              <a:ext uri="{FF2B5EF4-FFF2-40B4-BE49-F238E27FC236}">
                <a16:creationId xmlns:a16="http://schemas.microsoft.com/office/drawing/2014/main" id="{99954EF4-3EC0-E598-8D2C-25CB37FF9D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477" y="6422531"/>
            <a:ext cx="1429321" cy="43546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9969F296-1C1E-E4BF-1148-62B1D5AB0CF2}"/>
              </a:ext>
            </a:extLst>
          </p:cNvPr>
          <p:cNvSpPr txBox="1">
            <a:spLocks/>
          </p:cNvSpPr>
          <p:nvPr/>
        </p:nvSpPr>
        <p:spPr>
          <a:xfrm>
            <a:off x="2310001" y="368624"/>
            <a:ext cx="7274265" cy="76200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sz="4000" b="1" dirty="0">
                <a:ea typeface="Calibri Light"/>
                <a:cs typeface="Calibri Light"/>
              </a:rPr>
              <a:t>Results – Operative Details</a:t>
            </a:r>
          </a:p>
        </p:txBody>
      </p:sp>
    </p:spTree>
    <p:extLst>
      <p:ext uri="{BB962C8B-B14F-4D97-AF65-F5344CB8AC3E}">
        <p14:creationId xmlns:p14="http://schemas.microsoft.com/office/powerpoint/2010/main" val="850487391"/>
      </p:ext>
    </p:extLst>
  </p:cSld>
  <p:clrMapOvr>
    <a:masterClrMapping/>
  </p:clrMapOvr>
</p:sld>
</file>

<file path=ppt/theme/theme1.xml><?xml version="1.0" encoding="utf-8"?>
<a:theme xmlns:a="http://schemas.openxmlformats.org/drawingml/2006/main" name="Retrospect">
  <a:themeElements>
    <a:clrScheme name="Custom 4">
      <a:dk1>
        <a:srgbClr val="000000"/>
      </a:dk1>
      <a:lt1>
        <a:sysClr val="window" lastClr="FFFFFF"/>
      </a:lt1>
      <a:dk2>
        <a:srgbClr val="637052"/>
      </a:dk2>
      <a:lt2>
        <a:srgbClr val="CCDDEA"/>
      </a:lt2>
      <a:accent1>
        <a:srgbClr val="FFC000"/>
      </a:accent1>
      <a:accent2>
        <a:srgbClr val="FFFFFF"/>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673BD8C608DE4A96C2AEE7319AFC5B" ma:contentTypeVersion="10" ma:contentTypeDescription="Create a new document." ma:contentTypeScope="" ma:versionID="67ad0fe8692c5035668226b7686f263c">
  <xsd:schema xmlns:xsd="http://www.w3.org/2001/XMLSchema" xmlns:xs="http://www.w3.org/2001/XMLSchema" xmlns:p="http://schemas.microsoft.com/office/2006/metadata/properties" xmlns:ns3="d2216e86-2648-4233-b417-9c171aef0ad3" targetNamespace="http://schemas.microsoft.com/office/2006/metadata/properties" ma:root="true" ma:fieldsID="0fd95efaeecb1b39ed1d119857b9acf1" ns3:_="">
    <xsd:import namespace="d2216e86-2648-4233-b417-9c171aef0ad3"/>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SystemTags" minOccurs="0"/>
                <xsd:element ref="ns3:MediaServiceGenerationTime" minOccurs="0"/>
                <xsd:element ref="ns3:MediaServiceEventHashCode" minOccurs="0"/>
                <xsd:element ref="ns3:MediaServiceLocation" minOccurs="0"/>
                <xsd:element ref="ns3:MediaServiceOCR"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216e86-2648-4233-b417-9c171aef0ad3"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SystemTags" ma:index="12" nillable="true" ma:displayName="MediaServiceSystemTags" ma:hidden="true" ma:internalName="MediaServiceSystemTags" ma:readOnly="true">
      <xsd:simpleType>
        <xsd:restriction base="dms:Note"/>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dexed="true"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_activity" ma:index="17"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d2216e86-2648-4233-b417-9c171aef0ad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D8868E-A97D-4736-A7B8-A990FBA4DF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216e86-2648-4233-b417-9c171aef0a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C1ADF0-BF07-4CE8-8CC4-C2C3D131968C}">
  <ds:schemaRefs>
    <ds:schemaRef ds:uri="http://purl.org/dc/elements/1.1/"/>
    <ds:schemaRef ds:uri="http://purl.org/dc/terms/"/>
    <ds:schemaRef ds:uri="http://schemas.microsoft.com/office/2006/documentManagement/types"/>
    <ds:schemaRef ds:uri="http://www.w3.org/XML/1998/namespace"/>
    <ds:schemaRef ds:uri="http://schemas.microsoft.com/office/infopath/2007/PartnerControls"/>
    <ds:schemaRef ds:uri="http://purl.org/dc/dcmitype/"/>
    <ds:schemaRef ds:uri="http://schemas.openxmlformats.org/package/2006/metadata/core-properties"/>
    <ds:schemaRef ds:uri="d2216e86-2648-4233-b417-9c171aef0ad3"/>
    <ds:schemaRef ds:uri="http://schemas.microsoft.com/office/2006/metadata/properties"/>
  </ds:schemaRefs>
</ds:datastoreItem>
</file>

<file path=customXml/itemProps3.xml><?xml version="1.0" encoding="utf-8"?>
<ds:datastoreItem xmlns:ds="http://schemas.openxmlformats.org/officeDocument/2006/customXml" ds:itemID="{D2180F56-C6EC-4B53-8C22-6EB5878B8F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17934</TotalTime>
  <Words>1079</Words>
  <Application>Microsoft Office PowerPoint</Application>
  <PresentationFormat>Widescreen</PresentationFormat>
  <Paragraphs>240</Paragraphs>
  <Slides>13</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Arial</vt:lpstr>
      <vt:lpstr>BlinkMacSystemFont</vt:lpstr>
      <vt:lpstr>Calibri</vt:lpstr>
      <vt:lpstr>Calibri Light</vt:lpstr>
      <vt:lpstr>Courier New</vt:lpstr>
      <vt:lpstr>Retrospect</vt:lpstr>
      <vt:lpstr> Impact of International Guidelines on Inguinal Hernia Management in Women: Are Surgeons Adhering to Best Practices?</vt:lpstr>
      <vt:lpstr>Disclosures</vt:lpstr>
      <vt:lpstr>Background</vt:lpstr>
      <vt:lpstr>Aim</vt:lpstr>
      <vt:lpstr>Methods</vt:lpstr>
      <vt:lpstr>Methods</vt:lpstr>
      <vt:lpstr>Results – Demographics</vt:lpstr>
      <vt:lpstr>Results – Operative Details</vt:lpstr>
      <vt:lpstr>PowerPoint Presentation</vt:lpstr>
      <vt:lpstr>Results – Femoral Hernia Rate</vt:lpstr>
      <vt:lpstr>Results – Femoral Hernia Rate</vt:lpstr>
      <vt:lpstr>PowerPoint Presentation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the Mesh Matter? A Review of Chronic Pain after Open Inguinal Hernia Repair Among Different Types of Mesh</dc:title>
  <dc:creator>Budney, Sarah M</dc:creator>
  <cp:lastModifiedBy>Sarah Budney</cp:lastModifiedBy>
  <cp:revision>180</cp:revision>
  <dcterms:created xsi:type="dcterms:W3CDTF">2025-02-04T22:25:57Z</dcterms:created>
  <dcterms:modified xsi:type="dcterms:W3CDTF">2026-02-17T13:47:59Z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0x01010071673BD8C608DE4A96C2AEE7319AFC5B</vt:lpwstr>
  </property>
</Properties>
</file>