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75" r:id="rId6"/>
    <p:sldId id="258" r:id="rId7"/>
    <p:sldId id="305" r:id="rId8"/>
    <p:sldId id="270" r:id="rId9"/>
    <p:sldId id="288" r:id="rId10"/>
    <p:sldId id="263" r:id="rId11"/>
    <p:sldId id="304" r:id="rId12"/>
    <p:sldId id="300" r:id="rId13"/>
    <p:sldId id="303" r:id="rId14"/>
    <p:sldId id="286"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10B4DA-93F9-4F49-A5E3-62F60A1B5DAA}">
          <p14:sldIdLst>
            <p14:sldId id="256"/>
            <p14:sldId id="275"/>
            <p14:sldId id="258"/>
            <p14:sldId id="305"/>
            <p14:sldId id="270"/>
            <p14:sldId id="288"/>
            <p14:sldId id="263"/>
            <p14:sldId id="304"/>
            <p14:sldId id="300"/>
            <p14:sldId id="303"/>
            <p14:sldId id="286"/>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9" autoAdjust="0"/>
    <p:restoredTop sz="72861"/>
  </p:normalViewPr>
  <p:slideViewPr>
    <p:cSldViewPr snapToGrid="0">
      <p:cViewPr>
        <p:scale>
          <a:sx n="86" d="100"/>
          <a:sy n="86" d="100"/>
        </p:scale>
        <p:origin x="432" y="1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CD7FE-47AE-4D1F-BE23-915C89C206B8}" type="datetimeFigureOut">
              <a:t>1/24/26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A5AB9-121B-41C3-905D-B10D47AA5854}" type="slidenum">
              <a:t>‹#›</a:t>
            </a:fld>
            <a:endParaRPr lang="en-US"/>
          </a:p>
        </p:txBody>
      </p:sp>
    </p:spTree>
    <p:extLst>
      <p:ext uri="{BB962C8B-B14F-4D97-AF65-F5344CB8AC3E}">
        <p14:creationId xmlns:p14="http://schemas.microsoft.com/office/powerpoint/2010/main" val="62551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A5AB9-121B-41C3-905D-B10D47AA5854}" type="slidenum">
              <a:rPr lang="en-US" smtClean="0"/>
              <a:t>2</a:t>
            </a:fld>
            <a:endParaRPr lang="en-US"/>
          </a:p>
        </p:txBody>
      </p:sp>
    </p:spTree>
    <p:extLst>
      <p:ext uri="{BB962C8B-B14F-4D97-AF65-F5344CB8AC3E}">
        <p14:creationId xmlns:p14="http://schemas.microsoft.com/office/powerpoint/2010/main" val="414921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Overall, patient rated the majority items as relevant, </a:t>
            </a:r>
            <a:r>
              <a:rPr lang="en-US" dirty="0"/>
              <a:t>with a median of ~7.5/10 </a:t>
            </a:r>
          </a:p>
          <a:p>
            <a:r>
              <a:rPr lang="en-US" dirty="0"/>
              <a:t>Certain items were rated as more important than other items, especially  pain</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Female patients </a:t>
            </a:r>
            <a:r>
              <a:rPr lang="en-US" sz="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rated cosmetic outcomes as more relevant </a:t>
            </a:r>
            <a:r>
              <a:rPr lang="en-US" sz="12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than men for EuraHS</a:t>
            </a:r>
          </a:p>
          <a:p>
            <a:pPr marL="657860" lvl="1" indent="-457200">
              <a:buSzPct val="100000"/>
            </a:pPr>
            <a:r>
              <a:rPr lang="en-US" sz="12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N</a:t>
            </a:r>
            <a:r>
              <a:rPr lang="en-US" sz="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o sex-based differences were observed for HerQLes</a:t>
            </a:r>
          </a:p>
          <a:p>
            <a:pPr marL="657860" lvl="1" indent="-457200">
              <a:buSzPct val="100000"/>
            </a:pPr>
            <a:endParaRPr lang="en-US" sz="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657860" lvl="1" indent="-457200">
              <a:buSzPct val="100000"/>
            </a:pPr>
            <a:r>
              <a:rPr lang="en-US" sz="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t>
            </a:r>
          </a:p>
          <a:p>
            <a:pPr marL="657860" lvl="1" indent="-457200">
              <a:buSzPct val="100000"/>
            </a:pPr>
            <a:r>
              <a:rPr lang="en-US" sz="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Discussion: </a:t>
            </a:r>
          </a:p>
          <a:p>
            <a:endParaRPr lang="en-US" dirty="0"/>
          </a:p>
          <a:p>
            <a:r>
              <a:rPr lang="en-US" dirty="0"/>
              <a:t>In General, EuraHS is a survey for </a:t>
            </a:r>
            <a:r>
              <a:rPr lang="en-US" dirty="0" err="1"/>
              <a:t>inguinals</a:t>
            </a:r>
            <a:r>
              <a:rPr lang="en-US" dirty="0"/>
              <a:t> and HERQLES is a survey for </a:t>
            </a:r>
            <a:r>
              <a:rPr lang="en-US" dirty="0" err="1"/>
              <a:t>ventrals</a:t>
            </a:r>
            <a:r>
              <a:rPr lang="en-US" dirty="0"/>
              <a:t>, in our clinic and in thus study we have patients complete both surveys but Since cosmetic outcomes were identified as being important and that is not a component of </a:t>
            </a:r>
            <a:r>
              <a:rPr lang="en-US" dirty="0" err="1"/>
              <a:t>HerQLES</a:t>
            </a:r>
            <a:r>
              <a:rPr lang="en-US" dirty="0"/>
              <a:t>, its worth thinking about including cosmesis in the HERQLES survey as well.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as we expand these studies to other centers and address other populations, we may find other differences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now there is a new PROM being popularized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Europe</a:t>
            </a:r>
          </a:p>
          <a:p>
            <a:pPr algn="l"/>
            <a:r>
              <a:rPr lang="en-US" b="1" i="0" u="none" strike="noStrike" dirty="0">
                <a:solidFill>
                  <a:srgbClr val="000000"/>
                </a:solidFill>
                <a:effectLst/>
              </a:rPr>
              <a:t>MYMOP</a:t>
            </a:r>
            <a:r>
              <a:rPr lang="en-US" b="0" i="0" u="none" strike="noStrike" dirty="0">
                <a:solidFill>
                  <a:srgbClr val="000000"/>
                </a:solidFill>
                <a:effectLst/>
              </a:rPr>
              <a:t> stands for </a:t>
            </a:r>
            <a:r>
              <a:rPr lang="en-US" b="1" i="0" u="none" strike="noStrike" dirty="0">
                <a:solidFill>
                  <a:srgbClr val="000000"/>
                </a:solidFill>
                <a:effectLst/>
              </a:rPr>
              <a:t>Measure Yourself Medical Outcome Profile</a:t>
            </a:r>
            <a:r>
              <a:rPr lang="en-US" b="0" i="0" u="none" strike="noStrike" dirty="0">
                <a:solidFill>
                  <a:srgbClr val="000000"/>
                </a:solidFill>
                <a:effectLst/>
              </a:rPr>
              <a:t>.</a:t>
            </a:r>
          </a:p>
          <a:p>
            <a:pPr algn="l"/>
            <a:r>
              <a:rPr lang="en-US" b="0" i="0" u="none" strike="noStrike" dirty="0">
                <a:solidFill>
                  <a:srgbClr val="000000"/>
                </a:solidFill>
                <a:effectLst/>
              </a:rPr>
              <a:t>It is a </a:t>
            </a:r>
            <a:r>
              <a:rPr lang="en-US" b="1" i="0" u="none" strike="noStrike" dirty="0">
                <a:solidFill>
                  <a:srgbClr val="000000"/>
                </a:solidFill>
                <a:effectLst/>
              </a:rPr>
              <a:t>patient-reported outcome measure (PROM)</a:t>
            </a:r>
            <a:r>
              <a:rPr lang="en-US" b="0" i="0" u="none" strike="noStrike" dirty="0">
                <a:solidFill>
                  <a:srgbClr val="000000"/>
                </a:solidFill>
                <a:effectLst/>
              </a:rPr>
              <a:t> designed to capture </a:t>
            </a:r>
            <a:r>
              <a:rPr lang="en-US" b="1" i="0" u="none" strike="noStrike" dirty="0">
                <a:solidFill>
                  <a:srgbClr val="000000"/>
                </a:solidFill>
                <a:effectLst/>
              </a:rPr>
              <a:t>what matters most to an individual patient</a:t>
            </a:r>
            <a:r>
              <a:rPr lang="en-US" b="0" i="0" u="none" strike="noStrike" dirty="0">
                <a:solidFill>
                  <a:srgbClr val="000000"/>
                </a:solidFill>
                <a:effectLst/>
              </a:rPr>
              <a:t>, rather than relying on standardized symptom lists chosen by clinicians.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Eventually, we predict that based on these relevance rankings, these trend for these surveys will move from what surgeons want to what patients want and what matters to them. </a:t>
            </a:r>
          </a:p>
          <a:p>
            <a:r>
              <a:rPr lang="en-US" dirty="0"/>
              <a:t>~~ </a:t>
            </a:r>
          </a:p>
          <a:p>
            <a:endParaRPr lang="en-US" dirty="0"/>
          </a:p>
          <a:p>
            <a:r>
              <a:rPr lang="en-US" dirty="0"/>
              <a:t> </a:t>
            </a:r>
            <a:r>
              <a:rPr lang="en-US" dirty="0" err="1"/>
              <a:t>Interquestion</a:t>
            </a:r>
            <a:r>
              <a:rPr lang="en-US" dirty="0"/>
              <a:t> variability (**** variability statistics calculation?) </a:t>
            </a:r>
          </a:p>
          <a:p>
            <a:r>
              <a:rPr lang="en-US" dirty="0"/>
              <a:t>Female cared more about cosmesis, but men cared too </a:t>
            </a:r>
          </a:p>
          <a:p>
            <a:r>
              <a:rPr lang="en-US" dirty="0"/>
              <a:t>. </a:t>
            </a:r>
          </a:p>
          <a:p>
            <a:r>
              <a:rPr lang="en-US" dirty="0"/>
              <a:t>Variability in what patients want so we need to find better ways how to identify that and address that for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These surveys in general are rated as important to patient centered outcomes.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steps: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Eventually re-write the surveys based on these relevance rankings to only include important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status but looking for difference in </a:t>
            </a:r>
            <a:r>
              <a:rPr lang="en-US" dirty="0" err="1"/>
              <a:t>functionatl</a:t>
            </a:r>
            <a:r>
              <a:rPr lang="en-US" dirty="0"/>
              <a:t> status, type of hernia repair </a:t>
            </a:r>
            <a:r>
              <a:rPr lang="en-US" dirty="0" err="1"/>
              <a:t>etc</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expand these studies to other centers and address other populations, we may find other differences </a:t>
            </a:r>
          </a:p>
          <a:p>
            <a:r>
              <a:rPr lang="en-US" dirty="0"/>
              <a:t>MYMOP </a:t>
            </a:r>
          </a:p>
        </p:txBody>
      </p:sp>
      <p:sp>
        <p:nvSpPr>
          <p:cNvPr id="4" name="Slide Number Placeholder 3"/>
          <p:cNvSpPr>
            <a:spLocks noGrp="1"/>
          </p:cNvSpPr>
          <p:nvPr>
            <p:ph type="sldNum" sz="quarter" idx="5"/>
          </p:nvPr>
        </p:nvSpPr>
        <p:spPr/>
        <p:txBody>
          <a:bodyPr/>
          <a:lstStyle/>
          <a:p>
            <a:fld id="{823A5AB9-121B-41C3-905D-B10D47AA5854}" type="slidenum">
              <a:rPr lang="en-US" smtClean="0"/>
              <a:t>11</a:t>
            </a:fld>
            <a:endParaRPr lang="en-US"/>
          </a:p>
        </p:txBody>
      </p:sp>
    </p:spTree>
    <p:extLst>
      <p:ext uri="{BB962C8B-B14F-4D97-AF65-F5344CB8AC3E}">
        <p14:creationId xmlns:p14="http://schemas.microsoft.com/office/powerpoint/2010/main" val="216703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A5AB9-121B-41C3-905D-B10D47AA5854}" type="slidenum">
              <a:rPr lang="en-US" smtClean="0"/>
              <a:t>12</a:t>
            </a:fld>
            <a:endParaRPr lang="en-US"/>
          </a:p>
        </p:txBody>
      </p:sp>
    </p:spTree>
    <p:extLst>
      <p:ext uri="{BB962C8B-B14F-4D97-AF65-F5344CB8AC3E}">
        <p14:creationId xmlns:p14="http://schemas.microsoft.com/office/powerpoint/2010/main" val="22527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EuraHS (European Registry for Abdominal Wall Hernias) and HerQLes (Hernia-Related Quality of Life Survey) are validated patient-reported outcome measures developed by expert consensus without direct patient input.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Since these surveys were created by surgeons and not by patients; we don’t have the patients perspective on what they think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Additionally, we wanted to evaluate whether there are gender based differences in what men and women want, for example we have biases that females may care more about cosmesis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Given that field of hernia is valuing patient reported outcomes more and more as a measure of hernia repair success, our goal in doing this study was to see how patients felt about these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a:t>
            </a:r>
          </a:p>
          <a:p>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The HerQLes (Hernia-Related Quality-of-Life Survey) summary score is a 12-item survey for patients with hernias, with a scale of 0 to 100, where a higher score indicates a better quality of life. A minimal clinically important difference is a change of +15.6 points signifies a meaningful improvement in quality of life after treatment </a:t>
            </a:r>
          </a:p>
          <a:p>
            <a:r>
              <a:rPr lang="en-US" sz="2800" b="0" i="0" u="none" strike="noStrike" dirty="0">
                <a:solidFill>
                  <a:srgbClr val="000000"/>
                </a:solidFill>
                <a:effectLst/>
                <a:latin typeface="-webkit-standard"/>
              </a:rPr>
              <a:t>Renshaw SM, Gupta A, </a:t>
            </a:r>
            <a:r>
              <a:rPr lang="en-US" sz="2800" b="0" i="0" u="none" strike="noStrike" dirty="0" err="1">
                <a:solidFill>
                  <a:srgbClr val="000000"/>
                </a:solidFill>
                <a:effectLst/>
                <a:latin typeface="-webkit-standard"/>
              </a:rPr>
              <a:t>Poulose</a:t>
            </a:r>
            <a:r>
              <a:rPr lang="en-US" sz="2800" b="0" i="0" u="none" strike="noStrike" dirty="0">
                <a:solidFill>
                  <a:srgbClr val="000000"/>
                </a:solidFill>
                <a:effectLst/>
                <a:latin typeface="-webkit-standard"/>
              </a:rPr>
              <a:t> BK. </a:t>
            </a:r>
            <a:r>
              <a:rPr lang="en-US" sz="2800" b="0" i="1" u="none" strike="noStrike" dirty="0">
                <a:solidFill>
                  <a:srgbClr val="000000"/>
                </a:solidFill>
                <a:effectLst/>
              </a:rPr>
              <a:t>Establishing the minimal clinically important difference for the Hernia-Related Quality of Life Survey (HerQLes).</a:t>
            </a:r>
            <a:r>
              <a:rPr lang="en-US" sz="2800" b="0" i="0" u="none" strike="noStrike" dirty="0">
                <a:solidFill>
                  <a:srgbClr val="000000"/>
                </a:solidFill>
                <a:effectLst/>
                <a:latin typeface="-webkit-standard"/>
              </a:rPr>
              <a:t> </a:t>
            </a:r>
            <a:r>
              <a:rPr lang="en-US" sz="2800" b="1" i="0" u="none" strike="noStrike" dirty="0">
                <a:solidFill>
                  <a:srgbClr val="000000"/>
                </a:solidFill>
                <a:effectLst/>
              </a:rPr>
              <a:t>Am J Surg.</a:t>
            </a:r>
            <a:r>
              <a:rPr lang="en-US" sz="2800" b="0" i="0" u="none" strike="noStrike" dirty="0">
                <a:solidFill>
                  <a:srgbClr val="000000"/>
                </a:solidFill>
                <a:effectLst/>
                <a:latin typeface="-webkit-standard"/>
              </a:rPr>
              <a:t> 2022;223(2):245-249. </a:t>
            </a:r>
            <a:endParaRPr lang="en-US" sz="1800" b="0" i="0" dirty="0">
              <a:solidFill>
                <a:schemeClr val="tx1"/>
              </a:solidFill>
              <a:effectLst/>
              <a:latin typeface="Times New Roman" panose="02020603050405020304" pitchFamily="18" charset="0"/>
              <a:cs typeface="Times New Roman" panose="02020603050405020304" pitchFamily="18" charset="0"/>
            </a:endParaRPr>
          </a:p>
          <a:p>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EuraHS is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 9-item hernia-specific patient-reported outcome measure that evaluates pain, restriction of activities, and cosmetic concerns related to abdominal wall hernias, with higher scores indicating greater symptom burden and worse quality of life. This is measured on a scale of 0-90 and between the several domains of pain, activities and cosmesis. </a:t>
            </a:r>
            <a:r>
              <a:rPr lang="en-US" sz="2800" b="0" i="0" u="none" strike="noStrike" dirty="0">
                <a:solidFill>
                  <a:srgbClr val="212121"/>
                </a:solidFill>
                <a:effectLst/>
                <a:latin typeface="BlinkMacSystemFont"/>
              </a:rPr>
              <a:t>The minimal clinically important diff for EuraHS-QoL is 10. Domain-specific MCIDs are 3 for the pain domain, 5 for the restriction of activities domain, and 2 for the cosmesis domain.</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a:solidFill>
                  <a:srgbClr val="000000"/>
                </a:solidFill>
                <a:effectLst/>
                <a:latin typeface="-webkit-standard"/>
              </a:rPr>
              <a:t>Shukla P, et al. </a:t>
            </a:r>
            <a:r>
              <a:rPr lang="en-US" sz="2800" b="0" i="1" u="none" strike="noStrike" dirty="0">
                <a:solidFill>
                  <a:srgbClr val="000000"/>
                </a:solidFill>
                <a:effectLst/>
              </a:rPr>
              <a:t>Determining the Minimum Clinically Important Difference for the EuraHS-QoL Instrument.</a:t>
            </a:r>
            <a:r>
              <a:rPr lang="en-US" sz="2800" b="0" i="0" u="none" strike="noStrike" dirty="0">
                <a:solidFill>
                  <a:srgbClr val="000000"/>
                </a:solidFill>
                <a:effectLst/>
                <a:latin typeface="-webkit-standard"/>
              </a:rPr>
              <a:t> </a:t>
            </a:r>
            <a:r>
              <a:rPr lang="en-US" sz="2800" b="1" i="0" u="none" strike="noStrike" dirty="0">
                <a:solidFill>
                  <a:srgbClr val="000000"/>
                </a:solidFill>
                <a:effectLst/>
              </a:rPr>
              <a:t>J Am Coll Surg.</a:t>
            </a:r>
            <a:r>
              <a:rPr lang="en-US" sz="2800" b="0" i="0" u="none" strike="noStrike" dirty="0">
                <a:solidFill>
                  <a:srgbClr val="000000"/>
                </a:solidFill>
                <a:effectLst/>
                <a:latin typeface="-webkit-standard"/>
              </a:rPr>
              <a:t> 2023; (details as published).</a:t>
            </a:r>
            <a:endParaRPr lang="en-US" sz="1800" b="0" i="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3A5AB9-121B-41C3-905D-B10D47AA5854}" type="slidenum">
              <a:rPr lang="en-US" smtClean="0"/>
              <a:t>3</a:t>
            </a:fld>
            <a:endParaRPr lang="en-US"/>
          </a:p>
        </p:txBody>
      </p:sp>
    </p:spTree>
    <p:extLst>
      <p:ext uri="{BB962C8B-B14F-4D97-AF65-F5344CB8AC3E}">
        <p14:creationId xmlns:p14="http://schemas.microsoft.com/office/powerpoint/2010/main" val="274359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survey filled out by one of our patients</a:t>
            </a:r>
          </a:p>
        </p:txBody>
      </p:sp>
      <p:sp>
        <p:nvSpPr>
          <p:cNvPr id="4" name="Slide Number Placeholder 3"/>
          <p:cNvSpPr>
            <a:spLocks noGrp="1"/>
          </p:cNvSpPr>
          <p:nvPr>
            <p:ph type="sldNum" sz="quarter" idx="5"/>
          </p:nvPr>
        </p:nvSpPr>
        <p:spPr/>
        <p:txBody>
          <a:bodyPr/>
          <a:lstStyle/>
          <a:p>
            <a:fld id="{823A5AB9-121B-41C3-905D-B10D47AA5854}" type="slidenum">
              <a:rPr lang="en-US" smtClean="0"/>
              <a:t>4</a:t>
            </a:fld>
            <a:endParaRPr lang="en-US"/>
          </a:p>
        </p:txBody>
      </p:sp>
    </p:spTree>
    <p:extLst>
      <p:ext uri="{BB962C8B-B14F-4D97-AF65-F5344CB8AC3E}">
        <p14:creationId xmlns:p14="http://schemas.microsoft.com/office/powerpoint/2010/main" val="429333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study assessed patient-perceived relevance of HERQLES and EURAHS questionnaire items and whether relevance differed by sex.</a:t>
            </a:r>
            <a:r>
              <a:rPr lang="en-US" b="1" dirty="0">
                <a:effectLst/>
              </a:rPr>
              <a:t> </a:t>
            </a:r>
            <a:endParaRPr lang="en-US" b="1" dirty="0"/>
          </a:p>
          <a:p>
            <a:endParaRPr lang="en-US" dirty="0"/>
          </a:p>
        </p:txBody>
      </p:sp>
      <p:sp>
        <p:nvSpPr>
          <p:cNvPr id="4" name="Slide Number Placeholder 3"/>
          <p:cNvSpPr>
            <a:spLocks noGrp="1"/>
          </p:cNvSpPr>
          <p:nvPr>
            <p:ph type="sldNum" sz="quarter" idx="5"/>
          </p:nvPr>
        </p:nvSpPr>
        <p:spPr/>
        <p:txBody>
          <a:bodyPr/>
          <a:lstStyle/>
          <a:p>
            <a:fld id="{823A5AB9-121B-41C3-905D-B10D47AA5854}" type="slidenum">
              <a:rPr lang="en-US" smtClean="0"/>
              <a:t>5</a:t>
            </a:fld>
            <a:endParaRPr lang="en-US"/>
          </a:p>
        </p:txBody>
      </p:sp>
    </p:spTree>
    <p:extLst>
      <p:ext uri="{BB962C8B-B14F-4D97-AF65-F5344CB8AC3E}">
        <p14:creationId xmlns:p14="http://schemas.microsoft.com/office/powerpoint/2010/main" val="411600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19324-2D49-05D9-A587-B1AF6DE1A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2B13F-2899-71DB-6AC7-D1720DD14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B9CF5-F8AB-5A4A-4751-FC5E96D74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And the way we did this was we conducted a cross-sectional survey of adult patients who presented for hernia repair in our clinic between August and December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Participants completed both the EuraHS and HerQLes questionnaires and rated item relevance on a 0–10 scale (0 = least relevant, 10 = most relevant).</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sz="1800" dirty="0"/>
          </a:p>
          <a:p>
            <a:r>
              <a:rPr lang="en-US" sz="1800" dirty="0"/>
              <a:t>Higher ranking= more relevant?  </a:t>
            </a:r>
          </a:p>
          <a:p>
            <a:r>
              <a:rPr lang="en-US" sz="1800" dirty="0"/>
              <a:t>MYMOP next stops </a:t>
            </a:r>
          </a:p>
          <a:p>
            <a:endParaRPr lang="en-US" sz="1800" dirty="0"/>
          </a:p>
          <a:p>
            <a:r>
              <a:rPr lang="en-US" sz="1800" dirty="0"/>
              <a:t>**** insert form with ranking into PPT </a:t>
            </a:r>
          </a:p>
        </p:txBody>
      </p:sp>
      <p:sp>
        <p:nvSpPr>
          <p:cNvPr id="4" name="Slide Number Placeholder 3">
            <a:extLst>
              <a:ext uri="{FF2B5EF4-FFF2-40B4-BE49-F238E27FC236}">
                <a16:creationId xmlns:a16="http://schemas.microsoft.com/office/drawing/2014/main" id="{1F7EAF45-674C-5A15-CD3D-09078E37C2D0}"/>
              </a:ext>
            </a:extLst>
          </p:cNvPr>
          <p:cNvSpPr>
            <a:spLocks noGrp="1"/>
          </p:cNvSpPr>
          <p:nvPr>
            <p:ph type="sldNum" sz="quarter" idx="5"/>
          </p:nvPr>
        </p:nvSpPr>
        <p:spPr/>
        <p:txBody>
          <a:bodyPr/>
          <a:lstStyle/>
          <a:p>
            <a:fld id="{823A5AB9-121B-41C3-905D-B10D47AA5854}" type="slidenum">
              <a:rPr lang="en-US" smtClean="0"/>
              <a:t>6</a:t>
            </a:fld>
            <a:endParaRPr lang="en-US"/>
          </a:p>
        </p:txBody>
      </p:sp>
    </p:spTree>
    <p:extLst>
      <p:ext uri="{BB962C8B-B14F-4D97-AF65-F5344CB8AC3E}">
        <p14:creationId xmlns:p14="http://schemas.microsoft.com/office/powerpoint/2010/main" val="332036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lvl="1">
              <a:lnSpc>
                <a:spcPct val="90000"/>
              </a:lnSpc>
              <a:spcBef>
                <a:spcPts val="200"/>
              </a:spcBef>
              <a:spcAft>
                <a:spcPts val="400"/>
              </a:spcAft>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137 patients (61 female, 76 male) were included in this study </a:t>
            </a:r>
          </a:p>
          <a:p>
            <a:pPr marL="383540" lvl="1">
              <a:lnSpc>
                <a:spcPct val="90000"/>
              </a:lnSpc>
              <a:spcBef>
                <a:spcPts val="200"/>
              </a:spcBef>
              <a:spcAft>
                <a:spcPts val="400"/>
              </a:spcAft>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Median age was 64 (IQR 51.5-70) and median BMI was 30.1 kg/m² (IQR 26.3-36.1). </a:t>
            </a:r>
          </a:p>
          <a:p>
            <a:pPr marL="383540" lvl="1">
              <a:lnSpc>
                <a:spcPct val="90000"/>
              </a:lnSpc>
              <a:spcBef>
                <a:spcPts val="200"/>
              </a:spcBef>
              <a:spcAft>
                <a:spcPts val="400"/>
              </a:spcAft>
              <a:buChar char="•"/>
            </a:pPr>
            <a:endPar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83540" lvl="1">
              <a:lnSpc>
                <a:spcPct val="90000"/>
              </a:lnSpc>
              <a:spcBef>
                <a:spcPts val="200"/>
              </a:spcBef>
              <a:spcAft>
                <a:spcPts val="400"/>
              </a:spcAft>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Females had significantly higher rates of depression (39.3% vs 11.8%, p&lt;0.001) and anxiety (34.4% vs 13.2%, p = 0.003). </a:t>
            </a:r>
          </a:p>
          <a:p>
            <a:pPr marL="383540" lvl="1">
              <a:lnSpc>
                <a:spcPct val="90000"/>
              </a:lnSpc>
              <a:spcBef>
                <a:spcPts val="200"/>
              </a:spcBef>
              <a:spcAft>
                <a:spcPts val="400"/>
              </a:spcAft>
              <a:buChar char="•"/>
            </a:pPr>
            <a:endPar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83540" lvl="1">
              <a:lnSpc>
                <a:spcPct val="90000"/>
              </a:lnSpc>
              <a:spcBef>
                <a:spcPts val="200"/>
              </a:spcBef>
              <a:spcAft>
                <a:spcPts val="400"/>
              </a:spcAft>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were no differences in hernia recurrence or ostomy prevalence.</a:t>
            </a:r>
            <a:r>
              <a:rPr lang="en-US" sz="1800" dirty="0">
                <a:effectLst/>
              </a:rPr>
              <a:t> </a:t>
            </a:r>
          </a:p>
        </p:txBody>
      </p:sp>
      <p:sp>
        <p:nvSpPr>
          <p:cNvPr id="4" name="Slide Number Placeholder 3"/>
          <p:cNvSpPr>
            <a:spLocks noGrp="1"/>
          </p:cNvSpPr>
          <p:nvPr>
            <p:ph type="sldNum" sz="quarter" idx="5"/>
          </p:nvPr>
        </p:nvSpPr>
        <p:spPr/>
        <p:txBody>
          <a:bodyPr/>
          <a:lstStyle/>
          <a:p>
            <a:fld id="{823A5AB9-121B-41C3-905D-B10D47AA5854}" type="slidenum">
              <a:t>7</a:t>
            </a:fld>
            <a:endParaRPr lang="en-US"/>
          </a:p>
        </p:txBody>
      </p:sp>
    </p:spTree>
    <p:extLst>
      <p:ext uri="{BB962C8B-B14F-4D97-AF65-F5344CB8AC3E}">
        <p14:creationId xmlns:p14="http://schemas.microsoft.com/office/powerpoint/2010/main" val="241533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7203-C370-FA12-70AD-04AB1971E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FD0C5-0646-516B-07A4-2F3436159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E9545-BF5B-5205-592F-E48C474597F0}"/>
              </a:ext>
            </a:extLst>
          </p:cNvPr>
          <p:cNvSpPr>
            <a:spLocks noGrp="1"/>
          </p:cNvSpPr>
          <p:nvPr>
            <p:ph type="body" idx="1"/>
          </p:nvPr>
        </p:nvSpPr>
        <p:spPr/>
        <p:txBody>
          <a:bodyPr/>
          <a:lstStyle/>
          <a:p>
            <a:pPr marL="383540" marR="0" lvl="1" indent="0" algn="l" defTabSz="914400" rtl="0" eaLnBrk="1" fontAlgn="auto" latinLnBrk="0" hangingPunct="1">
              <a:lnSpc>
                <a:spcPct val="90000"/>
              </a:lnSpc>
              <a:spcBef>
                <a:spcPts val="200"/>
              </a:spcBef>
              <a:spcAft>
                <a:spcPts val="400"/>
              </a:spcAft>
              <a:buClrTx/>
              <a:buSzTx/>
              <a:buFontTx/>
              <a:buChar char="•"/>
              <a:tabLst/>
              <a:defRPr/>
            </a:pPr>
            <a:endParaRPr lang="en-US" sz="1200" dirty="0">
              <a:solidFill>
                <a:srgbClr val="000000"/>
              </a:solidFill>
              <a:effectLst/>
              <a:latin typeface="Times New Roman" panose="02020603050405020304" pitchFamily="18" charset="0"/>
              <a:ea typeface="Times New Roman" panose="02020603050405020304" pitchFamily="18" charset="0"/>
            </a:endParaRPr>
          </a:p>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1200" dirty="0">
                <a:solidFill>
                  <a:srgbClr val="000000"/>
                </a:solidFill>
                <a:effectLst/>
                <a:latin typeface="Times New Roman" panose="02020603050405020304" pitchFamily="18" charset="0"/>
                <a:ea typeface="Times New Roman" panose="02020603050405020304" pitchFamily="18" charset="0"/>
              </a:rPr>
              <a:t>We wanted to compare EURA HS to HERQLES and see which questionnaire is better. </a:t>
            </a:r>
          </a:p>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1200" dirty="0">
                <a:solidFill>
                  <a:srgbClr val="000000"/>
                </a:solidFill>
                <a:effectLst/>
                <a:latin typeface="Times New Roman" panose="02020603050405020304" pitchFamily="18" charset="0"/>
                <a:ea typeface="Times New Roman" panose="02020603050405020304" pitchFamily="18" charset="0"/>
              </a:rPr>
              <a:t>You can see here that for all patients, there is a small but statistically significant difference in the overall </a:t>
            </a:r>
            <a:r>
              <a:rPr lang="en-US" sz="1200" dirty="0" err="1">
                <a:solidFill>
                  <a:srgbClr val="000000"/>
                </a:solidFill>
                <a:effectLst/>
                <a:latin typeface="Times New Roman" panose="02020603050405020304" pitchFamily="18" charset="0"/>
                <a:ea typeface="Times New Roman" panose="02020603050405020304" pitchFamily="18" charset="0"/>
              </a:rPr>
              <a:t>relevalcne</a:t>
            </a:r>
            <a:r>
              <a:rPr lang="en-US" sz="1200" dirty="0">
                <a:solidFill>
                  <a:srgbClr val="000000"/>
                </a:solidFill>
                <a:effectLst/>
                <a:latin typeface="Times New Roman" panose="02020603050405020304" pitchFamily="18" charset="0"/>
                <a:ea typeface="Times New Roman" panose="02020603050405020304" pitchFamily="18" charset="0"/>
              </a:rPr>
              <a:t> scores, with 7.33 for HERQLES and 7.78 for </a:t>
            </a:r>
            <a:r>
              <a:rPr lang="en-US" sz="1200" dirty="0" err="1">
                <a:solidFill>
                  <a:srgbClr val="000000"/>
                </a:solidFill>
                <a:effectLst/>
                <a:latin typeface="Times New Roman" panose="02020603050405020304" pitchFamily="18" charset="0"/>
                <a:ea typeface="Times New Roman" panose="02020603050405020304" pitchFamily="18" charset="0"/>
              </a:rPr>
              <a:t>EURAhs</a:t>
            </a:r>
            <a:endParaRPr lang="en-US" sz="1200" dirty="0">
              <a:solidFill>
                <a:srgbClr val="000000"/>
              </a:solidFill>
              <a:effectLst/>
              <a:latin typeface="Times New Roman" panose="02020603050405020304" pitchFamily="18" charset="0"/>
              <a:ea typeface="Times New Roman" panose="02020603050405020304" pitchFamily="18" charset="0"/>
            </a:endParaRPr>
          </a:p>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1200" dirty="0">
                <a:solidFill>
                  <a:srgbClr val="000000"/>
                </a:solidFill>
                <a:effectLst/>
                <a:latin typeface="Times New Roman" panose="02020603050405020304" pitchFamily="18" charset="0"/>
                <a:ea typeface="Times New Roman" panose="02020603050405020304" pitchFamily="18" charset="0"/>
              </a:rPr>
              <a:t>in males there is a small difference in the relevance scores as well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363AA8D-48D6-4A18-D41D-C03CED07350F}"/>
              </a:ext>
            </a:extLst>
          </p:cNvPr>
          <p:cNvSpPr>
            <a:spLocks noGrp="1"/>
          </p:cNvSpPr>
          <p:nvPr>
            <p:ph type="sldNum" sz="quarter" idx="5"/>
          </p:nvPr>
        </p:nvSpPr>
        <p:spPr/>
        <p:txBody>
          <a:bodyPr/>
          <a:lstStyle/>
          <a:p>
            <a:fld id="{823A5AB9-121B-41C3-905D-B10D47AA5854}" type="slidenum">
              <a:t>8</a:t>
            </a:fld>
            <a:endParaRPr lang="en-US"/>
          </a:p>
        </p:txBody>
      </p:sp>
    </p:spTree>
    <p:extLst>
      <p:ext uri="{BB962C8B-B14F-4D97-AF65-F5344CB8AC3E}">
        <p14:creationId xmlns:p14="http://schemas.microsoft.com/office/powerpoint/2010/main" val="31726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7203-C370-FA12-70AD-04AB1971E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FD0C5-0646-516B-07A4-2F3436159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E9545-BF5B-5205-592F-E48C474597F0}"/>
              </a:ext>
            </a:extLst>
          </p:cNvPr>
          <p:cNvSpPr>
            <a:spLocks noGrp="1"/>
          </p:cNvSpPr>
          <p:nvPr>
            <p:ph type="body" idx="1"/>
          </p:nvPr>
        </p:nvSpPr>
        <p:spPr/>
        <p:txBody>
          <a:bodyPr/>
          <a:lstStyle/>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This is the question by question ranking across twelve HerQLes items.</a:t>
            </a:r>
          </a:p>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In general, patients rank the relevance of most questions pretty highly, but in this survey there is no difference between men and women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363AA8D-48D6-4A18-D41D-C03CED07350F}"/>
              </a:ext>
            </a:extLst>
          </p:cNvPr>
          <p:cNvSpPr>
            <a:spLocks noGrp="1"/>
          </p:cNvSpPr>
          <p:nvPr>
            <p:ph type="sldNum" sz="quarter" idx="5"/>
          </p:nvPr>
        </p:nvSpPr>
        <p:spPr/>
        <p:txBody>
          <a:bodyPr/>
          <a:lstStyle/>
          <a:p>
            <a:fld id="{823A5AB9-121B-41C3-905D-B10D47AA5854}" type="slidenum">
              <a:t>9</a:t>
            </a:fld>
            <a:endParaRPr lang="en-US"/>
          </a:p>
        </p:txBody>
      </p:sp>
    </p:spTree>
    <p:extLst>
      <p:ext uri="{BB962C8B-B14F-4D97-AF65-F5344CB8AC3E}">
        <p14:creationId xmlns:p14="http://schemas.microsoft.com/office/powerpoint/2010/main" val="79491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7203-C370-FA12-70AD-04AB1971E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FD0C5-0646-516B-07A4-2F3436159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E9545-BF5B-5205-592F-E48C474597F0}"/>
              </a:ext>
            </a:extLst>
          </p:cNvPr>
          <p:cNvSpPr>
            <a:spLocks noGrp="1"/>
          </p:cNvSpPr>
          <p:nvPr>
            <p:ph type="body" idx="1"/>
          </p:nvPr>
        </p:nvSpPr>
        <p:spPr/>
        <p:txBody>
          <a:bodyPr/>
          <a:lstStyle/>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2800" dirty="0">
                <a:solidFill>
                  <a:srgbClr val="000000"/>
                </a:solidFill>
                <a:effectLst/>
                <a:latin typeface="Times New Roman" panose="02020603050405020304" pitchFamily="18" charset="0"/>
                <a:ea typeface="Times New Roman" panose="02020603050405020304" pitchFamily="18" charset="0"/>
              </a:rPr>
              <a:t>This is the question by question ranking across 9 EURAHS items</a:t>
            </a:r>
          </a:p>
          <a:p>
            <a:pPr marL="383540" marR="0" lvl="1" indent="0" algn="l" defTabSz="914400" rtl="0" eaLnBrk="1" fontAlgn="auto" latinLnBrk="0" hangingPunct="1">
              <a:lnSpc>
                <a:spcPct val="90000"/>
              </a:lnSpc>
              <a:spcBef>
                <a:spcPts val="200"/>
              </a:spcBef>
              <a:spcAft>
                <a:spcPts val="400"/>
              </a:spcAft>
              <a:buClrTx/>
              <a:buSzTx/>
              <a:buFontTx/>
              <a:buChar char="•"/>
              <a:tabLst/>
              <a:defRPr/>
            </a:pPr>
            <a:endParaRPr lang="en-US" sz="2800" dirty="0">
              <a:solidFill>
                <a:srgbClr val="000000"/>
              </a:solidFill>
              <a:effectLst/>
              <a:latin typeface="Times New Roman" panose="02020603050405020304" pitchFamily="18" charset="0"/>
              <a:ea typeface="Times New Roman" panose="02020603050405020304" pitchFamily="18" charset="0"/>
            </a:endParaRPr>
          </a:p>
          <a:p>
            <a:pPr marL="383540" marR="0" lvl="1" indent="0" algn="l" defTabSz="914400" rtl="0" eaLnBrk="1" fontAlgn="auto" latinLnBrk="0" hangingPunct="1">
              <a:lnSpc>
                <a:spcPct val="90000"/>
              </a:lnSpc>
              <a:spcBef>
                <a:spcPts val="200"/>
              </a:spcBef>
              <a:spcAft>
                <a:spcPts val="400"/>
              </a:spcAft>
              <a:buClrTx/>
              <a:buSzTx/>
              <a:buFontTx/>
              <a:buChar char="•"/>
              <a:tabLst/>
              <a:defRPr/>
            </a:pPr>
            <a:r>
              <a:rPr lang="en-US" sz="2800" dirty="0">
                <a:solidFill>
                  <a:srgbClr val="000000"/>
                </a:solidFill>
                <a:effectLst/>
                <a:latin typeface="Times New Roman" panose="02020603050405020304" pitchFamily="18" charset="0"/>
                <a:ea typeface="Times New Roman" panose="02020603050405020304" pitchFamily="18" charset="0"/>
              </a:rPr>
              <a:t>You can see that here, women rated “what is the shape of your abdomen” as more relevant than men [10 (IQR = 8–10) vs 8.50 (IQR = 4–10), p= .002). </a:t>
            </a:r>
            <a:endParaRPr lang="en-US" sz="2800" dirty="0">
              <a:effectLst/>
              <a:latin typeface="Times New Roman" panose="02020603050405020304" pitchFamily="18" charset="0"/>
              <a:ea typeface="Times New Roman" panose="02020603050405020304" pitchFamily="18" charset="0"/>
            </a:endParaRPr>
          </a:p>
          <a:p>
            <a:pPr marL="383540" lvl="1">
              <a:lnSpc>
                <a:spcPct val="90000"/>
              </a:lnSpc>
              <a:spcBef>
                <a:spcPts val="200"/>
              </a:spcBef>
              <a:spcAft>
                <a:spcPts val="400"/>
              </a:spcAft>
              <a:buChar char="•"/>
            </a:pPr>
            <a:endParaRPr lang="en-US" sz="1800" dirty="0">
              <a:ea typeface="Calibri"/>
              <a:cs typeface="Calibri"/>
            </a:endParaRPr>
          </a:p>
          <a:p>
            <a:pPr marL="383540" lvl="1">
              <a:lnSpc>
                <a:spcPct val="90000"/>
              </a:lnSpc>
              <a:spcBef>
                <a:spcPts val="200"/>
              </a:spcBef>
              <a:spcAft>
                <a:spcPts val="400"/>
              </a:spcAft>
              <a:buChar char="•"/>
            </a:pPr>
            <a:r>
              <a:rPr lang="en-US" sz="1800" dirty="0">
                <a:ea typeface="Calibri"/>
                <a:cs typeface="Calibri"/>
              </a:rPr>
              <a:t>And In general, you can see that this survey is ranked as “more relevant”, if you will, than the previous survey. </a:t>
            </a:r>
          </a:p>
          <a:p>
            <a:pPr marL="383540" lvl="1">
              <a:lnSpc>
                <a:spcPct val="90000"/>
              </a:lnSpc>
              <a:spcBef>
                <a:spcPts val="200"/>
              </a:spcBef>
              <a:spcAft>
                <a:spcPts val="400"/>
              </a:spcAft>
              <a:buChar char="•"/>
            </a:pPr>
            <a:endParaRPr lang="en-US" sz="1800" dirty="0">
              <a:ea typeface="Calibri"/>
              <a:cs typeface="Calibri"/>
            </a:endParaRPr>
          </a:p>
          <a:p>
            <a:pPr marL="383540" lvl="1">
              <a:lnSpc>
                <a:spcPct val="90000"/>
              </a:lnSpc>
              <a:spcBef>
                <a:spcPts val="200"/>
              </a:spcBef>
              <a:spcAft>
                <a:spcPts val="400"/>
              </a:spcAft>
              <a:buChar char="•"/>
            </a:pPr>
            <a:r>
              <a:rPr lang="en-US" sz="1800" dirty="0">
                <a:ea typeface="Calibri"/>
                <a:cs typeface="Calibri"/>
              </a:rPr>
              <a:t>~~ </a:t>
            </a:r>
          </a:p>
          <a:p>
            <a:pPr marL="383540" lvl="1">
              <a:lnSpc>
                <a:spcPct val="90000"/>
              </a:lnSpc>
              <a:spcBef>
                <a:spcPts val="200"/>
              </a:spcBef>
              <a:spcAft>
                <a:spcPts val="400"/>
              </a:spcAft>
              <a:buChar char="•"/>
            </a:pPr>
            <a:r>
              <a:rPr lang="en-US" sz="1800" dirty="0">
                <a:ea typeface="Calibri"/>
                <a:cs typeface="Calibri"/>
              </a:rPr>
              <a:t>Assumed female population would care more but males also still care, data doesn’t support bias</a:t>
            </a:r>
          </a:p>
        </p:txBody>
      </p:sp>
      <p:sp>
        <p:nvSpPr>
          <p:cNvPr id="4" name="Slide Number Placeholder 3">
            <a:extLst>
              <a:ext uri="{FF2B5EF4-FFF2-40B4-BE49-F238E27FC236}">
                <a16:creationId xmlns:a16="http://schemas.microsoft.com/office/drawing/2014/main" id="{5363AA8D-48D6-4A18-D41D-C03CED07350F}"/>
              </a:ext>
            </a:extLst>
          </p:cNvPr>
          <p:cNvSpPr>
            <a:spLocks noGrp="1"/>
          </p:cNvSpPr>
          <p:nvPr>
            <p:ph type="sldNum" sz="quarter" idx="5"/>
          </p:nvPr>
        </p:nvSpPr>
        <p:spPr/>
        <p:txBody>
          <a:bodyPr/>
          <a:lstStyle/>
          <a:p>
            <a:fld id="{823A5AB9-121B-41C3-905D-B10D47AA5854}" type="slidenum">
              <a:t>10</a:t>
            </a:fld>
            <a:endParaRPr lang="en-US"/>
          </a:p>
        </p:txBody>
      </p:sp>
    </p:spTree>
    <p:extLst>
      <p:ext uri="{BB962C8B-B14F-4D97-AF65-F5344CB8AC3E}">
        <p14:creationId xmlns:p14="http://schemas.microsoft.com/office/powerpoint/2010/main" val="294889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A230CA-93FD-4A35-AC76-4FC942DDA0D9}" type="datetimeFigureOut">
              <a:rPr lang="en-US" smtClean="0"/>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CEDD-264F-4B38-9198-DB0CC8F73C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12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230CA-93FD-4A35-AC76-4FC942DDA0D9}" type="datetimeFigureOut">
              <a:rPr lang="en-US" smtClean="0"/>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23068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230CA-93FD-4A35-AC76-4FC942DDA0D9}" type="datetimeFigureOut">
              <a:rPr lang="en-US" smtClean="0"/>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366190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049F15C-7470-0973-1070-2135BEB3474C}"/>
              </a:ext>
            </a:extLst>
          </p:cNvPr>
          <p:cNvSpPr>
            <a:spLocks noGrp="1"/>
          </p:cNvSpPr>
          <p:nvPr>
            <p:ph type="body" sz="quarter" idx="10" hasCustomPrompt="1"/>
          </p:nvPr>
        </p:nvSpPr>
        <p:spPr>
          <a:xfrm>
            <a:off x="0" y="2161860"/>
            <a:ext cx="12192000" cy="914715"/>
          </a:xfrm>
          <a:prstGeom prst="rect">
            <a:avLst/>
          </a:prstGeom>
        </p:spPr>
        <p:txBody>
          <a:bodyPr/>
          <a:lstStyle>
            <a:lvl1pPr marL="0" indent="0" algn="ctr">
              <a:buNone/>
              <a:defRPr b="1"/>
            </a:lvl1pPr>
          </a:lstStyle>
          <a:p>
            <a:pPr lvl="0"/>
            <a:r>
              <a:rPr lang="en-US" dirty="0"/>
              <a:t>Presentation Title</a:t>
            </a:r>
          </a:p>
        </p:txBody>
      </p:sp>
      <p:sp>
        <p:nvSpPr>
          <p:cNvPr id="12" name="Text Placeholder 11">
            <a:extLst>
              <a:ext uri="{FF2B5EF4-FFF2-40B4-BE49-F238E27FC236}">
                <a16:creationId xmlns:a16="http://schemas.microsoft.com/office/drawing/2014/main" id="{16D17F42-6E03-CFC1-6349-1083ADFA3398}"/>
              </a:ext>
            </a:extLst>
          </p:cNvPr>
          <p:cNvSpPr>
            <a:spLocks noGrp="1"/>
          </p:cNvSpPr>
          <p:nvPr>
            <p:ph type="body" sz="quarter" idx="11" hasCustomPrompt="1"/>
          </p:nvPr>
        </p:nvSpPr>
        <p:spPr>
          <a:xfrm>
            <a:off x="0" y="2900364"/>
            <a:ext cx="12192000" cy="2282825"/>
          </a:xfrm>
          <a:prstGeom prst="rect">
            <a:avLst/>
          </a:prstGeom>
        </p:spPr>
        <p:txBody>
          <a:bodyPr/>
          <a:lstStyle>
            <a:lvl1pPr marL="0" indent="0" algn="ctr">
              <a:buNone/>
              <a:defRPr sz="2400"/>
            </a:lvl1pPr>
          </a:lstStyle>
          <a:p>
            <a:pPr lvl="0"/>
            <a:r>
              <a:rPr lang="en-US" dirty="0"/>
              <a:t>Presenter Name, Title</a:t>
            </a:r>
          </a:p>
          <a:p>
            <a:pPr lvl="0"/>
            <a:r>
              <a:rPr lang="en-US" dirty="0"/>
              <a:t>Date</a:t>
            </a:r>
          </a:p>
        </p:txBody>
      </p:sp>
      <p:pic>
        <p:nvPicPr>
          <p:cNvPr id="3" name="Picture 2" descr="A medical center with a parking lot and parking lot&#10;&#10;Description automatically generated">
            <a:extLst>
              <a:ext uri="{FF2B5EF4-FFF2-40B4-BE49-F238E27FC236}">
                <a16:creationId xmlns:a16="http://schemas.microsoft.com/office/drawing/2014/main" id="{AB320728-CEB3-6943-2717-303A2E5A9E8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766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descr="Click to edit slide title">
            <a:extLst>
              <a:ext uri="{FF2B5EF4-FFF2-40B4-BE49-F238E27FC236}">
                <a16:creationId xmlns:a16="http://schemas.microsoft.com/office/drawing/2014/main" id="{291E588D-38EF-0192-6E54-B49F70C60CAB}"/>
              </a:ext>
            </a:extLst>
          </p:cNvPr>
          <p:cNvSpPr>
            <a:spLocks noGrp="1"/>
          </p:cNvSpPr>
          <p:nvPr>
            <p:ph type="body" sz="quarter" idx="10" hasCustomPrompt="1"/>
          </p:nvPr>
        </p:nvSpPr>
        <p:spPr>
          <a:xfrm>
            <a:off x="636745" y="2390327"/>
            <a:ext cx="10769600" cy="680941"/>
          </a:xfrm>
          <a:prstGeom prst="rect">
            <a:avLst/>
          </a:prstGeom>
        </p:spPr>
        <p:txBody>
          <a:bodyPr>
            <a:normAutofit/>
          </a:bodyPr>
          <a:lstStyle>
            <a:lvl1pPr marL="0" indent="0" algn="ctr">
              <a:buNone/>
              <a:defRPr sz="3733" b="1"/>
            </a:lvl1pPr>
          </a:lstStyle>
          <a:p>
            <a:pPr lvl="0"/>
            <a:r>
              <a:rPr lang="en-US" dirty="0"/>
              <a:t>Click to edit presentation title</a:t>
            </a:r>
          </a:p>
        </p:txBody>
      </p:sp>
      <p:sp>
        <p:nvSpPr>
          <p:cNvPr id="9" name="Text Placeholder 8">
            <a:extLst>
              <a:ext uri="{FF2B5EF4-FFF2-40B4-BE49-F238E27FC236}">
                <a16:creationId xmlns:a16="http://schemas.microsoft.com/office/drawing/2014/main" id="{053F2644-0A90-7678-CD7E-3CB5B6DA0737}"/>
              </a:ext>
            </a:extLst>
          </p:cNvPr>
          <p:cNvSpPr>
            <a:spLocks noGrp="1"/>
          </p:cNvSpPr>
          <p:nvPr>
            <p:ph type="body" sz="quarter" idx="11" hasCustomPrompt="1"/>
          </p:nvPr>
        </p:nvSpPr>
        <p:spPr>
          <a:xfrm>
            <a:off x="637117" y="3230033"/>
            <a:ext cx="10769600" cy="143298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dirty="0"/>
              <a:t>Presenter Name, Title</a:t>
            </a:r>
          </a:p>
          <a:p>
            <a:pPr lvl="0"/>
            <a:r>
              <a:rPr lang="en-US" dirty="0"/>
              <a:t>Date</a:t>
            </a:r>
          </a:p>
        </p:txBody>
      </p:sp>
      <p:pic>
        <p:nvPicPr>
          <p:cNvPr id="3" name="Picture 2" descr="A medical center with a parking lot and parking lot&#10;&#10;Description automatically generated">
            <a:extLst>
              <a:ext uri="{FF2B5EF4-FFF2-40B4-BE49-F238E27FC236}">
                <a16:creationId xmlns:a16="http://schemas.microsoft.com/office/drawing/2014/main" id="{61A376D7-8BBB-4A11-1781-A62A8490D7E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691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230CA-93FD-4A35-AC76-4FC942DDA0D9}" type="datetimeFigureOut">
              <a:rPr lang="en-US" smtClean="0"/>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387038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230CA-93FD-4A35-AC76-4FC942DDA0D9}" type="datetimeFigureOut">
              <a:rPr lang="en-US" smtClean="0"/>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CEDD-264F-4B38-9198-DB0CC8F73C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04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230CA-93FD-4A35-AC76-4FC942DDA0D9}" type="datetimeFigureOut">
              <a:rPr lang="en-US" smtClean="0"/>
              <a:t>1/24/26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355873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230CA-93FD-4A35-AC76-4FC942DDA0D9}" type="datetimeFigureOut">
              <a:rPr lang="en-US" smtClean="0"/>
              <a:t>1/24/26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386475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A230CA-93FD-4A35-AC76-4FC942DDA0D9}" type="datetimeFigureOut">
              <a:rPr lang="en-US" smtClean="0"/>
              <a:t>1/24/26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56126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A230CA-93FD-4A35-AC76-4FC942DDA0D9}" type="datetimeFigureOut">
              <a:rPr lang="en-US" smtClean="0"/>
              <a:t>1/24/26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228965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A230CA-93FD-4A35-AC76-4FC942DDA0D9}" type="datetimeFigureOut">
              <a:rPr lang="en-US" smtClean="0"/>
              <a:t>1/24/26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E1CEDD-264F-4B38-9198-DB0CC8F73CFD}" type="slidenum">
              <a:rPr lang="en-US" smtClean="0"/>
              <a:t>‹#›</a:t>
            </a:fld>
            <a:endParaRPr lang="en-US"/>
          </a:p>
        </p:txBody>
      </p:sp>
    </p:spTree>
    <p:extLst>
      <p:ext uri="{BB962C8B-B14F-4D97-AF65-F5344CB8AC3E}">
        <p14:creationId xmlns:p14="http://schemas.microsoft.com/office/powerpoint/2010/main" val="257277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230CA-93FD-4A35-AC76-4FC942DDA0D9}" type="datetimeFigureOut">
              <a:rPr lang="en-US" smtClean="0"/>
              <a:t>1/24/26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1CEDD-264F-4B38-9198-DB0CC8F73CFD}" type="slidenum">
              <a:rPr lang="en-US" smtClean="0"/>
              <a:t>‹#›</a:t>
            </a:fld>
            <a:endParaRPr lang="en-US"/>
          </a:p>
        </p:txBody>
      </p:sp>
    </p:spTree>
    <p:extLst>
      <p:ext uri="{BB962C8B-B14F-4D97-AF65-F5344CB8AC3E}">
        <p14:creationId xmlns:p14="http://schemas.microsoft.com/office/powerpoint/2010/main" val="26042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A230CA-93FD-4A35-AC76-4FC942DDA0D9}" type="datetimeFigureOut">
              <a:rPr lang="en-US" smtClean="0"/>
              <a:t>1/24/26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E1CEDD-264F-4B38-9198-DB0CC8F73C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r.Khomutova@gmail.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B8E3-43B8-F1C9-2794-66F531E58511}"/>
              </a:ext>
            </a:extLst>
          </p:cNvPr>
          <p:cNvSpPr>
            <a:spLocks noGrp="1"/>
          </p:cNvSpPr>
          <p:nvPr>
            <p:ph type="ctrTitle" idx="4294967295"/>
          </p:nvPr>
        </p:nvSpPr>
        <p:spPr>
          <a:xfrm>
            <a:off x="1071562" y="1450975"/>
            <a:ext cx="10037234" cy="3538468"/>
          </a:xfrm>
        </p:spPr>
        <p:txBody>
          <a:bodyPr>
            <a:noAutofit/>
          </a:bodyPr>
          <a:lstStyle/>
          <a:p>
            <a:pPr algn="ctr"/>
            <a:br>
              <a:rPr lang="en-US" sz="8000" dirty="0"/>
            </a:br>
            <a:r>
              <a:rPr lang="en-US" sz="5400" dirty="0"/>
              <a:t>Do Quality of Life Questionnaires Reflect What Matters to Hernia Patients?</a:t>
            </a:r>
            <a:br>
              <a:rPr lang="en-US" sz="5400" dirty="0"/>
            </a:br>
            <a:endParaRPr lang="en-US" sz="8000" dirty="0">
              <a:ea typeface="Calibri Light"/>
              <a:cs typeface="Calibri Light"/>
            </a:endParaRPr>
          </a:p>
        </p:txBody>
      </p:sp>
      <p:sp>
        <p:nvSpPr>
          <p:cNvPr id="3" name="Subtitle 2">
            <a:extLst>
              <a:ext uri="{FF2B5EF4-FFF2-40B4-BE49-F238E27FC236}">
                <a16:creationId xmlns:a16="http://schemas.microsoft.com/office/drawing/2014/main" id="{C63145D2-CA6E-ABEE-2B4A-D2B9A7F59689}"/>
              </a:ext>
            </a:extLst>
          </p:cNvPr>
          <p:cNvSpPr>
            <a:spLocks noGrp="1"/>
          </p:cNvSpPr>
          <p:nvPr>
            <p:ph type="subTitle" idx="4294967295"/>
          </p:nvPr>
        </p:nvSpPr>
        <p:spPr>
          <a:xfrm>
            <a:off x="1063625" y="4106863"/>
            <a:ext cx="10048875" cy="1300162"/>
          </a:xfrm>
        </p:spPr>
        <p:txBody>
          <a:bodyPr vert="horz" lIns="91440" tIns="45720" rIns="91440" bIns="45720" rtlCol="0" anchor="t">
            <a:noAutofit/>
          </a:bodyPr>
          <a:lstStyle/>
          <a:p>
            <a:pPr algn="ctr"/>
            <a:r>
              <a:rPr lang="en-US" sz="2400" b="1" dirty="0">
                <a:ea typeface="Calibri Light"/>
                <a:cs typeface="Calibri Light"/>
              </a:rPr>
              <a:t>Alice </a:t>
            </a:r>
            <a:r>
              <a:rPr lang="en-US" sz="2400" b="1" dirty="0">
                <a:cs typeface="Calibri Light"/>
              </a:rPr>
              <a:t>Khomutova</a:t>
            </a:r>
            <a:r>
              <a:rPr lang="en-US" sz="2400" dirty="0">
                <a:cs typeface="Calibri Light"/>
              </a:rPr>
              <a:t>, Josephine Fuller, Emme Fitz, Brianna </a:t>
            </a:r>
            <a:r>
              <a:rPr lang="en-US" sz="2400" dirty="0" err="1">
                <a:cs typeface="Calibri Light"/>
              </a:rPr>
              <a:t>Stadsvold</a:t>
            </a:r>
            <a:r>
              <a:rPr lang="en-US" sz="2400" dirty="0">
                <a:cs typeface="Calibri Light"/>
              </a:rPr>
              <a:t>, Charlotte Horne, Melissa Phillips, Aldo Fafaj, Kaela Blake</a:t>
            </a:r>
          </a:p>
          <a:p>
            <a:pPr algn="ctr"/>
            <a:r>
              <a:rPr lang="en-US" sz="2400" dirty="0">
                <a:cs typeface="Calibri Light"/>
              </a:rPr>
              <a:t>University of Tennessee- </a:t>
            </a:r>
            <a:r>
              <a:rPr lang="en-US" sz="2400" dirty="0"/>
              <a:t>Knoxville</a:t>
            </a:r>
            <a:endParaRPr lang="en-US" sz="2400" dirty="0">
              <a:ea typeface="Calibri"/>
              <a:cs typeface="Calibri"/>
            </a:endParaRPr>
          </a:p>
          <a:p>
            <a:pPr algn="ctr"/>
            <a:endParaRPr lang="en-US" sz="2400" dirty="0">
              <a:ea typeface="Calibri"/>
              <a:cs typeface="Calibri"/>
            </a:endParaRPr>
          </a:p>
          <a:p>
            <a:pPr algn="ctr"/>
            <a:endParaRPr lang="en-US" sz="2400" dirty="0">
              <a:ea typeface="Calibri"/>
              <a:cs typeface="Calibri"/>
            </a:endParaRPr>
          </a:p>
        </p:txBody>
      </p:sp>
      <p:pic>
        <p:nvPicPr>
          <p:cNvPr id="1026" name="Picture 2" descr="University of Tennessee Medical Center speak about their experience working  with Mobile Mentor - Mobile Mentor">
            <a:extLst>
              <a:ext uri="{FF2B5EF4-FFF2-40B4-BE49-F238E27FC236}">
                <a16:creationId xmlns:a16="http://schemas.microsoft.com/office/drawing/2014/main" id="{553FDD30-4B2D-7C99-B448-AA279659C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ernia Surgeons Alliance">
            <a:extLst>
              <a:ext uri="{FF2B5EF4-FFF2-40B4-BE49-F238E27FC236}">
                <a16:creationId xmlns:a16="http://schemas.microsoft.com/office/drawing/2014/main" id="{C2602F60-A613-FB75-A2AD-6D1841049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8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C6FBC-3A5C-2B40-34C8-FCBDE3A20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A5748-255B-3E4C-F56A-95715618C13F}"/>
              </a:ext>
            </a:extLst>
          </p:cNvPr>
          <p:cNvSpPr>
            <a:spLocks noGrp="1"/>
          </p:cNvSpPr>
          <p:nvPr>
            <p:ph type="title" idx="4294967295"/>
          </p:nvPr>
        </p:nvSpPr>
        <p:spPr>
          <a:xfrm>
            <a:off x="1800665" y="176713"/>
            <a:ext cx="8074855" cy="762000"/>
          </a:xfrm>
        </p:spPr>
        <p:txBody>
          <a:bodyPr>
            <a:normAutofit/>
          </a:bodyPr>
          <a:lstStyle/>
          <a:p>
            <a:pPr algn="ctr"/>
            <a:r>
              <a:rPr lang="en-US" sz="4000" b="1" dirty="0">
                <a:ea typeface="Calibri Light"/>
                <a:cs typeface="Calibri Light"/>
              </a:rPr>
              <a:t>Results – Relevance Scores for EuraHS </a:t>
            </a:r>
          </a:p>
        </p:txBody>
      </p:sp>
      <p:sp>
        <p:nvSpPr>
          <p:cNvPr id="3" name="Content Placeholder 2">
            <a:extLst>
              <a:ext uri="{FF2B5EF4-FFF2-40B4-BE49-F238E27FC236}">
                <a16:creationId xmlns:a16="http://schemas.microsoft.com/office/drawing/2014/main" id="{4F748ECE-961F-B391-6CB4-3874F217135C}"/>
              </a:ext>
            </a:extLst>
          </p:cNvPr>
          <p:cNvSpPr>
            <a:spLocks noGrp="1"/>
          </p:cNvSpPr>
          <p:nvPr>
            <p:ph idx="4294967295"/>
          </p:nvPr>
        </p:nvSpPr>
        <p:spPr>
          <a:xfrm>
            <a:off x="5699125" y="731838"/>
            <a:ext cx="6492875" cy="5257800"/>
          </a:xfrm>
        </p:spPr>
        <p:txBody>
          <a:bodyPr vert="horz" lIns="0" tIns="45720" rIns="0" bIns="45720" rtlCol="0" anchor="t">
            <a:normAutofit/>
          </a:bodyPr>
          <a:lstStyle/>
          <a:p>
            <a:pPr marL="383540" lvl="1"/>
            <a:endParaRPr lang="en-US" dirty="0">
              <a:ea typeface="Calibri"/>
              <a:cs typeface="Calibri"/>
            </a:endParaRPr>
          </a:p>
          <a:p>
            <a:pPr marL="0" indent="0">
              <a:buNone/>
            </a:pPr>
            <a:endParaRPr lang="en-US" dirty="0"/>
          </a:p>
        </p:txBody>
      </p:sp>
      <p:pic>
        <p:nvPicPr>
          <p:cNvPr id="4" name="Picture 2" descr="University of Tennessee Medical Center speak about their experience working  with Mobile Mentor - Mobile Mentor">
            <a:extLst>
              <a:ext uri="{FF2B5EF4-FFF2-40B4-BE49-F238E27FC236}">
                <a16:creationId xmlns:a16="http://schemas.microsoft.com/office/drawing/2014/main" id="{EAA2F028-24C9-93A3-C597-93349A007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table with numbers and letters&#10;&#10;Description automatically generated">
            <a:extLst>
              <a:ext uri="{FF2B5EF4-FFF2-40B4-BE49-F238E27FC236}">
                <a16:creationId xmlns:a16="http://schemas.microsoft.com/office/drawing/2014/main" id="{753BAED2-1175-32A3-84AB-D76D33B47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26" y="1359538"/>
            <a:ext cx="11576771" cy="4334680"/>
          </a:xfrm>
          <a:prstGeom prst="rect">
            <a:avLst/>
          </a:prstGeom>
        </p:spPr>
      </p:pic>
      <p:sp>
        <p:nvSpPr>
          <p:cNvPr id="8" name="Rectangle 7">
            <a:extLst>
              <a:ext uri="{FF2B5EF4-FFF2-40B4-BE49-F238E27FC236}">
                <a16:creationId xmlns:a16="http://schemas.microsoft.com/office/drawing/2014/main" id="{5B5CA791-7EC9-7138-9921-49A13AC37C82}"/>
              </a:ext>
            </a:extLst>
          </p:cNvPr>
          <p:cNvSpPr/>
          <p:nvPr/>
        </p:nvSpPr>
        <p:spPr>
          <a:xfrm>
            <a:off x="228220" y="4822349"/>
            <a:ext cx="11735559" cy="871869"/>
          </a:xfrm>
          <a:prstGeom prst="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11" name="Picture 4" descr="Hernia Surgeons Alliance">
            <a:extLst>
              <a:ext uri="{FF2B5EF4-FFF2-40B4-BE49-F238E27FC236}">
                <a16:creationId xmlns:a16="http://schemas.microsoft.com/office/drawing/2014/main" id="{69910313-A2B5-9A98-4A48-5F75E4B7B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06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E9FC-E3F7-4439-5218-CA33888A9FD7}"/>
              </a:ext>
            </a:extLst>
          </p:cNvPr>
          <p:cNvSpPr>
            <a:spLocks noGrp="1"/>
          </p:cNvSpPr>
          <p:nvPr>
            <p:ph type="title"/>
          </p:nvPr>
        </p:nvSpPr>
        <p:spPr/>
        <p:txBody>
          <a:bodyPr/>
          <a:lstStyle/>
          <a:p>
            <a:r>
              <a:rPr lang="en-US" dirty="0"/>
              <a:t>Summary</a:t>
            </a:r>
          </a:p>
        </p:txBody>
      </p:sp>
      <p:sp>
        <p:nvSpPr>
          <p:cNvPr id="6" name="Content Placeholder 2">
            <a:extLst>
              <a:ext uri="{FF2B5EF4-FFF2-40B4-BE49-F238E27FC236}">
                <a16:creationId xmlns:a16="http://schemas.microsoft.com/office/drawing/2014/main" id="{A2CF7E7A-9072-9112-C9B0-CAAFE3263637}"/>
              </a:ext>
            </a:extLst>
          </p:cNvPr>
          <p:cNvSpPr txBox="1">
            <a:spLocks/>
          </p:cNvSpPr>
          <p:nvPr/>
        </p:nvSpPr>
        <p:spPr>
          <a:xfrm>
            <a:off x="1097280" y="1965477"/>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57860" lvl="1" indent="-457200">
              <a:buSzPct val="100000"/>
            </a:pPr>
            <a:r>
              <a:rPr lang="en-US" sz="3600" dirty="0">
                <a:solidFill>
                  <a:schemeClr val="tx1"/>
                </a:solidFill>
                <a:latin typeface="Times New Roman" panose="02020603050405020304" pitchFamily="18" charset="0"/>
                <a:cs typeface="Times New Roman" panose="02020603050405020304" pitchFamily="18" charset="0"/>
              </a:rPr>
              <a:t>Overall, patients rated the majority of items as relevant </a:t>
            </a:r>
          </a:p>
          <a:p>
            <a:pPr marL="657860" lvl="1" indent="-457200">
              <a:buSzPct val="100000"/>
            </a:pPr>
            <a:r>
              <a:rPr lang="en-US" sz="3600" dirty="0">
                <a:solidFill>
                  <a:schemeClr val="tx1"/>
                </a:solidFill>
                <a:latin typeface="Times New Roman" panose="02020603050405020304" pitchFamily="18" charset="0"/>
                <a:cs typeface="Times New Roman" panose="02020603050405020304" pitchFamily="18" charset="0"/>
              </a:rPr>
              <a:t>Female patients </a:t>
            </a:r>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rated cosmetic outcomes as more relevant </a:t>
            </a:r>
            <a:r>
              <a:rPr lang="en-US" sz="36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than men for EuraHS</a:t>
            </a:r>
          </a:p>
          <a:p>
            <a:pPr marL="657860" lvl="1" indent="-457200">
              <a:buSzPct val="100000"/>
            </a:pPr>
            <a:r>
              <a:rPr lang="en-US" sz="36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N</a:t>
            </a:r>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o sex-based differences were observed for HerQLes</a:t>
            </a:r>
          </a:p>
        </p:txBody>
      </p:sp>
      <p:pic>
        <p:nvPicPr>
          <p:cNvPr id="3" name="Picture 4" descr="Hernia Surgeons Alliance">
            <a:extLst>
              <a:ext uri="{FF2B5EF4-FFF2-40B4-BE49-F238E27FC236}">
                <a16:creationId xmlns:a16="http://schemas.microsoft.com/office/drawing/2014/main" id="{F6725FB2-06AA-F75C-1165-E961738B1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0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6CB6D-453D-44C7-08CD-7F2615FEC6FF}"/>
              </a:ext>
            </a:extLst>
          </p:cNvPr>
          <p:cNvSpPr>
            <a:spLocks noGrp="1"/>
          </p:cNvSpPr>
          <p:nvPr>
            <p:ph type="body" sz="quarter" idx="10"/>
          </p:nvPr>
        </p:nvSpPr>
        <p:spPr>
          <a:xfrm>
            <a:off x="636745" y="1913861"/>
            <a:ext cx="10769600" cy="1157408"/>
          </a:xfrm>
        </p:spPr>
        <p:txBody>
          <a:bodyPr>
            <a:noAutofit/>
          </a:bodyPr>
          <a:lstStyle/>
          <a:p>
            <a:r>
              <a:rPr lang="en-US" sz="7200" dirty="0"/>
              <a:t>THANK YOU!</a:t>
            </a:r>
          </a:p>
        </p:txBody>
      </p:sp>
      <p:sp>
        <p:nvSpPr>
          <p:cNvPr id="3" name="Text Placeholder 2">
            <a:extLst>
              <a:ext uri="{FF2B5EF4-FFF2-40B4-BE49-F238E27FC236}">
                <a16:creationId xmlns:a16="http://schemas.microsoft.com/office/drawing/2014/main" id="{7F76D085-C0A1-AEE9-6CBC-27C777614278}"/>
              </a:ext>
            </a:extLst>
          </p:cNvPr>
          <p:cNvSpPr>
            <a:spLocks noGrp="1"/>
          </p:cNvSpPr>
          <p:nvPr>
            <p:ph type="body" sz="quarter" idx="11"/>
          </p:nvPr>
        </p:nvSpPr>
        <p:spPr>
          <a:xfrm>
            <a:off x="637117" y="3230032"/>
            <a:ext cx="10769600" cy="2490284"/>
          </a:xfrm>
        </p:spPr>
        <p:txBody>
          <a:bodyPr>
            <a:normAutofit/>
          </a:bodyPr>
          <a:lstStyle/>
          <a:p>
            <a:r>
              <a:rPr lang="en-US" sz="2400" dirty="0"/>
              <a:t>Alice Khomutova, MD</a:t>
            </a:r>
          </a:p>
          <a:p>
            <a:r>
              <a:rPr lang="en-US" sz="2400" dirty="0"/>
              <a:t>Abdominal Wall Reconstruction Fellow</a:t>
            </a:r>
          </a:p>
          <a:p>
            <a:r>
              <a:rPr lang="en-US" sz="2400" dirty="0">
                <a:hlinkClick r:id="rId3"/>
              </a:rPr>
              <a:t>Dr.Khomutova@gmail.com</a:t>
            </a:r>
            <a:endParaRPr lang="en-US" sz="2400" dirty="0"/>
          </a:p>
          <a:p>
            <a:r>
              <a:rPr lang="en-US" sz="2400" dirty="0"/>
              <a:t>(818) 523-6550 </a:t>
            </a:r>
          </a:p>
        </p:txBody>
      </p:sp>
      <p:pic>
        <p:nvPicPr>
          <p:cNvPr id="4" name="Picture 4" descr="Hernia Surgeons Alliance">
            <a:extLst>
              <a:ext uri="{FF2B5EF4-FFF2-40B4-BE49-F238E27FC236}">
                <a16:creationId xmlns:a16="http://schemas.microsoft.com/office/drawing/2014/main" id="{9C147A03-D12E-D705-9081-9FACAA1F1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8120" y="5879079"/>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6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DD51-DE5B-5086-E169-4F4D835B3098}"/>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Disclosures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EA0A24-F321-DB59-F1D4-7466A50435F7}"/>
              </a:ext>
            </a:extLst>
          </p:cNvPr>
          <p:cNvSpPr>
            <a:spLocks noGrp="1"/>
          </p:cNvSpPr>
          <p:nvPr>
            <p:ph idx="1"/>
          </p:nvPr>
        </p:nvSpPr>
        <p:spPr>
          <a:xfrm>
            <a:off x="1036320" y="1913020"/>
            <a:ext cx="10058400" cy="3334281"/>
          </a:xfrm>
        </p:spPr>
        <p:txBody>
          <a:bodyPr vert="horz" lIns="0" tIns="45720" rIns="0" bIns="45720" rtlCol="0" anchor="t">
            <a:normAutofit/>
          </a:bodyPr>
          <a:lstStyle/>
          <a:p>
            <a:r>
              <a:rPr lang="en-US" dirty="0">
                <a:latin typeface="Times New Roman" panose="02020603050405020304" pitchFamily="18" charset="0"/>
                <a:cs typeface="Times New Roman" panose="02020603050405020304" pitchFamily="18" charset="0"/>
              </a:rPr>
              <a:t>The Complex Hernia and Abdominal Wall Reconstruction Fellowship at the University of Tennessee Medical Center Knoxville is funded by a grant from the Intuitive Foundation. Any research, findings, conclusions, or recommendations expressed in this work are those of the author(s), and not of the Intuitive Foundation</a:t>
            </a:r>
          </a:p>
          <a:p>
            <a:pPr algn="l" rtl="0" fontAlgn="base"/>
            <a:r>
              <a:rPr lang="en-US" dirty="0">
                <a:latin typeface="Times New Roman" panose="02020603050405020304" pitchFamily="18" charset="0"/>
                <a:cs typeface="Times New Roman" panose="02020603050405020304" pitchFamily="18" charset="0"/>
              </a:rPr>
              <a:t>Kaela Blake MD- Bard (speaker, honorarium), Gore (consultant, honorarium)</a:t>
            </a:r>
          </a:p>
          <a:p>
            <a:endParaRPr lang="en-US" dirty="0">
              <a:latin typeface="Times New Roman" panose="02020603050405020304" pitchFamily="18" charset="0"/>
              <a:cs typeface="Times New Roman" panose="02020603050405020304" pitchFamily="18" charset="0"/>
            </a:endParaRPr>
          </a:p>
        </p:txBody>
      </p:sp>
      <p:pic>
        <p:nvPicPr>
          <p:cNvPr id="5" name="Picture 2" descr="University of Tennessee Medical Center speak about their experience working  with Mobile Mentor - Mobile Mentor">
            <a:extLst>
              <a:ext uri="{FF2B5EF4-FFF2-40B4-BE49-F238E27FC236}">
                <a16:creationId xmlns:a16="http://schemas.microsoft.com/office/drawing/2014/main" id="{0B5B55F1-AAE9-BA58-E52B-513E58135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ernia Surgeons Alliance">
            <a:extLst>
              <a:ext uri="{FF2B5EF4-FFF2-40B4-BE49-F238E27FC236}">
                <a16:creationId xmlns:a16="http://schemas.microsoft.com/office/drawing/2014/main" id="{E424D839-FE88-7DEA-04CC-0AB78134A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2631-42FD-A90A-26FB-CC109D4F5CAE}"/>
              </a:ext>
            </a:extLst>
          </p:cNvPr>
          <p:cNvSpPr>
            <a:spLocks noGrp="1"/>
          </p:cNvSpPr>
          <p:nvPr>
            <p:ph type="title"/>
          </p:nvPr>
        </p:nvSpPr>
        <p:spPr/>
        <p:txBody>
          <a:bodyPr>
            <a:normAutofit/>
          </a:bodyPr>
          <a:lstStyle/>
          <a:p>
            <a:r>
              <a:rPr lang="en-US" sz="4000" b="1" dirty="0"/>
              <a:t>Background</a:t>
            </a:r>
          </a:p>
        </p:txBody>
      </p:sp>
      <p:sp>
        <p:nvSpPr>
          <p:cNvPr id="3" name="Content Placeholder 2">
            <a:extLst>
              <a:ext uri="{FF2B5EF4-FFF2-40B4-BE49-F238E27FC236}">
                <a16:creationId xmlns:a16="http://schemas.microsoft.com/office/drawing/2014/main" id="{D83760BC-D89E-112D-F321-3AEDE328BD72}"/>
              </a:ext>
            </a:extLst>
          </p:cNvPr>
          <p:cNvSpPr>
            <a:spLocks noGrp="1"/>
          </p:cNvSpPr>
          <p:nvPr>
            <p:ph idx="1"/>
          </p:nvPr>
        </p:nvSpPr>
        <p:spPr>
          <a:xfrm>
            <a:off x="629586" y="1978702"/>
            <a:ext cx="9248931" cy="3738311"/>
          </a:xfrm>
        </p:spPr>
        <p:txBody>
          <a:bodyPr vert="horz" lIns="0" tIns="45720" rIns="0" bIns="45720" rtlCol="0" anchor="t">
            <a:normAutofit/>
          </a:bodyPr>
          <a:lstStyle/>
          <a:p>
            <a:pPr marL="383540" lvl="1"/>
            <a:r>
              <a:rPr lang="en-US" sz="2800" dirty="0">
                <a:solidFill>
                  <a:schemeClr val="tx1"/>
                </a:solidFill>
                <a:latin typeface="Times New Roman" panose="02020603050405020304" pitchFamily="18" charset="0"/>
                <a:cs typeface="Times New Roman" panose="02020603050405020304" pitchFamily="18" charset="0"/>
              </a:rPr>
              <a:t>EuraHS and HerQLes are widely used hernia-specific PROMs </a:t>
            </a: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a:p>
            <a:pPr marL="383540" lvl="1"/>
            <a:r>
              <a:rPr lang="en-US" sz="2800" dirty="0">
                <a:solidFill>
                  <a:schemeClr val="tx1"/>
                </a:solidFill>
                <a:latin typeface="Times New Roman" panose="02020603050405020304" pitchFamily="18" charset="0"/>
                <a:cs typeface="Times New Roman" panose="02020603050405020304" pitchFamily="18" charset="0"/>
              </a:rPr>
              <a:t>Created by surgeons</a:t>
            </a: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a:p>
            <a:pPr marL="383540" lvl="1"/>
            <a:r>
              <a:rPr lang="en-US" sz="2800" dirty="0">
                <a:solidFill>
                  <a:schemeClr val="tx1"/>
                </a:solidFill>
                <a:latin typeface="Times New Roman" panose="02020603050405020304" pitchFamily="18" charset="0"/>
                <a:cs typeface="Times New Roman" panose="02020603050405020304" pitchFamily="18" charset="0"/>
              </a:rPr>
              <a:t>How do patients feel about these questions?</a:t>
            </a:r>
          </a:p>
          <a:p>
            <a:pPr marL="383540" lvl="1"/>
            <a:endParaRPr lang="en-US" sz="2800" dirty="0">
              <a:solidFill>
                <a:schemeClr val="tx1"/>
              </a:solidFill>
              <a:latin typeface="Times New Roman" panose="02020603050405020304" pitchFamily="18" charset="0"/>
              <a:cs typeface="Times New Roman" panose="02020603050405020304" pitchFamily="18" charset="0"/>
            </a:endParaRPr>
          </a:p>
          <a:p>
            <a:pPr marL="383540" lvl="1"/>
            <a:r>
              <a:rPr lang="en-US" sz="2800" dirty="0">
                <a:solidFill>
                  <a:schemeClr val="tx1"/>
                </a:solidFill>
                <a:latin typeface="Times New Roman" panose="02020603050405020304" pitchFamily="18" charset="0"/>
                <a:cs typeface="Times New Roman" panose="02020603050405020304" pitchFamily="18" charset="0"/>
              </a:rPr>
              <a:t>Are there gender differences? </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ea typeface="Calibri"/>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ea typeface="Calibri"/>
              <a:cs typeface="Times New Roman" panose="02020603050405020304" pitchFamily="18" charset="0"/>
            </a:endParaRPr>
          </a:p>
        </p:txBody>
      </p:sp>
      <p:pic>
        <p:nvPicPr>
          <p:cNvPr id="4" name="Picture 2" descr="University of Tennessee Medical Center speak about their experience working  with Mobile Mentor - Mobile Mentor">
            <a:extLst>
              <a:ext uri="{FF2B5EF4-FFF2-40B4-BE49-F238E27FC236}">
                <a16:creationId xmlns:a16="http://schemas.microsoft.com/office/drawing/2014/main" id="{1508D078-B8ED-87B9-F017-E6C676670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ernia Surgeons Alliance">
            <a:extLst>
              <a:ext uri="{FF2B5EF4-FFF2-40B4-BE49-F238E27FC236}">
                <a16:creationId xmlns:a16="http://schemas.microsoft.com/office/drawing/2014/main" id="{FC725545-1155-04FD-3BDF-977D3E32C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1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5" name="Rectangle 34">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Content Placeholder 12">
            <a:extLst>
              <a:ext uri="{FF2B5EF4-FFF2-40B4-BE49-F238E27FC236}">
                <a16:creationId xmlns:a16="http://schemas.microsoft.com/office/drawing/2014/main" id="{D4C45AA0-1292-E901-5611-7F9B0FD3B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9550" y="0"/>
            <a:ext cx="5308023" cy="6869207"/>
          </a:xfrm>
        </p:spPr>
      </p:pic>
      <p:pic>
        <p:nvPicPr>
          <p:cNvPr id="17" name="Picture 16">
            <a:extLst>
              <a:ext uri="{FF2B5EF4-FFF2-40B4-BE49-F238E27FC236}">
                <a16:creationId xmlns:a16="http://schemas.microsoft.com/office/drawing/2014/main" id="{35619F07-1E6C-3E39-C1C7-686F3217D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27" y="-11206"/>
            <a:ext cx="5308023" cy="6858000"/>
          </a:xfrm>
          <a:prstGeom prst="rect">
            <a:avLst/>
          </a:prstGeom>
        </p:spPr>
      </p:pic>
    </p:spTree>
    <p:extLst>
      <p:ext uri="{BB962C8B-B14F-4D97-AF65-F5344CB8AC3E}">
        <p14:creationId xmlns:p14="http://schemas.microsoft.com/office/powerpoint/2010/main" val="55172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DEB8-96CC-5BEC-A3C2-D95D1DDC095E}"/>
              </a:ext>
            </a:extLst>
          </p:cNvPr>
          <p:cNvSpPr>
            <a:spLocks noGrp="1"/>
          </p:cNvSpPr>
          <p:nvPr>
            <p:ph type="title"/>
          </p:nvPr>
        </p:nvSpPr>
        <p:spPr/>
        <p:txBody>
          <a:bodyPr>
            <a:normAutofit/>
          </a:bodyPr>
          <a:lstStyle/>
          <a:p>
            <a:r>
              <a:rPr lang="en-US" sz="4000" b="1" dirty="0"/>
              <a:t>Aim</a:t>
            </a:r>
          </a:p>
        </p:txBody>
      </p:sp>
      <p:sp>
        <p:nvSpPr>
          <p:cNvPr id="3" name="Content Placeholder 2">
            <a:extLst>
              <a:ext uri="{FF2B5EF4-FFF2-40B4-BE49-F238E27FC236}">
                <a16:creationId xmlns:a16="http://schemas.microsoft.com/office/drawing/2014/main" id="{2C6EE2D2-6CD4-854B-0C77-603AAE26DDCC}"/>
              </a:ext>
            </a:extLst>
          </p:cNvPr>
          <p:cNvSpPr>
            <a:spLocks noGrp="1"/>
          </p:cNvSpPr>
          <p:nvPr>
            <p:ph idx="1"/>
          </p:nvPr>
        </p:nvSpPr>
        <p:spPr/>
        <p:txBody>
          <a:bodyPr vert="horz" lIns="0" tIns="45720" rIns="0" bIns="45720" rtlCol="0" anchor="t">
            <a:norm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Assess patient-perceived relevance of EuraHS and HerQLes items and whether relevance differed by sex.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ea typeface="Calibri"/>
              <a:cs typeface="Times New Roman" panose="02020603050405020304" pitchFamily="18" charset="0"/>
            </a:endParaRPr>
          </a:p>
        </p:txBody>
      </p:sp>
      <p:pic>
        <p:nvPicPr>
          <p:cNvPr id="5" name="Picture 2" descr="University of Tennessee Medical Center speak about their experience working  with Mobile Mentor - Mobile Mentor">
            <a:extLst>
              <a:ext uri="{FF2B5EF4-FFF2-40B4-BE49-F238E27FC236}">
                <a16:creationId xmlns:a16="http://schemas.microsoft.com/office/drawing/2014/main" id="{6F3C88C9-0682-526E-3AE9-6F46BC550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ernia Surgeons Alliance">
            <a:extLst>
              <a:ext uri="{FF2B5EF4-FFF2-40B4-BE49-F238E27FC236}">
                <a16:creationId xmlns:a16="http://schemas.microsoft.com/office/drawing/2014/main" id="{9AB77E2C-66D3-2B08-F833-B1FDB66FA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8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AD2F0-AAB0-9D52-8FDA-8347E1FC6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DA812-CF8F-522B-61F1-B5EF54D19F2D}"/>
              </a:ext>
            </a:extLst>
          </p:cNvPr>
          <p:cNvSpPr>
            <a:spLocks noGrp="1"/>
          </p:cNvSpPr>
          <p:nvPr>
            <p:ph type="title"/>
          </p:nvPr>
        </p:nvSpPr>
        <p:spPr/>
        <p:txBody>
          <a:bodyPr>
            <a:normAutofit/>
          </a:bodyPr>
          <a:lstStyle/>
          <a:p>
            <a:r>
              <a:rPr lang="en-US" sz="4000" b="1" dirty="0"/>
              <a:t>Methods</a:t>
            </a:r>
          </a:p>
        </p:txBody>
      </p:sp>
      <p:sp>
        <p:nvSpPr>
          <p:cNvPr id="3" name="Content Placeholder 2">
            <a:extLst>
              <a:ext uri="{FF2B5EF4-FFF2-40B4-BE49-F238E27FC236}">
                <a16:creationId xmlns:a16="http://schemas.microsoft.com/office/drawing/2014/main" id="{7AAECEB7-0AB9-5E76-A958-D9EAA27C8A58}"/>
              </a:ext>
            </a:extLst>
          </p:cNvPr>
          <p:cNvSpPr>
            <a:spLocks noGrp="1"/>
          </p:cNvSpPr>
          <p:nvPr>
            <p:ph idx="1"/>
          </p:nvPr>
        </p:nvSpPr>
        <p:spPr>
          <a:xfrm>
            <a:off x="1097280" y="1845734"/>
            <a:ext cx="10479447" cy="4023360"/>
          </a:xfrm>
        </p:spPr>
        <p:txBody>
          <a:bodyPr vert="horz" lIns="0" tIns="45720" rIns="0" bIns="45720" rtlCol="0" anchor="t">
            <a:noAutofit/>
          </a:bodyPr>
          <a:lstStyle/>
          <a:p>
            <a:r>
              <a:rPr lang="en-US" sz="2800" dirty="0">
                <a:latin typeface="Times New Roman" panose="02020603050405020304" pitchFamily="18" charset="0"/>
                <a:cs typeface="Times New Roman" panose="02020603050405020304" pitchFamily="18" charset="0"/>
              </a:rPr>
              <a:t>Cross-sectional survey of hernia patients (August- December 2025)</a:t>
            </a:r>
          </a:p>
          <a:p>
            <a:r>
              <a:rPr lang="en-US" sz="2800" dirty="0">
                <a:latin typeface="Times New Roman" panose="02020603050405020304" pitchFamily="18" charset="0"/>
                <a:cs typeface="Times New Roman" panose="02020603050405020304" pitchFamily="18" charset="0"/>
              </a:rPr>
              <a:t>Inclusion criteria</a:t>
            </a:r>
          </a:p>
          <a:p>
            <a:pPr marL="383540" lvl="1"/>
            <a:r>
              <a:rPr lang="en-US" sz="2800" dirty="0">
                <a:latin typeface="Times New Roman" panose="02020603050405020304" pitchFamily="18" charset="0"/>
                <a:cs typeface="Times New Roman" panose="02020603050405020304" pitchFamily="18" charset="0"/>
              </a:rPr>
              <a:t>Age ≥ 18</a:t>
            </a:r>
          </a:p>
          <a:p>
            <a:pPr marL="383540" lvl="1"/>
            <a:r>
              <a:rPr lang="en-US" sz="2800" dirty="0">
                <a:latin typeface="Times New Roman" panose="02020603050405020304" pitchFamily="18" charset="0"/>
                <a:cs typeface="Times New Roman" panose="02020603050405020304" pitchFamily="18" charset="0"/>
              </a:rPr>
              <a:t>Elective open hernia repair (inguinal and ventral)</a:t>
            </a:r>
          </a:p>
          <a:p>
            <a:pPr marL="383540" lvl="1"/>
            <a:endParaRPr lang="en-US" sz="2800" dirty="0">
              <a:latin typeface="Times New Roman" panose="02020603050405020304" pitchFamily="18" charset="0"/>
              <a:ea typeface="Calibri" panose="020F0502020204030204"/>
              <a:cs typeface="Times New Roman" panose="02020603050405020304" pitchFamily="18" charset="0"/>
            </a:endParaRPr>
          </a:p>
        </p:txBody>
      </p:sp>
      <p:pic>
        <p:nvPicPr>
          <p:cNvPr id="4" name="Picture 2" descr="University of Tennessee Medical Center speak about their experience working  with Mobile Mentor - Mobile Mentor">
            <a:extLst>
              <a:ext uri="{FF2B5EF4-FFF2-40B4-BE49-F238E27FC236}">
                <a16:creationId xmlns:a16="http://schemas.microsoft.com/office/drawing/2014/main" id="{24EC629B-9DB3-B336-D8F4-E646654F1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rnia Surgeons Alliance">
            <a:extLst>
              <a:ext uri="{FF2B5EF4-FFF2-40B4-BE49-F238E27FC236}">
                <a16:creationId xmlns:a16="http://schemas.microsoft.com/office/drawing/2014/main" id="{8E1DDAB7-6FEA-8728-517B-BE181DED3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51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AB79-1D68-9B64-93D8-6DDABBB4C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ABC09-6D43-6B1D-5AB1-B16663B73B55}"/>
              </a:ext>
            </a:extLst>
          </p:cNvPr>
          <p:cNvSpPr>
            <a:spLocks noGrp="1"/>
          </p:cNvSpPr>
          <p:nvPr>
            <p:ph type="title" idx="4294967295"/>
          </p:nvPr>
        </p:nvSpPr>
        <p:spPr>
          <a:xfrm>
            <a:off x="3246979" y="38100"/>
            <a:ext cx="4904292" cy="762000"/>
          </a:xfrm>
        </p:spPr>
        <p:txBody>
          <a:bodyPr>
            <a:normAutofit fontScale="90000"/>
          </a:bodyPr>
          <a:lstStyle/>
          <a:p>
            <a:pPr algn="ctr"/>
            <a:r>
              <a:rPr lang="en-US" sz="4000" b="1" dirty="0">
                <a:ea typeface="Calibri Light"/>
                <a:cs typeface="Calibri Light"/>
              </a:rPr>
              <a:t>Results - Demographics</a:t>
            </a:r>
          </a:p>
        </p:txBody>
      </p:sp>
      <p:sp>
        <p:nvSpPr>
          <p:cNvPr id="3" name="Content Placeholder 2">
            <a:extLst>
              <a:ext uri="{FF2B5EF4-FFF2-40B4-BE49-F238E27FC236}">
                <a16:creationId xmlns:a16="http://schemas.microsoft.com/office/drawing/2014/main" id="{587BC6CC-9834-2566-0E49-39D4820C2E08}"/>
              </a:ext>
            </a:extLst>
          </p:cNvPr>
          <p:cNvSpPr>
            <a:spLocks noGrp="1"/>
          </p:cNvSpPr>
          <p:nvPr>
            <p:ph idx="4294967295"/>
          </p:nvPr>
        </p:nvSpPr>
        <p:spPr>
          <a:xfrm>
            <a:off x="5699125" y="731838"/>
            <a:ext cx="6492875" cy="5257800"/>
          </a:xfrm>
        </p:spPr>
        <p:txBody>
          <a:bodyPr vert="horz" lIns="0" tIns="45720" rIns="0" bIns="45720" rtlCol="0" anchor="t">
            <a:normAutofit/>
          </a:bodyPr>
          <a:lstStyle/>
          <a:p>
            <a:pPr marL="383540" lvl="1"/>
            <a:endParaRPr lang="en-US" sz="2800" dirty="0">
              <a:ea typeface="Calibri"/>
              <a:cs typeface="Calibri"/>
            </a:endParaRPr>
          </a:p>
          <a:p>
            <a:pPr marL="0" indent="0">
              <a:buNone/>
            </a:pPr>
            <a:endParaRPr lang="en-US" sz="3200" dirty="0"/>
          </a:p>
        </p:txBody>
      </p:sp>
      <p:pic>
        <p:nvPicPr>
          <p:cNvPr id="4" name="Picture 2" descr="University of Tennessee Medical Center speak about their experience working  with Mobile Mentor - Mobile Mentor">
            <a:extLst>
              <a:ext uri="{FF2B5EF4-FFF2-40B4-BE49-F238E27FC236}">
                <a16:creationId xmlns:a16="http://schemas.microsoft.com/office/drawing/2014/main" id="{8EB21008-4C75-F0B2-D331-DEAEBBDB9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9C3ACA24-EE98-CA15-49FC-CB8B17F4C0B2}"/>
              </a:ext>
            </a:extLst>
          </p:cNvPr>
          <p:cNvSpPr>
            <a:spLocks noChangeArrowheads="1"/>
          </p:cNvSpPr>
          <p:nvPr/>
        </p:nvSpPr>
        <p:spPr bwMode="auto">
          <a:xfrm>
            <a:off x="3382963" y="2548108"/>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b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16" name="Picture 15" descr="A table with numbers and percentages&#10;&#10;Description automatically generated">
            <a:extLst>
              <a:ext uri="{FF2B5EF4-FFF2-40B4-BE49-F238E27FC236}">
                <a16:creationId xmlns:a16="http://schemas.microsoft.com/office/drawing/2014/main" id="{99518FD6-943C-6D55-7804-8F82C45D4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86" y="1744531"/>
            <a:ext cx="10077919" cy="3393585"/>
          </a:xfrm>
          <a:prstGeom prst="rect">
            <a:avLst/>
          </a:prstGeom>
        </p:spPr>
      </p:pic>
      <p:sp>
        <p:nvSpPr>
          <p:cNvPr id="12" name="Rectangle 11">
            <a:extLst>
              <a:ext uri="{FF2B5EF4-FFF2-40B4-BE49-F238E27FC236}">
                <a16:creationId xmlns:a16="http://schemas.microsoft.com/office/drawing/2014/main" id="{7DEB5CFE-61EA-CBDF-06E4-78FF53A9F7DC}"/>
              </a:ext>
            </a:extLst>
          </p:cNvPr>
          <p:cNvSpPr/>
          <p:nvPr/>
        </p:nvSpPr>
        <p:spPr>
          <a:xfrm>
            <a:off x="547323" y="3588913"/>
            <a:ext cx="10846049" cy="76203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17" name="Picture 4" descr="Hernia Surgeons Alliance">
            <a:extLst>
              <a:ext uri="{FF2B5EF4-FFF2-40B4-BE49-F238E27FC236}">
                <a16:creationId xmlns:a16="http://schemas.microsoft.com/office/drawing/2014/main" id="{0408A84B-E6B7-19DF-45A0-B7C05362C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7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C6FBC-3A5C-2B40-34C8-FCBDE3A20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A5748-255B-3E4C-F56A-95715618C13F}"/>
              </a:ext>
            </a:extLst>
          </p:cNvPr>
          <p:cNvSpPr>
            <a:spLocks noGrp="1"/>
          </p:cNvSpPr>
          <p:nvPr>
            <p:ph type="title" idx="4294967295"/>
          </p:nvPr>
        </p:nvSpPr>
        <p:spPr>
          <a:xfrm>
            <a:off x="1800665" y="176713"/>
            <a:ext cx="8074855" cy="762000"/>
          </a:xfrm>
        </p:spPr>
        <p:txBody>
          <a:bodyPr>
            <a:normAutofit/>
          </a:bodyPr>
          <a:lstStyle/>
          <a:p>
            <a:pPr algn="ctr"/>
            <a:r>
              <a:rPr lang="en-US" sz="4000" b="1">
                <a:ea typeface="Calibri Light"/>
                <a:cs typeface="Calibri Light"/>
              </a:rPr>
              <a:t>Results – Overall relevance </a:t>
            </a:r>
            <a:endParaRPr lang="en-US" sz="4000" b="1" dirty="0">
              <a:ea typeface="Calibri Light"/>
              <a:cs typeface="Calibri Light"/>
            </a:endParaRPr>
          </a:p>
        </p:txBody>
      </p:sp>
      <p:sp>
        <p:nvSpPr>
          <p:cNvPr id="3" name="Content Placeholder 2">
            <a:extLst>
              <a:ext uri="{FF2B5EF4-FFF2-40B4-BE49-F238E27FC236}">
                <a16:creationId xmlns:a16="http://schemas.microsoft.com/office/drawing/2014/main" id="{4F748ECE-961F-B391-6CB4-3874F217135C}"/>
              </a:ext>
            </a:extLst>
          </p:cNvPr>
          <p:cNvSpPr>
            <a:spLocks noGrp="1"/>
          </p:cNvSpPr>
          <p:nvPr>
            <p:ph idx="4294967295"/>
          </p:nvPr>
        </p:nvSpPr>
        <p:spPr>
          <a:xfrm>
            <a:off x="5699125" y="731838"/>
            <a:ext cx="6492875" cy="5257800"/>
          </a:xfrm>
        </p:spPr>
        <p:txBody>
          <a:bodyPr vert="horz" lIns="0" tIns="45720" rIns="0" bIns="45720" rtlCol="0" anchor="t">
            <a:normAutofit/>
          </a:bodyPr>
          <a:lstStyle/>
          <a:p>
            <a:pPr marL="383540" lvl="1"/>
            <a:endParaRPr lang="en-US">
              <a:ea typeface="Calibri"/>
              <a:cs typeface="Calibri"/>
            </a:endParaRPr>
          </a:p>
          <a:p>
            <a:pPr marL="0" indent="0">
              <a:buNone/>
            </a:pPr>
            <a:endParaRPr lang="en-US" dirty="0"/>
          </a:p>
        </p:txBody>
      </p:sp>
      <p:pic>
        <p:nvPicPr>
          <p:cNvPr id="4" name="Picture 2" descr="University of Tennessee Medical Center speak about their experience working  with Mobile Mentor - Mobile Mentor">
            <a:extLst>
              <a:ext uri="{FF2B5EF4-FFF2-40B4-BE49-F238E27FC236}">
                <a16:creationId xmlns:a16="http://schemas.microsoft.com/office/drawing/2014/main" id="{EAA2F028-24C9-93A3-C597-93349A007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ernia Surgeons Alliance">
            <a:extLst>
              <a:ext uri="{FF2B5EF4-FFF2-40B4-BE49-F238E27FC236}">
                <a16:creationId xmlns:a16="http://schemas.microsoft.com/office/drawing/2014/main" id="{FBEB0138-220B-0BED-FD65-7D819E595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44E0A9C-C066-0EA6-0BCD-76F62D2F2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20" y="2014538"/>
            <a:ext cx="11514534" cy="2602432"/>
          </a:xfrm>
          <a:prstGeom prst="rect">
            <a:avLst/>
          </a:prstGeom>
        </p:spPr>
      </p:pic>
      <p:sp>
        <p:nvSpPr>
          <p:cNvPr id="19" name="Rectangle 18">
            <a:extLst>
              <a:ext uri="{FF2B5EF4-FFF2-40B4-BE49-F238E27FC236}">
                <a16:creationId xmlns:a16="http://schemas.microsoft.com/office/drawing/2014/main" id="{3B982BD4-DD9E-0F4D-947A-A97053477F93}"/>
              </a:ext>
            </a:extLst>
          </p:cNvPr>
          <p:cNvSpPr/>
          <p:nvPr/>
        </p:nvSpPr>
        <p:spPr>
          <a:xfrm>
            <a:off x="392757" y="3072984"/>
            <a:ext cx="11514534" cy="791950"/>
          </a:xfrm>
          <a:prstGeom prst="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08049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C6FBC-3A5C-2B40-34C8-FCBDE3A20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A5748-255B-3E4C-F56A-95715618C13F}"/>
              </a:ext>
            </a:extLst>
          </p:cNvPr>
          <p:cNvSpPr>
            <a:spLocks noGrp="1"/>
          </p:cNvSpPr>
          <p:nvPr>
            <p:ph type="title" idx="4294967295"/>
          </p:nvPr>
        </p:nvSpPr>
        <p:spPr>
          <a:xfrm>
            <a:off x="1800665" y="176713"/>
            <a:ext cx="8074855" cy="762000"/>
          </a:xfrm>
        </p:spPr>
        <p:txBody>
          <a:bodyPr>
            <a:normAutofit fontScale="90000"/>
          </a:bodyPr>
          <a:lstStyle/>
          <a:p>
            <a:pPr algn="ctr"/>
            <a:r>
              <a:rPr lang="en-US" sz="4000" b="1" dirty="0">
                <a:ea typeface="Calibri Light"/>
                <a:cs typeface="Calibri Light"/>
              </a:rPr>
              <a:t>Results – Relevance Scores for HERQLES </a:t>
            </a:r>
          </a:p>
        </p:txBody>
      </p:sp>
      <p:sp>
        <p:nvSpPr>
          <p:cNvPr id="3" name="Content Placeholder 2">
            <a:extLst>
              <a:ext uri="{FF2B5EF4-FFF2-40B4-BE49-F238E27FC236}">
                <a16:creationId xmlns:a16="http://schemas.microsoft.com/office/drawing/2014/main" id="{4F748ECE-961F-B391-6CB4-3874F217135C}"/>
              </a:ext>
            </a:extLst>
          </p:cNvPr>
          <p:cNvSpPr>
            <a:spLocks noGrp="1"/>
          </p:cNvSpPr>
          <p:nvPr>
            <p:ph idx="4294967295"/>
          </p:nvPr>
        </p:nvSpPr>
        <p:spPr>
          <a:xfrm>
            <a:off x="5699125" y="731838"/>
            <a:ext cx="6492875" cy="5257800"/>
          </a:xfrm>
        </p:spPr>
        <p:txBody>
          <a:bodyPr vert="horz" lIns="0" tIns="45720" rIns="0" bIns="45720" rtlCol="0" anchor="t">
            <a:normAutofit/>
          </a:bodyPr>
          <a:lstStyle/>
          <a:p>
            <a:pPr marL="383540" lvl="1"/>
            <a:endParaRPr lang="en-US" dirty="0">
              <a:ea typeface="Calibri"/>
              <a:cs typeface="Calibri"/>
            </a:endParaRPr>
          </a:p>
          <a:p>
            <a:pPr marL="0" indent="0">
              <a:buNone/>
            </a:pPr>
            <a:endParaRPr lang="en-US" dirty="0"/>
          </a:p>
        </p:txBody>
      </p:sp>
      <p:pic>
        <p:nvPicPr>
          <p:cNvPr id="4" name="Picture 2" descr="University of Tennessee Medical Center speak about their experience working  with Mobile Mentor - Mobile Mentor">
            <a:extLst>
              <a:ext uri="{FF2B5EF4-FFF2-40B4-BE49-F238E27FC236}">
                <a16:creationId xmlns:a16="http://schemas.microsoft.com/office/drawing/2014/main" id="{EAA2F028-24C9-93A3-C597-93349A007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374" y="6005823"/>
            <a:ext cx="2602149" cy="1301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ble with text on it&#10;&#10;Description automatically generated">
            <a:extLst>
              <a:ext uri="{FF2B5EF4-FFF2-40B4-BE49-F238E27FC236}">
                <a16:creationId xmlns:a16="http://schemas.microsoft.com/office/drawing/2014/main" id="{406676CF-FD7C-ADB8-1179-1A7C19191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339" y="1017318"/>
            <a:ext cx="9151505" cy="4923537"/>
          </a:xfrm>
          <a:prstGeom prst="rect">
            <a:avLst/>
          </a:prstGeom>
        </p:spPr>
      </p:pic>
      <p:pic>
        <p:nvPicPr>
          <p:cNvPr id="11" name="Picture 4" descr="Hernia Surgeons Alliance">
            <a:extLst>
              <a:ext uri="{FF2B5EF4-FFF2-40B4-BE49-F238E27FC236}">
                <a16:creationId xmlns:a16="http://schemas.microsoft.com/office/drawing/2014/main" id="{FEBAF83C-6818-AF10-04AD-40B4FA885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77" y="6422531"/>
            <a:ext cx="1429321" cy="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98590"/>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EF9931"/>
      </a:accent1>
      <a:accent2>
        <a:srgbClr val="FFFFFF"/>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f90b350-a51e-4eb2-9aed-3fb4a9de20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126F8E8AA4784580ADECA2940B24E8" ma:contentTypeVersion="12" ma:contentTypeDescription="Create a new document." ma:contentTypeScope="" ma:versionID="c31f879b538d31e167ce0fc906d11d51">
  <xsd:schema xmlns:xsd="http://www.w3.org/2001/XMLSchema" xmlns:xs="http://www.w3.org/2001/XMLSchema" xmlns:p="http://schemas.microsoft.com/office/2006/metadata/properties" xmlns:ns3="bf90b350-a51e-4eb2-9aed-3fb4a9de209f" targetNamespace="http://schemas.microsoft.com/office/2006/metadata/properties" ma:root="true" ma:fieldsID="284b5cb1a0c3bdd7f29ab481295c2b8c" ns3:_="">
    <xsd:import namespace="bf90b350-a51e-4eb2-9aed-3fb4a9de209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ServiceSystemTags" minOccurs="0"/>
                <xsd:element ref="ns3:MediaServiceOCR" minOccurs="0"/>
                <xsd:element ref="ns3:_activity"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0b350-a51e-4eb2-9aed-3fb4a9de209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C1ADF0-BF07-4CE8-8CC4-C2C3D131968C}">
  <ds:schemaRefs>
    <ds:schemaRef ds:uri="http://schemas.microsoft.com/office/2006/metadata/properties"/>
    <ds:schemaRef ds:uri="http://schemas.microsoft.com/office/2006/documentManagement/types"/>
    <ds:schemaRef ds:uri="bf90b350-a51e-4eb2-9aed-3fb4a9de209f"/>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2180F56-C6EC-4B53-8C22-6EB5878B8F59}">
  <ds:schemaRefs>
    <ds:schemaRef ds:uri="http://schemas.microsoft.com/sharepoint/v3/contenttype/forms"/>
  </ds:schemaRefs>
</ds:datastoreItem>
</file>

<file path=customXml/itemProps3.xml><?xml version="1.0" encoding="utf-8"?>
<ds:datastoreItem xmlns:ds="http://schemas.openxmlformats.org/officeDocument/2006/customXml" ds:itemID="{5E83C4A9-F12E-4DE2-8041-9CDCD3535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0b350-a51e-4eb2-9aed-3fb4a9de2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45840</TotalTime>
  <Words>1295</Words>
  <Application>Microsoft Macintosh PowerPoint</Application>
  <PresentationFormat>Widescreen</PresentationFormat>
  <Paragraphs>134</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-webkit-standard</vt:lpstr>
      <vt:lpstr>Aptos</vt:lpstr>
      <vt:lpstr>Arial</vt:lpstr>
      <vt:lpstr>BlinkMacSystemFont</vt:lpstr>
      <vt:lpstr>Calibri</vt:lpstr>
      <vt:lpstr>Calibri Light</vt:lpstr>
      <vt:lpstr>Cambria</vt:lpstr>
      <vt:lpstr>Times New Roman</vt:lpstr>
      <vt:lpstr>Retrospect</vt:lpstr>
      <vt:lpstr> Do Quality of Life Questionnaires Reflect What Matters to Hernia Patients? </vt:lpstr>
      <vt:lpstr>Disclosures</vt:lpstr>
      <vt:lpstr>Background</vt:lpstr>
      <vt:lpstr>PowerPoint Presentation</vt:lpstr>
      <vt:lpstr>Aim</vt:lpstr>
      <vt:lpstr>Methods</vt:lpstr>
      <vt:lpstr>Results - Demographics</vt:lpstr>
      <vt:lpstr>Results – Overall relevance </vt:lpstr>
      <vt:lpstr>Results – Relevance Scores for HERQLES </vt:lpstr>
      <vt:lpstr>Results – Relevance Scores for EuraHS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the Mesh Matter? A Review of Chronic Pain after Open Inguinal Hernia Repair Among Different Types of Mesh</dc:title>
  <dc:creator>Budney, Sarah M</dc:creator>
  <cp:lastModifiedBy>Khomutova, Alisa</cp:lastModifiedBy>
  <cp:revision>214</cp:revision>
  <dcterms:created xsi:type="dcterms:W3CDTF">2025-02-04T22:25:57Z</dcterms:created>
  <dcterms:modified xsi:type="dcterms:W3CDTF">2026-02-20T03:37:58Z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0x01010028126F8E8AA4784580ADECA2940B24E8</vt:lpwstr>
  </property>
</Properties>
</file>