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8" r:id="rId2"/>
    <p:sldId id="259" r:id="rId3"/>
    <p:sldId id="260" r:id="rId4"/>
    <p:sldId id="261" r:id="rId5"/>
    <p:sldId id="263" r:id="rId6"/>
    <p:sldId id="264" r:id="rId7"/>
    <p:sldId id="275" r:id="rId8"/>
    <p:sldId id="265" r:id="rId9"/>
    <p:sldId id="266" r:id="rId10"/>
    <p:sldId id="289" r:id="rId11"/>
    <p:sldId id="288" r:id="rId12"/>
    <p:sldId id="290" r:id="rId13"/>
    <p:sldId id="262" r:id="rId14"/>
    <p:sldId id="25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41B"/>
    <a:srgbClr val="B6D0D9"/>
    <a:srgbClr val="89BB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2E3189-6E16-B14D-ACE0-569840BB73F4}" v="307" dt="2026-02-17T14:06:35.242"/>
    <p1510:client id="{EDE5F615-C43D-D3B8-C849-05E46E51E1AF}" v="70" dt="2026-02-18T19:11:12.1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32"/>
    <p:restoredTop sz="81001"/>
  </p:normalViewPr>
  <p:slideViewPr>
    <p:cSldViewPr snapToGrid="0">
      <p:cViewPr varScale="1">
        <p:scale>
          <a:sx n="86" d="100"/>
          <a:sy n="86" d="100"/>
        </p:scale>
        <p:origin x="10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4000" dirty="0">
                <a:solidFill>
                  <a:schemeClr val="tx1"/>
                </a:solidFill>
                <a:latin typeface="Times New Roman" panose="02020603050405020304" pitchFamily="18" charset="0"/>
                <a:cs typeface="Times New Roman" panose="02020603050405020304" pitchFamily="18" charset="0"/>
              </a:rPr>
              <a:t>Female Pain Scores</a:t>
            </a:r>
          </a:p>
        </c:rich>
      </c:tx>
      <c:overlay val="0"/>
      <c:spPr>
        <a:noFill/>
        <a:ln>
          <a:noFill/>
        </a:ln>
        <a:effectLst/>
      </c:spPr>
      <c:txPr>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lineChart>
        <c:grouping val="standard"/>
        <c:varyColors val="0"/>
        <c:ser>
          <c:idx val="0"/>
          <c:order val="0"/>
          <c:tx>
            <c:strRef>
              <c:f>Sheet1!$B$1</c:f>
              <c:strCache>
                <c:ptCount val="1"/>
                <c:pt idx="0">
                  <c:v>Females with anxiety</c:v>
                </c:pt>
              </c:strCache>
            </c:strRef>
          </c:tx>
          <c:spPr>
            <a:ln w="88900" cap="rnd">
              <a:solidFill>
                <a:schemeClr val="accent1">
                  <a:lumMod val="75000"/>
                </a:schemeClr>
              </a:solidFill>
              <a:round/>
            </a:ln>
            <a:effectLst/>
          </c:spPr>
          <c:marker>
            <c:symbol val="none"/>
          </c:marker>
          <c:cat>
            <c:numRef>
              <c:f>Sheet1!$A$2:$A$4</c:f>
              <c:numCache>
                <c:formatCode>General</c:formatCode>
                <c:ptCount val="3"/>
                <c:pt idx="0">
                  <c:v>0</c:v>
                </c:pt>
                <c:pt idx="1">
                  <c:v>30</c:v>
                </c:pt>
                <c:pt idx="2">
                  <c:v>365</c:v>
                </c:pt>
              </c:numCache>
            </c:numRef>
          </c:cat>
          <c:val>
            <c:numRef>
              <c:f>Sheet1!$B$2:$B$4</c:f>
              <c:numCache>
                <c:formatCode>General</c:formatCode>
                <c:ptCount val="3"/>
                <c:pt idx="0">
                  <c:v>52.1</c:v>
                </c:pt>
                <c:pt idx="1">
                  <c:v>52.1</c:v>
                </c:pt>
                <c:pt idx="2">
                  <c:v>43.5</c:v>
                </c:pt>
              </c:numCache>
            </c:numRef>
          </c:val>
          <c:smooth val="0"/>
          <c:extLst>
            <c:ext xmlns:c16="http://schemas.microsoft.com/office/drawing/2014/chart" uri="{C3380CC4-5D6E-409C-BE32-E72D297353CC}">
              <c16:uniqueId val="{00000000-5E70-9B49-AF31-282A7247FC44}"/>
            </c:ext>
          </c:extLst>
        </c:ser>
        <c:ser>
          <c:idx val="1"/>
          <c:order val="1"/>
          <c:tx>
            <c:strRef>
              <c:f>Sheet1!$C$1</c:f>
              <c:strCache>
                <c:ptCount val="1"/>
                <c:pt idx="0">
                  <c:v>Females without anxiety</c:v>
                </c:pt>
              </c:strCache>
            </c:strRef>
          </c:tx>
          <c:spPr>
            <a:ln w="88900" cap="rnd">
              <a:solidFill>
                <a:schemeClr val="accent1">
                  <a:lumMod val="60000"/>
                  <a:lumOff val="40000"/>
                </a:schemeClr>
              </a:solidFill>
              <a:round/>
            </a:ln>
            <a:effectLst/>
          </c:spPr>
          <c:marker>
            <c:symbol val="none"/>
          </c:marker>
          <c:cat>
            <c:numRef>
              <c:f>Sheet1!$A$2:$A$4</c:f>
              <c:numCache>
                <c:formatCode>General</c:formatCode>
                <c:ptCount val="3"/>
                <c:pt idx="0">
                  <c:v>0</c:v>
                </c:pt>
                <c:pt idx="1">
                  <c:v>30</c:v>
                </c:pt>
                <c:pt idx="2">
                  <c:v>365</c:v>
                </c:pt>
              </c:numCache>
            </c:numRef>
          </c:cat>
          <c:val>
            <c:numRef>
              <c:f>Sheet1!$C$2:$C$4</c:f>
              <c:numCache>
                <c:formatCode>General</c:formatCode>
                <c:ptCount val="3"/>
                <c:pt idx="0">
                  <c:v>49.4</c:v>
                </c:pt>
                <c:pt idx="1">
                  <c:v>49.4</c:v>
                </c:pt>
                <c:pt idx="2">
                  <c:v>36.299999999999997</c:v>
                </c:pt>
              </c:numCache>
            </c:numRef>
          </c:val>
          <c:smooth val="0"/>
          <c:extLst>
            <c:ext xmlns:c16="http://schemas.microsoft.com/office/drawing/2014/chart" uri="{C3380CC4-5D6E-409C-BE32-E72D297353CC}">
              <c16:uniqueId val="{00000001-5E70-9B49-AF31-282A7247FC44}"/>
            </c:ext>
          </c:extLst>
        </c:ser>
        <c:ser>
          <c:idx val="2"/>
          <c:order val="2"/>
          <c:tx>
            <c:strRef>
              <c:f>Sheet1!$D$1</c:f>
              <c:strCache>
                <c:ptCount val="1"/>
                <c:pt idx="0">
                  <c:v>Females with depression</c:v>
                </c:pt>
              </c:strCache>
            </c:strRef>
          </c:tx>
          <c:spPr>
            <a:ln w="88900" cap="rnd">
              <a:solidFill>
                <a:srgbClr val="0070C0"/>
              </a:solidFill>
              <a:round/>
            </a:ln>
            <a:effectLst/>
          </c:spPr>
          <c:marker>
            <c:symbol val="none"/>
          </c:marker>
          <c:cat>
            <c:numRef>
              <c:f>Sheet1!$A$2:$A$4</c:f>
              <c:numCache>
                <c:formatCode>General</c:formatCode>
                <c:ptCount val="3"/>
                <c:pt idx="0">
                  <c:v>0</c:v>
                </c:pt>
                <c:pt idx="1">
                  <c:v>30</c:v>
                </c:pt>
                <c:pt idx="2">
                  <c:v>365</c:v>
                </c:pt>
              </c:numCache>
            </c:numRef>
          </c:cat>
          <c:val>
            <c:numRef>
              <c:f>Sheet1!$D$2:$D$4</c:f>
              <c:numCache>
                <c:formatCode>General</c:formatCode>
                <c:ptCount val="3"/>
                <c:pt idx="0">
                  <c:v>52.1</c:v>
                </c:pt>
                <c:pt idx="1">
                  <c:v>52.1</c:v>
                </c:pt>
                <c:pt idx="2">
                  <c:v>40.200000000000003</c:v>
                </c:pt>
              </c:numCache>
            </c:numRef>
          </c:val>
          <c:smooth val="0"/>
          <c:extLst>
            <c:ext xmlns:c16="http://schemas.microsoft.com/office/drawing/2014/chart" uri="{C3380CC4-5D6E-409C-BE32-E72D297353CC}">
              <c16:uniqueId val="{00000002-5E70-9B49-AF31-282A7247FC44}"/>
            </c:ext>
          </c:extLst>
        </c:ser>
        <c:ser>
          <c:idx val="3"/>
          <c:order val="3"/>
          <c:tx>
            <c:strRef>
              <c:f>Sheet1!$E$1</c:f>
              <c:strCache>
                <c:ptCount val="1"/>
                <c:pt idx="0">
                  <c:v>Females without depression</c:v>
                </c:pt>
              </c:strCache>
            </c:strRef>
          </c:tx>
          <c:spPr>
            <a:ln w="88900" cap="rnd">
              <a:solidFill>
                <a:schemeClr val="accent6">
                  <a:lumMod val="40000"/>
                  <a:lumOff val="60000"/>
                </a:schemeClr>
              </a:solidFill>
              <a:prstDash val="sysDash"/>
              <a:round/>
            </a:ln>
            <a:effectLst/>
          </c:spPr>
          <c:marker>
            <c:symbol val="none"/>
          </c:marker>
          <c:cat>
            <c:numRef>
              <c:f>Sheet1!$A$2:$A$4</c:f>
              <c:numCache>
                <c:formatCode>General</c:formatCode>
                <c:ptCount val="3"/>
                <c:pt idx="0">
                  <c:v>0</c:v>
                </c:pt>
                <c:pt idx="1">
                  <c:v>30</c:v>
                </c:pt>
                <c:pt idx="2">
                  <c:v>365</c:v>
                </c:pt>
              </c:numCache>
            </c:numRef>
          </c:cat>
          <c:val>
            <c:numRef>
              <c:f>Sheet1!$E$2:$E$4</c:f>
              <c:numCache>
                <c:formatCode>General</c:formatCode>
                <c:ptCount val="3"/>
                <c:pt idx="0">
                  <c:v>49.4</c:v>
                </c:pt>
                <c:pt idx="1">
                  <c:v>49.4</c:v>
                </c:pt>
                <c:pt idx="2">
                  <c:v>36.299999999999997</c:v>
                </c:pt>
              </c:numCache>
            </c:numRef>
          </c:val>
          <c:smooth val="0"/>
          <c:extLst>
            <c:ext xmlns:c16="http://schemas.microsoft.com/office/drawing/2014/chart" uri="{C3380CC4-5D6E-409C-BE32-E72D297353CC}">
              <c16:uniqueId val="{00000003-5E70-9B49-AF31-282A7247FC44}"/>
            </c:ext>
          </c:extLst>
        </c:ser>
        <c:dLbls>
          <c:showLegendKey val="0"/>
          <c:showVal val="0"/>
          <c:showCatName val="0"/>
          <c:showSerName val="0"/>
          <c:showPercent val="0"/>
          <c:showBubbleSize val="0"/>
        </c:dLbls>
        <c:smooth val="0"/>
        <c:axId val="1225530063"/>
        <c:axId val="1210823359"/>
      </c:lineChart>
      <c:catAx>
        <c:axId val="1225530063"/>
        <c:scaling>
          <c:orientation val="minMax"/>
        </c:scaling>
        <c:delete val="0"/>
        <c:axPos val="b"/>
        <c:title>
          <c:tx>
            <c:rich>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800" dirty="0">
                    <a:solidFill>
                      <a:schemeClr val="tx1"/>
                    </a:solidFill>
                    <a:latin typeface="Times New Roman" panose="02020603050405020304" pitchFamily="18" charset="0"/>
                    <a:cs typeface="Times New Roman" panose="02020603050405020304" pitchFamily="18" charset="0"/>
                  </a:rPr>
                  <a:t>Days since surgery</a:t>
                </a:r>
              </a:p>
            </c:rich>
          </c:tx>
          <c:overlay val="0"/>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10823359"/>
        <c:crosses val="autoZero"/>
        <c:auto val="1"/>
        <c:lblAlgn val="ctr"/>
        <c:lblOffset val="100"/>
        <c:noMultiLvlLbl val="0"/>
      </c:catAx>
      <c:valAx>
        <c:axId val="1210823359"/>
        <c:scaling>
          <c:orientation val="minMax"/>
          <c:max val="55"/>
          <c:min val="3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800" dirty="0">
                    <a:solidFill>
                      <a:schemeClr val="tx1"/>
                    </a:solidFill>
                    <a:latin typeface="Times New Roman" panose="02020603050405020304" pitchFamily="18" charset="0"/>
                    <a:cs typeface="Times New Roman" panose="02020603050405020304" pitchFamily="18" charset="0"/>
                  </a:rPr>
                  <a:t>PROMIS Pain</a:t>
                </a:r>
                <a:r>
                  <a:rPr lang="en-US" sz="2800" baseline="0" dirty="0">
                    <a:solidFill>
                      <a:schemeClr val="tx1"/>
                    </a:solidFill>
                    <a:latin typeface="Times New Roman" panose="02020603050405020304" pitchFamily="18" charset="0"/>
                    <a:cs typeface="Times New Roman" panose="02020603050405020304" pitchFamily="18" charset="0"/>
                  </a:rPr>
                  <a:t> T-Score</a:t>
                </a:r>
                <a:endParaRPr lang="en-US" sz="2800"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25530063"/>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4000" dirty="0">
                <a:solidFill>
                  <a:schemeClr val="tx1"/>
                </a:solidFill>
                <a:latin typeface="Times New Roman" panose="02020603050405020304" pitchFamily="18" charset="0"/>
                <a:cs typeface="Times New Roman" panose="02020603050405020304" pitchFamily="18" charset="0"/>
              </a:rPr>
              <a:t>Male</a:t>
            </a:r>
            <a:r>
              <a:rPr lang="en-US" sz="4000" baseline="0" dirty="0">
                <a:solidFill>
                  <a:schemeClr val="tx1"/>
                </a:solidFill>
                <a:latin typeface="Times New Roman" panose="02020603050405020304" pitchFamily="18" charset="0"/>
                <a:cs typeface="Times New Roman" panose="02020603050405020304" pitchFamily="18" charset="0"/>
              </a:rPr>
              <a:t> Pain Scores</a:t>
            </a:r>
            <a:endParaRPr lang="en-US" sz="4000"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lineChart>
        <c:grouping val="standard"/>
        <c:varyColors val="0"/>
        <c:ser>
          <c:idx val="0"/>
          <c:order val="0"/>
          <c:tx>
            <c:strRef>
              <c:f>Sheet1!$B$1</c:f>
              <c:strCache>
                <c:ptCount val="1"/>
                <c:pt idx="0">
                  <c:v>Males with anxiety</c:v>
                </c:pt>
              </c:strCache>
            </c:strRef>
          </c:tx>
          <c:spPr>
            <a:ln w="88900" cap="rnd">
              <a:solidFill>
                <a:schemeClr val="accent1">
                  <a:lumMod val="75000"/>
                </a:schemeClr>
              </a:solidFill>
              <a:round/>
            </a:ln>
            <a:effectLst/>
          </c:spPr>
          <c:marker>
            <c:symbol val="none"/>
          </c:marker>
          <c:cat>
            <c:numRef>
              <c:f>Sheet1!$A$2:$A$4</c:f>
              <c:numCache>
                <c:formatCode>General</c:formatCode>
                <c:ptCount val="3"/>
                <c:pt idx="0">
                  <c:v>0</c:v>
                </c:pt>
                <c:pt idx="1">
                  <c:v>30</c:v>
                </c:pt>
                <c:pt idx="2">
                  <c:v>365</c:v>
                </c:pt>
              </c:numCache>
            </c:numRef>
          </c:cat>
          <c:val>
            <c:numRef>
              <c:f>Sheet1!$B$2:$B$4</c:f>
              <c:numCache>
                <c:formatCode>General</c:formatCode>
                <c:ptCount val="3"/>
                <c:pt idx="0">
                  <c:v>49.4</c:v>
                </c:pt>
                <c:pt idx="1">
                  <c:v>47.8</c:v>
                </c:pt>
                <c:pt idx="2">
                  <c:v>38.200000000000003</c:v>
                </c:pt>
              </c:numCache>
            </c:numRef>
          </c:val>
          <c:smooth val="0"/>
          <c:extLst>
            <c:ext xmlns:c16="http://schemas.microsoft.com/office/drawing/2014/chart" uri="{C3380CC4-5D6E-409C-BE32-E72D297353CC}">
              <c16:uniqueId val="{00000000-F444-4447-9ED4-0EE8EB9115C8}"/>
            </c:ext>
          </c:extLst>
        </c:ser>
        <c:ser>
          <c:idx val="1"/>
          <c:order val="1"/>
          <c:tx>
            <c:strRef>
              <c:f>Sheet1!$C$1</c:f>
              <c:strCache>
                <c:ptCount val="1"/>
                <c:pt idx="0">
                  <c:v>Males without anxiety</c:v>
                </c:pt>
              </c:strCache>
            </c:strRef>
          </c:tx>
          <c:spPr>
            <a:ln w="88900" cap="rnd">
              <a:solidFill>
                <a:schemeClr val="accent1">
                  <a:lumMod val="60000"/>
                  <a:lumOff val="40000"/>
                </a:schemeClr>
              </a:solidFill>
              <a:round/>
            </a:ln>
            <a:effectLst/>
          </c:spPr>
          <c:marker>
            <c:symbol val="none"/>
          </c:marker>
          <c:cat>
            <c:numRef>
              <c:f>Sheet1!$A$2:$A$4</c:f>
              <c:numCache>
                <c:formatCode>General</c:formatCode>
                <c:ptCount val="3"/>
                <c:pt idx="0">
                  <c:v>0</c:v>
                </c:pt>
                <c:pt idx="1">
                  <c:v>30</c:v>
                </c:pt>
                <c:pt idx="2">
                  <c:v>365</c:v>
                </c:pt>
              </c:numCache>
            </c:numRef>
          </c:cat>
          <c:val>
            <c:numRef>
              <c:f>Sheet1!$C$2:$C$4</c:f>
              <c:numCache>
                <c:formatCode>General</c:formatCode>
                <c:ptCount val="3"/>
                <c:pt idx="0">
                  <c:v>43.5</c:v>
                </c:pt>
                <c:pt idx="1">
                  <c:v>43.5</c:v>
                </c:pt>
                <c:pt idx="2">
                  <c:v>30.7</c:v>
                </c:pt>
              </c:numCache>
            </c:numRef>
          </c:val>
          <c:smooth val="0"/>
          <c:extLst>
            <c:ext xmlns:c16="http://schemas.microsoft.com/office/drawing/2014/chart" uri="{C3380CC4-5D6E-409C-BE32-E72D297353CC}">
              <c16:uniqueId val="{00000001-F444-4447-9ED4-0EE8EB9115C8}"/>
            </c:ext>
          </c:extLst>
        </c:ser>
        <c:ser>
          <c:idx val="2"/>
          <c:order val="2"/>
          <c:tx>
            <c:strRef>
              <c:f>Sheet1!$D$1</c:f>
              <c:strCache>
                <c:ptCount val="1"/>
                <c:pt idx="0">
                  <c:v>Males with depression</c:v>
                </c:pt>
              </c:strCache>
            </c:strRef>
          </c:tx>
          <c:spPr>
            <a:ln w="88900" cap="rnd">
              <a:solidFill>
                <a:srgbClr val="0070C0"/>
              </a:solidFill>
              <a:round/>
            </a:ln>
            <a:effectLst/>
          </c:spPr>
          <c:marker>
            <c:symbol val="none"/>
          </c:marker>
          <c:cat>
            <c:numRef>
              <c:f>Sheet1!$A$2:$A$4</c:f>
              <c:numCache>
                <c:formatCode>General</c:formatCode>
                <c:ptCount val="3"/>
                <c:pt idx="0">
                  <c:v>0</c:v>
                </c:pt>
                <c:pt idx="1">
                  <c:v>30</c:v>
                </c:pt>
                <c:pt idx="2">
                  <c:v>365</c:v>
                </c:pt>
              </c:numCache>
            </c:numRef>
          </c:cat>
          <c:val>
            <c:numRef>
              <c:f>Sheet1!$D$2:$D$4</c:f>
              <c:numCache>
                <c:formatCode>General</c:formatCode>
                <c:ptCount val="3"/>
                <c:pt idx="0">
                  <c:v>49.4</c:v>
                </c:pt>
                <c:pt idx="1">
                  <c:v>49.4</c:v>
                </c:pt>
                <c:pt idx="2">
                  <c:v>40.200000000000003</c:v>
                </c:pt>
              </c:numCache>
            </c:numRef>
          </c:val>
          <c:smooth val="0"/>
          <c:extLst>
            <c:ext xmlns:c16="http://schemas.microsoft.com/office/drawing/2014/chart" uri="{C3380CC4-5D6E-409C-BE32-E72D297353CC}">
              <c16:uniqueId val="{00000002-F444-4447-9ED4-0EE8EB9115C8}"/>
            </c:ext>
          </c:extLst>
        </c:ser>
        <c:ser>
          <c:idx val="3"/>
          <c:order val="3"/>
          <c:tx>
            <c:strRef>
              <c:f>Sheet1!$E$1</c:f>
              <c:strCache>
                <c:ptCount val="1"/>
                <c:pt idx="0">
                  <c:v>Males without depression</c:v>
                </c:pt>
              </c:strCache>
            </c:strRef>
          </c:tx>
          <c:spPr>
            <a:ln w="88900" cap="rnd">
              <a:solidFill>
                <a:schemeClr val="accent6">
                  <a:lumMod val="60000"/>
                  <a:lumOff val="40000"/>
                </a:schemeClr>
              </a:solidFill>
              <a:prstDash val="sysDash"/>
              <a:round/>
            </a:ln>
            <a:effectLst/>
          </c:spPr>
          <c:marker>
            <c:symbol val="none"/>
          </c:marker>
          <c:cat>
            <c:numRef>
              <c:f>Sheet1!$A$2:$A$4</c:f>
              <c:numCache>
                <c:formatCode>General</c:formatCode>
                <c:ptCount val="3"/>
                <c:pt idx="0">
                  <c:v>0</c:v>
                </c:pt>
                <c:pt idx="1">
                  <c:v>30</c:v>
                </c:pt>
                <c:pt idx="2">
                  <c:v>365</c:v>
                </c:pt>
              </c:numCache>
            </c:numRef>
          </c:cat>
          <c:val>
            <c:numRef>
              <c:f>Sheet1!$E$2:$E$4</c:f>
              <c:numCache>
                <c:formatCode>General</c:formatCode>
                <c:ptCount val="3"/>
                <c:pt idx="0">
                  <c:v>46.3</c:v>
                </c:pt>
                <c:pt idx="1">
                  <c:v>46.3</c:v>
                </c:pt>
                <c:pt idx="2">
                  <c:v>30.7</c:v>
                </c:pt>
              </c:numCache>
            </c:numRef>
          </c:val>
          <c:smooth val="0"/>
          <c:extLst>
            <c:ext xmlns:c16="http://schemas.microsoft.com/office/drawing/2014/chart" uri="{C3380CC4-5D6E-409C-BE32-E72D297353CC}">
              <c16:uniqueId val="{00000003-F444-4447-9ED4-0EE8EB9115C8}"/>
            </c:ext>
          </c:extLst>
        </c:ser>
        <c:dLbls>
          <c:showLegendKey val="0"/>
          <c:showVal val="0"/>
          <c:showCatName val="0"/>
          <c:showSerName val="0"/>
          <c:showPercent val="0"/>
          <c:showBubbleSize val="0"/>
        </c:dLbls>
        <c:smooth val="0"/>
        <c:axId val="2108093888"/>
        <c:axId val="2108231008"/>
      </c:lineChart>
      <c:catAx>
        <c:axId val="2108093888"/>
        <c:scaling>
          <c:orientation val="minMax"/>
        </c:scaling>
        <c:delete val="0"/>
        <c:axPos val="b"/>
        <c:title>
          <c:tx>
            <c:rich>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800" dirty="0">
                    <a:solidFill>
                      <a:schemeClr val="tx1"/>
                    </a:solidFill>
                    <a:latin typeface="Times New Roman" panose="02020603050405020304" pitchFamily="18" charset="0"/>
                    <a:cs typeface="Times New Roman" panose="02020603050405020304" pitchFamily="18" charset="0"/>
                  </a:rPr>
                  <a:t>Days since surgery</a:t>
                </a:r>
              </a:p>
            </c:rich>
          </c:tx>
          <c:overlay val="0"/>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2108231008"/>
        <c:crosses val="autoZero"/>
        <c:auto val="1"/>
        <c:lblAlgn val="ctr"/>
        <c:lblOffset val="100"/>
        <c:noMultiLvlLbl val="0"/>
      </c:catAx>
      <c:valAx>
        <c:axId val="2108231008"/>
        <c:scaling>
          <c:orientation val="minMax"/>
          <c:max val="50"/>
          <c:min val="3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800" dirty="0">
                    <a:solidFill>
                      <a:schemeClr val="tx1"/>
                    </a:solidFill>
                    <a:latin typeface="Times New Roman" panose="02020603050405020304" pitchFamily="18" charset="0"/>
                    <a:cs typeface="Times New Roman" panose="02020603050405020304" pitchFamily="18" charset="0"/>
                  </a:rPr>
                  <a:t>PROMIS Pain T-Score</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2108093888"/>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46D195-3BC8-3433-D631-F52D70A9E4C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Helvetica" pitchFamily="2" charset="0"/>
            </a:endParaRPr>
          </a:p>
        </p:txBody>
      </p:sp>
      <p:sp>
        <p:nvSpPr>
          <p:cNvPr id="3" name="Date Placeholder 2">
            <a:extLst>
              <a:ext uri="{FF2B5EF4-FFF2-40B4-BE49-F238E27FC236}">
                <a16:creationId xmlns:a16="http://schemas.microsoft.com/office/drawing/2014/main" id="{D120685E-046B-1955-18DB-FEB93FC6550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DB20652-15B0-284A-AF9A-C9B4225D46F1}" type="datetimeFigureOut">
              <a:rPr lang="en-US" smtClean="0">
                <a:latin typeface="Helvetica" pitchFamily="2" charset="0"/>
              </a:rPr>
              <a:t>2/18/2026</a:t>
            </a:fld>
            <a:endParaRPr lang="en-US">
              <a:latin typeface="Helvetica" pitchFamily="2" charset="0"/>
            </a:endParaRPr>
          </a:p>
        </p:txBody>
      </p:sp>
      <p:sp>
        <p:nvSpPr>
          <p:cNvPr id="4" name="Footer Placeholder 3">
            <a:extLst>
              <a:ext uri="{FF2B5EF4-FFF2-40B4-BE49-F238E27FC236}">
                <a16:creationId xmlns:a16="http://schemas.microsoft.com/office/drawing/2014/main" id="{8FF5C7E2-2B5A-93AA-3B01-32EE17A545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Helvetica" pitchFamily="2" charset="0"/>
            </a:endParaRPr>
          </a:p>
        </p:txBody>
      </p:sp>
      <p:sp>
        <p:nvSpPr>
          <p:cNvPr id="5" name="Slide Number Placeholder 4">
            <a:extLst>
              <a:ext uri="{FF2B5EF4-FFF2-40B4-BE49-F238E27FC236}">
                <a16:creationId xmlns:a16="http://schemas.microsoft.com/office/drawing/2014/main" id="{730E2F58-785A-CE80-06FC-DD266C41CC9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10C745-5C4C-B84F-834F-43FF886477F1}" type="slidenum">
              <a:rPr lang="en-US" smtClean="0">
                <a:latin typeface="Helvetica" pitchFamily="2" charset="0"/>
              </a:rPr>
              <a:t>‹#›</a:t>
            </a:fld>
            <a:endParaRPr lang="en-US">
              <a:latin typeface="Helvetica" pitchFamily="2" charset="0"/>
            </a:endParaRPr>
          </a:p>
        </p:txBody>
      </p:sp>
    </p:spTree>
    <p:extLst>
      <p:ext uri="{BB962C8B-B14F-4D97-AF65-F5344CB8AC3E}">
        <p14:creationId xmlns:p14="http://schemas.microsoft.com/office/powerpoint/2010/main" val="1842345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elvetica" pitchFamily="2"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elvetica" pitchFamily="2" charset="0"/>
              </a:defRPr>
            </a:lvl1pPr>
          </a:lstStyle>
          <a:p>
            <a:fld id="{BEEEF69B-99A2-8D48-A45C-8710CF16B1EC}" type="datetimeFigureOut">
              <a:rPr lang="en-US" smtClean="0"/>
              <a:pPr/>
              <a:t>2/18/2026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elvetica" pitchFamily="2"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elvetica" pitchFamily="2" charset="0"/>
              </a:defRPr>
            </a:lvl1pPr>
          </a:lstStyle>
          <a:p>
            <a:fld id="{7406616B-EB01-8046-BE15-5D7F46995169}" type="slidenum">
              <a:rPr lang="en-US" smtClean="0"/>
              <a:pPr/>
              <a:t>‹#›</a:t>
            </a:fld>
            <a:endParaRPr lang="en-US"/>
          </a:p>
        </p:txBody>
      </p:sp>
    </p:spTree>
    <p:extLst>
      <p:ext uri="{BB962C8B-B14F-4D97-AF65-F5344CB8AC3E}">
        <p14:creationId xmlns:p14="http://schemas.microsoft.com/office/powerpoint/2010/main" val="625503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Helvetica" pitchFamily="2" charset="0"/>
        <a:ea typeface="+mn-ea"/>
        <a:cs typeface="+mn-cs"/>
      </a:defRPr>
    </a:lvl1pPr>
    <a:lvl2pPr marL="457200" algn="l" defTabSz="914400" rtl="0" eaLnBrk="1" latinLnBrk="0" hangingPunct="1">
      <a:defRPr sz="1200" b="0" i="0" kern="1200">
        <a:solidFill>
          <a:schemeClr val="tx1"/>
        </a:solidFill>
        <a:latin typeface="Helvetica" pitchFamily="2" charset="0"/>
        <a:ea typeface="+mn-ea"/>
        <a:cs typeface="+mn-cs"/>
      </a:defRPr>
    </a:lvl2pPr>
    <a:lvl3pPr marL="914400" algn="l" defTabSz="914400" rtl="0" eaLnBrk="1" latinLnBrk="0" hangingPunct="1">
      <a:defRPr sz="1200" b="0" i="0" kern="1200">
        <a:solidFill>
          <a:schemeClr val="tx1"/>
        </a:solidFill>
        <a:latin typeface="Helvetica" pitchFamily="2" charset="0"/>
        <a:ea typeface="+mn-ea"/>
        <a:cs typeface="+mn-cs"/>
      </a:defRPr>
    </a:lvl3pPr>
    <a:lvl4pPr marL="1371600" algn="l" defTabSz="914400" rtl="0" eaLnBrk="1" latinLnBrk="0" hangingPunct="1">
      <a:defRPr sz="1200" b="0" i="0" kern="1200">
        <a:solidFill>
          <a:schemeClr val="tx1"/>
        </a:solidFill>
        <a:latin typeface="Helvetica" pitchFamily="2" charset="0"/>
        <a:ea typeface="+mn-ea"/>
        <a:cs typeface="+mn-cs"/>
      </a:defRPr>
    </a:lvl4pPr>
    <a:lvl5pPr marL="1828800" algn="l" defTabSz="914400" rtl="0" eaLnBrk="1" latinLnBrk="0" hangingPunct="1">
      <a:defRPr sz="1200" b="0" i="0" kern="1200">
        <a:solidFill>
          <a:schemeClr val="tx1"/>
        </a:solidFill>
        <a:latin typeface="Helvetica"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Hello, I am Josephine Fuller. I am a pre-med student doing research with bariatric and hernia surgery at the university of Tennessee medical center. Today we will be talking about Unmasking mental health discrepancies in ventral hernia repair. </a:t>
            </a:r>
            <a:r>
              <a:rPr lang="en-US" sz="1200" b="0" i="0" kern="1200" dirty="0">
                <a:solidFill>
                  <a:schemeClr val="tx1"/>
                </a:solidFill>
                <a:effectLst/>
                <a:latin typeface="Helvetica" pitchFamily="2" charset="0"/>
                <a:ea typeface="+mn-ea"/>
                <a:cs typeface="+mn-cs"/>
              </a:rPr>
              <a:t>​</a:t>
            </a:r>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1</a:t>
            </a:fld>
            <a:endParaRPr lang="en-US"/>
          </a:p>
        </p:txBody>
      </p:sp>
    </p:spTree>
    <p:extLst>
      <p:ext uri="{BB962C8B-B14F-4D97-AF65-F5344CB8AC3E}">
        <p14:creationId xmlns:p14="http://schemas.microsoft.com/office/powerpoint/2010/main" val="1927857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Next we looked at the pain scores of just the female population. On the x axis we can see the number of days since surgery starting a zero and going until one year, and on the y axis we see the PROMIS pain score. This first line demonstrates females with anxiety, and this second line demonstrates females without anxiety. We see that those without anxiety have lower pain scores at every benchmark. Our next blue line here is demonstrating females with depression, which has the same data points as those with anxiety for baseline and 30 days after surgery, and then has lower pain at one year. This last light blue dotted line shows us females without depression, which demonstrates the exact same score at each benchmark as females without anxiety. (add high </a:t>
            </a:r>
            <a:r>
              <a:rPr lang="en-US" sz="1200" b="0" i="0" u="none" strike="noStrike" kern="1200" dirty="0" err="1">
                <a:solidFill>
                  <a:schemeClr val="tx1"/>
                </a:solidFill>
                <a:effectLst/>
                <a:latin typeface="Helvetica" pitchFamily="2" charset="0"/>
                <a:ea typeface="+mn-ea"/>
                <a:cs typeface="+mn-cs"/>
              </a:rPr>
              <a:t>promis</a:t>
            </a:r>
            <a:r>
              <a:rPr lang="en-US" sz="1200" b="0" i="0" u="none" strike="noStrike" kern="1200" dirty="0">
                <a:solidFill>
                  <a:schemeClr val="tx1"/>
                </a:solidFill>
                <a:effectLst/>
                <a:latin typeface="Helvetica" pitchFamily="2" charset="0"/>
                <a:ea typeface="+mn-ea"/>
                <a:cs typeface="+mn-cs"/>
              </a:rPr>
              <a:t> means more pain)</a:t>
            </a:r>
            <a:r>
              <a:rPr lang="en-US" sz="1200" b="0" i="0" kern="1200" dirty="0">
                <a:solidFill>
                  <a:schemeClr val="tx1"/>
                </a:solidFill>
                <a:effectLst/>
                <a:latin typeface="Helvetica" pitchFamily="2" charset="0"/>
                <a:ea typeface="+mn-ea"/>
                <a:cs typeface="+mn-cs"/>
              </a:rPr>
              <a:t>​</a:t>
            </a:r>
            <a:endParaRPr lang="en-US" dirty="0"/>
          </a:p>
        </p:txBody>
      </p:sp>
      <p:sp>
        <p:nvSpPr>
          <p:cNvPr id="4" name="Slide Number Placeholder 3"/>
          <p:cNvSpPr>
            <a:spLocks noGrp="1"/>
          </p:cNvSpPr>
          <p:nvPr>
            <p:ph type="sldNum" sz="quarter" idx="5"/>
          </p:nvPr>
        </p:nvSpPr>
        <p:spPr/>
        <p:txBody>
          <a:bodyPr/>
          <a:lstStyle/>
          <a:p>
            <a:fld id="{7406616B-EB01-8046-BE15-5D7F46995169}" type="slidenum">
              <a:rPr lang="en-US" smtClean="0"/>
              <a:pPr/>
              <a:t>10</a:t>
            </a:fld>
            <a:endParaRPr lang="en-US"/>
          </a:p>
        </p:txBody>
      </p:sp>
    </p:spTree>
    <p:extLst>
      <p:ext uri="{BB962C8B-B14F-4D97-AF65-F5344CB8AC3E}">
        <p14:creationId xmlns:p14="http://schemas.microsoft.com/office/powerpoint/2010/main" val="18086014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Next, we did the same thing for the male population. This line demonstrates males with anxiety, and this lighter line demonstrates males without anxiety. We see that at every benchmark, those without anxiety have lower pain scores than those with anxiety. This next blue line shows us males with depression, and this light blue dotted line shows us males without depression. We see that those without depression have reported less pain than those with depression at every collection time. </a:t>
            </a:r>
            <a:endParaRPr lang="en-US" dirty="0"/>
          </a:p>
        </p:txBody>
      </p:sp>
      <p:sp>
        <p:nvSpPr>
          <p:cNvPr id="4" name="Slide Number Placeholder 3"/>
          <p:cNvSpPr>
            <a:spLocks noGrp="1"/>
          </p:cNvSpPr>
          <p:nvPr>
            <p:ph type="sldNum" sz="quarter" idx="5"/>
          </p:nvPr>
        </p:nvSpPr>
        <p:spPr/>
        <p:txBody>
          <a:bodyPr/>
          <a:lstStyle/>
          <a:p>
            <a:fld id="{7406616B-EB01-8046-BE15-5D7F46995169}" type="slidenum">
              <a:rPr lang="en-US" smtClean="0"/>
              <a:pPr/>
              <a:t>11</a:t>
            </a:fld>
            <a:endParaRPr lang="en-US"/>
          </a:p>
        </p:txBody>
      </p:sp>
    </p:spTree>
    <p:extLst>
      <p:ext uri="{BB962C8B-B14F-4D97-AF65-F5344CB8AC3E}">
        <p14:creationId xmlns:p14="http://schemas.microsoft.com/office/powerpoint/2010/main" val="3184845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Next we are going to pivot a bit and look at length of stay data for our cohort. We saw something a bit surprising here, which is that those with depression or anxiety actually stayed in the hospital for a shorter amount of time than those without a mental health disorder. Those with anxiety and depression stayed in the hospital for a median of 3 days, where those without a mental health disorder stayed in the hospital for a median of 4 days. (make sure this is equal sizing) (put in my notes the 1:2 matches) </a:t>
            </a:r>
          </a:p>
        </p:txBody>
      </p:sp>
      <p:sp>
        <p:nvSpPr>
          <p:cNvPr id="4" name="Slide Number Placeholder 3"/>
          <p:cNvSpPr>
            <a:spLocks noGrp="1"/>
          </p:cNvSpPr>
          <p:nvPr>
            <p:ph type="sldNum" sz="quarter" idx="5"/>
          </p:nvPr>
        </p:nvSpPr>
        <p:spPr/>
        <p:txBody>
          <a:bodyPr/>
          <a:lstStyle/>
          <a:p>
            <a:fld id="{7406616B-EB01-8046-BE15-5D7F46995169}" type="slidenum">
              <a:rPr lang="en-US" smtClean="0"/>
              <a:pPr/>
              <a:t>12</a:t>
            </a:fld>
            <a:endParaRPr lang="en-US"/>
          </a:p>
        </p:txBody>
      </p:sp>
    </p:spTree>
    <p:extLst>
      <p:ext uri="{BB962C8B-B14F-4D97-AF65-F5344CB8AC3E}">
        <p14:creationId xmlns:p14="http://schemas.microsoft.com/office/powerpoint/2010/main" val="2158707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dirty="0">
                <a:solidFill>
                  <a:schemeClr val="tx1"/>
                </a:solidFill>
                <a:effectLst/>
                <a:latin typeface="Helvetica" pitchFamily="2" charset="0"/>
                <a:ea typeface="+mn-ea"/>
                <a:cs typeface="+mn-cs"/>
              </a:rPr>
              <a:t>In this cohort, about one in ten patients presented with a psychiatric comorbidity. When we looked more closely at mental health conditions, we found a significantly higher prevalence of both anxiety and depression among female patients. We also found that patients with mental health comorbidities reported significantly higher pain scores, but shorter stay in the hospital after surgery. </a:t>
            </a:r>
            <a:r>
              <a:rPr lang="en-US" sz="1200" b="0" i="0" kern="1200" dirty="0">
                <a:solidFill>
                  <a:schemeClr val="tx1"/>
                </a:solidFill>
                <a:effectLst/>
                <a:latin typeface="Helvetica" pitchFamily="2" charset="0"/>
                <a:ea typeface="+mn-ea"/>
                <a:cs typeface="+mn-cs"/>
              </a:rPr>
              <a:t>​</a:t>
            </a:r>
          </a:p>
          <a:p>
            <a:pPr rtl="0" fontAlgn="base"/>
            <a:r>
              <a:rPr lang="en-US" sz="1200" b="0" i="0" u="none" strike="noStrike" kern="1200" dirty="0">
                <a:solidFill>
                  <a:schemeClr val="tx1"/>
                </a:solidFill>
                <a:effectLst/>
                <a:latin typeface="Helvetica" pitchFamily="2" charset="0"/>
                <a:ea typeface="+mn-ea"/>
                <a:cs typeface="+mn-cs"/>
              </a:rPr>
              <a:t>Understanding these mental health conditions is important because they can influence postoperative recovery, including pain perception and opioid use. Based on these findings, we believe that future prospective studies should look at whether mental health treatment before surgery can reduce postoperative pain and opioid use. Examining this relationship could help improve recovery and potentially reduce opioid exposure.</a:t>
            </a:r>
            <a:endParaRPr lang="en-US" sz="1200" b="0" i="0" kern="1200" dirty="0">
              <a:solidFill>
                <a:schemeClr val="tx1"/>
              </a:solidFill>
              <a:effectLst/>
              <a:latin typeface="Helvetica" pitchFamily="2" charset="0"/>
              <a:ea typeface="+mn-ea"/>
              <a:cs typeface="+mn-cs"/>
            </a:endParaRPr>
          </a:p>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13</a:t>
            </a:fld>
            <a:endParaRPr lang="en-US"/>
          </a:p>
        </p:txBody>
      </p:sp>
    </p:spTree>
    <p:extLst>
      <p:ext uri="{BB962C8B-B14F-4D97-AF65-F5344CB8AC3E}">
        <p14:creationId xmlns:p14="http://schemas.microsoft.com/office/powerpoint/2010/main" val="504590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406616B-EB01-8046-BE15-5D7F46995169}" type="slidenum">
              <a:rPr lang="en-US" smtClean="0"/>
              <a:t>14</a:t>
            </a:fld>
            <a:endParaRPr lang="en-US"/>
          </a:p>
        </p:txBody>
      </p:sp>
    </p:spTree>
    <p:extLst>
      <p:ext uri="{BB962C8B-B14F-4D97-AF65-F5344CB8AC3E}">
        <p14:creationId xmlns:p14="http://schemas.microsoft.com/office/powerpoint/2010/main" val="199954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Our authors reported these disclosures. </a:t>
            </a:r>
            <a:r>
              <a:rPr lang="en-US" sz="1200" b="0" i="0" kern="1200" dirty="0">
                <a:solidFill>
                  <a:schemeClr val="tx1"/>
                </a:solidFill>
                <a:effectLst/>
                <a:latin typeface="Helvetica" pitchFamily="2" charset="0"/>
                <a:ea typeface="+mn-ea"/>
                <a:cs typeface="+mn-cs"/>
              </a:rPr>
              <a:t>​</a:t>
            </a:r>
            <a:endParaRPr lang="en-US" dirty="0"/>
          </a:p>
        </p:txBody>
      </p:sp>
      <p:sp>
        <p:nvSpPr>
          <p:cNvPr id="4" name="Slide Number Placeholder 3"/>
          <p:cNvSpPr>
            <a:spLocks noGrp="1"/>
          </p:cNvSpPr>
          <p:nvPr>
            <p:ph type="sldNum" sz="quarter" idx="5"/>
          </p:nvPr>
        </p:nvSpPr>
        <p:spPr/>
        <p:txBody>
          <a:bodyPr/>
          <a:lstStyle/>
          <a:p>
            <a:fld id="{7406616B-EB01-8046-BE15-5D7F46995169}" type="slidenum">
              <a:rPr lang="en-US" smtClean="0"/>
              <a:pPr/>
              <a:t>2</a:t>
            </a:fld>
            <a:endParaRPr lang="en-US"/>
          </a:p>
        </p:txBody>
      </p:sp>
    </p:spTree>
    <p:extLst>
      <p:ext uri="{BB962C8B-B14F-4D97-AF65-F5344CB8AC3E}">
        <p14:creationId xmlns:p14="http://schemas.microsoft.com/office/powerpoint/2010/main" val="3790540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In the previous presentation, we brought your attention to the high prevalence of mental health disorders that we found in our dataset. This is important because prior studies have consistently shown that patients with mental health conditions tend to report higher postoperative pain scores. This might be due in part to altered pain perception and increased pain sensitivity, which can make recovery feel more intense and prolonged for these patients. Also, these same patients often use more opioids after surgery, and they may get higher doses or longer prescriptions in order to try to manage their pain. When we put these two variables together, this creates a cycle that has the potential to increase reliance on opioid medications. </a:t>
            </a:r>
            <a:r>
              <a:rPr lang="en-US" sz="1200" b="0" i="0" kern="1200" dirty="0">
                <a:solidFill>
                  <a:schemeClr val="tx1"/>
                </a:solidFill>
                <a:effectLst/>
                <a:latin typeface="Helvetica" pitchFamily="2" charset="0"/>
                <a:ea typeface="+mn-ea"/>
                <a:cs typeface="+mn-cs"/>
              </a:rPr>
              <a:t>​</a:t>
            </a:r>
            <a:endParaRPr lang="en-US" dirty="0">
              <a:latin typeface="Helvetica"/>
              <a:cs typeface="Helvetica"/>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3</a:t>
            </a:fld>
            <a:endParaRPr lang="en-US"/>
          </a:p>
        </p:txBody>
      </p:sp>
    </p:spTree>
    <p:extLst>
      <p:ext uri="{BB962C8B-B14F-4D97-AF65-F5344CB8AC3E}">
        <p14:creationId xmlns:p14="http://schemas.microsoft.com/office/powerpoint/2010/main" val="1206617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We wanted to examine the incidence of anxiety and depression within the ACHQC to better understand the prevalence of mental health disorders in our patient population. From there, we looked at how these rates differed between male and female patients, and we wanted to try to identify any sex-based patterns. Finally, we explored how mental health conditions might influence key postoperative outcomes, specifically pain scores. This approach allowed us to not only look at prevalence, but also understand how mental health may shape a patient's postoperative experience.</a:t>
            </a:r>
            <a:r>
              <a:rPr lang="en-US" sz="1200" b="0" i="0" kern="1200" dirty="0">
                <a:solidFill>
                  <a:schemeClr val="tx1"/>
                </a:solidFill>
                <a:effectLst/>
                <a:latin typeface="Helvetica" pitchFamily="2" charset="0"/>
                <a:ea typeface="+mn-ea"/>
                <a:cs typeface="+mn-cs"/>
              </a:rPr>
              <a:t>​</a:t>
            </a:r>
            <a:endParaRPr lang="en-US" dirty="0"/>
          </a:p>
        </p:txBody>
      </p:sp>
      <p:sp>
        <p:nvSpPr>
          <p:cNvPr id="4" name="Slide Number Placeholder 3"/>
          <p:cNvSpPr>
            <a:spLocks noGrp="1"/>
          </p:cNvSpPr>
          <p:nvPr>
            <p:ph type="sldNum" sz="quarter" idx="5"/>
          </p:nvPr>
        </p:nvSpPr>
        <p:spPr/>
        <p:txBody>
          <a:bodyPr/>
          <a:lstStyle/>
          <a:p>
            <a:fld id="{7406616B-EB01-8046-BE15-5D7F46995169}" type="slidenum">
              <a:rPr lang="en-US" smtClean="0"/>
              <a:pPr/>
              <a:t>4</a:t>
            </a:fld>
            <a:endParaRPr lang="en-US"/>
          </a:p>
        </p:txBody>
      </p:sp>
    </p:spTree>
    <p:extLst>
      <p:ext uri="{BB962C8B-B14F-4D97-AF65-F5344CB8AC3E}">
        <p14:creationId xmlns:p14="http://schemas.microsoft.com/office/powerpoint/2010/main" val="326254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The way we went about this was to complete a retrospective review of the ACHQC database. We included patients from initiation of the database in 2013 to 2025 who underwent a </a:t>
            </a:r>
            <a:r>
              <a:rPr lang="en-US" sz="1200" b="0" i="0" u="none" strike="noStrike" kern="1200" dirty="0" err="1">
                <a:solidFill>
                  <a:schemeClr val="tx1"/>
                </a:solidFill>
                <a:effectLst/>
                <a:latin typeface="Helvetica" pitchFamily="2" charset="0"/>
                <a:ea typeface="+mn-ea"/>
                <a:cs typeface="+mn-cs"/>
              </a:rPr>
              <a:t>retromuscular</a:t>
            </a:r>
            <a:r>
              <a:rPr lang="en-US" sz="1200" b="0" i="0" u="none" strike="noStrike" kern="1200" dirty="0">
                <a:solidFill>
                  <a:schemeClr val="tx1"/>
                </a:solidFill>
                <a:effectLst/>
                <a:latin typeface="Helvetica" pitchFamily="2" charset="0"/>
                <a:ea typeface="+mn-ea"/>
                <a:cs typeface="+mn-cs"/>
              </a:rPr>
              <a:t> ventral hernia repair with mesh. Only cases with available behavioral health history were included in the analysis. Outcomes and characteristics were stratified by sex and we completed propensity matching to allow for comparison between male and female patients. </a:t>
            </a:r>
            <a:r>
              <a:rPr lang="en-US" sz="1200" b="0" i="0" kern="1200" dirty="0">
                <a:solidFill>
                  <a:schemeClr val="tx1"/>
                </a:solidFill>
                <a:effectLst/>
                <a:latin typeface="Helvetica" pitchFamily="2" charset="0"/>
                <a:ea typeface="+mn-ea"/>
                <a:cs typeface="+mn-cs"/>
              </a:rPr>
              <a:t>​</a:t>
            </a:r>
            <a:endParaRPr lang="en-US" dirty="0">
              <a:latin typeface="Helvetica"/>
              <a:cs typeface="Helvetica"/>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5</a:t>
            </a:fld>
            <a:endParaRPr lang="en-US"/>
          </a:p>
        </p:txBody>
      </p:sp>
    </p:spTree>
    <p:extLst>
      <p:ext uri="{BB962C8B-B14F-4D97-AF65-F5344CB8AC3E}">
        <p14:creationId xmlns:p14="http://schemas.microsoft.com/office/powerpoint/2010/main" val="89252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Helvetica"/>
                <a:cs typeface="Helvetica"/>
              </a:rPr>
              <a:t>We included a total of 11,943 patients in our sample. The average age was 59 years, and just over half of the cohort—about 53%—were female. The average BMI was 32.2, and the most common ASA classification was class 3, indicating a relatively high baseline level of medical complexity. Hypertension was the most frequent comorbidity, affecting more than half of the patients in the cohort. In terms of mental health, approximately 4.7% of patients had depression and 5.7% had anxiety.</a:t>
            </a:r>
          </a:p>
          <a:p>
            <a:r>
              <a:rPr lang="en-US" dirty="0">
                <a:latin typeface="Helvetica"/>
                <a:cs typeface="Helvetica"/>
              </a:rPr>
              <a:t>When we looked at hernia characteristics, just under half of the cases were recurrent, and the average hernia size was about 10 centimeters. Nearly all of these procedures were elective. </a:t>
            </a:r>
            <a:endParaRPr lang="en-US" dirty="0">
              <a:latin typeface="Helvetica"/>
              <a:ea typeface="Calibri"/>
              <a:cs typeface="Helvetica"/>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6</a:t>
            </a:fld>
            <a:endParaRPr lang="en-US"/>
          </a:p>
        </p:txBody>
      </p:sp>
    </p:spTree>
    <p:extLst>
      <p:ext uri="{BB962C8B-B14F-4D97-AF65-F5344CB8AC3E}">
        <p14:creationId xmlns:p14="http://schemas.microsoft.com/office/powerpoint/2010/main" val="2882045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5D8F8-7B9F-BD25-63C3-F4D696296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4F3FCD-1AA5-6E8D-B808-E07F894F4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AB6185-568D-1901-D302-B1E27560164A}"/>
              </a:ext>
            </a:extLst>
          </p:cNvPr>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Next, we looked at pain scores using the PROMIS pain survey and stratified results by mental health comorbidity. </a:t>
            </a:r>
            <a:r>
              <a:rPr lang="en-US" dirty="0">
                <a:latin typeface="Calibri"/>
                <a:ea typeface="Calibri"/>
                <a:cs typeface="Calibri"/>
              </a:rPr>
              <a:t>For this analysis we performed propensity score matching, which reduced our sample size but allowed us to accurately compare those with and without mental health disorders. </a:t>
            </a:r>
            <a:r>
              <a:rPr lang="en-US" sz="1200" b="0" i="0" u="none" strike="noStrike" kern="1200" dirty="0">
                <a:solidFill>
                  <a:schemeClr val="tx1"/>
                </a:solidFill>
                <a:effectLst/>
                <a:latin typeface="Helvetica" pitchFamily="2" charset="0"/>
                <a:ea typeface="+mn-ea"/>
                <a:cs typeface="+mn-cs"/>
              </a:rPr>
              <a:t>At baseline, 30 days, and 1 year, those with depression consistently reported significantly greater pain intensity than those without depression. The median pain scores in the depressed group were 2-10 points higher at each benchmark, demonstrating a persistent difference in both acute and chronic pain. </a:t>
            </a:r>
            <a:r>
              <a:rPr lang="en-US" sz="1200" b="0" i="0" kern="1200" dirty="0">
                <a:solidFill>
                  <a:schemeClr val="tx1"/>
                </a:solidFill>
                <a:effectLst/>
                <a:latin typeface="Helvetica" pitchFamily="2" charset="0"/>
                <a:ea typeface="+mn-ea"/>
                <a:cs typeface="+mn-cs"/>
              </a:rPr>
              <a:t>​</a:t>
            </a:r>
            <a:endParaRPr lang="en-US" dirty="0">
              <a:latin typeface="Helvetica"/>
              <a:cs typeface="Helvetica"/>
            </a:endParaRPr>
          </a:p>
        </p:txBody>
      </p:sp>
      <p:sp>
        <p:nvSpPr>
          <p:cNvPr id="4" name="Slide Number Placeholder 3">
            <a:extLst>
              <a:ext uri="{FF2B5EF4-FFF2-40B4-BE49-F238E27FC236}">
                <a16:creationId xmlns:a16="http://schemas.microsoft.com/office/drawing/2014/main" id="{D13DE351-B415-C192-EA0A-5BB7AD120106}"/>
              </a:ext>
            </a:extLst>
          </p:cNvPr>
          <p:cNvSpPr>
            <a:spLocks noGrp="1"/>
          </p:cNvSpPr>
          <p:nvPr>
            <p:ph type="sldNum" sz="quarter" idx="5"/>
          </p:nvPr>
        </p:nvSpPr>
        <p:spPr/>
        <p:txBody>
          <a:bodyPr/>
          <a:lstStyle/>
          <a:p>
            <a:fld id="{7406616B-EB01-8046-BE15-5D7F46995169}" type="slidenum">
              <a:rPr lang="en-US" smtClean="0"/>
              <a:pPr/>
              <a:t>7</a:t>
            </a:fld>
            <a:endParaRPr lang="en-US"/>
          </a:p>
        </p:txBody>
      </p:sp>
    </p:spTree>
    <p:extLst>
      <p:ext uri="{BB962C8B-B14F-4D97-AF65-F5344CB8AC3E}">
        <p14:creationId xmlns:p14="http://schemas.microsoft.com/office/powerpoint/2010/main" val="300775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A similar pattern emerged for individuals with anxiety, with pain intensity consistently higher at baseline, 30 days, and 1 year compared to those without anxiety. Across every time point, the anxious group reported significantly greater pain., although the difference in median scores is not as great as the depressed group. </a:t>
            </a:r>
            <a:endParaRPr lang="en-US" dirty="0">
              <a:latin typeface="Helvetica"/>
              <a:cs typeface="Helvetica"/>
            </a:endParaRPr>
          </a:p>
        </p:txBody>
      </p:sp>
      <p:sp>
        <p:nvSpPr>
          <p:cNvPr id="4" name="Slide Number Placeholder 3"/>
          <p:cNvSpPr>
            <a:spLocks noGrp="1"/>
          </p:cNvSpPr>
          <p:nvPr>
            <p:ph type="sldNum" sz="quarter" idx="5"/>
          </p:nvPr>
        </p:nvSpPr>
        <p:spPr/>
        <p:txBody>
          <a:bodyPr/>
          <a:lstStyle/>
          <a:p>
            <a:fld id="{7406616B-EB01-8046-BE15-5D7F46995169}" type="slidenum">
              <a:rPr lang="en-US" smtClean="0"/>
              <a:pPr/>
              <a:t>8</a:t>
            </a:fld>
            <a:endParaRPr lang="en-US"/>
          </a:p>
        </p:txBody>
      </p:sp>
    </p:spTree>
    <p:extLst>
      <p:ext uri="{BB962C8B-B14F-4D97-AF65-F5344CB8AC3E}">
        <p14:creationId xmlns:p14="http://schemas.microsoft.com/office/powerpoint/2010/main" val="1493613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Helvetica" pitchFamily="2" charset="0"/>
                <a:ea typeface="+mn-ea"/>
                <a:cs typeface="+mn-cs"/>
              </a:rPr>
              <a:t>When we look at prevalence within sexes, we found a significantly higher rate of both anxiety and depression among female patients. In our cohort, these conditions were about twice as common in females than in males, and this pattern was consistent across both diagnoses.</a:t>
            </a:r>
            <a:r>
              <a:rPr lang="en-US" sz="1200" b="0" i="0" kern="1200" dirty="0">
                <a:solidFill>
                  <a:schemeClr val="tx1"/>
                </a:solidFill>
                <a:effectLst/>
                <a:latin typeface="Helvetica" pitchFamily="2" charset="0"/>
                <a:ea typeface="+mn-ea"/>
                <a:cs typeface="+mn-cs"/>
              </a:rPr>
              <a:t>​</a:t>
            </a:r>
            <a:endParaRPr lang="en-US" dirty="0"/>
          </a:p>
        </p:txBody>
      </p:sp>
      <p:sp>
        <p:nvSpPr>
          <p:cNvPr id="4" name="Slide Number Placeholder 3"/>
          <p:cNvSpPr>
            <a:spLocks noGrp="1"/>
          </p:cNvSpPr>
          <p:nvPr>
            <p:ph type="sldNum" sz="quarter" idx="5"/>
          </p:nvPr>
        </p:nvSpPr>
        <p:spPr/>
        <p:txBody>
          <a:bodyPr/>
          <a:lstStyle/>
          <a:p>
            <a:fld id="{7406616B-EB01-8046-BE15-5D7F46995169}" type="slidenum">
              <a:rPr lang="en-US" smtClean="0"/>
              <a:pPr/>
              <a:t>9</a:t>
            </a:fld>
            <a:endParaRPr lang="en-US"/>
          </a:p>
        </p:txBody>
      </p:sp>
    </p:spTree>
    <p:extLst>
      <p:ext uri="{BB962C8B-B14F-4D97-AF65-F5344CB8AC3E}">
        <p14:creationId xmlns:p14="http://schemas.microsoft.com/office/powerpoint/2010/main" val="27553737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DEC02-E4B8-51F5-ADBA-07DA2069D061}"/>
              </a:ext>
            </a:extLst>
          </p:cNvPr>
          <p:cNvSpPr>
            <a:spLocks noGrp="1"/>
          </p:cNvSpPr>
          <p:nvPr>
            <p:ph type="ctrTitle"/>
          </p:nvPr>
        </p:nvSpPr>
        <p:spPr>
          <a:xfrm>
            <a:off x="571500" y="1941265"/>
            <a:ext cx="11010900" cy="1487735"/>
          </a:xfrm>
        </p:spPr>
        <p:txBody>
          <a:bodyPr anchor="b">
            <a:normAutofit/>
          </a:bodyPr>
          <a:lstStyle>
            <a:lvl1pPr algn="ctr">
              <a:defRPr sz="4000" b="1"/>
            </a:lvl1pPr>
          </a:lstStyle>
          <a:p>
            <a:r>
              <a:rPr lang="en-US"/>
              <a:t>Click to edit Master title style</a:t>
            </a:r>
          </a:p>
        </p:txBody>
      </p:sp>
      <p:sp>
        <p:nvSpPr>
          <p:cNvPr id="3" name="Subtitle 2">
            <a:extLst>
              <a:ext uri="{FF2B5EF4-FFF2-40B4-BE49-F238E27FC236}">
                <a16:creationId xmlns:a16="http://schemas.microsoft.com/office/drawing/2014/main" id="{35E2BF8A-00CD-FC81-752C-710DB16A4347}"/>
              </a:ext>
            </a:extLst>
          </p:cNvPr>
          <p:cNvSpPr>
            <a:spLocks noGrp="1"/>
          </p:cNvSpPr>
          <p:nvPr>
            <p:ph type="subTitle" idx="1"/>
          </p:nvPr>
        </p:nvSpPr>
        <p:spPr>
          <a:xfrm>
            <a:off x="571500" y="3602038"/>
            <a:ext cx="11010900" cy="896614"/>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961693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2 Columns, 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CDCA-8F86-0F90-C9FA-6E6768E06693}"/>
              </a:ext>
            </a:extLst>
          </p:cNvPr>
          <p:cNvSpPr>
            <a:spLocks noGrp="1"/>
          </p:cNvSpPr>
          <p:nvPr>
            <p:ph type="title"/>
          </p:nvPr>
        </p:nvSpPr>
        <p:spPr>
          <a:xfrm>
            <a:off x="571500" y="342900"/>
            <a:ext cx="4333009" cy="1617926"/>
          </a:xfrm>
        </p:spPr>
        <p:txBody>
          <a:bodyPr anchor="t"/>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743E5F-F087-033A-963A-BD934C6829AE}"/>
              </a:ext>
            </a:extLst>
          </p:cNvPr>
          <p:cNvSpPr>
            <a:spLocks noGrp="1"/>
          </p:cNvSpPr>
          <p:nvPr>
            <p:ph idx="1"/>
          </p:nvPr>
        </p:nvSpPr>
        <p:spPr>
          <a:xfrm>
            <a:off x="5070764" y="342900"/>
            <a:ext cx="6511636" cy="5638799"/>
          </a:xfrm>
        </p:spPr>
        <p:txBody>
          <a:bodyPr/>
          <a:lstStyle>
            <a:lvl1pPr>
              <a:defRPr sz="2000"/>
            </a:lvl1pPr>
            <a:lvl2pPr>
              <a:defRPr sz="1800"/>
            </a:lvl2pPr>
            <a:lvl3pPr>
              <a:defRPr sz="1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4" name="Text Placeholder 3">
            <a:extLst>
              <a:ext uri="{FF2B5EF4-FFF2-40B4-BE49-F238E27FC236}">
                <a16:creationId xmlns:a16="http://schemas.microsoft.com/office/drawing/2014/main" id="{9269247C-41B7-638E-46F1-413712F5579F}"/>
              </a:ext>
            </a:extLst>
          </p:cNvPr>
          <p:cNvSpPr>
            <a:spLocks noGrp="1"/>
          </p:cNvSpPr>
          <p:nvPr>
            <p:ph type="body" sz="half" idx="2"/>
          </p:nvPr>
        </p:nvSpPr>
        <p:spPr>
          <a:xfrm>
            <a:off x="571500" y="2114308"/>
            <a:ext cx="4333009" cy="386739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AFB11DD7-0822-5013-BFCC-9C0967E37053}"/>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2234356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2 Columns, Content and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94D7F-773F-7FC4-33FE-356894EE72BB}"/>
              </a:ext>
            </a:extLst>
          </p:cNvPr>
          <p:cNvSpPr>
            <a:spLocks noGrp="1"/>
          </p:cNvSpPr>
          <p:nvPr>
            <p:ph type="title"/>
          </p:nvPr>
        </p:nvSpPr>
        <p:spPr>
          <a:xfrm>
            <a:off x="571500" y="342900"/>
            <a:ext cx="3932237" cy="1600200"/>
          </a:xfrm>
        </p:spPr>
        <p:txBody>
          <a:bodyPr anchor="t"/>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01A3A9-3A24-886A-3B76-813D8F422B97}"/>
              </a:ext>
            </a:extLst>
          </p:cNvPr>
          <p:cNvSpPr>
            <a:spLocks noGrp="1"/>
          </p:cNvSpPr>
          <p:nvPr>
            <p:ph type="pic" idx="1"/>
          </p:nvPr>
        </p:nvSpPr>
        <p:spPr>
          <a:xfrm>
            <a:off x="4728475" y="342900"/>
            <a:ext cx="6853925" cy="5638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129828-A9C8-495B-71E2-F28A4410DA7E}"/>
              </a:ext>
            </a:extLst>
          </p:cNvPr>
          <p:cNvSpPr>
            <a:spLocks noGrp="1"/>
          </p:cNvSpPr>
          <p:nvPr>
            <p:ph type="body" sz="half" idx="2"/>
          </p:nvPr>
        </p:nvSpPr>
        <p:spPr>
          <a:xfrm>
            <a:off x="571499" y="2101408"/>
            <a:ext cx="3932237" cy="388029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5540A90B-2FF4-36FB-E174-BC3964AF4BA9}"/>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2334877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lte, Chart, Table,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B83E0FF-4CF0-8710-6753-02F68CCBEBDB}"/>
              </a:ext>
            </a:extLst>
          </p:cNvPr>
          <p:cNvSpPr>
            <a:spLocks noGrp="1"/>
          </p:cNvSpPr>
          <p:nvPr>
            <p:ph type="title"/>
          </p:nvPr>
        </p:nvSpPr>
        <p:spPr>
          <a:xfrm>
            <a:off x="571500" y="365125"/>
            <a:ext cx="11010900" cy="869705"/>
          </a:xfrm>
        </p:spPr>
        <p:txBody>
          <a:bodyPr/>
          <a:lstStyle/>
          <a:p>
            <a:r>
              <a:rPr lang="en-US"/>
              <a:t>Click to edit Master title style</a:t>
            </a:r>
          </a:p>
        </p:txBody>
      </p:sp>
      <p:sp>
        <p:nvSpPr>
          <p:cNvPr id="6" name="Content Placeholder 3">
            <a:extLst>
              <a:ext uri="{FF2B5EF4-FFF2-40B4-BE49-F238E27FC236}">
                <a16:creationId xmlns:a16="http://schemas.microsoft.com/office/drawing/2014/main" id="{02A757F0-4402-07D9-3B96-BC8EA4CF6880}"/>
              </a:ext>
            </a:extLst>
          </p:cNvPr>
          <p:cNvSpPr>
            <a:spLocks noGrp="1"/>
          </p:cNvSpPr>
          <p:nvPr>
            <p:ph sz="half" idx="2"/>
          </p:nvPr>
        </p:nvSpPr>
        <p:spPr>
          <a:xfrm>
            <a:off x="4322618" y="1411830"/>
            <a:ext cx="7259782" cy="4569869"/>
          </a:xfrm>
        </p:spPr>
        <p:txBody>
          <a:bodyPr/>
          <a:lstStyle/>
          <a:p>
            <a:pPr lvl="0"/>
            <a:r>
              <a:rPr lang="en-US"/>
              <a:t>Click to edit Master text styles</a:t>
            </a:r>
          </a:p>
          <a:p>
            <a:pPr lvl="1"/>
            <a:r>
              <a:rPr lang="en-US"/>
              <a:t>Second level</a:t>
            </a:r>
          </a:p>
          <a:p>
            <a:pPr lvl="2"/>
            <a:r>
              <a:rPr lang="en-US"/>
              <a:t>Third level</a:t>
            </a:r>
          </a:p>
        </p:txBody>
      </p:sp>
      <p:sp>
        <p:nvSpPr>
          <p:cNvPr id="8" name="Chart Placeholder 7">
            <a:extLst>
              <a:ext uri="{FF2B5EF4-FFF2-40B4-BE49-F238E27FC236}">
                <a16:creationId xmlns:a16="http://schemas.microsoft.com/office/drawing/2014/main" id="{9308BC07-079A-80E7-C56E-28631B83B855}"/>
              </a:ext>
            </a:extLst>
          </p:cNvPr>
          <p:cNvSpPr>
            <a:spLocks noGrp="1"/>
          </p:cNvSpPr>
          <p:nvPr>
            <p:ph type="chart" sz="quarter" idx="11"/>
          </p:nvPr>
        </p:nvSpPr>
        <p:spPr>
          <a:xfrm>
            <a:off x="571500" y="1411831"/>
            <a:ext cx="3560763" cy="2017169"/>
          </a:xfrm>
        </p:spPr>
        <p:txBody>
          <a:bodyPr/>
          <a:lstStyle/>
          <a:p>
            <a:endParaRPr lang="en-US"/>
          </a:p>
        </p:txBody>
      </p:sp>
      <p:sp>
        <p:nvSpPr>
          <p:cNvPr id="10" name="Table Placeholder 9">
            <a:extLst>
              <a:ext uri="{FF2B5EF4-FFF2-40B4-BE49-F238E27FC236}">
                <a16:creationId xmlns:a16="http://schemas.microsoft.com/office/drawing/2014/main" id="{8C820BE5-956E-DD4F-DD48-AEE9DB1F49ED}"/>
              </a:ext>
            </a:extLst>
          </p:cNvPr>
          <p:cNvSpPr>
            <a:spLocks noGrp="1"/>
          </p:cNvSpPr>
          <p:nvPr>
            <p:ph type="tbl" sz="quarter" idx="12"/>
          </p:nvPr>
        </p:nvSpPr>
        <p:spPr>
          <a:xfrm>
            <a:off x="571500" y="3686939"/>
            <a:ext cx="3560763" cy="2294761"/>
          </a:xfrm>
        </p:spPr>
        <p:txBody>
          <a:bodyPr/>
          <a:lstStyle/>
          <a:p>
            <a:endParaRPr lang="en-US"/>
          </a:p>
        </p:txBody>
      </p:sp>
      <p:sp>
        <p:nvSpPr>
          <p:cNvPr id="2" name="Slide Number Placeholder 5">
            <a:extLst>
              <a:ext uri="{FF2B5EF4-FFF2-40B4-BE49-F238E27FC236}">
                <a16:creationId xmlns:a16="http://schemas.microsoft.com/office/drawing/2014/main" id="{8F6F15B5-DC17-B833-5220-B31737124FEF}"/>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1552296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Content 3 Sub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FD25C-4B45-295A-BF15-BC431C994F09}"/>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BC4655-E84B-DEF2-E5C3-C654BC2F0798}"/>
              </a:ext>
            </a:extLst>
          </p:cNvPr>
          <p:cNvSpPr>
            <a:spLocks noGrp="1"/>
          </p:cNvSpPr>
          <p:nvPr>
            <p:ph type="sldNum" sz="quarter" idx="10"/>
          </p:nvPr>
        </p:nvSpPr>
        <p:spPr/>
        <p:txBody>
          <a:bodyPr/>
          <a:lstStyle/>
          <a:p>
            <a:fld id="{CF8927CA-B969-F54E-B4E1-EFF17290A36F}" type="slidenum">
              <a:rPr lang="en-US" smtClean="0"/>
              <a:pPr/>
              <a:t>‹#›</a:t>
            </a:fld>
            <a:endParaRPr lang="en-US"/>
          </a:p>
        </p:txBody>
      </p:sp>
      <p:sp>
        <p:nvSpPr>
          <p:cNvPr id="5" name="Content Placeholder 4">
            <a:extLst>
              <a:ext uri="{FF2B5EF4-FFF2-40B4-BE49-F238E27FC236}">
                <a16:creationId xmlns:a16="http://schemas.microsoft.com/office/drawing/2014/main" id="{00FA0474-B88D-A87B-7682-2D56EE2CDB7F}"/>
              </a:ext>
            </a:extLst>
          </p:cNvPr>
          <p:cNvSpPr>
            <a:spLocks noGrp="1"/>
          </p:cNvSpPr>
          <p:nvPr>
            <p:ph sz="quarter" idx="11"/>
          </p:nvPr>
        </p:nvSpPr>
        <p:spPr>
          <a:xfrm>
            <a:off x="571500" y="1231900"/>
            <a:ext cx="5891213" cy="4749800"/>
          </a:xfrm>
        </p:spPr>
        <p:txBody>
          <a:bodyPr/>
          <a:lstStyle/>
          <a:p>
            <a:pPr lvl="0"/>
            <a:r>
              <a:rPr lang="en-US"/>
              <a:t>Click to edit Master text styles</a:t>
            </a:r>
          </a:p>
          <a:p>
            <a:pPr lvl="1"/>
            <a:r>
              <a:rPr lang="en-US"/>
              <a:t>Second level</a:t>
            </a:r>
          </a:p>
          <a:p>
            <a:pPr lvl="2"/>
            <a:r>
              <a:rPr lang="en-US"/>
              <a:t>Third level</a:t>
            </a:r>
          </a:p>
        </p:txBody>
      </p:sp>
      <p:sp>
        <p:nvSpPr>
          <p:cNvPr id="7" name="Content Placeholder 6">
            <a:extLst>
              <a:ext uri="{FF2B5EF4-FFF2-40B4-BE49-F238E27FC236}">
                <a16:creationId xmlns:a16="http://schemas.microsoft.com/office/drawing/2014/main" id="{C79C7A58-201B-9124-2605-365FA8EB1B1D}"/>
              </a:ext>
            </a:extLst>
          </p:cNvPr>
          <p:cNvSpPr>
            <a:spLocks noGrp="1"/>
          </p:cNvSpPr>
          <p:nvPr>
            <p:ph sz="quarter" idx="12"/>
          </p:nvPr>
        </p:nvSpPr>
        <p:spPr>
          <a:xfrm>
            <a:off x="6561138" y="1231899"/>
            <a:ext cx="4922837" cy="1415845"/>
          </a:xfrm>
        </p:spPr>
        <p:txBody>
          <a:bodyPr/>
          <a:lstStyle/>
          <a:p>
            <a:pPr lvl="0"/>
            <a:r>
              <a:rPr lang="en-US"/>
              <a:t>Click to edit Master text styles</a:t>
            </a:r>
          </a:p>
          <a:p>
            <a:pPr lvl="1"/>
            <a:r>
              <a:rPr lang="en-US"/>
              <a:t>Second level</a:t>
            </a:r>
          </a:p>
          <a:p>
            <a:pPr lvl="2"/>
            <a:r>
              <a:rPr lang="en-US"/>
              <a:t>Third level</a:t>
            </a:r>
          </a:p>
        </p:txBody>
      </p:sp>
      <p:sp>
        <p:nvSpPr>
          <p:cNvPr id="9" name="Content Placeholder 6">
            <a:extLst>
              <a:ext uri="{FF2B5EF4-FFF2-40B4-BE49-F238E27FC236}">
                <a16:creationId xmlns:a16="http://schemas.microsoft.com/office/drawing/2014/main" id="{7C51FF6B-93C0-E0EB-817F-357A29E42D21}"/>
              </a:ext>
            </a:extLst>
          </p:cNvPr>
          <p:cNvSpPr>
            <a:spLocks noGrp="1"/>
          </p:cNvSpPr>
          <p:nvPr>
            <p:ph sz="quarter" idx="13"/>
          </p:nvPr>
        </p:nvSpPr>
        <p:spPr>
          <a:xfrm>
            <a:off x="6561137" y="2814893"/>
            <a:ext cx="4922837" cy="1417894"/>
          </a:xfrm>
        </p:spPr>
        <p:txBody>
          <a:bodyPr/>
          <a:lstStyle/>
          <a:p>
            <a:pPr lvl="0"/>
            <a:r>
              <a:rPr lang="en-US"/>
              <a:t>Click to edit Master text styles</a:t>
            </a:r>
          </a:p>
          <a:p>
            <a:pPr lvl="1"/>
            <a:r>
              <a:rPr lang="en-US"/>
              <a:t>Second level</a:t>
            </a:r>
          </a:p>
          <a:p>
            <a:pPr lvl="2"/>
            <a:r>
              <a:rPr lang="en-US"/>
              <a:t>Third level</a:t>
            </a:r>
          </a:p>
        </p:txBody>
      </p:sp>
      <p:sp>
        <p:nvSpPr>
          <p:cNvPr id="10" name="Content Placeholder 6">
            <a:extLst>
              <a:ext uri="{FF2B5EF4-FFF2-40B4-BE49-F238E27FC236}">
                <a16:creationId xmlns:a16="http://schemas.microsoft.com/office/drawing/2014/main" id="{83F8E7C0-DA7B-E2A3-D76D-5515200899AD}"/>
              </a:ext>
            </a:extLst>
          </p:cNvPr>
          <p:cNvSpPr>
            <a:spLocks noGrp="1"/>
          </p:cNvSpPr>
          <p:nvPr>
            <p:ph sz="quarter" idx="14"/>
          </p:nvPr>
        </p:nvSpPr>
        <p:spPr>
          <a:xfrm>
            <a:off x="6561137" y="4399935"/>
            <a:ext cx="4922837" cy="1474839"/>
          </a:xfrm>
        </p:spPr>
        <p:txBody>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242073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4 Quadra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4A528-E733-5EBF-285F-9525A592F11F}"/>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7EC6E833-FA6C-CE68-C83C-448F934DD413}"/>
              </a:ext>
            </a:extLst>
          </p:cNvPr>
          <p:cNvSpPr>
            <a:spLocks noGrp="1"/>
          </p:cNvSpPr>
          <p:nvPr>
            <p:ph type="sldNum" sz="quarter" idx="10"/>
          </p:nvPr>
        </p:nvSpPr>
        <p:spPr/>
        <p:txBody>
          <a:bodyPr/>
          <a:lstStyle/>
          <a:p>
            <a:fld id="{CF8927CA-B969-F54E-B4E1-EFF17290A36F}" type="slidenum">
              <a:rPr lang="en-US" smtClean="0"/>
              <a:pPr/>
              <a:t>‹#›</a:t>
            </a:fld>
            <a:endParaRPr lang="en-US"/>
          </a:p>
        </p:txBody>
      </p:sp>
      <p:sp>
        <p:nvSpPr>
          <p:cNvPr id="5" name="Content Placeholder 4">
            <a:extLst>
              <a:ext uri="{FF2B5EF4-FFF2-40B4-BE49-F238E27FC236}">
                <a16:creationId xmlns:a16="http://schemas.microsoft.com/office/drawing/2014/main" id="{FF7EDC66-7D35-B643-7DB5-A7CAF4196DE6}"/>
              </a:ext>
            </a:extLst>
          </p:cNvPr>
          <p:cNvSpPr>
            <a:spLocks noGrp="1"/>
          </p:cNvSpPr>
          <p:nvPr>
            <p:ph sz="quarter" idx="11"/>
          </p:nvPr>
        </p:nvSpPr>
        <p:spPr>
          <a:xfrm>
            <a:off x="649287" y="1336675"/>
            <a:ext cx="5303520" cy="1931925"/>
          </a:xfrm>
        </p:spPr>
        <p:txBody>
          <a:bodyPr/>
          <a:lstStyle/>
          <a:p>
            <a:pPr lvl="0"/>
            <a:r>
              <a:rPr lang="en-US"/>
              <a:t>Click to edit Master text styles</a:t>
            </a:r>
          </a:p>
          <a:p>
            <a:pPr lvl="1"/>
            <a:r>
              <a:rPr lang="en-US"/>
              <a:t>Second level</a:t>
            </a:r>
          </a:p>
          <a:p>
            <a:pPr lvl="2"/>
            <a:r>
              <a:rPr lang="en-US"/>
              <a:t>Third level</a:t>
            </a:r>
          </a:p>
        </p:txBody>
      </p:sp>
      <p:sp>
        <p:nvSpPr>
          <p:cNvPr id="6" name="Content Placeholder 4">
            <a:extLst>
              <a:ext uri="{FF2B5EF4-FFF2-40B4-BE49-F238E27FC236}">
                <a16:creationId xmlns:a16="http://schemas.microsoft.com/office/drawing/2014/main" id="{E9A22E6F-5F7B-0CD8-7AF5-FE6A3D501191}"/>
              </a:ext>
            </a:extLst>
          </p:cNvPr>
          <p:cNvSpPr>
            <a:spLocks noGrp="1"/>
          </p:cNvSpPr>
          <p:nvPr>
            <p:ph sz="quarter" idx="12"/>
          </p:nvPr>
        </p:nvSpPr>
        <p:spPr>
          <a:xfrm>
            <a:off x="6228736" y="1336675"/>
            <a:ext cx="5303520" cy="1931925"/>
          </a:xfrm>
        </p:spPr>
        <p:txBody>
          <a:bodyPr/>
          <a:lstStyle/>
          <a:p>
            <a:pPr lvl="0"/>
            <a:r>
              <a:rPr lang="en-US"/>
              <a:t>Click to edit Master text styles</a:t>
            </a:r>
          </a:p>
          <a:p>
            <a:pPr lvl="1"/>
            <a:r>
              <a:rPr lang="en-US"/>
              <a:t>Second level</a:t>
            </a:r>
          </a:p>
          <a:p>
            <a:pPr lvl="2"/>
            <a:r>
              <a:rPr lang="en-US"/>
              <a:t>Third level</a:t>
            </a:r>
          </a:p>
        </p:txBody>
      </p:sp>
      <p:sp>
        <p:nvSpPr>
          <p:cNvPr id="9" name="Content Placeholder 4">
            <a:extLst>
              <a:ext uri="{FF2B5EF4-FFF2-40B4-BE49-F238E27FC236}">
                <a16:creationId xmlns:a16="http://schemas.microsoft.com/office/drawing/2014/main" id="{B4114D9C-B923-33C3-1F30-906641417CC9}"/>
              </a:ext>
            </a:extLst>
          </p:cNvPr>
          <p:cNvSpPr>
            <a:spLocks noGrp="1"/>
          </p:cNvSpPr>
          <p:nvPr>
            <p:ph sz="quarter" idx="13"/>
          </p:nvPr>
        </p:nvSpPr>
        <p:spPr>
          <a:xfrm>
            <a:off x="649287" y="3593805"/>
            <a:ext cx="5303520" cy="1931925"/>
          </a:xfrm>
        </p:spPr>
        <p:txBody>
          <a:bodyPr/>
          <a:lstStyle/>
          <a:p>
            <a:pPr lvl="0"/>
            <a:r>
              <a:rPr lang="en-US"/>
              <a:t>Click to edit Master text styles</a:t>
            </a:r>
          </a:p>
          <a:p>
            <a:pPr lvl="1"/>
            <a:r>
              <a:rPr lang="en-US"/>
              <a:t>Second level</a:t>
            </a:r>
          </a:p>
          <a:p>
            <a:pPr lvl="2"/>
            <a:r>
              <a:rPr lang="en-US"/>
              <a:t>Third level</a:t>
            </a:r>
          </a:p>
        </p:txBody>
      </p:sp>
      <p:sp>
        <p:nvSpPr>
          <p:cNvPr id="10" name="Content Placeholder 4">
            <a:extLst>
              <a:ext uri="{FF2B5EF4-FFF2-40B4-BE49-F238E27FC236}">
                <a16:creationId xmlns:a16="http://schemas.microsoft.com/office/drawing/2014/main" id="{78324049-3A23-DB3C-C221-99A1FD52F158}"/>
              </a:ext>
            </a:extLst>
          </p:cNvPr>
          <p:cNvSpPr>
            <a:spLocks noGrp="1"/>
          </p:cNvSpPr>
          <p:nvPr>
            <p:ph sz="quarter" idx="14"/>
          </p:nvPr>
        </p:nvSpPr>
        <p:spPr>
          <a:xfrm>
            <a:off x="6228736" y="3593805"/>
            <a:ext cx="5303520" cy="1931925"/>
          </a:xfrm>
        </p:spPr>
        <p:txBody>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49303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F5594B4-C70D-D5A4-3062-0163894A707C}"/>
              </a:ext>
            </a:extLst>
          </p:cNvPr>
          <p:cNvSpPr txBox="1">
            <a:spLocks/>
          </p:cNvSpPr>
          <p:nvPr userDrawn="1"/>
        </p:nvSpPr>
        <p:spPr>
          <a:xfrm>
            <a:off x="571500" y="6442321"/>
            <a:ext cx="2743200" cy="202972"/>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8927CA-B969-F54E-B4E1-EFF17290A36F}" type="slidenum">
              <a:rPr lang="en-US" b="0" i="0" smtClean="0">
                <a:latin typeface="Helvetica" pitchFamily="2" charset="0"/>
              </a:rPr>
              <a:pPr/>
              <a:t>‹#›</a:t>
            </a:fld>
            <a:endParaRPr lang="en-US" b="0" i="0">
              <a:latin typeface="Helvetica" pitchFamily="2" charset="0"/>
            </a:endParaRPr>
          </a:p>
        </p:txBody>
      </p:sp>
    </p:spTree>
    <p:extLst>
      <p:ext uri="{BB962C8B-B14F-4D97-AF65-F5344CB8AC3E}">
        <p14:creationId xmlns:p14="http://schemas.microsoft.com/office/powerpoint/2010/main" val="182712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 Agend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38F9E52-3935-A5A1-CE6B-80EB6EC1D869}"/>
              </a:ext>
            </a:extLst>
          </p:cNvPr>
          <p:cNvSpPr>
            <a:spLocks noGrp="1"/>
          </p:cNvSpPr>
          <p:nvPr>
            <p:ph type="sldNum" sz="quarter" idx="10"/>
          </p:nvPr>
        </p:nvSpPr>
        <p:spPr/>
        <p:txBody>
          <a:bodyPr/>
          <a:lstStyle/>
          <a:p>
            <a:fld id="{CF8927CA-B969-F54E-B4E1-EFF17290A36F}" type="slidenum">
              <a:rPr lang="en-US" smtClean="0"/>
              <a:pPr/>
              <a:t>‹#›</a:t>
            </a:fld>
            <a:endParaRPr lang="en-US"/>
          </a:p>
        </p:txBody>
      </p:sp>
      <p:sp>
        <p:nvSpPr>
          <p:cNvPr id="4" name="Rectangle 3">
            <a:extLst>
              <a:ext uri="{FF2B5EF4-FFF2-40B4-BE49-F238E27FC236}">
                <a16:creationId xmlns:a16="http://schemas.microsoft.com/office/drawing/2014/main" id="{882EA04A-B607-03BE-7E86-9C90B9E201A8}"/>
              </a:ext>
            </a:extLst>
          </p:cNvPr>
          <p:cNvSpPr/>
          <p:nvPr userDrawn="1"/>
        </p:nvSpPr>
        <p:spPr>
          <a:xfrm>
            <a:off x="0" y="940112"/>
            <a:ext cx="11517682" cy="4546325"/>
          </a:xfrm>
          <a:prstGeom prst="rect">
            <a:avLst/>
          </a:prstGeom>
          <a:solidFill>
            <a:schemeClr val="accent3">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Helvetica" pitchFamily="2" charset="0"/>
            </a:endParaRPr>
          </a:p>
        </p:txBody>
      </p:sp>
      <p:sp>
        <p:nvSpPr>
          <p:cNvPr id="5" name="Title 1">
            <a:extLst>
              <a:ext uri="{FF2B5EF4-FFF2-40B4-BE49-F238E27FC236}">
                <a16:creationId xmlns:a16="http://schemas.microsoft.com/office/drawing/2014/main" id="{027E919D-4257-B8DE-5929-7620787AD27B}"/>
              </a:ext>
            </a:extLst>
          </p:cNvPr>
          <p:cNvSpPr>
            <a:spLocks noGrp="1"/>
          </p:cNvSpPr>
          <p:nvPr>
            <p:ph type="title" hasCustomPrompt="1"/>
          </p:nvPr>
        </p:nvSpPr>
        <p:spPr>
          <a:xfrm>
            <a:off x="1406416" y="1193049"/>
            <a:ext cx="3444375" cy="571500"/>
          </a:xfrm>
        </p:spPr>
        <p:txBody>
          <a:bodyPr>
            <a:noAutofit/>
          </a:bodyPr>
          <a:lstStyle>
            <a:lvl1pPr algn="r">
              <a:defRPr sz="2800" b="1"/>
            </a:lvl1pPr>
          </a:lstStyle>
          <a:p>
            <a:r>
              <a:rPr lang="en-US"/>
              <a:t>Today’s Agenda</a:t>
            </a:r>
          </a:p>
        </p:txBody>
      </p:sp>
      <p:sp>
        <p:nvSpPr>
          <p:cNvPr id="6" name="Text Placeholder 4">
            <a:extLst>
              <a:ext uri="{FF2B5EF4-FFF2-40B4-BE49-F238E27FC236}">
                <a16:creationId xmlns:a16="http://schemas.microsoft.com/office/drawing/2014/main" id="{6D15ADBF-E9E1-5D35-0AB9-B0000C62066F}"/>
              </a:ext>
            </a:extLst>
          </p:cNvPr>
          <p:cNvSpPr>
            <a:spLocks noGrp="1"/>
          </p:cNvSpPr>
          <p:nvPr>
            <p:ph type="body" sz="quarter" idx="11"/>
          </p:nvPr>
        </p:nvSpPr>
        <p:spPr>
          <a:xfrm>
            <a:off x="5080000" y="1180349"/>
            <a:ext cx="5448968" cy="4129504"/>
          </a:xfrm>
        </p:spPr>
        <p:txBody>
          <a:bodyPr>
            <a:noAutofit/>
          </a:bodyPr>
          <a:lstStyle>
            <a:lvl1pPr marL="285750" indent="-285750">
              <a:buFont typeface="Arial" panose="020B0604020202020204" pitchFamily="34" charset="0"/>
              <a:buChar char="•"/>
              <a:defRPr sz="2400"/>
            </a:lvl1pPr>
          </a:lstStyle>
          <a:p>
            <a:pPr lvl="0"/>
            <a:r>
              <a:rPr lang="en-US"/>
              <a:t>Click to edit Master text</a:t>
            </a:r>
          </a:p>
          <a:p>
            <a:pPr lvl="0"/>
            <a:r>
              <a:rPr lang="en-US"/>
              <a:t>Click to edit Master text</a:t>
            </a:r>
          </a:p>
          <a:p>
            <a:pPr lvl="0"/>
            <a:r>
              <a:rPr lang="en-US"/>
              <a:t>Click to edit Master text</a:t>
            </a:r>
          </a:p>
        </p:txBody>
      </p:sp>
      <p:cxnSp>
        <p:nvCxnSpPr>
          <p:cNvPr id="7" name="Straight Connector 6">
            <a:extLst>
              <a:ext uri="{FF2B5EF4-FFF2-40B4-BE49-F238E27FC236}">
                <a16:creationId xmlns:a16="http://schemas.microsoft.com/office/drawing/2014/main" id="{A1C295FC-E8EB-D687-5477-4FFD81819ECD}"/>
              </a:ext>
            </a:extLst>
          </p:cNvPr>
          <p:cNvCxnSpPr>
            <a:cxnSpLocks/>
          </p:cNvCxnSpPr>
          <p:nvPr userDrawn="1"/>
        </p:nvCxnSpPr>
        <p:spPr>
          <a:xfrm>
            <a:off x="571500" y="1694090"/>
            <a:ext cx="4279291"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215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9CB2-AAF6-16D6-38BE-4DD37D2270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AA606D-4ED5-D7A0-8EDB-EA7704CC1CE3}"/>
              </a:ext>
            </a:extLst>
          </p:cNvPr>
          <p:cNvSpPr>
            <a:spLocks noGrp="1"/>
          </p:cNvSpPr>
          <p:nvPr>
            <p:ph idx="1"/>
          </p:nvPr>
        </p:nvSpPr>
        <p:spPr>
          <a:xfrm>
            <a:off x="571500" y="1315366"/>
            <a:ext cx="11010898" cy="4666333"/>
          </a:xfrm>
        </p:spPr>
        <p:txBody>
          <a:body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39B353B-A1DD-A450-0E34-A1228357D04E}"/>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74458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Picture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49E7E-A9A1-5D92-DA69-4881FE288E55}"/>
              </a:ext>
            </a:extLst>
          </p:cNvPr>
          <p:cNvSpPr>
            <a:spLocks noGrp="1"/>
          </p:cNvSpPr>
          <p:nvPr>
            <p:ph type="title"/>
          </p:nvPr>
        </p:nvSpPr>
        <p:spPr/>
        <p:txBody>
          <a:bodyPr/>
          <a:lstStyle/>
          <a:p>
            <a:r>
              <a:rPr lang="en-US"/>
              <a:t>Click to edit Master title style</a:t>
            </a:r>
          </a:p>
        </p:txBody>
      </p:sp>
      <p:sp>
        <p:nvSpPr>
          <p:cNvPr id="5" name="Picture Placeholder 4">
            <a:extLst>
              <a:ext uri="{FF2B5EF4-FFF2-40B4-BE49-F238E27FC236}">
                <a16:creationId xmlns:a16="http://schemas.microsoft.com/office/drawing/2014/main" id="{976B235B-6C96-F315-C786-CAE6FAE2D6A0}"/>
              </a:ext>
            </a:extLst>
          </p:cNvPr>
          <p:cNvSpPr>
            <a:spLocks noGrp="1"/>
          </p:cNvSpPr>
          <p:nvPr>
            <p:ph type="pic" sz="quarter" idx="11"/>
          </p:nvPr>
        </p:nvSpPr>
        <p:spPr>
          <a:xfrm>
            <a:off x="2233613" y="1377857"/>
            <a:ext cx="7756525" cy="3336925"/>
          </a:xfrm>
        </p:spPr>
        <p:txBody>
          <a:bodyPr/>
          <a:lstStyle/>
          <a:p>
            <a:endParaRPr lang="en-US"/>
          </a:p>
        </p:txBody>
      </p:sp>
      <p:sp>
        <p:nvSpPr>
          <p:cNvPr id="7" name="Text Placeholder 6">
            <a:extLst>
              <a:ext uri="{FF2B5EF4-FFF2-40B4-BE49-F238E27FC236}">
                <a16:creationId xmlns:a16="http://schemas.microsoft.com/office/drawing/2014/main" id="{DE12CAB8-13C5-06A0-5860-5E3249159728}"/>
              </a:ext>
            </a:extLst>
          </p:cNvPr>
          <p:cNvSpPr>
            <a:spLocks noGrp="1"/>
          </p:cNvSpPr>
          <p:nvPr>
            <p:ph type="body" sz="quarter" idx="12" hasCustomPrompt="1"/>
          </p:nvPr>
        </p:nvSpPr>
        <p:spPr>
          <a:xfrm>
            <a:off x="2228850" y="4762407"/>
            <a:ext cx="7772400" cy="1219293"/>
          </a:xfrm>
        </p:spPr>
        <p:txBody>
          <a:bodyPr/>
          <a:lstStyle/>
          <a:p>
            <a:pPr lvl="1"/>
            <a:r>
              <a:rPr lang="en-US"/>
              <a:t>Second level</a:t>
            </a:r>
          </a:p>
        </p:txBody>
      </p:sp>
      <p:sp>
        <p:nvSpPr>
          <p:cNvPr id="4" name="Slide Number Placeholder 5">
            <a:extLst>
              <a:ext uri="{FF2B5EF4-FFF2-40B4-BE49-F238E27FC236}">
                <a16:creationId xmlns:a16="http://schemas.microsoft.com/office/drawing/2014/main" id="{CA10E0CE-0A8D-6583-7693-EA2B6E5F1C28}"/>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368560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le Two Content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73DCB-F1FB-003E-5D33-F4F93941BF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6C41C-79FB-B34C-666B-2CFAD819042E}"/>
              </a:ext>
            </a:extLst>
          </p:cNvPr>
          <p:cNvSpPr>
            <a:spLocks noGrp="1"/>
          </p:cNvSpPr>
          <p:nvPr>
            <p:ph sz="half" idx="1"/>
          </p:nvPr>
        </p:nvSpPr>
        <p:spPr>
          <a:xfrm>
            <a:off x="571500" y="1365980"/>
            <a:ext cx="5335426" cy="4615720"/>
          </a:xfrm>
        </p:spPr>
        <p:txBody>
          <a:bodyPr/>
          <a:lstStyle/>
          <a:p>
            <a:pPr lvl="0"/>
            <a:r>
              <a:rPr lang="en-US"/>
              <a:t>Click to edit Master text styles</a:t>
            </a:r>
          </a:p>
          <a:p>
            <a:pPr lvl="1"/>
            <a:r>
              <a:rPr lang="en-US"/>
              <a:t>Second level</a:t>
            </a:r>
          </a:p>
          <a:p>
            <a:pPr lvl="2"/>
            <a:r>
              <a:rPr lang="en-US"/>
              <a:t>Third level</a:t>
            </a:r>
          </a:p>
        </p:txBody>
      </p:sp>
      <p:sp>
        <p:nvSpPr>
          <p:cNvPr id="4" name="Content Placeholder 3">
            <a:extLst>
              <a:ext uri="{FF2B5EF4-FFF2-40B4-BE49-F238E27FC236}">
                <a16:creationId xmlns:a16="http://schemas.microsoft.com/office/drawing/2014/main" id="{C4E5467E-0477-AAC4-3081-C910045ACE36}"/>
              </a:ext>
            </a:extLst>
          </p:cNvPr>
          <p:cNvSpPr>
            <a:spLocks noGrp="1"/>
          </p:cNvSpPr>
          <p:nvPr>
            <p:ph sz="half" idx="2"/>
          </p:nvPr>
        </p:nvSpPr>
        <p:spPr>
          <a:xfrm>
            <a:off x="6048732" y="1365979"/>
            <a:ext cx="5533668" cy="4615719"/>
          </a:xfrm>
        </p:spPr>
        <p:txBody>
          <a:bodyPr/>
          <a:lstStyle/>
          <a:p>
            <a:pPr lvl="0"/>
            <a:r>
              <a:rPr lang="en-US"/>
              <a:t>Click to edit Master text styles</a:t>
            </a:r>
          </a:p>
          <a:p>
            <a:pPr lvl="1"/>
            <a:r>
              <a:rPr lang="en-US"/>
              <a:t>Second level</a:t>
            </a:r>
          </a:p>
          <a:p>
            <a:pPr lvl="2"/>
            <a:r>
              <a:rPr lang="en-US"/>
              <a:t>Third level</a:t>
            </a:r>
          </a:p>
        </p:txBody>
      </p:sp>
      <p:sp>
        <p:nvSpPr>
          <p:cNvPr id="5" name="Slide Number Placeholder 5">
            <a:extLst>
              <a:ext uri="{FF2B5EF4-FFF2-40B4-BE49-F238E27FC236}">
                <a16:creationId xmlns:a16="http://schemas.microsoft.com/office/drawing/2014/main" id="{8D053667-5B52-BAFF-E4ED-DF6FE16B10A4}"/>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1638927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Tiitle, 2 Column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631A3-A978-2290-C0A1-83B3BF9251B7}"/>
              </a:ext>
            </a:extLst>
          </p:cNvPr>
          <p:cNvSpPr>
            <a:spLocks noGrp="1"/>
          </p:cNvSpPr>
          <p:nvPr>
            <p:ph type="title"/>
          </p:nvPr>
        </p:nvSpPr>
        <p:spPr>
          <a:xfrm>
            <a:off x="571500" y="365125"/>
            <a:ext cx="11010900" cy="75953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4E88E-B665-F8A3-7D3C-534E04EE7DA0}"/>
              </a:ext>
            </a:extLst>
          </p:cNvPr>
          <p:cNvSpPr>
            <a:spLocks noGrp="1"/>
          </p:cNvSpPr>
          <p:nvPr>
            <p:ph type="body" idx="1"/>
          </p:nvPr>
        </p:nvSpPr>
        <p:spPr>
          <a:xfrm>
            <a:off x="571500" y="1221518"/>
            <a:ext cx="5426075"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E9CF5C-69B3-CA07-8026-43DB3D55075E}"/>
              </a:ext>
            </a:extLst>
          </p:cNvPr>
          <p:cNvSpPr>
            <a:spLocks noGrp="1"/>
          </p:cNvSpPr>
          <p:nvPr>
            <p:ph sz="half" idx="2"/>
          </p:nvPr>
        </p:nvSpPr>
        <p:spPr>
          <a:xfrm>
            <a:off x="571500" y="2142286"/>
            <a:ext cx="5426075" cy="3839414"/>
          </a:xfrm>
        </p:spPr>
        <p:txBody>
          <a:bodyPr/>
          <a:lstStyle/>
          <a:p>
            <a:pPr lvl="0"/>
            <a:r>
              <a:rPr lang="en-US"/>
              <a:t>Click to edit Master text styles</a:t>
            </a:r>
          </a:p>
          <a:p>
            <a:pPr lvl="1"/>
            <a:r>
              <a:rPr lang="en-US"/>
              <a:t>Second level</a:t>
            </a:r>
          </a:p>
          <a:p>
            <a:pPr lvl="2"/>
            <a:r>
              <a:rPr lang="en-US"/>
              <a:t>Third level</a:t>
            </a:r>
          </a:p>
        </p:txBody>
      </p:sp>
      <p:sp>
        <p:nvSpPr>
          <p:cNvPr id="5" name="Text Placeholder 4">
            <a:extLst>
              <a:ext uri="{FF2B5EF4-FFF2-40B4-BE49-F238E27FC236}">
                <a16:creationId xmlns:a16="http://schemas.microsoft.com/office/drawing/2014/main" id="{C045155E-4CFB-87DA-7572-EF74F2423051}"/>
              </a:ext>
            </a:extLst>
          </p:cNvPr>
          <p:cNvSpPr>
            <a:spLocks noGrp="1"/>
          </p:cNvSpPr>
          <p:nvPr>
            <p:ph type="body" sz="quarter" idx="3"/>
          </p:nvPr>
        </p:nvSpPr>
        <p:spPr>
          <a:xfrm>
            <a:off x="6096000" y="1225466"/>
            <a:ext cx="5486400"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6DD6F1-B7CA-AB1E-BE79-FC39CD7F582C}"/>
              </a:ext>
            </a:extLst>
          </p:cNvPr>
          <p:cNvSpPr>
            <a:spLocks noGrp="1"/>
          </p:cNvSpPr>
          <p:nvPr>
            <p:ph sz="quarter" idx="4"/>
          </p:nvPr>
        </p:nvSpPr>
        <p:spPr>
          <a:xfrm>
            <a:off x="6095999" y="2142287"/>
            <a:ext cx="5486399" cy="3839413"/>
          </a:xfrm>
        </p:spPr>
        <p:txBody>
          <a:bodyPr/>
          <a:lstStyle/>
          <a:p>
            <a:pPr lvl="0"/>
            <a:r>
              <a:rPr lang="en-US"/>
              <a:t>Click to edit Master text styles</a:t>
            </a:r>
          </a:p>
          <a:p>
            <a:pPr lvl="1"/>
            <a:r>
              <a:rPr lang="en-US"/>
              <a:t>Second level</a:t>
            </a:r>
          </a:p>
          <a:p>
            <a:pPr lvl="2"/>
            <a:r>
              <a:rPr lang="en-US"/>
              <a:t>Third level</a:t>
            </a:r>
          </a:p>
        </p:txBody>
      </p:sp>
      <p:sp>
        <p:nvSpPr>
          <p:cNvPr id="7" name="Slide Number Placeholder 5">
            <a:extLst>
              <a:ext uri="{FF2B5EF4-FFF2-40B4-BE49-F238E27FC236}">
                <a16:creationId xmlns:a16="http://schemas.microsoft.com/office/drawing/2014/main" id="{DBB0BDAE-1EE2-1BE9-1589-541362DC6F59}"/>
              </a:ext>
            </a:extLst>
          </p:cNvPr>
          <p:cNvSpPr>
            <a:spLocks noGrp="1"/>
          </p:cNvSpPr>
          <p:nvPr>
            <p:ph type="sldNum" sz="quarter" idx="10"/>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294376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3 Content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03361-A2E1-FDA9-A57B-8917C3D16DAB}"/>
              </a:ext>
            </a:extLst>
          </p:cNvPr>
          <p:cNvSpPr>
            <a:spLocks noGrp="1"/>
          </p:cNvSpPr>
          <p:nvPr>
            <p:ph type="title"/>
          </p:nvPr>
        </p:nvSpPr>
        <p:spPr/>
        <p:txBody>
          <a:bodyPr/>
          <a:lstStyle/>
          <a:p>
            <a:r>
              <a:rPr lang="en-US"/>
              <a:t>Click to edit Master title style</a:t>
            </a:r>
          </a:p>
        </p:txBody>
      </p:sp>
      <p:sp>
        <p:nvSpPr>
          <p:cNvPr id="5" name="Text Placeholder 4">
            <a:extLst>
              <a:ext uri="{FF2B5EF4-FFF2-40B4-BE49-F238E27FC236}">
                <a16:creationId xmlns:a16="http://schemas.microsoft.com/office/drawing/2014/main" id="{3765048C-31D6-AEEA-FAC6-BC414D510108}"/>
              </a:ext>
            </a:extLst>
          </p:cNvPr>
          <p:cNvSpPr>
            <a:spLocks noGrp="1"/>
          </p:cNvSpPr>
          <p:nvPr>
            <p:ph type="body" sz="quarter" idx="11"/>
          </p:nvPr>
        </p:nvSpPr>
        <p:spPr>
          <a:xfrm>
            <a:off x="571498" y="1347787"/>
            <a:ext cx="3552267" cy="4633913"/>
          </a:xfrm>
        </p:spPr>
        <p:txBody>
          <a:bodyPr/>
          <a:lstStyle>
            <a:lvl4pPr marL="1371600" indent="0">
              <a:buNone/>
              <a:defRPr/>
            </a:lvl4pPr>
          </a:lstStyle>
          <a:p>
            <a:pPr lvl="0"/>
            <a:r>
              <a:rPr lang="en-US"/>
              <a:t>Click to edit Master text styles</a:t>
            </a:r>
          </a:p>
          <a:p>
            <a:pPr lvl="1"/>
            <a:r>
              <a:rPr lang="en-US"/>
              <a:t>Second level</a:t>
            </a:r>
          </a:p>
          <a:p>
            <a:pPr lvl="2"/>
            <a:r>
              <a:rPr lang="en-US"/>
              <a:t>Third level</a:t>
            </a:r>
          </a:p>
        </p:txBody>
      </p:sp>
      <p:sp>
        <p:nvSpPr>
          <p:cNvPr id="8" name="Text Placeholder 4">
            <a:extLst>
              <a:ext uri="{FF2B5EF4-FFF2-40B4-BE49-F238E27FC236}">
                <a16:creationId xmlns:a16="http://schemas.microsoft.com/office/drawing/2014/main" id="{4777A167-9494-2C6C-A620-B88630F418E0}"/>
              </a:ext>
            </a:extLst>
          </p:cNvPr>
          <p:cNvSpPr>
            <a:spLocks noGrp="1"/>
          </p:cNvSpPr>
          <p:nvPr>
            <p:ph type="body" sz="quarter" idx="12"/>
          </p:nvPr>
        </p:nvSpPr>
        <p:spPr>
          <a:xfrm>
            <a:off x="4273720" y="1347786"/>
            <a:ext cx="3608701" cy="4633914"/>
          </a:xfrm>
        </p:spPr>
        <p:txBody>
          <a:bodyPr/>
          <a:lstStyle>
            <a:lvl4pPr marL="1371600" indent="0">
              <a:buNone/>
              <a:defRPr/>
            </a:lvl4pPr>
          </a:lstStyle>
          <a:p>
            <a:pPr lvl="0"/>
            <a:r>
              <a:rPr lang="en-US"/>
              <a:t>Click to edit Master text styles</a:t>
            </a:r>
          </a:p>
          <a:p>
            <a:pPr lvl="1"/>
            <a:r>
              <a:rPr lang="en-US"/>
              <a:t>Second level</a:t>
            </a:r>
          </a:p>
          <a:p>
            <a:pPr lvl="2"/>
            <a:r>
              <a:rPr lang="en-US"/>
              <a:t>Third level</a:t>
            </a:r>
          </a:p>
        </p:txBody>
      </p:sp>
      <p:sp>
        <p:nvSpPr>
          <p:cNvPr id="9" name="Text Placeholder 4">
            <a:extLst>
              <a:ext uri="{FF2B5EF4-FFF2-40B4-BE49-F238E27FC236}">
                <a16:creationId xmlns:a16="http://schemas.microsoft.com/office/drawing/2014/main" id="{A0FDC327-6F33-3DEA-E571-2C55CEF09C27}"/>
              </a:ext>
            </a:extLst>
          </p:cNvPr>
          <p:cNvSpPr>
            <a:spLocks noGrp="1"/>
          </p:cNvSpPr>
          <p:nvPr>
            <p:ph type="body" sz="quarter" idx="13"/>
          </p:nvPr>
        </p:nvSpPr>
        <p:spPr>
          <a:xfrm>
            <a:off x="8068235" y="1347787"/>
            <a:ext cx="3514163" cy="4633913"/>
          </a:xfrm>
        </p:spPr>
        <p:txBody>
          <a:bodyPr/>
          <a:lstStyle>
            <a:lvl4pPr marL="1371600" indent="0">
              <a:buNone/>
              <a:defRPr/>
            </a:lvl4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2D6D6B76-5618-ADDC-9069-41B2C140F219}"/>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1467754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lte and 4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AA36F-1C1F-9FF9-B868-0F97FA5754FD}"/>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85BCCD2D-E329-916C-2D98-C0C1BB018801}"/>
              </a:ext>
            </a:extLst>
          </p:cNvPr>
          <p:cNvSpPr>
            <a:spLocks noGrp="1"/>
          </p:cNvSpPr>
          <p:nvPr>
            <p:ph type="sldNum" sz="quarter" idx="10"/>
          </p:nvPr>
        </p:nvSpPr>
        <p:spPr/>
        <p:txBody>
          <a:bodyPr/>
          <a:lstStyle/>
          <a:p>
            <a:fld id="{CF8927CA-B969-F54E-B4E1-EFF17290A36F}" type="slidenum">
              <a:rPr lang="en-US" smtClean="0"/>
              <a:pPr/>
              <a:t>‹#›</a:t>
            </a:fld>
            <a:endParaRPr lang="en-US"/>
          </a:p>
        </p:txBody>
      </p:sp>
      <p:sp>
        <p:nvSpPr>
          <p:cNvPr id="4" name="Text Placeholder 2">
            <a:extLst>
              <a:ext uri="{FF2B5EF4-FFF2-40B4-BE49-F238E27FC236}">
                <a16:creationId xmlns:a16="http://schemas.microsoft.com/office/drawing/2014/main" id="{F48D9CCE-F652-E447-9EC9-B053AC6CA372}"/>
              </a:ext>
            </a:extLst>
          </p:cNvPr>
          <p:cNvSpPr>
            <a:spLocks noGrp="1"/>
          </p:cNvSpPr>
          <p:nvPr>
            <p:ph type="body" idx="1"/>
          </p:nvPr>
        </p:nvSpPr>
        <p:spPr>
          <a:xfrm>
            <a:off x="571501" y="1221518"/>
            <a:ext cx="2656382"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Content Placeholder 3">
            <a:extLst>
              <a:ext uri="{FF2B5EF4-FFF2-40B4-BE49-F238E27FC236}">
                <a16:creationId xmlns:a16="http://schemas.microsoft.com/office/drawing/2014/main" id="{7444DCEE-0128-FFEC-45A6-9B40DEC41134}"/>
              </a:ext>
            </a:extLst>
          </p:cNvPr>
          <p:cNvSpPr>
            <a:spLocks noGrp="1"/>
          </p:cNvSpPr>
          <p:nvPr>
            <p:ph sz="half" idx="2"/>
          </p:nvPr>
        </p:nvSpPr>
        <p:spPr>
          <a:xfrm>
            <a:off x="571501" y="2142286"/>
            <a:ext cx="2656382" cy="3839414"/>
          </a:xfrm>
        </p:spPr>
        <p:txBody>
          <a:bodyPr/>
          <a:lstStyle/>
          <a:p>
            <a:pPr lvl="0"/>
            <a:r>
              <a:rPr lang="en-US"/>
              <a:t>Click to edit Master text styles</a:t>
            </a:r>
          </a:p>
          <a:p>
            <a:pPr lvl="1"/>
            <a:r>
              <a:rPr lang="en-US"/>
              <a:t>Second level</a:t>
            </a:r>
          </a:p>
          <a:p>
            <a:pPr lvl="2"/>
            <a:r>
              <a:rPr lang="en-US"/>
              <a:t>Third level</a:t>
            </a:r>
          </a:p>
        </p:txBody>
      </p:sp>
      <p:sp>
        <p:nvSpPr>
          <p:cNvPr id="20" name="Text Placeholder 2">
            <a:extLst>
              <a:ext uri="{FF2B5EF4-FFF2-40B4-BE49-F238E27FC236}">
                <a16:creationId xmlns:a16="http://schemas.microsoft.com/office/drawing/2014/main" id="{4E931976-6E40-63CD-9C44-7644DA7171FE}"/>
              </a:ext>
            </a:extLst>
          </p:cNvPr>
          <p:cNvSpPr>
            <a:spLocks noGrp="1"/>
          </p:cNvSpPr>
          <p:nvPr>
            <p:ph type="body" idx="11"/>
          </p:nvPr>
        </p:nvSpPr>
        <p:spPr>
          <a:xfrm>
            <a:off x="3345929" y="1221518"/>
            <a:ext cx="2656382"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1" name="Content Placeholder 3">
            <a:extLst>
              <a:ext uri="{FF2B5EF4-FFF2-40B4-BE49-F238E27FC236}">
                <a16:creationId xmlns:a16="http://schemas.microsoft.com/office/drawing/2014/main" id="{F5965837-DA61-6173-7075-4575A26527FC}"/>
              </a:ext>
            </a:extLst>
          </p:cNvPr>
          <p:cNvSpPr>
            <a:spLocks noGrp="1"/>
          </p:cNvSpPr>
          <p:nvPr>
            <p:ph sz="half" idx="12"/>
          </p:nvPr>
        </p:nvSpPr>
        <p:spPr>
          <a:xfrm>
            <a:off x="3345929" y="2142286"/>
            <a:ext cx="2656382" cy="3839414"/>
          </a:xfrm>
        </p:spPr>
        <p:txBody>
          <a:bodyPr/>
          <a:lstStyle/>
          <a:p>
            <a:pPr lvl="0"/>
            <a:r>
              <a:rPr lang="en-US"/>
              <a:t>Click to edit Master text styles</a:t>
            </a:r>
          </a:p>
          <a:p>
            <a:pPr lvl="1"/>
            <a:r>
              <a:rPr lang="en-US"/>
              <a:t>Second level</a:t>
            </a:r>
          </a:p>
          <a:p>
            <a:pPr lvl="2"/>
            <a:r>
              <a:rPr lang="en-US"/>
              <a:t>Third level</a:t>
            </a:r>
          </a:p>
        </p:txBody>
      </p:sp>
      <p:sp>
        <p:nvSpPr>
          <p:cNvPr id="22" name="Text Placeholder 2">
            <a:extLst>
              <a:ext uri="{FF2B5EF4-FFF2-40B4-BE49-F238E27FC236}">
                <a16:creationId xmlns:a16="http://schemas.microsoft.com/office/drawing/2014/main" id="{905E15FC-42B1-7E66-8C3B-A4B98CC9ED73}"/>
              </a:ext>
            </a:extLst>
          </p:cNvPr>
          <p:cNvSpPr>
            <a:spLocks noGrp="1"/>
          </p:cNvSpPr>
          <p:nvPr>
            <p:ph type="body" idx="13"/>
          </p:nvPr>
        </p:nvSpPr>
        <p:spPr>
          <a:xfrm>
            <a:off x="6120358" y="1221518"/>
            <a:ext cx="2656382"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Content Placeholder 3">
            <a:extLst>
              <a:ext uri="{FF2B5EF4-FFF2-40B4-BE49-F238E27FC236}">
                <a16:creationId xmlns:a16="http://schemas.microsoft.com/office/drawing/2014/main" id="{30AC98BC-12DD-DBCB-3217-CD9FC1BF940F}"/>
              </a:ext>
            </a:extLst>
          </p:cNvPr>
          <p:cNvSpPr>
            <a:spLocks noGrp="1"/>
          </p:cNvSpPr>
          <p:nvPr>
            <p:ph sz="half" idx="14"/>
          </p:nvPr>
        </p:nvSpPr>
        <p:spPr>
          <a:xfrm>
            <a:off x="6120358" y="2142286"/>
            <a:ext cx="2656382" cy="3839414"/>
          </a:xfrm>
        </p:spPr>
        <p:txBody>
          <a:bodyPr/>
          <a:lstStyle/>
          <a:p>
            <a:pPr lvl="0"/>
            <a:r>
              <a:rPr lang="en-US"/>
              <a:t>Click to edit Master text styles</a:t>
            </a:r>
          </a:p>
          <a:p>
            <a:pPr lvl="1"/>
            <a:r>
              <a:rPr lang="en-US"/>
              <a:t>Second level</a:t>
            </a:r>
          </a:p>
          <a:p>
            <a:pPr lvl="2"/>
            <a:r>
              <a:rPr lang="en-US"/>
              <a:t>Third level</a:t>
            </a:r>
          </a:p>
        </p:txBody>
      </p:sp>
      <p:sp>
        <p:nvSpPr>
          <p:cNvPr id="24" name="Text Placeholder 2">
            <a:extLst>
              <a:ext uri="{FF2B5EF4-FFF2-40B4-BE49-F238E27FC236}">
                <a16:creationId xmlns:a16="http://schemas.microsoft.com/office/drawing/2014/main" id="{4547582A-26BF-3978-F057-4CC96C68818E}"/>
              </a:ext>
            </a:extLst>
          </p:cNvPr>
          <p:cNvSpPr>
            <a:spLocks noGrp="1"/>
          </p:cNvSpPr>
          <p:nvPr>
            <p:ph type="body" idx="15"/>
          </p:nvPr>
        </p:nvSpPr>
        <p:spPr>
          <a:xfrm>
            <a:off x="8926016" y="1221518"/>
            <a:ext cx="2656382"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Content Placeholder 3">
            <a:extLst>
              <a:ext uri="{FF2B5EF4-FFF2-40B4-BE49-F238E27FC236}">
                <a16:creationId xmlns:a16="http://schemas.microsoft.com/office/drawing/2014/main" id="{19177FB5-AC8F-4C06-BEEB-33A1BA1AE9FF}"/>
              </a:ext>
            </a:extLst>
          </p:cNvPr>
          <p:cNvSpPr>
            <a:spLocks noGrp="1"/>
          </p:cNvSpPr>
          <p:nvPr>
            <p:ph sz="half" idx="16"/>
          </p:nvPr>
        </p:nvSpPr>
        <p:spPr>
          <a:xfrm>
            <a:off x="8926016" y="2142286"/>
            <a:ext cx="2656382" cy="3839414"/>
          </a:xfrm>
        </p:spPr>
        <p:txBody>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9760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3 Conten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F2708-FADC-ECC0-79F5-2825FFF83251}"/>
              </a:ext>
            </a:extLst>
          </p:cNvPr>
          <p:cNvSpPr>
            <a:spLocks noGrp="1"/>
          </p:cNvSpPr>
          <p:nvPr>
            <p:ph type="title"/>
          </p:nvPr>
        </p:nvSpPr>
        <p:spPr/>
        <p:txBody>
          <a:bodyPr/>
          <a:lstStyle/>
          <a:p>
            <a:r>
              <a:rPr lang="en-US"/>
              <a:t>Click to edit Master title style</a:t>
            </a:r>
          </a:p>
        </p:txBody>
      </p:sp>
      <p:sp>
        <p:nvSpPr>
          <p:cNvPr id="7" name="Content Placeholder 6">
            <a:extLst>
              <a:ext uri="{FF2B5EF4-FFF2-40B4-BE49-F238E27FC236}">
                <a16:creationId xmlns:a16="http://schemas.microsoft.com/office/drawing/2014/main" id="{3032368D-5A3D-EC4B-E7C8-5034FF4DBE43}"/>
              </a:ext>
            </a:extLst>
          </p:cNvPr>
          <p:cNvSpPr>
            <a:spLocks noGrp="1"/>
          </p:cNvSpPr>
          <p:nvPr>
            <p:ph sz="quarter" idx="13"/>
          </p:nvPr>
        </p:nvSpPr>
        <p:spPr>
          <a:xfrm>
            <a:off x="571500" y="1334927"/>
            <a:ext cx="3406775" cy="4646774"/>
          </a:xfrm>
        </p:spPr>
        <p:txBody>
          <a:bodyPr/>
          <a:lstStyle/>
          <a:p>
            <a:pPr lvl="0"/>
            <a:r>
              <a:rPr lang="en-US"/>
              <a:t>Click to edit Master text styles</a:t>
            </a:r>
          </a:p>
          <a:p>
            <a:pPr lvl="1"/>
            <a:r>
              <a:rPr lang="en-US"/>
              <a:t>Second level</a:t>
            </a:r>
          </a:p>
          <a:p>
            <a:pPr lvl="2"/>
            <a:r>
              <a:rPr lang="en-US"/>
              <a:t>Third level</a:t>
            </a:r>
          </a:p>
        </p:txBody>
      </p:sp>
      <p:sp>
        <p:nvSpPr>
          <p:cNvPr id="9" name="Content Placeholder 8">
            <a:extLst>
              <a:ext uri="{FF2B5EF4-FFF2-40B4-BE49-F238E27FC236}">
                <a16:creationId xmlns:a16="http://schemas.microsoft.com/office/drawing/2014/main" id="{A74FF17B-D5F8-4344-E274-BC65C7868E53}"/>
              </a:ext>
            </a:extLst>
          </p:cNvPr>
          <p:cNvSpPr>
            <a:spLocks noGrp="1"/>
          </p:cNvSpPr>
          <p:nvPr>
            <p:ph sz="quarter" idx="14"/>
          </p:nvPr>
        </p:nvSpPr>
        <p:spPr>
          <a:xfrm>
            <a:off x="4219575" y="1334927"/>
            <a:ext cx="7362825" cy="2943683"/>
          </a:xfrm>
        </p:spPr>
        <p:txBody>
          <a:bodyPr/>
          <a:lstStyle/>
          <a:p>
            <a:pPr lvl="0"/>
            <a:r>
              <a:rPr lang="en-US"/>
              <a:t>Click to edit Master text styles</a:t>
            </a:r>
          </a:p>
          <a:p>
            <a:pPr lvl="1"/>
            <a:r>
              <a:rPr lang="en-US"/>
              <a:t>Second level</a:t>
            </a:r>
          </a:p>
          <a:p>
            <a:pPr lvl="2"/>
            <a:r>
              <a:rPr lang="en-US"/>
              <a:t>Third level</a:t>
            </a:r>
          </a:p>
        </p:txBody>
      </p:sp>
      <p:sp>
        <p:nvSpPr>
          <p:cNvPr id="11" name="Content Placeholder 10">
            <a:extLst>
              <a:ext uri="{FF2B5EF4-FFF2-40B4-BE49-F238E27FC236}">
                <a16:creationId xmlns:a16="http://schemas.microsoft.com/office/drawing/2014/main" id="{FBA2A66F-D38B-5A71-13AC-CD53B0B92DC8}"/>
              </a:ext>
            </a:extLst>
          </p:cNvPr>
          <p:cNvSpPr>
            <a:spLocks noGrp="1"/>
          </p:cNvSpPr>
          <p:nvPr>
            <p:ph sz="quarter" idx="15"/>
          </p:nvPr>
        </p:nvSpPr>
        <p:spPr>
          <a:xfrm>
            <a:off x="4219575" y="4439977"/>
            <a:ext cx="7362825" cy="1541724"/>
          </a:xfrm>
        </p:spPr>
        <p:txBody>
          <a:body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8C56FCA0-70E1-7FCB-CB07-C706789E8AFF}"/>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a:solidFill>
                  <a:schemeClr val="bg1"/>
                </a:solidFill>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207517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D409AC-09F6-E38C-1E64-4B2FD58FE197}"/>
              </a:ext>
            </a:extLst>
          </p:cNvPr>
          <p:cNvSpPr>
            <a:spLocks noGrp="1"/>
          </p:cNvSpPr>
          <p:nvPr>
            <p:ph type="title"/>
          </p:nvPr>
        </p:nvSpPr>
        <p:spPr>
          <a:xfrm>
            <a:off x="571499" y="342900"/>
            <a:ext cx="11010899" cy="830661"/>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AA281BC5-BB08-BDCE-4BD5-30390BC0362F}"/>
              </a:ext>
            </a:extLst>
          </p:cNvPr>
          <p:cNvSpPr>
            <a:spLocks noGrp="1"/>
          </p:cNvSpPr>
          <p:nvPr>
            <p:ph type="body" idx="1"/>
          </p:nvPr>
        </p:nvSpPr>
        <p:spPr>
          <a:xfrm>
            <a:off x="571500" y="1286028"/>
            <a:ext cx="11010900" cy="46956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26D5ABA8-1A3D-AA2F-6B2E-1CCF6D6FC092}"/>
              </a:ext>
            </a:extLst>
          </p:cNvPr>
          <p:cNvSpPr>
            <a:spLocks noGrp="1"/>
          </p:cNvSpPr>
          <p:nvPr>
            <p:ph type="sldNum" sz="quarter" idx="4"/>
          </p:nvPr>
        </p:nvSpPr>
        <p:spPr>
          <a:xfrm>
            <a:off x="571500" y="6442321"/>
            <a:ext cx="2743200" cy="202972"/>
          </a:xfrm>
          <a:prstGeom prst="rect">
            <a:avLst/>
          </a:prstGeom>
        </p:spPr>
        <p:txBody>
          <a:bodyPr vert="horz" lIns="91440" tIns="45720" rIns="91440" bIns="45720" rtlCol="0" anchor="ctr"/>
          <a:lstStyle>
            <a:lvl1pPr algn="l">
              <a:defRPr sz="1000" b="0" i="0">
                <a:solidFill>
                  <a:schemeClr val="bg1"/>
                </a:solidFill>
                <a:latin typeface="Helvetica" pitchFamily="2" charset="0"/>
              </a:defRPr>
            </a:lvl1pPr>
          </a:lstStyle>
          <a:p>
            <a:fld id="{CF8927CA-B969-F54E-B4E1-EFF17290A36F}" type="slidenum">
              <a:rPr lang="en-US" smtClean="0"/>
              <a:pPr/>
              <a:t>‹#›</a:t>
            </a:fld>
            <a:endParaRPr lang="en-US"/>
          </a:p>
        </p:txBody>
      </p:sp>
    </p:spTree>
    <p:extLst>
      <p:ext uri="{BB962C8B-B14F-4D97-AF65-F5344CB8AC3E}">
        <p14:creationId xmlns:p14="http://schemas.microsoft.com/office/powerpoint/2010/main" val="2098294975"/>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60" r:id="rId4"/>
    <p:sldLayoutId id="2147483652" r:id="rId5"/>
    <p:sldLayoutId id="2147483653" r:id="rId6"/>
    <p:sldLayoutId id="2147483659" r:id="rId7"/>
    <p:sldLayoutId id="2147483664" r:id="rId8"/>
    <p:sldLayoutId id="2147483654" r:id="rId9"/>
    <p:sldLayoutId id="2147483656" r:id="rId10"/>
    <p:sldLayoutId id="2147483657" r:id="rId11"/>
    <p:sldLayoutId id="2147483658" r:id="rId12"/>
    <p:sldLayoutId id="2147483662" r:id="rId13"/>
    <p:sldLayoutId id="2147483663" r:id="rId14"/>
    <p:sldLayoutId id="2147483655" r:id="rId15"/>
  </p:sldLayoutIdLst>
  <p:hf hdr="0" ftr="0"/>
  <p:txStyles>
    <p:titleStyle>
      <a:lvl1pPr algn="l" defTabSz="914400" rtl="0" eaLnBrk="1" latinLnBrk="0" hangingPunct="1">
        <a:lnSpc>
          <a:spcPct val="90000"/>
        </a:lnSpc>
        <a:spcBef>
          <a:spcPct val="0"/>
        </a:spcBef>
        <a:buNone/>
        <a:defRPr sz="3200" b="0" i="0" kern="1200">
          <a:solidFill>
            <a:schemeClr val="tx1"/>
          </a:solidFill>
          <a:latin typeface="Helvetica" pitchFamily="2" charset="0"/>
          <a:ea typeface="AppleGothic" pitchFamily="2" charset="-127"/>
          <a:cs typeface="Aharoni" panose="020F050202020403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tabLst/>
        <a:defRPr sz="2000" b="0" i="0" kern="1200">
          <a:solidFill>
            <a:schemeClr val="tx1"/>
          </a:solidFill>
          <a:latin typeface="Helvetica"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tabLst/>
        <a:defRPr sz="1600" b="0" i="0" kern="1200">
          <a:solidFill>
            <a:schemeClr val="tx1"/>
          </a:solidFill>
          <a:latin typeface="Helvetica"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tabLst/>
        <a:defRPr sz="1200" b="0" i="0" kern="1200">
          <a:solidFill>
            <a:schemeClr val="tx1"/>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 userDrawn="1">
          <p15:clr>
            <a:srgbClr val="F26B43"/>
          </p15:clr>
        </p15:guide>
        <p15:guide id="2" pos="7296" userDrawn="1">
          <p15:clr>
            <a:srgbClr val="F26B43"/>
          </p15:clr>
        </p15:guide>
        <p15:guide id="3" pos="360" userDrawn="1">
          <p15:clr>
            <a:srgbClr val="F26B43"/>
          </p15:clr>
        </p15:guide>
        <p15:guide id="4" orient="horz" pos="37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BCBF5C2-86E3-7E1F-4A40-753AE4265C55}"/>
              </a:ext>
            </a:extLst>
          </p:cNvPr>
          <p:cNvSpPr txBox="1"/>
          <p:nvPr/>
        </p:nvSpPr>
        <p:spPr>
          <a:xfrm>
            <a:off x="1945114" y="743472"/>
            <a:ext cx="8025027"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0" i="0" u="none" strike="noStrike" baseline="0" dirty="0">
                <a:solidFill>
                  <a:srgbClr val="000000"/>
                </a:solidFill>
                <a:latin typeface="Times New Roman"/>
                <a:cs typeface="Times New Roman"/>
              </a:rPr>
              <a:t>Unmasking Mental Health Discrepancies in Ventral Hernia Repair</a:t>
            </a:r>
            <a:r>
              <a:rPr sz="5400" b="0" i="0" dirty="0">
                <a:solidFill>
                  <a:srgbClr val="000000"/>
                </a:solidFill>
                <a:latin typeface="Times New Roman"/>
                <a:ea typeface="Calibri Light"/>
                <a:cs typeface="Times New Roman"/>
              </a:rPr>
              <a:t>​</a:t>
            </a:r>
            <a:endParaRPr lang="en-US" dirty="0">
              <a:solidFill>
                <a:srgbClr val="000000"/>
              </a:solidFill>
              <a:latin typeface="Times New Roman"/>
              <a:cs typeface="Times New Roman"/>
            </a:endParaRPr>
          </a:p>
          <a:p>
            <a:pPr algn="ctr"/>
            <a:endParaRPr lang="en-US" dirty="0">
              <a:solidFill>
                <a:srgbClr val="000000"/>
              </a:solidFill>
              <a:latin typeface="Times New Roman"/>
              <a:cs typeface="Times New Roman"/>
            </a:endParaRPr>
          </a:p>
        </p:txBody>
      </p:sp>
      <p:sp>
        <p:nvSpPr>
          <p:cNvPr id="6" name="Subtitle 2">
            <a:extLst>
              <a:ext uri="{FF2B5EF4-FFF2-40B4-BE49-F238E27FC236}">
                <a16:creationId xmlns:a16="http://schemas.microsoft.com/office/drawing/2014/main" id="{C63145D2-CA6E-ABEE-2B4A-D2B9A7F59689}"/>
              </a:ext>
            </a:extLst>
          </p:cNvPr>
          <p:cNvSpPr>
            <a:spLocks noGrp="1"/>
          </p:cNvSpPr>
          <p:nvPr/>
        </p:nvSpPr>
        <p:spPr>
          <a:xfrm>
            <a:off x="933191" y="3605794"/>
            <a:ext cx="10048875" cy="1300162"/>
          </a:xfrm>
          <a:prstGeom prst="rect">
            <a:avLst/>
          </a:prstGeom>
        </p:spPr>
        <p:txBody>
          <a:bodyPr vert="horz" lIns="91440" tIns="45720" rIns="9144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dirty="0">
                <a:solidFill>
                  <a:srgbClr val="000000"/>
                </a:solidFill>
                <a:latin typeface="Times New Roman"/>
                <a:ea typeface="Calibri Light"/>
                <a:cs typeface="Times New Roman"/>
              </a:rPr>
              <a:t>Josephine Fuller, Beth LaFontaine, Marisa Blackman, Alisa </a:t>
            </a:r>
            <a:r>
              <a:rPr lang="en-US" dirty="0" err="1">
                <a:solidFill>
                  <a:srgbClr val="000000"/>
                </a:solidFill>
                <a:latin typeface="Times New Roman"/>
                <a:ea typeface="Calibri Light"/>
                <a:cs typeface="Times New Roman"/>
              </a:rPr>
              <a:t>Khomutova</a:t>
            </a:r>
            <a:r>
              <a:rPr lang="en-US" dirty="0">
                <a:solidFill>
                  <a:srgbClr val="000000"/>
                </a:solidFill>
                <a:latin typeface="Times New Roman"/>
                <a:ea typeface="Calibri Light"/>
                <a:cs typeface="Times New Roman"/>
              </a:rPr>
              <a:t>, Brianna Stadsvold, Chris Carnabatu, Rachel Mathis, Kyle Kleppe, Greg Mancini, Kaela Blake, Aldo Fafaj</a:t>
            </a:r>
          </a:p>
          <a:p>
            <a:pPr algn="ctr"/>
            <a:r>
              <a:rPr lang="en-US" dirty="0">
                <a:solidFill>
                  <a:srgbClr val="000000"/>
                </a:solidFill>
                <a:latin typeface="Times New Roman"/>
                <a:cs typeface="Times New Roman"/>
              </a:rPr>
              <a:t>University of Tennessee Medical Center Knoxville</a:t>
            </a:r>
          </a:p>
          <a:p>
            <a:pPr algn="ctr"/>
            <a:r>
              <a:rPr lang="en-US" dirty="0">
                <a:solidFill>
                  <a:schemeClr val="tx1"/>
                </a:solidFill>
                <a:latin typeface="Times New Roman" panose="02020603050405020304" pitchFamily="18" charset="0"/>
                <a:cs typeface="Times New Roman" panose="02020603050405020304" pitchFamily="18" charset="0"/>
              </a:rPr>
              <a:t>UTHSC – College of Medicine Knoxville</a:t>
            </a:r>
            <a:endParaRPr lang="en-US" dirty="0">
              <a:solidFill>
                <a:schemeClr val="tx1"/>
              </a:solidFill>
              <a:latin typeface="Times New Roman" panose="02020603050405020304" pitchFamily="18" charset="0"/>
              <a:ea typeface="Calibri"/>
              <a:cs typeface="Times New Roman" panose="02020603050405020304" pitchFamily="18" charset="0"/>
            </a:endParaRPr>
          </a:p>
          <a:p>
            <a:pPr algn="ctr"/>
            <a:r>
              <a:rPr lang="en-US" dirty="0">
                <a:solidFill>
                  <a:srgbClr val="000000"/>
                </a:solidFill>
                <a:latin typeface="Times New Roman"/>
                <a:ea typeface="Calibri"/>
                <a:cs typeface="Times New Roman"/>
              </a:rPr>
              <a:t>Knoxville, TN</a:t>
            </a:r>
          </a:p>
        </p:txBody>
      </p:sp>
      <p:pic>
        <p:nvPicPr>
          <p:cNvPr id="7" name="Picture 6" descr="A purple and pink logo&#10;&#10;AI-generated content may be incorrect.">
            <a:extLst>
              <a:ext uri="{FF2B5EF4-FFF2-40B4-BE49-F238E27FC236}">
                <a16:creationId xmlns:a16="http://schemas.microsoft.com/office/drawing/2014/main" id="{2652C1CF-3478-1ACF-82C8-7617BEA7637E}"/>
              </a:ext>
            </a:extLst>
          </p:cNvPr>
          <p:cNvPicPr>
            <a:picLocks noChangeAspect="1"/>
          </p:cNvPicPr>
          <p:nvPr/>
        </p:nvPicPr>
        <p:blipFill>
          <a:blip r:embed="rId3"/>
          <a:stretch>
            <a:fillRect/>
          </a:stretch>
        </p:blipFill>
        <p:spPr>
          <a:xfrm>
            <a:off x="-1287" y="6166021"/>
            <a:ext cx="2068898" cy="704336"/>
          </a:xfrm>
          <a:prstGeom prst="rect">
            <a:avLst/>
          </a:prstGeom>
        </p:spPr>
      </p:pic>
    </p:spTree>
    <p:extLst>
      <p:ext uri="{BB962C8B-B14F-4D97-AF65-F5344CB8AC3E}">
        <p14:creationId xmlns:p14="http://schemas.microsoft.com/office/powerpoint/2010/main" val="1514999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14928-9A98-0BE8-3E82-5DDFB374F0F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33DBCE6-F9A2-2649-1CFE-6A8CBBCACAEC}"/>
              </a:ext>
            </a:extLst>
          </p:cNvPr>
          <p:cNvSpPr>
            <a:spLocks noGrp="1"/>
          </p:cNvSpPr>
          <p:nvPr>
            <p:ph type="sldNum" sz="quarter" idx="4"/>
          </p:nvPr>
        </p:nvSpPr>
        <p:spPr/>
        <p:txBody>
          <a:bodyPr/>
          <a:lstStyle/>
          <a:p>
            <a:fld id="{CF8927CA-B969-F54E-B4E1-EFF17290A36F}" type="slidenum">
              <a:rPr lang="en-US" smtClean="0"/>
              <a:pPr/>
              <a:t>10</a:t>
            </a:fld>
            <a:endParaRPr lang="en-US"/>
          </a:p>
        </p:txBody>
      </p:sp>
      <p:graphicFrame>
        <p:nvGraphicFramePr>
          <p:cNvPr id="3" name="Chart 2">
            <a:extLst>
              <a:ext uri="{FF2B5EF4-FFF2-40B4-BE49-F238E27FC236}">
                <a16:creationId xmlns:a16="http://schemas.microsoft.com/office/drawing/2014/main" id="{0D796900-BD34-67D4-2A9F-B36007069596}"/>
              </a:ext>
            </a:extLst>
          </p:cNvPr>
          <p:cNvGraphicFramePr/>
          <p:nvPr>
            <p:extLst>
              <p:ext uri="{D42A27DB-BD31-4B8C-83A1-F6EECF244321}">
                <p14:modId xmlns:p14="http://schemas.microsoft.com/office/powerpoint/2010/main" val="625345217"/>
              </p:ext>
            </p:extLst>
          </p:nvPr>
        </p:nvGraphicFramePr>
        <p:xfrm>
          <a:off x="2032000" y="491066"/>
          <a:ext cx="8128000" cy="5418667"/>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descr="A purple and pink logo&#10;&#10;AI-generated content may be incorrect.">
            <a:extLst>
              <a:ext uri="{FF2B5EF4-FFF2-40B4-BE49-F238E27FC236}">
                <a16:creationId xmlns:a16="http://schemas.microsoft.com/office/drawing/2014/main" id="{33D3716F-04DF-0324-4227-0C618346B288}"/>
              </a:ext>
            </a:extLst>
          </p:cNvPr>
          <p:cNvPicPr>
            <a:picLocks noChangeAspect="1"/>
          </p:cNvPicPr>
          <p:nvPr/>
        </p:nvPicPr>
        <p:blipFill>
          <a:blip r:embed="rId4"/>
          <a:stretch>
            <a:fillRect/>
          </a:stretch>
        </p:blipFill>
        <p:spPr>
          <a:xfrm>
            <a:off x="-1287" y="6166021"/>
            <a:ext cx="2068898" cy="704336"/>
          </a:xfrm>
          <a:prstGeom prst="rect">
            <a:avLst/>
          </a:prstGeom>
        </p:spPr>
      </p:pic>
    </p:spTree>
    <p:extLst>
      <p:ext uri="{BB962C8B-B14F-4D97-AF65-F5344CB8AC3E}">
        <p14:creationId xmlns:p14="http://schemas.microsoft.com/office/powerpoint/2010/main" val="4268877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graphicEl>
                                              <a:chart seriesIdx="2"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graphicEl>
                                              <a:chart seriesIdx="3"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424C4-BBFD-7A1F-8745-E2B1E8251BA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5BEF79-DE0B-060F-B58B-CE4F2926A996}"/>
              </a:ext>
            </a:extLst>
          </p:cNvPr>
          <p:cNvSpPr>
            <a:spLocks noGrp="1"/>
          </p:cNvSpPr>
          <p:nvPr>
            <p:ph type="sldNum" sz="quarter" idx="4"/>
          </p:nvPr>
        </p:nvSpPr>
        <p:spPr/>
        <p:txBody>
          <a:bodyPr/>
          <a:lstStyle/>
          <a:p>
            <a:fld id="{CF8927CA-B969-F54E-B4E1-EFF17290A36F}" type="slidenum">
              <a:rPr lang="en-US" smtClean="0"/>
              <a:pPr/>
              <a:t>11</a:t>
            </a:fld>
            <a:endParaRPr lang="en-US"/>
          </a:p>
        </p:txBody>
      </p:sp>
      <p:graphicFrame>
        <p:nvGraphicFramePr>
          <p:cNvPr id="2" name="Chart 1">
            <a:extLst>
              <a:ext uri="{FF2B5EF4-FFF2-40B4-BE49-F238E27FC236}">
                <a16:creationId xmlns:a16="http://schemas.microsoft.com/office/drawing/2014/main" id="{DC31FA3F-78DE-D4ED-F33D-52E2C78533F1}"/>
              </a:ext>
            </a:extLst>
          </p:cNvPr>
          <p:cNvGraphicFramePr/>
          <p:nvPr>
            <p:extLst>
              <p:ext uri="{D42A27DB-BD31-4B8C-83A1-F6EECF244321}">
                <p14:modId xmlns:p14="http://schemas.microsoft.com/office/powerpoint/2010/main" val="1342217623"/>
              </p:ext>
            </p:extLst>
          </p:nvPr>
        </p:nvGraphicFramePr>
        <p:xfrm>
          <a:off x="2032000" y="382781"/>
          <a:ext cx="8128000" cy="5418667"/>
        </p:xfrm>
        <a:graphic>
          <a:graphicData uri="http://schemas.openxmlformats.org/drawingml/2006/chart">
            <c:chart xmlns:c="http://schemas.openxmlformats.org/drawingml/2006/chart" xmlns:r="http://schemas.openxmlformats.org/officeDocument/2006/relationships" r:id="rId3"/>
          </a:graphicData>
        </a:graphic>
      </p:graphicFrame>
      <p:pic>
        <p:nvPicPr>
          <p:cNvPr id="3" name="Picture 2" descr="A purple and pink logo&#10;&#10;AI-generated content may be incorrect.">
            <a:extLst>
              <a:ext uri="{FF2B5EF4-FFF2-40B4-BE49-F238E27FC236}">
                <a16:creationId xmlns:a16="http://schemas.microsoft.com/office/drawing/2014/main" id="{49111DBE-8986-5B23-557D-56244F6D544B}"/>
              </a:ext>
            </a:extLst>
          </p:cNvPr>
          <p:cNvPicPr>
            <a:picLocks noChangeAspect="1"/>
          </p:cNvPicPr>
          <p:nvPr/>
        </p:nvPicPr>
        <p:blipFill>
          <a:blip r:embed="rId4"/>
          <a:stretch>
            <a:fillRect/>
          </a:stretch>
        </p:blipFill>
        <p:spPr>
          <a:xfrm>
            <a:off x="-1287" y="6166021"/>
            <a:ext cx="2068898" cy="704336"/>
          </a:xfrm>
          <a:prstGeom prst="rect">
            <a:avLst/>
          </a:prstGeom>
        </p:spPr>
      </p:pic>
    </p:spTree>
    <p:extLst>
      <p:ext uri="{BB962C8B-B14F-4D97-AF65-F5344CB8AC3E}">
        <p14:creationId xmlns:p14="http://schemas.microsoft.com/office/powerpoint/2010/main" val="4040110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chart seriesIdx="2"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graphicEl>
                                              <a:chart seriesIdx="3"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Chart bld="series"/>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48D8E-4EB6-6A39-5B66-2DB3C18267FD}"/>
              </a:ext>
            </a:extLst>
          </p:cNvPr>
          <p:cNvSpPr>
            <a:spLocks noGrp="1"/>
          </p:cNvSpPr>
          <p:nvPr>
            <p:ph type="title"/>
          </p:nvPr>
        </p:nvSpPr>
        <p:spPr/>
        <p:txBody>
          <a:bodyPr>
            <a:normAutofit/>
          </a:bodyPr>
          <a:lstStyle/>
          <a:p>
            <a:r>
              <a:rPr lang="en-US" sz="4800" dirty="0">
                <a:latin typeface="Times New Roman"/>
                <a:ea typeface="AppleGothic"/>
                <a:cs typeface="Aharoni"/>
              </a:rPr>
              <a:t>Length of stay</a:t>
            </a:r>
            <a:endParaRPr lang="en-US" sz="4800" dirty="0">
              <a:latin typeface="Times New Roman"/>
            </a:endParaRPr>
          </a:p>
        </p:txBody>
      </p:sp>
      <p:graphicFrame>
        <p:nvGraphicFramePr>
          <p:cNvPr id="5" name="Content Placeholder 4">
            <a:extLst>
              <a:ext uri="{FF2B5EF4-FFF2-40B4-BE49-F238E27FC236}">
                <a16:creationId xmlns:a16="http://schemas.microsoft.com/office/drawing/2014/main" id="{00628386-0567-9361-C895-CF483048B85F}"/>
              </a:ext>
            </a:extLst>
          </p:cNvPr>
          <p:cNvGraphicFramePr>
            <a:graphicFrameLocks noGrp="1"/>
          </p:cNvGraphicFramePr>
          <p:nvPr>
            <p:ph idx="1"/>
            <p:extLst>
              <p:ext uri="{D42A27DB-BD31-4B8C-83A1-F6EECF244321}">
                <p14:modId xmlns:p14="http://schemas.microsoft.com/office/powerpoint/2010/main" val="2358399544"/>
              </p:ext>
            </p:extLst>
          </p:nvPr>
        </p:nvGraphicFramePr>
        <p:xfrm>
          <a:off x="178206" y="1357434"/>
          <a:ext cx="11797483" cy="1706880"/>
        </p:xfrm>
        <a:graphic>
          <a:graphicData uri="http://schemas.openxmlformats.org/drawingml/2006/table">
            <a:tbl>
              <a:tblPr firstRow="1" bandRow="1">
                <a:tableStyleId>{5C22544A-7EE6-4342-B048-85BDC9FD1C3A}</a:tableStyleId>
              </a:tblPr>
              <a:tblGrid>
                <a:gridCol w="2851354">
                  <a:extLst>
                    <a:ext uri="{9D8B030D-6E8A-4147-A177-3AD203B41FA5}">
                      <a16:colId xmlns:a16="http://schemas.microsoft.com/office/drawing/2014/main" val="1440712279"/>
                    </a:ext>
                  </a:extLst>
                </a:gridCol>
                <a:gridCol w="3413770">
                  <a:extLst>
                    <a:ext uri="{9D8B030D-6E8A-4147-A177-3AD203B41FA5}">
                      <a16:colId xmlns:a16="http://schemas.microsoft.com/office/drawing/2014/main" val="3149950656"/>
                    </a:ext>
                  </a:extLst>
                </a:gridCol>
                <a:gridCol w="4083325">
                  <a:extLst>
                    <a:ext uri="{9D8B030D-6E8A-4147-A177-3AD203B41FA5}">
                      <a16:colId xmlns:a16="http://schemas.microsoft.com/office/drawing/2014/main" val="2613865942"/>
                    </a:ext>
                  </a:extLst>
                </a:gridCol>
                <a:gridCol w="1449034">
                  <a:extLst>
                    <a:ext uri="{9D8B030D-6E8A-4147-A177-3AD203B41FA5}">
                      <a16:colId xmlns:a16="http://schemas.microsoft.com/office/drawing/2014/main" val="4168091776"/>
                    </a:ext>
                  </a:extLst>
                </a:gridCol>
              </a:tblGrid>
              <a:tr h="762000">
                <a:tc>
                  <a:txBody>
                    <a:bodyPr/>
                    <a:lstStyle/>
                    <a:p>
                      <a:pPr algn="l"/>
                      <a:endParaRPr lang="en-US" sz="2800" b="1" dirty="0">
                        <a:solidFill>
                          <a:schemeClr val="tx1"/>
                        </a:solidFill>
                        <a:latin typeface="Times New Roman"/>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2800" b="1" dirty="0">
                          <a:solidFill>
                            <a:schemeClr val="tx1"/>
                          </a:solidFill>
                          <a:latin typeface="Times New Roman"/>
                        </a:rPr>
                        <a:t>Depression (n = 557)</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2800" b="1" dirty="0">
                          <a:solidFill>
                            <a:schemeClr val="tx1"/>
                          </a:solidFill>
                          <a:latin typeface="Times New Roman"/>
                        </a:rPr>
                        <a:t>No Depression (n = 1114)</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2800" b="1" dirty="0">
                          <a:solidFill>
                            <a:schemeClr val="tx1"/>
                          </a:solidFill>
                          <a:latin typeface="Times New Roman"/>
                        </a:rPr>
                        <a:t>P-value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extLst>
                  <a:ext uri="{0D108BD9-81ED-4DB2-BD59-A6C34878D82A}">
                    <a16:rowId xmlns:a16="http://schemas.microsoft.com/office/drawing/2014/main" val="825763"/>
                  </a:ext>
                </a:extLst>
              </a:tr>
              <a:tr h="934064">
                <a:tc>
                  <a:txBody>
                    <a:bodyPr/>
                    <a:lstStyle/>
                    <a:p>
                      <a:pPr algn="l"/>
                      <a:r>
                        <a:rPr lang="en-US" sz="2800" b="1" dirty="0">
                          <a:solidFill>
                            <a:schemeClr val="tx1"/>
                          </a:solidFill>
                          <a:latin typeface="Times New Roman"/>
                        </a:rPr>
                        <a:t>Length of stay (day)</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3200" b="0" dirty="0">
                          <a:solidFill>
                            <a:schemeClr val="tx1"/>
                          </a:solidFill>
                          <a:latin typeface="Times New Roman"/>
                        </a:rPr>
                        <a:t>3 [1,6]</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tc>
                  <a:txBody>
                    <a:bodyPr/>
                    <a:lstStyle/>
                    <a:p>
                      <a:pPr algn="ctr"/>
                      <a:r>
                        <a:rPr lang="en-US" sz="3200" b="0" dirty="0">
                          <a:solidFill>
                            <a:schemeClr val="tx1"/>
                          </a:solidFill>
                          <a:latin typeface="Times New Roman"/>
                        </a:rPr>
                        <a:t>4 [2,6]</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tc>
                  <a:txBody>
                    <a:bodyPr/>
                    <a:lstStyle/>
                    <a:p>
                      <a:pPr algn="ctr"/>
                      <a:r>
                        <a:rPr lang="en-US" sz="3200" b="0" dirty="0">
                          <a:solidFill>
                            <a:schemeClr val="tx1"/>
                          </a:solidFill>
                          <a:latin typeface="Times New Roman"/>
                        </a:rPr>
                        <a:t>&lt;0.001</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extLst>
                  <a:ext uri="{0D108BD9-81ED-4DB2-BD59-A6C34878D82A}">
                    <a16:rowId xmlns:a16="http://schemas.microsoft.com/office/drawing/2014/main" val="1477288098"/>
                  </a:ext>
                </a:extLst>
              </a:tr>
            </a:tbl>
          </a:graphicData>
        </a:graphic>
      </p:graphicFrame>
      <p:sp>
        <p:nvSpPr>
          <p:cNvPr id="4" name="Slide Number Placeholder 3">
            <a:extLst>
              <a:ext uri="{FF2B5EF4-FFF2-40B4-BE49-F238E27FC236}">
                <a16:creationId xmlns:a16="http://schemas.microsoft.com/office/drawing/2014/main" id="{0D485502-DE66-FDB4-939A-5B916C241334}"/>
              </a:ext>
            </a:extLst>
          </p:cNvPr>
          <p:cNvSpPr>
            <a:spLocks noGrp="1"/>
          </p:cNvSpPr>
          <p:nvPr>
            <p:ph type="sldNum" sz="quarter" idx="4"/>
          </p:nvPr>
        </p:nvSpPr>
        <p:spPr/>
        <p:txBody>
          <a:bodyPr/>
          <a:lstStyle/>
          <a:p>
            <a:fld id="{CF8927CA-B969-F54E-B4E1-EFF17290A36F}" type="slidenum">
              <a:rPr lang="en-US" smtClean="0"/>
              <a:pPr/>
              <a:t>12</a:t>
            </a:fld>
            <a:endParaRPr lang="en-US"/>
          </a:p>
        </p:txBody>
      </p:sp>
      <p:graphicFrame>
        <p:nvGraphicFramePr>
          <p:cNvPr id="6" name="Table 5">
            <a:extLst>
              <a:ext uri="{FF2B5EF4-FFF2-40B4-BE49-F238E27FC236}">
                <a16:creationId xmlns:a16="http://schemas.microsoft.com/office/drawing/2014/main" id="{BFFE367C-D36F-E23A-6E4A-2540E2CEE511}"/>
              </a:ext>
            </a:extLst>
          </p:cNvPr>
          <p:cNvGraphicFramePr>
            <a:graphicFrameLocks noGrp="1"/>
          </p:cNvGraphicFramePr>
          <p:nvPr/>
        </p:nvGraphicFramePr>
        <p:xfrm>
          <a:off x="181785" y="3431068"/>
          <a:ext cx="11800687" cy="1706880"/>
        </p:xfrm>
        <a:graphic>
          <a:graphicData uri="http://schemas.openxmlformats.org/drawingml/2006/table">
            <a:tbl>
              <a:tblPr firstRow="1" bandRow="1">
                <a:tableStyleId>{5C22544A-7EE6-4342-B048-85BDC9FD1C3A}</a:tableStyleId>
              </a:tblPr>
              <a:tblGrid>
                <a:gridCol w="2826773">
                  <a:extLst>
                    <a:ext uri="{9D8B030D-6E8A-4147-A177-3AD203B41FA5}">
                      <a16:colId xmlns:a16="http://schemas.microsoft.com/office/drawing/2014/main" val="4262366890"/>
                    </a:ext>
                  </a:extLst>
                </a:gridCol>
                <a:gridCol w="3541594">
                  <a:extLst>
                    <a:ext uri="{9D8B030D-6E8A-4147-A177-3AD203B41FA5}">
                      <a16:colId xmlns:a16="http://schemas.microsoft.com/office/drawing/2014/main" val="2864910083"/>
                    </a:ext>
                  </a:extLst>
                </a:gridCol>
                <a:gridCol w="3908321">
                  <a:extLst>
                    <a:ext uri="{9D8B030D-6E8A-4147-A177-3AD203B41FA5}">
                      <a16:colId xmlns:a16="http://schemas.microsoft.com/office/drawing/2014/main" val="1381134791"/>
                    </a:ext>
                  </a:extLst>
                </a:gridCol>
                <a:gridCol w="1523999">
                  <a:extLst>
                    <a:ext uri="{9D8B030D-6E8A-4147-A177-3AD203B41FA5}">
                      <a16:colId xmlns:a16="http://schemas.microsoft.com/office/drawing/2014/main" val="2273150905"/>
                    </a:ext>
                  </a:extLst>
                </a:gridCol>
              </a:tblGrid>
              <a:tr h="762000">
                <a:tc>
                  <a:txBody>
                    <a:bodyPr/>
                    <a:lstStyle/>
                    <a:p>
                      <a:pPr algn="ctr"/>
                      <a:endParaRPr lang="en-US" sz="2800" b="1" dirty="0">
                        <a:solidFill>
                          <a:schemeClr val="tx1"/>
                        </a:solidFill>
                        <a:latin typeface="Times New Roman"/>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2800" b="1" dirty="0">
                          <a:solidFill>
                            <a:schemeClr val="tx1"/>
                          </a:solidFill>
                          <a:latin typeface="Times New Roman"/>
                        </a:rPr>
                        <a:t>Anxiety (n = 680)</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2800" b="1" dirty="0">
                          <a:solidFill>
                            <a:schemeClr val="tx1"/>
                          </a:solidFill>
                          <a:latin typeface="Times New Roman"/>
                        </a:rPr>
                        <a:t>No Anxiety (n = 1360)</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lvl="0" algn="ctr">
                        <a:buNone/>
                      </a:pPr>
                      <a:r>
                        <a:rPr lang="en-US" sz="2800" b="1" dirty="0">
                          <a:solidFill>
                            <a:schemeClr val="tx1"/>
                          </a:solidFill>
                          <a:latin typeface="Times New Roman"/>
                        </a:rPr>
                        <a:t>P-value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extLst>
                  <a:ext uri="{0D108BD9-81ED-4DB2-BD59-A6C34878D82A}">
                    <a16:rowId xmlns:a16="http://schemas.microsoft.com/office/drawing/2014/main" val="1488948130"/>
                  </a:ext>
                </a:extLst>
              </a:tr>
              <a:tr h="909483">
                <a:tc>
                  <a:txBody>
                    <a:bodyPr/>
                    <a:lstStyle/>
                    <a:p>
                      <a:pPr algn="l"/>
                      <a:r>
                        <a:rPr lang="en-US" sz="2800" b="1" dirty="0">
                          <a:solidFill>
                            <a:schemeClr val="tx1"/>
                          </a:solidFill>
                          <a:latin typeface="Times New Roman"/>
                        </a:rPr>
                        <a:t>Length of stay (day)</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en-US" sz="3200" b="0" dirty="0">
                          <a:solidFill>
                            <a:schemeClr val="tx1"/>
                          </a:solidFill>
                          <a:latin typeface="Times New Roman"/>
                        </a:rPr>
                        <a:t>3 [1,6]</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tc>
                  <a:txBody>
                    <a:bodyPr/>
                    <a:lstStyle/>
                    <a:p>
                      <a:pPr algn="ctr"/>
                      <a:r>
                        <a:rPr lang="en-US" sz="3200" b="0" dirty="0">
                          <a:solidFill>
                            <a:schemeClr val="tx1"/>
                          </a:solidFill>
                          <a:latin typeface="Times New Roman"/>
                        </a:rPr>
                        <a:t>4 [2,6]</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tc>
                  <a:txBody>
                    <a:bodyPr/>
                    <a:lstStyle/>
                    <a:p>
                      <a:pPr lvl="0" algn="ctr">
                        <a:buNone/>
                      </a:pPr>
                      <a:r>
                        <a:rPr lang="en-US" sz="3200" b="0" dirty="0">
                          <a:solidFill>
                            <a:schemeClr val="tx1"/>
                          </a:solidFill>
                          <a:latin typeface="Times New Roman"/>
                        </a:rPr>
                        <a:t>&lt;0.001</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B6D0D9"/>
                    </a:solidFill>
                  </a:tcPr>
                </a:tc>
                <a:extLst>
                  <a:ext uri="{0D108BD9-81ED-4DB2-BD59-A6C34878D82A}">
                    <a16:rowId xmlns:a16="http://schemas.microsoft.com/office/drawing/2014/main" val="1033154043"/>
                  </a:ext>
                </a:extLst>
              </a:tr>
            </a:tbl>
          </a:graphicData>
        </a:graphic>
      </p:graphicFrame>
      <p:pic>
        <p:nvPicPr>
          <p:cNvPr id="3" name="Picture 2" descr="A purple and pink logo&#10;&#10;AI-generated content may be incorrect.">
            <a:extLst>
              <a:ext uri="{FF2B5EF4-FFF2-40B4-BE49-F238E27FC236}">
                <a16:creationId xmlns:a16="http://schemas.microsoft.com/office/drawing/2014/main" id="{CCE8F6E9-A30D-8C61-C042-09F58E7E573B}"/>
              </a:ext>
            </a:extLst>
          </p:cNvPr>
          <p:cNvPicPr>
            <a:picLocks noChangeAspect="1"/>
          </p:cNvPicPr>
          <p:nvPr/>
        </p:nvPicPr>
        <p:blipFill>
          <a:blip r:embed="rId3"/>
          <a:stretch>
            <a:fillRect/>
          </a:stretch>
        </p:blipFill>
        <p:spPr>
          <a:xfrm>
            <a:off x="-1287" y="6166021"/>
            <a:ext cx="2068898" cy="704336"/>
          </a:xfrm>
          <a:prstGeom prst="rect">
            <a:avLst/>
          </a:prstGeom>
        </p:spPr>
      </p:pic>
    </p:spTree>
    <p:extLst>
      <p:ext uri="{BB962C8B-B14F-4D97-AF65-F5344CB8AC3E}">
        <p14:creationId xmlns:p14="http://schemas.microsoft.com/office/powerpoint/2010/main" val="100486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393F8-4724-1C35-9E86-8EDE5C9DCD3C}"/>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EEA9BAB0-C464-DECA-4489-068BD80A2E05}"/>
              </a:ext>
            </a:extLst>
          </p:cNvPr>
          <p:cNvPicPr>
            <a:picLocks noChangeAspect="1"/>
          </p:cNvPicPr>
          <p:nvPr/>
        </p:nvPicPr>
        <p:blipFill>
          <a:blip r:embed="rId3"/>
          <a:stretch>
            <a:fillRect/>
          </a:stretch>
        </p:blipFill>
        <p:spPr>
          <a:xfrm>
            <a:off x="-1287" y="6166021"/>
            <a:ext cx="2068898" cy="704336"/>
          </a:xfrm>
          <a:prstGeom prst="rect">
            <a:avLst/>
          </a:prstGeom>
        </p:spPr>
      </p:pic>
      <p:sp>
        <p:nvSpPr>
          <p:cNvPr id="2" name="Title 1">
            <a:extLst>
              <a:ext uri="{FF2B5EF4-FFF2-40B4-BE49-F238E27FC236}">
                <a16:creationId xmlns:a16="http://schemas.microsoft.com/office/drawing/2014/main" id="{048D4639-31B4-E2DC-907E-B9B5C0CE64DA}"/>
              </a:ext>
            </a:extLst>
          </p:cNvPr>
          <p:cNvSpPr>
            <a:spLocks noGrp="1"/>
          </p:cNvSpPr>
          <p:nvPr/>
        </p:nvSpPr>
        <p:spPr>
          <a:xfrm>
            <a:off x="273496" y="-44107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chemeClr val="tx1"/>
                </a:solidFill>
                <a:latin typeface="Times New Roman"/>
                <a:cs typeface="Times New Roman"/>
              </a:rPr>
              <a:t>Conclusion </a:t>
            </a:r>
          </a:p>
        </p:txBody>
      </p:sp>
      <p:sp>
        <p:nvSpPr>
          <p:cNvPr id="5" name="TextBox 4">
            <a:extLst>
              <a:ext uri="{FF2B5EF4-FFF2-40B4-BE49-F238E27FC236}">
                <a16:creationId xmlns:a16="http://schemas.microsoft.com/office/drawing/2014/main" id="{551D614B-AEA9-9B30-507D-1EF582AA398D}"/>
              </a:ext>
            </a:extLst>
          </p:cNvPr>
          <p:cNvSpPr txBox="1"/>
          <p:nvPr/>
        </p:nvSpPr>
        <p:spPr>
          <a:xfrm>
            <a:off x="510108" y="917488"/>
            <a:ext cx="11165427" cy="54322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buFont typeface="Arial"/>
              <a:buChar char="•"/>
            </a:pPr>
            <a:r>
              <a:rPr lang="en-US" sz="3000" dirty="0">
                <a:latin typeface="Times New Roman"/>
                <a:cs typeface="Times New Roman"/>
              </a:rPr>
              <a:t>Anxiety and depression:</a:t>
            </a:r>
          </a:p>
          <a:p>
            <a:pPr marL="914400" lvl="1" indent="-457200">
              <a:lnSpc>
                <a:spcPct val="150000"/>
              </a:lnSpc>
              <a:buFont typeface="Courier New"/>
              <a:buChar char="o"/>
            </a:pPr>
            <a:r>
              <a:rPr lang="en-US" sz="3000" dirty="0">
                <a:latin typeface="Times New Roman"/>
                <a:cs typeface="Times New Roman"/>
              </a:rPr>
              <a:t>1 in 10 patients</a:t>
            </a:r>
          </a:p>
          <a:p>
            <a:pPr marL="914400" lvl="1" indent="-457200">
              <a:lnSpc>
                <a:spcPct val="150000"/>
              </a:lnSpc>
              <a:buFont typeface="Courier New"/>
              <a:buChar char="o"/>
            </a:pPr>
            <a:r>
              <a:rPr lang="en-US" sz="3000" dirty="0">
                <a:latin typeface="Times New Roman"/>
                <a:cs typeface="Times New Roman"/>
              </a:rPr>
              <a:t>Higher pain scores </a:t>
            </a:r>
          </a:p>
          <a:p>
            <a:pPr marL="914400" lvl="1" indent="-457200">
              <a:lnSpc>
                <a:spcPct val="150000"/>
              </a:lnSpc>
              <a:buFont typeface="Courier New"/>
              <a:buChar char="o"/>
            </a:pPr>
            <a:r>
              <a:rPr lang="en-US" sz="3000" dirty="0">
                <a:latin typeface="Times New Roman"/>
                <a:cs typeface="Times New Roman"/>
              </a:rPr>
              <a:t>Higher prevalence among females</a:t>
            </a:r>
          </a:p>
          <a:p>
            <a:pPr marL="914400" lvl="1" indent="-457200">
              <a:lnSpc>
                <a:spcPct val="150000"/>
              </a:lnSpc>
              <a:buFont typeface="Courier New"/>
              <a:buChar char="o"/>
            </a:pPr>
            <a:r>
              <a:rPr lang="en-US" sz="3000" dirty="0">
                <a:latin typeface="Times New Roman"/>
                <a:cs typeface="Times New Roman"/>
              </a:rPr>
              <a:t>Shorter length of stay</a:t>
            </a:r>
          </a:p>
          <a:p>
            <a:pPr marL="457200" indent="-457200">
              <a:lnSpc>
                <a:spcPct val="150000"/>
              </a:lnSpc>
              <a:buFont typeface="Arial"/>
              <a:buChar char="•"/>
            </a:pPr>
            <a:r>
              <a:rPr lang="en-US" sz="3000" dirty="0">
                <a:latin typeface="Times New Roman"/>
                <a:cs typeface="Times New Roman"/>
              </a:rPr>
              <a:t>Further prospective studies should examine whether patient's pain scores and opioid use decreases after mental health treatment</a:t>
            </a:r>
          </a:p>
          <a:p>
            <a:pPr algn="ctr"/>
            <a:endParaRPr lang="en-US" sz="3200" dirty="0">
              <a:latin typeface="Times New Roman"/>
              <a:cs typeface="Times New Roman"/>
            </a:endParaRPr>
          </a:p>
        </p:txBody>
      </p:sp>
    </p:spTree>
    <p:extLst>
      <p:ext uri="{BB962C8B-B14F-4D97-AF65-F5344CB8AC3E}">
        <p14:creationId xmlns:p14="http://schemas.microsoft.com/office/powerpoint/2010/main" val="2824564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6F11B38-6747-EA84-5D2E-8094A4F9E847}"/>
              </a:ext>
            </a:extLst>
          </p:cNvPr>
          <p:cNvSpPr>
            <a:spLocks noGrp="1"/>
          </p:cNvSpPr>
          <p:nvPr>
            <p:ph type="subTitle" idx="1"/>
          </p:nvPr>
        </p:nvSpPr>
        <p:spPr/>
        <p:txBody>
          <a:bodyPr vert="horz" lIns="91440" tIns="45720" rIns="91440" bIns="45720" rtlCol="0" anchor="t">
            <a:normAutofit/>
          </a:bodyPr>
          <a:lstStyle/>
          <a:p>
            <a:r>
              <a:rPr lang="en-US" sz="4400" b="1">
                <a:latin typeface="Times New Roman"/>
                <a:cs typeface="Times New Roman"/>
              </a:rPr>
              <a:t>Thank you!</a:t>
            </a:r>
          </a:p>
        </p:txBody>
      </p:sp>
    </p:spTree>
    <p:extLst>
      <p:ext uri="{BB962C8B-B14F-4D97-AF65-F5344CB8AC3E}">
        <p14:creationId xmlns:p14="http://schemas.microsoft.com/office/powerpoint/2010/main" val="282997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C9E76-EE52-7F23-744F-CBA9DA59200F}"/>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268C8639-A42C-2AE1-12D0-9D1B2E95618E}"/>
              </a:ext>
            </a:extLst>
          </p:cNvPr>
          <p:cNvPicPr>
            <a:picLocks noChangeAspect="1"/>
          </p:cNvPicPr>
          <p:nvPr/>
        </p:nvPicPr>
        <p:blipFill>
          <a:blip r:embed="rId3"/>
          <a:stretch>
            <a:fillRect/>
          </a:stretch>
        </p:blipFill>
        <p:spPr>
          <a:xfrm>
            <a:off x="-1287" y="6166021"/>
            <a:ext cx="2068898" cy="704336"/>
          </a:xfrm>
          <a:prstGeom prst="rect">
            <a:avLst/>
          </a:prstGeom>
        </p:spPr>
      </p:pic>
      <p:sp>
        <p:nvSpPr>
          <p:cNvPr id="2" name="TextBox 1">
            <a:extLst>
              <a:ext uri="{FF2B5EF4-FFF2-40B4-BE49-F238E27FC236}">
                <a16:creationId xmlns:a16="http://schemas.microsoft.com/office/drawing/2014/main" id="{F4D53395-C7A7-979E-BEDB-1E16C9B28884}"/>
              </a:ext>
            </a:extLst>
          </p:cNvPr>
          <p:cNvSpPr txBox="1"/>
          <p:nvPr/>
        </p:nvSpPr>
        <p:spPr>
          <a:xfrm>
            <a:off x="340452" y="191046"/>
            <a:ext cx="6096000" cy="1107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i="0" dirty="0">
                <a:solidFill>
                  <a:srgbClr val="000000"/>
                </a:solidFill>
                <a:latin typeface="Times New Roman"/>
                <a:ea typeface="Calibri Light"/>
                <a:cs typeface="Times New Roman"/>
              </a:rPr>
              <a:t>Disclosures</a:t>
            </a:r>
            <a:endParaRPr lang="en-US" sz="4800" dirty="0">
              <a:solidFill>
                <a:srgbClr val="000000"/>
              </a:solidFill>
              <a:latin typeface="Times New Roman"/>
              <a:cs typeface="Times New Roman"/>
            </a:endParaRPr>
          </a:p>
          <a:p>
            <a:pPr algn="ctr"/>
            <a:endParaRPr lang="en-US">
              <a:solidFill>
                <a:srgbClr val="000000"/>
              </a:solidFill>
              <a:latin typeface="Times New Roman"/>
              <a:cs typeface="Times New Roman"/>
            </a:endParaRPr>
          </a:p>
        </p:txBody>
      </p:sp>
      <p:sp>
        <p:nvSpPr>
          <p:cNvPr id="3" name="TextBox 2">
            <a:extLst>
              <a:ext uri="{FF2B5EF4-FFF2-40B4-BE49-F238E27FC236}">
                <a16:creationId xmlns:a16="http://schemas.microsoft.com/office/drawing/2014/main" id="{58A2630E-7633-FC1D-BA90-8F971DCE151A}"/>
              </a:ext>
            </a:extLst>
          </p:cNvPr>
          <p:cNvSpPr txBox="1"/>
          <p:nvPr/>
        </p:nvSpPr>
        <p:spPr>
          <a:xfrm>
            <a:off x="181355" y="1214139"/>
            <a:ext cx="11825068" cy="56477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buFont typeface="Arial"/>
              <a:buChar char="•"/>
            </a:pPr>
            <a:r>
              <a:rPr lang="en-US" sz="3000" dirty="0">
                <a:solidFill>
                  <a:srgbClr val="000000"/>
                </a:solidFill>
                <a:latin typeface="Times New Roman"/>
                <a:cs typeface="Times New Roman"/>
              </a:rPr>
              <a:t>Dr. A. </a:t>
            </a:r>
            <a:r>
              <a:rPr lang="en-US" sz="3000" err="1">
                <a:solidFill>
                  <a:srgbClr val="000000"/>
                </a:solidFill>
                <a:latin typeface="Times New Roman"/>
                <a:cs typeface="Times New Roman"/>
              </a:rPr>
              <a:t>Khomutova</a:t>
            </a:r>
            <a:r>
              <a:rPr lang="en-US" sz="3000" dirty="0">
                <a:solidFill>
                  <a:srgbClr val="000000"/>
                </a:solidFill>
                <a:latin typeface="Times New Roman"/>
                <a:cs typeface="Times New Roman"/>
              </a:rPr>
              <a:t> is funded by a grant from the Intuitive Foundation</a:t>
            </a:r>
          </a:p>
          <a:p>
            <a:pPr marL="914400" lvl="1" indent="-457200">
              <a:lnSpc>
                <a:spcPct val="150000"/>
              </a:lnSpc>
              <a:buFont typeface="Courier New"/>
              <a:buChar char="o"/>
            </a:pPr>
            <a:r>
              <a:rPr lang="en-US" sz="3000" dirty="0">
                <a:solidFill>
                  <a:srgbClr val="000000"/>
                </a:solidFill>
                <a:latin typeface="Times New Roman"/>
                <a:cs typeface="Times New Roman"/>
              </a:rPr>
              <a:t>Any research, findings, conclusions, or recommendations expressed in this work are those of the author(s), and not of the Intuitive Foundation</a:t>
            </a:r>
          </a:p>
          <a:p>
            <a:pPr marL="457200" indent="-457200">
              <a:lnSpc>
                <a:spcPct val="150000"/>
              </a:lnSpc>
              <a:buFont typeface="Arial"/>
              <a:buChar char="•"/>
            </a:pPr>
            <a:r>
              <a:rPr lang="en-US" sz="3000" dirty="0">
                <a:solidFill>
                  <a:srgbClr val="000000"/>
                </a:solidFill>
                <a:latin typeface="Times New Roman"/>
                <a:cs typeface="Times New Roman"/>
              </a:rPr>
              <a:t>Dr. K. Blake</a:t>
            </a:r>
          </a:p>
          <a:p>
            <a:pPr marL="914400" lvl="1" indent="-457200">
              <a:lnSpc>
                <a:spcPct val="150000"/>
              </a:lnSpc>
              <a:buFont typeface="Courier New"/>
              <a:buChar char="o"/>
            </a:pPr>
            <a:r>
              <a:rPr lang="en-US" sz="3000" dirty="0">
                <a:solidFill>
                  <a:srgbClr val="000000"/>
                </a:solidFill>
                <a:latin typeface="Times New Roman"/>
                <a:cs typeface="Times New Roman"/>
              </a:rPr>
              <a:t>Honorarium, speaker for Bard</a:t>
            </a:r>
          </a:p>
          <a:p>
            <a:pPr marL="914400" lvl="1" indent="-457200">
              <a:lnSpc>
                <a:spcPct val="150000"/>
              </a:lnSpc>
              <a:buFont typeface="Courier New"/>
              <a:buChar char="o"/>
            </a:pPr>
            <a:r>
              <a:rPr lang="en-US" sz="3000" dirty="0">
                <a:solidFill>
                  <a:srgbClr val="000000"/>
                </a:solidFill>
                <a:latin typeface="Times New Roman"/>
                <a:cs typeface="Times New Roman"/>
              </a:rPr>
              <a:t>Honorarium, consultant for Gore</a:t>
            </a:r>
            <a:endParaRPr lang="en-US" sz="3000">
              <a:solidFill>
                <a:srgbClr val="000000"/>
              </a:solidFill>
              <a:latin typeface="Times New Roman"/>
              <a:cs typeface="Times New Roman"/>
            </a:endParaRPr>
          </a:p>
          <a:p>
            <a:pPr marL="457200" indent="-457200">
              <a:buFont typeface="Arial"/>
              <a:buChar char="•"/>
            </a:pPr>
            <a:endParaRPr lang="en-US" sz="2800">
              <a:solidFill>
                <a:srgbClr val="000000"/>
              </a:solidFill>
              <a:latin typeface="Times New Roman"/>
              <a:ea typeface="Calibri"/>
              <a:cs typeface="Times New Roman"/>
            </a:endParaRPr>
          </a:p>
          <a:p>
            <a:pPr algn="ctr"/>
            <a:endParaRPr lang="en-US">
              <a:solidFill>
                <a:srgbClr val="000000"/>
              </a:solidFill>
              <a:latin typeface="Times New Roman"/>
              <a:ea typeface="Calibri"/>
              <a:cs typeface="Times New Roman"/>
            </a:endParaRPr>
          </a:p>
        </p:txBody>
      </p:sp>
    </p:spTree>
    <p:extLst>
      <p:ext uri="{BB962C8B-B14F-4D97-AF65-F5344CB8AC3E}">
        <p14:creationId xmlns:p14="http://schemas.microsoft.com/office/powerpoint/2010/main" val="2146735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78665-78D4-6A34-3595-6CA047D9B283}"/>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BE6D3BCF-10C7-B9D6-C7FA-F212174CC305}"/>
              </a:ext>
            </a:extLst>
          </p:cNvPr>
          <p:cNvPicPr>
            <a:picLocks noChangeAspect="1"/>
          </p:cNvPicPr>
          <p:nvPr/>
        </p:nvPicPr>
        <p:blipFill>
          <a:blip r:embed="rId3"/>
          <a:stretch>
            <a:fillRect/>
          </a:stretch>
        </p:blipFill>
        <p:spPr>
          <a:xfrm>
            <a:off x="-1287" y="6166021"/>
            <a:ext cx="2068898" cy="704336"/>
          </a:xfrm>
          <a:prstGeom prst="rect">
            <a:avLst/>
          </a:prstGeom>
        </p:spPr>
      </p:pic>
      <p:sp>
        <p:nvSpPr>
          <p:cNvPr id="2" name="Title 1">
            <a:extLst>
              <a:ext uri="{FF2B5EF4-FFF2-40B4-BE49-F238E27FC236}">
                <a16:creationId xmlns:a16="http://schemas.microsoft.com/office/drawing/2014/main" id="{3FA32631-42FD-A90A-26FB-CC109D4F5CAE}"/>
              </a:ext>
            </a:extLst>
          </p:cNvPr>
          <p:cNvSpPr>
            <a:spLocks noGrp="1"/>
          </p:cNvSpPr>
          <p:nvPr/>
        </p:nvSpPr>
        <p:spPr>
          <a:xfrm>
            <a:off x="302794" y="-480341"/>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a:solidFill>
                  <a:srgbClr val="000000"/>
                </a:solidFill>
                <a:latin typeface="Times New Roman"/>
                <a:cs typeface="Times New Roman"/>
              </a:rPr>
              <a:t>Background</a:t>
            </a:r>
          </a:p>
        </p:txBody>
      </p:sp>
      <p:sp>
        <p:nvSpPr>
          <p:cNvPr id="3" name="Content Placeholder 2">
            <a:extLst>
              <a:ext uri="{FF2B5EF4-FFF2-40B4-BE49-F238E27FC236}">
                <a16:creationId xmlns:a16="http://schemas.microsoft.com/office/drawing/2014/main" id="{D83760BC-D89E-112D-F321-3AEDE328BD72}"/>
              </a:ext>
            </a:extLst>
          </p:cNvPr>
          <p:cNvSpPr>
            <a:spLocks noGrp="1"/>
          </p:cNvSpPr>
          <p:nvPr/>
        </p:nvSpPr>
        <p:spPr>
          <a:xfrm>
            <a:off x="962413" y="1832247"/>
            <a:ext cx="10058400" cy="402336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657860" lvl="1" indent="-457200">
              <a:buSzPct val="100000"/>
            </a:pPr>
            <a:endParaRPr lang="en-US" sz="2800">
              <a:ea typeface="Calibri"/>
              <a:cs typeface="Calibri"/>
            </a:endParaRPr>
          </a:p>
          <a:p>
            <a:pPr marL="200660" lvl="1" indent="0">
              <a:buNone/>
            </a:pPr>
            <a:endParaRPr lang="en-US" sz="2800">
              <a:ea typeface="Calibri"/>
              <a:cs typeface="Calibri"/>
            </a:endParaRPr>
          </a:p>
          <a:p>
            <a:pPr marL="0" indent="0">
              <a:buNone/>
            </a:pPr>
            <a:endParaRPr lang="en-US">
              <a:ea typeface="Calibri"/>
              <a:cs typeface="Calibri"/>
            </a:endParaRPr>
          </a:p>
        </p:txBody>
      </p:sp>
      <p:sp>
        <p:nvSpPr>
          <p:cNvPr id="5" name="TextBox 4">
            <a:extLst>
              <a:ext uri="{FF2B5EF4-FFF2-40B4-BE49-F238E27FC236}">
                <a16:creationId xmlns:a16="http://schemas.microsoft.com/office/drawing/2014/main" id="{80E130F4-C9B3-0399-06D3-F6D3BDC64F85}"/>
              </a:ext>
            </a:extLst>
          </p:cNvPr>
          <p:cNvSpPr txBox="1"/>
          <p:nvPr/>
        </p:nvSpPr>
        <p:spPr>
          <a:xfrm>
            <a:off x="175206" y="970416"/>
            <a:ext cx="11841588" cy="47072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buFont typeface="Arial"/>
              <a:buChar char="•"/>
            </a:pPr>
            <a:r>
              <a:rPr lang="en-US" sz="3400" dirty="0">
                <a:solidFill>
                  <a:srgbClr val="000000"/>
                </a:solidFill>
                <a:latin typeface="Times New Roman"/>
                <a:ea typeface="+mn-lt"/>
                <a:cs typeface="Times New Roman"/>
              </a:rPr>
              <a:t>High prevalence of mental health disorders observed in our dataset</a:t>
            </a:r>
            <a:endParaRPr lang="en-US" sz="3400" dirty="0">
              <a:solidFill>
                <a:srgbClr val="000000"/>
              </a:solidFill>
              <a:latin typeface="Times New Roman"/>
              <a:cs typeface="Times New Roman"/>
            </a:endParaRPr>
          </a:p>
          <a:p>
            <a:pPr marL="457200" indent="-457200">
              <a:lnSpc>
                <a:spcPct val="150000"/>
              </a:lnSpc>
              <a:buFont typeface="Arial"/>
              <a:buChar char="•"/>
            </a:pPr>
            <a:r>
              <a:rPr lang="en-US" sz="3400" dirty="0">
                <a:solidFill>
                  <a:srgbClr val="000000"/>
                </a:solidFill>
                <a:latin typeface="Times New Roman"/>
                <a:ea typeface="+mn-lt"/>
                <a:cs typeface="Times New Roman"/>
              </a:rPr>
              <a:t>Prior studies have found:</a:t>
            </a:r>
          </a:p>
          <a:p>
            <a:pPr marL="914400" lvl="1" indent="-457200">
              <a:lnSpc>
                <a:spcPct val="150000"/>
              </a:lnSpc>
              <a:buFont typeface="Courier New"/>
              <a:buChar char="o"/>
            </a:pPr>
            <a:r>
              <a:rPr lang="en-US" sz="3400" dirty="0">
                <a:solidFill>
                  <a:srgbClr val="000000"/>
                </a:solidFill>
                <a:latin typeface="Times New Roman"/>
                <a:ea typeface="+mn-lt"/>
                <a:cs typeface="Times New Roman"/>
              </a:rPr>
              <a:t>Mental health disorders     higher postoperative pain scores</a:t>
            </a:r>
            <a:r>
              <a:rPr lang="en-US" sz="3400" baseline="30000" dirty="0">
                <a:solidFill>
                  <a:srgbClr val="000000"/>
                </a:solidFill>
                <a:latin typeface="Times New Roman"/>
                <a:ea typeface="+mn-lt"/>
                <a:cs typeface="Times New Roman"/>
              </a:rPr>
              <a:t>1</a:t>
            </a:r>
          </a:p>
          <a:p>
            <a:pPr marL="914400" lvl="1" indent="-457200">
              <a:lnSpc>
                <a:spcPct val="150000"/>
              </a:lnSpc>
              <a:buFont typeface="Courier New"/>
              <a:buChar char="o"/>
            </a:pPr>
            <a:r>
              <a:rPr lang="en-US" sz="3400" dirty="0">
                <a:solidFill>
                  <a:srgbClr val="000000"/>
                </a:solidFill>
                <a:latin typeface="Times New Roman"/>
                <a:ea typeface="+mn-lt"/>
                <a:cs typeface="Times New Roman"/>
              </a:rPr>
              <a:t>Mental health disorders     increased postoperative opioid use</a:t>
            </a:r>
            <a:r>
              <a:rPr lang="en-US" sz="3400" baseline="30000" dirty="0">
                <a:solidFill>
                  <a:srgbClr val="000000"/>
                </a:solidFill>
                <a:latin typeface="Times New Roman"/>
                <a:ea typeface="+mn-lt"/>
                <a:cs typeface="Times New Roman"/>
              </a:rPr>
              <a:t>2,3</a:t>
            </a:r>
            <a:endParaRPr lang="en-US" sz="3400" baseline="30000" dirty="0">
              <a:solidFill>
                <a:srgbClr val="000000"/>
              </a:solidFill>
              <a:latin typeface="Times New Roman"/>
              <a:cs typeface="Times New Roman"/>
            </a:endParaRPr>
          </a:p>
        </p:txBody>
      </p:sp>
      <p:sp>
        <p:nvSpPr>
          <p:cNvPr id="9" name="Arrow: Right 8">
            <a:extLst>
              <a:ext uri="{FF2B5EF4-FFF2-40B4-BE49-F238E27FC236}">
                <a16:creationId xmlns:a16="http://schemas.microsoft.com/office/drawing/2014/main" id="{54F0F85C-B45E-4551-6BA3-5B734F181C69}"/>
              </a:ext>
            </a:extLst>
          </p:cNvPr>
          <p:cNvSpPr/>
          <p:nvPr/>
        </p:nvSpPr>
        <p:spPr>
          <a:xfrm>
            <a:off x="5331992" y="4431071"/>
            <a:ext cx="410307" cy="25120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28D2910C-DF3F-3B52-3556-DFC07FFDC1D1}"/>
              </a:ext>
            </a:extLst>
          </p:cNvPr>
          <p:cNvSpPr/>
          <p:nvPr/>
        </p:nvSpPr>
        <p:spPr>
          <a:xfrm>
            <a:off x="5331993" y="3669409"/>
            <a:ext cx="410307" cy="25120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F02F9E1-92E6-B62E-10A1-57D7639BF0A2}"/>
              </a:ext>
            </a:extLst>
          </p:cNvPr>
          <p:cNvSpPr txBox="1"/>
          <p:nvPr/>
        </p:nvSpPr>
        <p:spPr>
          <a:xfrm>
            <a:off x="3051544" y="3005101"/>
            <a:ext cx="6103088" cy="369332"/>
          </a:xfrm>
          <a:prstGeom prst="rect">
            <a:avLst/>
          </a:prstGeom>
          <a:noFill/>
        </p:spPr>
        <p:txBody>
          <a:bodyPr wrap="square">
            <a:spAutoFit/>
          </a:bodyPr>
          <a:lstStyle/>
          <a:p>
            <a:r>
              <a:rPr lang="en-US" b="0" i="0" dirty="0">
                <a:solidFill>
                  <a:srgbClr val="000000"/>
                </a:solidFill>
                <a:effectLst/>
                <a:latin typeface="Times"/>
              </a:rPr>
              <a:t> </a:t>
            </a:r>
            <a:endParaRPr lang="en-US" dirty="0"/>
          </a:p>
        </p:txBody>
      </p:sp>
      <p:sp>
        <p:nvSpPr>
          <p:cNvPr id="11" name="TextBox 10">
            <a:extLst>
              <a:ext uri="{FF2B5EF4-FFF2-40B4-BE49-F238E27FC236}">
                <a16:creationId xmlns:a16="http://schemas.microsoft.com/office/drawing/2014/main" id="{FA39F372-75E0-0D6F-D09F-E8340D70FF1C}"/>
              </a:ext>
            </a:extLst>
          </p:cNvPr>
          <p:cNvSpPr txBox="1"/>
          <p:nvPr/>
        </p:nvSpPr>
        <p:spPr>
          <a:xfrm>
            <a:off x="7530192" y="5139058"/>
            <a:ext cx="5662004" cy="1077218"/>
          </a:xfrm>
          <a:prstGeom prst="rect">
            <a:avLst/>
          </a:prstGeom>
          <a:noFill/>
        </p:spPr>
        <p:txBody>
          <a:bodyPr wrap="square">
            <a:spAutoFit/>
          </a:bodyPr>
          <a:lstStyle/>
          <a:p>
            <a:pPr fontAlgn="base"/>
            <a:r>
              <a:rPr lang="en-US" sz="1600" dirty="0">
                <a:latin typeface="Times New Roman" panose="02020603050405020304" pitchFamily="18" charset="0"/>
                <a:cs typeface="Times New Roman" panose="02020603050405020304" pitchFamily="18" charset="0"/>
              </a:rPr>
              <a:t>1. Kashif. </a:t>
            </a:r>
            <a:r>
              <a:rPr lang="en-US" sz="1600" dirty="0" err="1">
                <a:latin typeface="Times New Roman" panose="02020603050405020304" pitchFamily="18" charset="0"/>
                <a:cs typeface="Times New Roman" panose="02020603050405020304" pitchFamily="18" charset="0"/>
              </a:rPr>
              <a:t>Cureus</a:t>
            </a:r>
            <a:r>
              <a:rPr lang="en-US" sz="1600" dirty="0">
                <a:latin typeface="Times New Roman" panose="02020603050405020304" pitchFamily="18" charset="0"/>
                <a:cs typeface="Times New Roman" panose="02020603050405020304" pitchFamily="18" charset="0"/>
              </a:rPr>
              <a:t>. 2022. Feb13;14(2):e22170.​</a:t>
            </a:r>
          </a:p>
          <a:p>
            <a:pPr fontAlgn="base"/>
            <a:r>
              <a:rPr lang="en-US" sz="1600" dirty="0">
                <a:latin typeface="Times New Roman" panose="02020603050405020304" pitchFamily="18" charset="0"/>
                <a:cs typeface="Times New Roman" panose="02020603050405020304" pitchFamily="18" charset="0"/>
              </a:rPr>
              <a:t>2. Carey. </a:t>
            </a:r>
            <a:r>
              <a:rPr lang="en-US" sz="1600" dirty="0" err="1">
                <a:latin typeface="Times New Roman" panose="02020603050405020304" pitchFamily="18" charset="0"/>
                <a:cs typeface="Times New Roman" panose="02020603050405020304" pitchFamily="18" charset="0"/>
              </a:rPr>
              <a:t>Obstet</a:t>
            </a:r>
            <a:r>
              <a:rPr lang="en-US" sz="1600" dirty="0">
                <a:latin typeface="Times New Roman" panose="02020603050405020304" pitchFamily="18" charset="0"/>
                <a:cs typeface="Times New Roman" panose="02020603050405020304" pitchFamily="18" charset="0"/>
              </a:rPr>
              <a:t> Gynecol.2021 Nov 1;138(5):715-724.  ​</a:t>
            </a:r>
          </a:p>
          <a:p>
            <a:pPr fontAlgn="base"/>
            <a:r>
              <a:rPr lang="en-US" sz="1600" dirty="0">
                <a:latin typeface="Times New Roman" panose="02020603050405020304" pitchFamily="18" charset="0"/>
                <a:cs typeface="Times New Roman" panose="02020603050405020304" pitchFamily="18" charset="0"/>
              </a:rPr>
              <a:t>3. </a:t>
            </a:r>
            <a:r>
              <a:rPr lang="en-US" sz="1600" dirty="0" err="1">
                <a:latin typeface="Times New Roman" panose="02020603050405020304" pitchFamily="18" charset="0"/>
                <a:cs typeface="Times New Roman" panose="02020603050405020304" pitchFamily="18" charset="0"/>
              </a:rPr>
              <a:t>Diei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Heliyon</a:t>
            </a:r>
            <a:r>
              <a:rPr lang="en-US" sz="1600" dirty="0">
                <a:latin typeface="Times New Roman" panose="02020603050405020304" pitchFamily="18" charset="0"/>
                <a:cs typeface="Times New Roman" panose="02020603050405020304" pitchFamily="18" charset="0"/>
              </a:rPr>
              <a:t>. 2023 Jul 29;9(8):e18813.</a:t>
            </a:r>
          </a:p>
          <a:p>
            <a:r>
              <a:rPr lang="en-US" sz="1600" b="0" i="0" dirty="0">
                <a:solidFill>
                  <a:srgbClr val="000000"/>
                </a:solidFill>
                <a:effectLst/>
                <a:latin typeface="Times"/>
              </a:rPr>
              <a:t> </a:t>
            </a:r>
            <a:endParaRPr lang="en-US" sz="1600" dirty="0"/>
          </a:p>
        </p:txBody>
      </p:sp>
    </p:spTree>
    <p:extLst>
      <p:ext uri="{BB962C8B-B14F-4D97-AF65-F5344CB8AC3E}">
        <p14:creationId xmlns:p14="http://schemas.microsoft.com/office/powerpoint/2010/main" val="225634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7D6D4-AC5B-3FB9-D469-9C7869F28346}"/>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724C3B80-4836-0547-7149-E8192E381894}"/>
              </a:ext>
            </a:extLst>
          </p:cNvPr>
          <p:cNvPicPr>
            <a:picLocks noChangeAspect="1"/>
          </p:cNvPicPr>
          <p:nvPr/>
        </p:nvPicPr>
        <p:blipFill>
          <a:blip r:embed="rId3"/>
          <a:stretch>
            <a:fillRect/>
          </a:stretch>
        </p:blipFill>
        <p:spPr>
          <a:xfrm>
            <a:off x="-1287" y="6166021"/>
            <a:ext cx="2068898" cy="704336"/>
          </a:xfrm>
          <a:prstGeom prst="rect">
            <a:avLst/>
          </a:prstGeom>
        </p:spPr>
      </p:pic>
      <p:sp>
        <p:nvSpPr>
          <p:cNvPr id="2" name="Title 1">
            <a:extLst>
              <a:ext uri="{FF2B5EF4-FFF2-40B4-BE49-F238E27FC236}">
                <a16:creationId xmlns:a16="http://schemas.microsoft.com/office/drawing/2014/main" id="{8FCADEB8-96CC-5BEC-A3C2-D95D1DDC095E}"/>
              </a:ext>
            </a:extLst>
          </p:cNvPr>
          <p:cNvSpPr>
            <a:spLocks noGrp="1"/>
          </p:cNvSpPr>
          <p:nvPr/>
        </p:nvSpPr>
        <p:spPr>
          <a:xfrm>
            <a:off x="427390" y="-383287"/>
            <a:ext cx="10058400" cy="14507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chemeClr val="tx1"/>
                </a:solidFill>
                <a:latin typeface="Times New Roman"/>
                <a:cs typeface="Times New Roman"/>
              </a:rPr>
              <a:t>Aim</a:t>
            </a:r>
          </a:p>
        </p:txBody>
      </p:sp>
      <p:sp>
        <p:nvSpPr>
          <p:cNvPr id="5" name="TextBox 4">
            <a:extLst>
              <a:ext uri="{FF2B5EF4-FFF2-40B4-BE49-F238E27FC236}">
                <a16:creationId xmlns:a16="http://schemas.microsoft.com/office/drawing/2014/main" id="{8E2F56F1-D817-B6B0-A50F-B9F29F01411C}"/>
              </a:ext>
            </a:extLst>
          </p:cNvPr>
          <p:cNvSpPr txBox="1"/>
          <p:nvPr/>
        </p:nvSpPr>
        <p:spPr>
          <a:xfrm>
            <a:off x="423559" y="1209668"/>
            <a:ext cx="11352487" cy="47705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buFont typeface="Arial"/>
              <a:buChar char="•"/>
            </a:pPr>
            <a:r>
              <a:rPr lang="en-US" sz="4000" dirty="0">
                <a:solidFill>
                  <a:srgbClr val="000000"/>
                </a:solidFill>
                <a:latin typeface="Times New Roman"/>
                <a:cs typeface="Times New Roman"/>
              </a:rPr>
              <a:t>Evaluate</a:t>
            </a:r>
            <a:r>
              <a:rPr lang="en-US" sz="3600" dirty="0">
                <a:solidFill>
                  <a:srgbClr val="000000"/>
                </a:solidFill>
                <a:latin typeface="Times New Roman"/>
                <a:cs typeface="Times New Roman"/>
              </a:rPr>
              <a:t> the incidence </a:t>
            </a:r>
            <a:r>
              <a:rPr lang="en-US" sz="3600" dirty="0">
                <a:solidFill>
                  <a:srgbClr val="000000"/>
                </a:solidFill>
                <a:latin typeface="Times New Roman"/>
                <a:ea typeface="+mn-lt"/>
                <a:cs typeface="Times New Roman"/>
              </a:rPr>
              <a:t>of anxiety and depression within the ACHQC</a:t>
            </a:r>
            <a:endParaRPr lang="en-US" sz="3600" dirty="0">
              <a:solidFill>
                <a:srgbClr val="000000"/>
              </a:solidFill>
              <a:latin typeface="Times New Roman"/>
              <a:cs typeface="Times New Roman"/>
            </a:endParaRPr>
          </a:p>
          <a:p>
            <a:pPr marL="457200" indent="-457200">
              <a:lnSpc>
                <a:spcPct val="150000"/>
              </a:lnSpc>
              <a:buFont typeface="Arial"/>
              <a:buChar char="•"/>
            </a:pPr>
            <a:r>
              <a:rPr lang="en-US" sz="3600" dirty="0">
                <a:solidFill>
                  <a:srgbClr val="000000"/>
                </a:solidFill>
                <a:latin typeface="Times New Roman"/>
                <a:ea typeface="+mn-lt"/>
                <a:cs typeface="Times New Roman"/>
              </a:rPr>
              <a:t>Assess differences between males and females</a:t>
            </a:r>
          </a:p>
          <a:p>
            <a:pPr marL="457200" indent="-457200">
              <a:lnSpc>
                <a:spcPct val="150000"/>
              </a:lnSpc>
              <a:buFont typeface="Arial"/>
              <a:buChar char="•"/>
            </a:pPr>
            <a:r>
              <a:rPr lang="en-US" sz="3600" dirty="0">
                <a:solidFill>
                  <a:srgbClr val="000000"/>
                </a:solidFill>
                <a:latin typeface="Times New Roman"/>
                <a:ea typeface="+mn-lt"/>
                <a:cs typeface="Times New Roman"/>
              </a:rPr>
              <a:t>Examine mental health's impact on postoperative variables</a:t>
            </a:r>
          </a:p>
          <a:p>
            <a:pPr>
              <a:buFont typeface="Arial"/>
              <a:buChar char="•"/>
            </a:pPr>
            <a:endParaRPr lang="en-US" sz="2800">
              <a:solidFill>
                <a:srgbClr val="000000"/>
              </a:solidFill>
              <a:latin typeface="Times New Roman"/>
              <a:cs typeface="Times New Roman"/>
            </a:endParaRPr>
          </a:p>
        </p:txBody>
      </p:sp>
    </p:spTree>
    <p:extLst>
      <p:ext uri="{BB962C8B-B14F-4D97-AF65-F5344CB8AC3E}">
        <p14:creationId xmlns:p14="http://schemas.microsoft.com/office/powerpoint/2010/main" val="3723329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91F73-E660-15C2-20B9-8C6B46306EB3}"/>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D5307D65-1AEC-8925-84F7-32705E1B6B4D}"/>
              </a:ext>
            </a:extLst>
          </p:cNvPr>
          <p:cNvPicPr>
            <a:picLocks noChangeAspect="1"/>
          </p:cNvPicPr>
          <p:nvPr/>
        </p:nvPicPr>
        <p:blipFill>
          <a:blip r:embed="rId3"/>
          <a:stretch>
            <a:fillRect/>
          </a:stretch>
        </p:blipFill>
        <p:spPr>
          <a:xfrm>
            <a:off x="-1287" y="6166021"/>
            <a:ext cx="2068898" cy="704336"/>
          </a:xfrm>
          <a:prstGeom prst="rect">
            <a:avLst/>
          </a:prstGeom>
        </p:spPr>
      </p:pic>
      <p:sp>
        <p:nvSpPr>
          <p:cNvPr id="3" name="Title 1">
            <a:extLst>
              <a:ext uri="{FF2B5EF4-FFF2-40B4-BE49-F238E27FC236}">
                <a16:creationId xmlns:a16="http://schemas.microsoft.com/office/drawing/2014/main" id="{B436C7A8-EA45-885C-7ED6-9F81491F33E5}"/>
              </a:ext>
            </a:extLst>
          </p:cNvPr>
          <p:cNvSpPr>
            <a:spLocks noGrp="1"/>
          </p:cNvSpPr>
          <p:nvPr/>
        </p:nvSpPr>
        <p:spPr>
          <a:xfrm>
            <a:off x="410115" y="-366540"/>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rgbClr val="000000"/>
                </a:solidFill>
                <a:latin typeface="Times New Roman"/>
                <a:cs typeface="Times New Roman"/>
              </a:rPr>
              <a:t>Methods</a:t>
            </a:r>
          </a:p>
        </p:txBody>
      </p:sp>
      <p:sp>
        <p:nvSpPr>
          <p:cNvPr id="6" name="TextBox 5">
            <a:extLst>
              <a:ext uri="{FF2B5EF4-FFF2-40B4-BE49-F238E27FC236}">
                <a16:creationId xmlns:a16="http://schemas.microsoft.com/office/drawing/2014/main" id="{E4C46DF5-184B-103C-3835-B2E4375F1D64}"/>
              </a:ext>
            </a:extLst>
          </p:cNvPr>
          <p:cNvSpPr txBox="1"/>
          <p:nvPr/>
        </p:nvSpPr>
        <p:spPr>
          <a:xfrm>
            <a:off x="410130" y="1320788"/>
            <a:ext cx="10760826" cy="5837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dirty="0">
                <a:solidFill>
                  <a:srgbClr val="000000"/>
                </a:solidFill>
                <a:latin typeface="Times New Roman"/>
                <a:cs typeface="Times New Roman"/>
              </a:rPr>
              <a:t>Retrospective</a:t>
            </a:r>
            <a:r>
              <a:rPr lang="en-US" sz="2800" dirty="0">
                <a:solidFill>
                  <a:srgbClr val="000000"/>
                </a:solidFill>
                <a:latin typeface="Times New Roman"/>
                <a:ea typeface="+mn-lt"/>
                <a:cs typeface="Times New Roman"/>
              </a:rPr>
              <a:t> review of the ACHQC </a:t>
            </a:r>
            <a:endParaRPr lang="en-US" sz="2800" dirty="0">
              <a:solidFill>
                <a:srgbClr val="000000"/>
              </a:solidFill>
              <a:latin typeface="Times New Roman"/>
              <a:cs typeface="Times New Roman"/>
            </a:endParaRPr>
          </a:p>
          <a:p>
            <a:pPr marL="457200" indent="-457200">
              <a:spcBef>
                <a:spcPts val="1200"/>
              </a:spcBef>
              <a:spcAft>
                <a:spcPts val="200"/>
              </a:spcAft>
              <a:buFont typeface="Arial"/>
              <a:buChar char="•"/>
            </a:pPr>
            <a:r>
              <a:rPr lang="en-US" sz="2800" dirty="0">
                <a:solidFill>
                  <a:srgbClr val="000000"/>
                </a:solidFill>
                <a:latin typeface="Times New Roman"/>
                <a:ea typeface="+mn-lt"/>
                <a:cs typeface="Times New Roman"/>
              </a:rPr>
              <a:t>Inclusion criteria</a:t>
            </a:r>
          </a:p>
          <a:p>
            <a:pPr marL="914400" lvl="1" indent="-457200">
              <a:spcBef>
                <a:spcPts val="1200"/>
              </a:spcBef>
              <a:spcAft>
                <a:spcPts val="200"/>
              </a:spcAft>
              <a:buFont typeface="Courier New"/>
              <a:buChar char="o"/>
            </a:pPr>
            <a:r>
              <a:rPr lang="en-US" sz="2800" dirty="0">
                <a:solidFill>
                  <a:srgbClr val="000000"/>
                </a:solidFill>
                <a:latin typeface="Times New Roman"/>
                <a:ea typeface="+mn-lt"/>
                <a:cs typeface="Times New Roman"/>
              </a:rPr>
              <a:t>2013-2025</a:t>
            </a:r>
          </a:p>
          <a:p>
            <a:pPr marL="914400" lvl="1" indent="-457200">
              <a:spcBef>
                <a:spcPts val="1200"/>
              </a:spcBef>
              <a:spcAft>
                <a:spcPts val="200"/>
              </a:spcAft>
              <a:buFont typeface="Courier New"/>
              <a:buChar char="o"/>
            </a:pPr>
            <a:r>
              <a:rPr lang="en-US" sz="2800" dirty="0" err="1">
                <a:solidFill>
                  <a:srgbClr val="000000"/>
                </a:solidFill>
                <a:latin typeface="Times New Roman"/>
                <a:ea typeface="+mn-lt"/>
                <a:cs typeface="Times New Roman"/>
              </a:rPr>
              <a:t>Retromuscular</a:t>
            </a:r>
            <a:r>
              <a:rPr lang="en-US" sz="2800" dirty="0">
                <a:solidFill>
                  <a:srgbClr val="000000"/>
                </a:solidFill>
                <a:latin typeface="Times New Roman"/>
                <a:ea typeface="+mn-lt"/>
                <a:cs typeface="Times New Roman"/>
              </a:rPr>
              <a:t> ventral hernia repair with mesh</a:t>
            </a:r>
          </a:p>
          <a:p>
            <a:pPr marL="914400" lvl="1" indent="-457200">
              <a:spcBef>
                <a:spcPts val="1200"/>
              </a:spcBef>
              <a:spcAft>
                <a:spcPts val="200"/>
              </a:spcAft>
              <a:buFont typeface="Courier New"/>
              <a:buChar char="o"/>
            </a:pPr>
            <a:r>
              <a:rPr lang="en-US" sz="2800" dirty="0">
                <a:solidFill>
                  <a:srgbClr val="000000"/>
                </a:solidFill>
                <a:latin typeface="Times New Roman"/>
                <a:ea typeface="+mn-lt"/>
                <a:cs typeface="Times New Roman"/>
              </a:rPr>
              <a:t>Elective operation </a:t>
            </a:r>
          </a:p>
          <a:p>
            <a:pPr marL="914400" lvl="1" indent="-457200">
              <a:spcBef>
                <a:spcPts val="1200"/>
              </a:spcBef>
              <a:spcAft>
                <a:spcPts val="200"/>
              </a:spcAft>
              <a:buFont typeface="Courier New"/>
              <a:buChar char="o"/>
            </a:pPr>
            <a:r>
              <a:rPr lang="en-US" sz="2800" dirty="0">
                <a:solidFill>
                  <a:srgbClr val="000000"/>
                </a:solidFill>
                <a:latin typeface="Times New Roman"/>
                <a:ea typeface="+mn-lt"/>
                <a:cs typeface="Times New Roman"/>
              </a:rPr>
              <a:t>Behavioral history available </a:t>
            </a:r>
            <a:endParaRPr lang="en-US" sz="2800" dirty="0">
              <a:solidFill>
                <a:srgbClr val="000000"/>
              </a:solidFill>
            </a:endParaRPr>
          </a:p>
          <a:p>
            <a:pPr marL="914400" lvl="1" indent="-457200">
              <a:spcBef>
                <a:spcPts val="1200"/>
              </a:spcBef>
              <a:spcAft>
                <a:spcPts val="200"/>
              </a:spcAft>
              <a:buFont typeface="Courier New"/>
              <a:buChar char="o"/>
            </a:pPr>
            <a:endParaRPr lang="en-US" sz="2800" dirty="0">
              <a:solidFill>
                <a:srgbClr val="000000"/>
              </a:solidFill>
              <a:latin typeface="Times New Roman"/>
              <a:cs typeface="Times New Roman"/>
            </a:endParaRPr>
          </a:p>
          <a:p>
            <a:pPr marL="914400" lvl="1" indent="-457200">
              <a:spcBef>
                <a:spcPts val="1200"/>
              </a:spcBef>
              <a:spcAft>
                <a:spcPts val="200"/>
              </a:spcAft>
              <a:buFont typeface="Courier New"/>
              <a:buChar char="o"/>
            </a:pPr>
            <a:endParaRPr lang="en-US" sz="2800" dirty="0">
              <a:solidFill>
                <a:srgbClr val="000000"/>
              </a:solidFill>
              <a:latin typeface="Times New Roman"/>
              <a:ea typeface="+mn-lt"/>
              <a:cs typeface="Times New Roman"/>
            </a:endParaRPr>
          </a:p>
          <a:p>
            <a:pPr lvl="1">
              <a:spcBef>
                <a:spcPts val="1200"/>
              </a:spcBef>
              <a:spcAft>
                <a:spcPts val="200"/>
              </a:spcAft>
            </a:pPr>
            <a:endParaRPr lang="en-US" sz="2800" dirty="0">
              <a:solidFill>
                <a:srgbClr val="000000"/>
              </a:solidFill>
              <a:latin typeface="Times New Roman"/>
              <a:ea typeface="+mn-lt"/>
              <a:cs typeface="Times New Roman"/>
            </a:endParaRPr>
          </a:p>
          <a:p>
            <a:pPr>
              <a:buFont typeface="Arial"/>
              <a:buChar char="•"/>
            </a:pPr>
            <a:endParaRPr lang="en-US" sz="2800" dirty="0">
              <a:solidFill>
                <a:srgbClr val="000000"/>
              </a:solidFill>
              <a:latin typeface="Times New Roman"/>
              <a:ea typeface="+mn-lt"/>
              <a:cs typeface="Times New Roman"/>
            </a:endParaRPr>
          </a:p>
        </p:txBody>
      </p:sp>
      <p:sp>
        <p:nvSpPr>
          <p:cNvPr id="2" name="TextBox 1">
            <a:extLst>
              <a:ext uri="{FF2B5EF4-FFF2-40B4-BE49-F238E27FC236}">
                <a16:creationId xmlns:a16="http://schemas.microsoft.com/office/drawing/2014/main" id="{AF3637E3-BA98-AD33-8C06-6592D2A4711D}"/>
              </a:ext>
            </a:extLst>
          </p:cNvPr>
          <p:cNvSpPr txBox="1"/>
          <p:nvPr/>
        </p:nvSpPr>
        <p:spPr>
          <a:xfrm>
            <a:off x="410115" y="4881688"/>
            <a:ext cx="590894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dirty="0">
                <a:latin typeface="Times New Roman"/>
                <a:cs typeface="Times New Roman"/>
              </a:rPr>
              <a:t>Results stratified by sex</a:t>
            </a:r>
            <a:endParaRPr lang="en-US"/>
          </a:p>
          <a:p>
            <a:pPr marL="571500" indent="-571500">
              <a:buFont typeface="Arial"/>
              <a:buChar char="•"/>
            </a:pPr>
            <a:endParaRPr lang="en-US" sz="2800" dirty="0">
              <a:latin typeface="Times New Roman"/>
              <a:cs typeface="Times New Roman"/>
            </a:endParaRPr>
          </a:p>
        </p:txBody>
      </p:sp>
      <p:sp>
        <p:nvSpPr>
          <p:cNvPr id="4" name="TextBox 3">
            <a:extLst>
              <a:ext uri="{FF2B5EF4-FFF2-40B4-BE49-F238E27FC236}">
                <a16:creationId xmlns:a16="http://schemas.microsoft.com/office/drawing/2014/main" id="{AD3DCD69-7D4D-B4AF-76DD-759603E0F2BB}"/>
              </a:ext>
            </a:extLst>
          </p:cNvPr>
          <p:cNvSpPr txBox="1"/>
          <p:nvPr/>
        </p:nvSpPr>
        <p:spPr>
          <a:xfrm>
            <a:off x="409802" y="5455641"/>
            <a:ext cx="528269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dirty="0">
                <a:latin typeface="Times New Roman"/>
                <a:cs typeface="Times New Roman"/>
              </a:rPr>
              <a:t>1:2 propensity matching</a:t>
            </a:r>
            <a:endParaRPr lang="en-US" dirty="0"/>
          </a:p>
        </p:txBody>
      </p:sp>
    </p:spTree>
    <p:extLst>
      <p:ext uri="{BB962C8B-B14F-4D97-AF65-F5344CB8AC3E}">
        <p14:creationId xmlns:p14="http://schemas.microsoft.com/office/powerpoint/2010/main" val="230015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92B47-99D2-9F38-12D6-964289EF7693}"/>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8091D54B-6588-BFD9-FEFC-37036689FDB2}"/>
              </a:ext>
            </a:extLst>
          </p:cNvPr>
          <p:cNvPicPr>
            <a:picLocks noChangeAspect="1"/>
          </p:cNvPicPr>
          <p:nvPr/>
        </p:nvPicPr>
        <p:blipFill>
          <a:blip r:embed="rId3"/>
          <a:stretch>
            <a:fillRect/>
          </a:stretch>
        </p:blipFill>
        <p:spPr>
          <a:xfrm>
            <a:off x="-1287" y="6166021"/>
            <a:ext cx="2068898" cy="704336"/>
          </a:xfrm>
          <a:prstGeom prst="rect">
            <a:avLst/>
          </a:prstGeom>
        </p:spPr>
      </p:pic>
      <p:sp>
        <p:nvSpPr>
          <p:cNvPr id="3" name="Title 1">
            <a:extLst>
              <a:ext uri="{FF2B5EF4-FFF2-40B4-BE49-F238E27FC236}">
                <a16:creationId xmlns:a16="http://schemas.microsoft.com/office/drawing/2014/main" id="{251B23B7-1B11-7FC5-B715-8BA9CD1246D7}"/>
              </a:ext>
            </a:extLst>
          </p:cNvPr>
          <p:cNvSpPr>
            <a:spLocks noGrp="1"/>
          </p:cNvSpPr>
          <p:nvPr/>
        </p:nvSpPr>
        <p:spPr>
          <a:xfrm>
            <a:off x="-3508140" y="197081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dirty="0">
                <a:solidFill>
                  <a:schemeClr val="tx1"/>
                </a:solidFill>
                <a:latin typeface="Times New Roman"/>
                <a:cs typeface="Times New Roman"/>
              </a:rPr>
              <a:t>Results</a:t>
            </a:r>
          </a:p>
        </p:txBody>
      </p:sp>
      <p:graphicFrame>
        <p:nvGraphicFramePr>
          <p:cNvPr id="10" name="Table 9">
            <a:extLst>
              <a:ext uri="{FF2B5EF4-FFF2-40B4-BE49-F238E27FC236}">
                <a16:creationId xmlns:a16="http://schemas.microsoft.com/office/drawing/2014/main" id="{EE1C066D-7CA0-BC4D-FDDF-39922037F3B0}"/>
              </a:ext>
            </a:extLst>
          </p:cNvPr>
          <p:cNvGraphicFramePr>
            <a:graphicFrameLocks noGrp="1"/>
          </p:cNvGraphicFramePr>
          <p:nvPr>
            <p:extLst>
              <p:ext uri="{D42A27DB-BD31-4B8C-83A1-F6EECF244321}">
                <p14:modId xmlns:p14="http://schemas.microsoft.com/office/powerpoint/2010/main" val="886675493"/>
              </p:ext>
            </p:extLst>
          </p:nvPr>
        </p:nvGraphicFramePr>
        <p:xfrm>
          <a:off x="3064747" y="125604"/>
          <a:ext cx="8938181" cy="5920917"/>
        </p:xfrm>
        <a:graphic>
          <a:graphicData uri="http://schemas.openxmlformats.org/drawingml/2006/table">
            <a:tbl>
              <a:tblPr bandRow="1">
                <a:tableStyleId>{5C22544A-7EE6-4342-B048-85BDC9FD1C3A}</a:tableStyleId>
              </a:tblPr>
              <a:tblGrid>
                <a:gridCol w="5208395">
                  <a:extLst>
                    <a:ext uri="{9D8B030D-6E8A-4147-A177-3AD203B41FA5}">
                      <a16:colId xmlns:a16="http://schemas.microsoft.com/office/drawing/2014/main" val="1610273530"/>
                    </a:ext>
                  </a:extLst>
                </a:gridCol>
                <a:gridCol w="3729786">
                  <a:extLst>
                    <a:ext uri="{9D8B030D-6E8A-4147-A177-3AD203B41FA5}">
                      <a16:colId xmlns:a16="http://schemas.microsoft.com/office/drawing/2014/main" val="2458199759"/>
                    </a:ext>
                  </a:extLst>
                </a:gridCol>
              </a:tblGrid>
              <a:tr h="387178">
                <a:tc>
                  <a:txBody>
                    <a:bodyPr/>
                    <a:lstStyle/>
                    <a:p>
                      <a:pPr algn="l" rtl="0" fontAlgn="base">
                        <a:lnSpc>
                          <a:spcPts val="1425"/>
                        </a:lnSpc>
                        <a:buNone/>
                      </a:pPr>
                      <a:endParaRPr lang="en-US" sz="2200" b="0" i="0" dirty="0">
                        <a:solidFill>
                          <a:schemeClr val="tx1"/>
                        </a:solidFill>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fontAlgn="base" latinLnBrk="0" hangingPunct="1">
                        <a:lnSpc>
                          <a:spcPts val="1425"/>
                        </a:lnSpc>
                        <a:buNone/>
                      </a:pPr>
                      <a:r>
                        <a:rPr lang="en-US" sz="2200" b="1" i="0" kern="1200" dirty="0">
                          <a:solidFill>
                            <a:schemeClr val="tx1"/>
                          </a:solidFill>
                          <a:effectLst/>
                          <a:latin typeface="Times New Roman"/>
                          <a:ea typeface="+mn-ea"/>
                          <a:cs typeface="+mn-cs"/>
                        </a:rPr>
                        <a:t>n=11943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71815322"/>
                  </a:ext>
                </a:extLst>
              </a:tr>
              <a:tr h="435428">
                <a:tc>
                  <a:txBody>
                    <a:bodyPr/>
                    <a:lstStyle/>
                    <a:p>
                      <a:pPr algn="l" rtl="0" fontAlgn="base">
                        <a:lnSpc>
                          <a:spcPts val="1425"/>
                        </a:lnSpc>
                        <a:buNone/>
                      </a:pPr>
                      <a:r>
                        <a:rPr lang="en-US" sz="2200" b="1" i="0" dirty="0">
                          <a:solidFill>
                            <a:schemeClr val="tx1"/>
                          </a:solidFill>
                          <a:effectLst/>
                          <a:latin typeface="Times New Roman"/>
                        </a:rPr>
                        <a:t>Age, years (Mean ± SD)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59 (12.70)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1205721726"/>
                  </a:ext>
                </a:extLst>
              </a:tr>
              <a:tr h="387178">
                <a:tc>
                  <a:txBody>
                    <a:bodyPr/>
                    <a:lstStyle/>
                    <a:p>
                      <a:pPr algn="l" rtl="0" fontAlgn="base">
                        <a:lnSpc>
                          <a:spcPts val="1425"/>
                        </a:lnSpc>
                        <a:buNone/>
                      </a:pPr>
                      <a:r>
                        <a:rPr lang="en-US" sz="2200" b="1" i="0" dirty="0">
                          <a:solidFill>
                            <a:schemeClr val="tx1"/>
                          </a:solidFill>
                          <a:effectLst/>
                          <a:latin typeface="Times New Roman"/>
                        </a:rPr>
                        <a:t>Female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6296 (52.7%)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653840953"/>
                  </a:ext>
                </a:extLst>
              </a:tr>
              <a:tr h="387178">
                <a:tc>
                  <a:txBody>
                    <a:bodyPr/>
                    <a:lstStyle/>
                    <a:p>
                      <a:pPr algn="l" rtl="0" fontAlgn="base">
                        <a:lnSpc>
                          <a:spcPts val="1425"/>
                        </a:lnSpc>
                        <a:buNone/>
                      </a:pPr>
                      <a:r>
                        <a:rPr lang="en-US" sz="2200" b="1" i="0" dirty="0">
                          <a:solidFill>
                            <a:schemeClr val="tx1"/>
                          </a:solidFill>
                          <a:effectLst/>
                          <a:latin typeface="Times New Roman"/>
                        </a:rPr>
                        <a:t>BMI, kg/m2 (Mean ± SD)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32.20 (6.70)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1763253646"/>
                  </a:ext>
                </a:extLst>
              </a:tr>
              <a:tr h="387178">
                <a:tc>
                  <a:txBody>
                    <a:bodyPr/>
                    <a:lstStyle/>
                    <a:p>
                      <a:pPr algn="l" rtl="0" fontAlgn="base">
                        <a:lnSpc>
                          <a:spcPts val="1425"/>
                        </a:lnSpc>
                        <a:buNone/>
                      </a:pPr>
                      <a:r>
                        <a:rPr lang="en-US" sz="2200" b="1" i="0" dirty="0">
                          <a:solidFill>
                            <a:schemeClr val="tx1"/>
                          </a:solidFill>
                          <a:effectLst/>
                          <a:latin typeface="Times New Roman"/>
                        </a:rPr>
                        <a:t>ASA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endParaRPr lang="en-US" sz="2200" b="0" i="0" dirty="0">
                        <a:solidFill>
                          <a:schemeClr val="tx1"/>
                        </a:solidFill>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416021451"/>
                  </a:ext>
                </a:extLst>
              </a:tr>
              <a:tr h="387178">
                <a:tc>
                  <a:txBody>
                    <a:bodyPr/>
                    <a:lstStyle/>
                    <a:p>
                      <a:pPr algn="l" rtl="0" fontAlgn="base">
                        <a:lnSpc>
                          <a:spcPts val="1425"/>
                        </a:lnSpc>
                        <a:buNone/>
                      </a:pPr>
                      <a:r>
                        <a:rPr lang="en-US" sz="2200" b="1" i="0" dirty="0">
                          <a:solidFill>
                            <a:schemeClr val="tx1"/>
                          </a:solidFill>
                          <a:effectLst/>
                          <a:latin typeface="Times New Roman"/>
                        </a:rPr>
                        <a:t>  2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3699 (31.0%)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4226318712"/>
                  </a:ext>
                </a:extLst>
              </a:tr>
              <a:tr h="387178">
                <a:tc>
                  <a:txBody>
                    <a:bodyPr/>
                    <a:lstStyle/>
                    <a:p>
                      <a:pPr algn="l" rtl="0" fontAlgn="base">
                        <a:lnSpc>
                          <a:spcPts val="1425"/>
                        </a:lnSpc>
                        <a:buNone/>
                      </a:pPr>
                      <a:r>
                        <a:rPr lang="en-US" sz="2200" b="1" i="0" dirty="0">
                          <a:solidFill>
                            <a:schemeClr val="tx1"/>
                          </a:solidFill>
                          <a:effectLst/>
                          <a:latin typeface="Times New Roman"/>
                        </a:rPr>
                        <a:t>  3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7665 (64.2%)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018324086"/>
                  </a:ext>
                </a:extLst>
              </a:tr>
              <a:tr h="387178">
                <a:tc>
                  <a:txBody>
                    <a:bodyPr/>
                    <a:lstStyle/>
                    <a:p>
                      <a:pPr algn="l" rtl="0" fontAlgn="base">
                        <a:lnSpc>
                          <a:spcPts val="1425"/>
                        </a:lnSpc>
                        <a:buNone/>
                      </a:pPr>
                      <a:r>
                        <a:rPr lang="en-US" sz="2200" b="1" i="0" dirty="0">
                          <a:solidFill>
                            <a:schemeClr val="tx1"/>
                          </a:solidFill>
                          <a:effectLst/>
                          <a:latin typeface="Times New Roman"/>
                        </a:rPr>
                        <a:t>Nicotine use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1012 (8.5%)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213773318"/>
                  </a:ext>
                </a:extLst>
              </a:tr>
              <a:tr h="387178">
                <a:tc>
                  <a:txBody>
                    <a:bodyPr/>
                    <a:lstStyle/>
                    <a:p>
                      <a:pPr algn="l" rtl="0" fontAlgn="base">
                        <a:lnSpc>
                          <a:spcPts val="1425"/>
                        </a:lnSpc>
                        <a:buNone/>
                      </a:pPr>
                      <a:r>
                        <a:rPr lang="en-US" sz="2200" b="1" i="0" dirty="0">
                          <a:solidFill>
                            <a:schemeClr val="tx1"/>
                          </a:solidFill>
                          <a:effectLst/>
                          <a:latin typeface="Times New Roman"/>
                        </a:rPr>
                        <a:t>COPD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938 (7.9%)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756292260"/>
                  </a:ext>
                </a:extLst>
              </a:tr>
              <a:tr h="387178">
                <a:tc>
                  <a:txBody>
                    <a:bodyPr/>
                    <a:lstStyle/>
                    <a:p>
                      <a:pPr algn="l" rtl="0" fontAlgn="base">
                        <a:lnSpc>
                          <a:spcPts val="1425"/>
                        </a:lnSpc>
                        <a:buNone/>
                      </a:pPr>
                      <a:r>
                        <a:rPr lang="en-US" sz="2200" b="1" i="0" dirty="0">
                          <a:solidFill>
                            <a:schemeClr val="tx1"/>
                          </a:solidFill>
                          <a:effectLst/>
                          <a:latin typeface="Times New Roman"/>
                        </a:rPr>
                        <a:t>Hypertension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6403 (53.6%)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552541041"/>
                  </a:ext>
                </a:extLst>
              </a:tr>
              <a:tr h="387178">
                <a:tc>
                  <a:txBody>
                    <a:bodyPr/>
                    <a:lstStyle/>
                    <a:p>
                      <a:pPr algn="l" rtl="0" fontAlgn="base">
                        <a:lnSpc>
                          <a:spcPts val="1425"/>
                        </a:lnSpc>
                        <a:buNone/>
                      </a:pPr>
                      <a:r>
                        <a:rPr lang="en-US" sz="2200" b="1" i="0" dirty="0">
                          <a:solidFill>
                            <a:schemeClr val="tx1"/>
                          </a:solidFill>
                          <a:effectLst/>
                          <a:latin typeface="Times New Roman"/>
                        </a:rPr>
                        <a:t>Diabetes Mellitus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2588 (21.7%)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527662272"/>
                  </a:ext>
                </a:extLst>
              </a:tr>
              <a:tr h="387178">
                <a:tc>
                  <a:txBody>
                    <a:bodyPr/>
                    <a:lstStyle/>
                    <a:p>
                      <a:pPr algn="l" rtl="0" fontAlgn="base">
                        <a:lnSpc>
                          <a:spcPts val="1425"/>
                        </a:lnSpc>
                        <a:buNone/>
                      </a:pPr>
                      <a:r>
                        <a:rPr lang="en-US" sz="2200" b="1" i="0" dirty="0">
                          <a:solidFill>
                            <a:schemeClr val="tx1"/>
                          </a:solidFill>
                          <a:effectLst/>
                          <a:latin typeface="Times New Roman"/>
                        </a:rPr>
                        <a:t>Recurrent hernia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200" b="0" i="0" dirty="0">
                          <a:solidFill>
                            <a:schemeClr val="tx1"/>
                          </a:solidFill>
                          <a:effectLst/>
                          <a:latin typeface="Times New Roman"/>
                        </a:rPr>
                        <a:t>5197 (43.5%)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582668782"/>
                  </a:ext>
                </a:extLst>
              </a:tr>
              <a:tr h="452175">
                <a:tc>
                  <a:txBody>
                    <a:bodyPr/>
                    <a:lstStyle/>
                    <a:p>
                      <a:pPr lvl="0" algn="l" rtl="0">
                        <a:lnSpc>
                          <a:spcPts val="1425"/>
                        </a:lnSpc>
                        <a:buNone/>
                      </a:pPr>
                      <a:r>
                        <a:rPr lang="en-US" sz="2200" b="1" i="0" dirty="0">
                          <a:solidFill>
                            <a:schemeClr val="tx1"/>
                          </a:solidFill>
                          <a:effectLst/>
                          <a:latin typeface="Times New Roman"/>
                        </a:rPr>
                        <a:t>Hernia width, cm (Mean ± SD) </a:t>
                      </a:r>
                      <a:endParaRPr lang="en-US" sz="2200"/>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lvl="0" algn="ctr" rtl="0">
                        <a:lnSpc>
                          <a:spcPts val="1425"/>
                        </a:lnSpc>
                        <a:buNone/>
                      </a:pPr>
                      <a:r>
                        <a:rPr lang="en-US" sz="2200" b="0" i="0" dirty="0">
                          <a:solidFill>
                            <a:schemeClr val="tx1"/>
                          </a:solidFill>
                          <a:effectLst/>
                          <a:latin typeface="Times New Roman"/>
                        </a:rPr>
                        <a:t>10 (6.3)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222737661"/>
                  </a:ext>
                </a:extLst>
              </a:tr>
              <a:tr h="387178">
                <a:tc>
                  <a:txBody>
                    <a:bodyPr/>
                    <a:lstStyle/>
                    <a:p>
                      <a:pPr lvl="0" algn="l" rtl="0">
                        <a:lnSpc>
                          <a:spcPts val="1425"/>
                        </a:lnSpc>
                        <a:buNone/>
                      </a:pPr>
                      <a:r>
                        <a:rPr lang="en-US" sz="2200" b="1" i="0" dirty="0">
                          <a:solidFill>
                            <a:schemeClr val="tx1"/>
                          </a:solidFill>
                          <a:effectLst/>
                          <a:latin typeface="Times New Roman"/>
                        </a:rPr>
                        <a:t>Depression </a:t>
                      </a:r>
                      <a:endParaRPr lang="en-US" sz="2200"/>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lvl="0" algn="ctr" rtl="0">
                        <a:lnSpc>
                          <a:spcPts val="1425"/>
                        </a:lnSpc>
                        <a:buNone/>
                      </a:pPr>
                      <a:r>
                        <a:rPr lang="en-US" sz="2200" b="0" i="0" dirty="0">
                          <a:solidFill>
                            <a:schemeClr val="tx1"/>
                          </a:solidFill>
                          <a:effectLst/>
                          <a:latin typeface="Times New Roman"/>
                        </a:rPr>
                        <a:t>561 (4.7%) </a:t>
                      </a:r>
                      <a:endParaRPr lang="en-US" sz="2200"/>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560637344"/>
                  </a:ext>
                </a:extLst>
              </a:tr>
              <a:tr h="387178">
                <a:tc>
                  <a:txBody>
                    <a:bodyPr/>
                    <a:lstStyle/>
                    <a:p>
                      <a:pPr lvl="0" algn="l" rtl="0">
                        <a:lnSpc>
                          <a:spcPts val="1425"/>
                        </a:lnSpc>
                        <a:buNone/>
                      </a:pPr>
                      <a:r>
                        <a:rPr lang="en-US" sz="2200" b="1" i="0" dirty="0">
                          <a:solidFill>
                            <a:schemeClr val="tx1"/>
                          </a:solidFill>
                          <a:effectLst/>
                          <a:latin typeface="Times New Roman"/>
                        </a:rPr>
                        <a:t>Anxiety </a:t>
                      </a:r>
                      <a:endParaRPr lang="en-US" sz="2200"/>
                    </a:p>
                  </a:txBody>
                  <a:tcPr marL="66674" marR="66674" anchor="ct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solidFill>
                      <a:schemeClr val="accent1">
                        <a:lumMod val="40000"/>
                        <a:lumOff val="60000"/>
                      </a:schemeClr>
                    </a:solidFill>
                  </a:tcPr>
                </a:tc>
                <a:tc>
                  <a:txBody>
                    <a:bodyPr/>
                    <a:lstStyle/>
                    <a:p>
                      <a:pPr lvl="0" algn="ctr" rtl="0">
                        <a:lnSpc>
                          <a:spcPts val="1425"/>
                        </a:lnSpc>
                        <a:buNone/>
                      </a:pPr>
                      <a:r>
                        <a:rPr lang="en-US" sz="2200" b="0" i="0" dirty="0">
                          <a:solidFill>
                            <a:schemeClr val="tx1"/>
                          </a:solidFill>
                          <a:effectLst/>
                          <a:latin typeface="Times New Roman"/>
                        </a:rPr>
                        <a:t>686 (5.7%) </a:t>
                      </a:r>
                      <a:endParaRPr lang="en-US" sz="2200" dirty="0"/>
                    </a:p>
                  </a:txBody>
                  <a:tcPr marL="66674" marR="66674" anchor="ct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solidFill>
                      <a:srgbClr val="B6D0D9"/>
                    </a:solidFill>
                  </a:tcPr>
                </a:tc>
                <a:extLst>
                  <a:ext uri="{0D108BD9-81ED-4DB2-BD59-A6C34878D82A}">
                    <a16:rowId xmlns:a16="http://schemas.microsoft.com/office/drawing/2014/main" val="2480244482"/>
                  </a:ext>
                </a:extLst>
              </a:tr>
            </a:tbl>
          </a:graphicData>
        </a:graphic>
      </p:graphicFrame>
    </p:spTree>
    <p:extLst>
      <p:ext uri="{BB962C8B-B14F-4D97-AF65-F5344CB8AC3E}">
        <p14:creationId xmlns:p14="http://schemas.microsoft.com/office/powerpoint/2010/main" val="32999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9CEAB-0835-E9B6-3702-5F1AADFD57EB}"/>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DFCE89EA-BD11-F5FC-99F6-F0EEF1B35147}"/>
              </a:ext>
            </a:extLst>
          </p:cNvPr>
          <p:cNvPicPr>
            <a:picLocks noChangeAspect="1"/>
          </p:cNvPicPr>
          <p:nvPr/>
        </p:nvPicPr>
        <p:blipFill>
          <a:blip r:embed="rId3"/>
          <a:stretch>
            <a:fillRect/>
          </a:stretch>
        </p:blipFill>
        <p:spPr>
          <a:xfrm>
            <a:off x="-1287" y="6166021"/>
            <a:ext cx="2068898" cy="704336"/>
          </a:xfrm>
          <a:prstGeom prst="rect">
            <a:avLst/>
          </a:prstGeom>
        </p:spPr>
      </p:pic>
      <p:sp>
        <p:nvSpPr>
          <p:cNvPr id="3" name="Title 1">
            <a:extLst>
              <a:ext uri="{FF2B5EF4-FFF2-40B4-BE49-F238E27FC236}">
                <a16:creationId xmlns:a16="http://schemas.microsoft.com/office/drawing/2014/main" id="{111D293F-2D5D-2893-963D-FF37227C46E1}"/>
              </a:ext>
            </a:extLst>
          </p:cNvPr>
          <p:cNvSpPr>
            <a:spLocks noGrp="1"/>
          </p:cNvSpPr>
          <p:nvPr/>
        </p:nvSpPr>
        <p:spPr>
          <a:xfrm>
            <a:off x="435764" y="1900"/>
            <a:ext cx="11756236"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chemeClr val="tx1"/>
                </a:solidFill>
                <a:latin typeface="Times New Roman"/>
                <a:cs typeface="Times New Roman"/>
              </a:rPr>
              <a:t>Results: Pain scores stratified by depression</a:t>
            </a:r>
          </a:p>
        </p:txBody>
      </p:sp>
      <p:graphicFrame>
        <p:nvGraphicFramePr>
          <p:cNvPr id="6" name="Table 5">
            <a:extLst>
              <a:ext uri="{FF2B5EF4-FFF2-40B4-BE49-F238E27FC236}">
                <a16:creationId xmlns:a16="http://schemas.microsoft.com/office/drawing/2014/main" id="{F822D12E-0E16-2AFB-774D-B9E87B1F04CC}"/>
              </a:ext>
            </a:extLst>
          </p:cNvPr>
          <p:cNvGraphicFramePr>
            <a:graphicFrameLocks noGrp="1"/>
          </p:cNvGraphicFramePr>
          <p:nvPr>
            <p:extLst>
              <p:ext uri="{D42A27DB-BD31-4B8C-83A1-F6EECF244321}">
                <p14:modId xmlns:p14="http://schemas.microsoft.com/office/powerpoint/2010/main" val="2128959030"/>
              </p:ext>
            </p:extLst>
          </p:nvPr>
        </p:nvGraphicFramePr>
        <p:xfrm>
          <a:off x="150725" y="1984549"/>
          <a:ext cx="11900892" cy="3133514"/>
        </p:xfrm>
        <a:graphic>
          <a:graphicData uri="http://schemas.openxmlformats.org/drawingml/2006/table">
            <a:tbl>
              <a:tblPr bandRow="1">
                <a:tableStyleId>{5C22544A-7EE6-4342-B048-85BDC9FD1C3A}</a:tableStyleId>
              </a:tblPr>
              <a:tblGrid>
                <a:gridCol w="1959428">
                  <a:extLst>
                    <a:ext uri="{9D8B030D-6E8A-4147-A177-3AD203B41FA5}">
                      <a16:colId xmlns:a16="http://schemas.microsoft.com/office/drawing/2014/main" val="4130328080"/>
                    </a:ext>
                  </a:extLst>
                </a:gridCol>
                <a:gridCol w="3851867">
                  <a:extLst>
                    <a:ext uri="{9D8B030D-6E8A-4147-A177-3AD203B41FA5}">
                      <a16:colId xmlns:a16="http://schemas.microsoft.com/office/drawing/2014/main" val="4152389868"/>
                    </a:ext>
                  </a:extLst>
                </a:gridCol>
                <a:gridCol w="4404527">
                  <a:extLst>
                    <a:ext uri="{9D8B030D-6E8A-4147-A177-3AD203B41FA5}">
                      <a16:colId xmlns:a16="http://schemas.microsoft.com/office/drawing/2014/main" val="2939654636"/>
                    </a:ext>
                  </a:extLst>
                </a:gridCol>
                <a:gridCol w="1685070">
                  <a:extLst>
                    <a:ext uri="{9D8B030D-6E8A-4147-A177-3AD203B41FA5}">
                      <a16:colId xmlns:a16="http://schemas.microsoft.com/office/drawing/2014/main" val="552190593"/>
                    </a:ext>
                  </a:extLst>
                </a:gridCol>
              </a:tblGrid>
              <a:tr h="602901">
                <a:tc>
                  <a:txBody>
                    <a:bodyPr/>
                    <a:lstStyle/>
                    <a:p>
                      <a:pPr algn="ctr" rtl="0" fontAlgn="base">
                        <a:lnSpc>
                          <a:spcPts val="1425"/>
                        </a:lnSpc>
                        <a:buNone/>
                      </a:pPr>
                      <a:endParaRPr lang="en-US" sz="2800" dirty="0">
                        <a:solidFill>
                          <a:schemeClr val="tx1"/>
                        </a:solidFill>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solidFill>
                            <a:schemeClr val="tx1"/>
                          </a:solidFill>
                          <a:effectLst/>
                          <a:latin typeface="Times New Roman"/>
                        </a:rPr>
                        <a:t>Depression (n = 557)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solidFill>
                            <a:schemeClr val="tx1"/>
                          </a:solidFill>
                          <a:effectLst/>
                          <a:latin typeface="Times New Roman"/>
                        </a:rPr>
                        <a:t>No depression (n = 1114)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solidFill>
                            <a:schemeClr val="tx1"/>
                          </a:solidFill>
                          <a:effectLst/>
                          <a:latin typeface="Times New Roman"/>
                        </a:rPr>
                        <a:t>p-value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279629576"/>
                  </a:ext>
                </a:extLst>
              </a:tr>
              <a:tr h="828993">
                <a:tc>
                  <a:txBody>
                    <a:bodyPr/>
                    <a:lstStyle/>
                    <a:p>
                      <a:pPr algn="l" rtl="0" fontAlgn="base">
                        <a:lnSpc>
                          <a:spcPts val="1425"/>
                        </a:lnSpc>
                        <a:buNone/>
                      </a:pPr>
                      <a:r>
                        <a:rPr lang="en-US" sz="2800" b="1" dirty="0">
                          <a:solidFill>
                            <a:schemeClr val="tx1"/>
                          </a:solidFill>
                          <a:effectLst/>
                          <a:latin typeface="Times New Roman"/>
                        </a:rPr>
                        <a:t>Baseline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lvl="0" algn="ctr">
                        <a:lnSpc>
                          <a:spcPts val="1425"/>
                        </a:lnSpc>
                        <a:buNone/>
                      </a:pPr>
                      <a:r>
                        <a:rPr lang="en-US" sz="2800" b="0" i="0" u="none" strike="noStrike" baseline="0" noProof="0" dirty="0">
                          <a:solidFill>
                            <a:schemeClr val="tx1"/>
                          </a:solidFill>
                          <a:effectLst/>
                          <a:latin typeface="Times New Roman"/>
                        </a:rPr>
                        <a:t>52.1 [43.5, 57.5]</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solidFill>
                            <a:schemeClr val="tx1"/>
                          </a:solidFill>
                          <a:effectLst/>
                          <a:latin typeface="Times New Roman"/>
                        </a:rPr>
                        <a:t>49.4 [40.2, 54.5]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solidFill>
                            <a:schemeClr val="tx1"/>
                          </a:solidFill>
                          <a:effectLst/>
                          <a:latin typeface="Times New Roman"/>
                        </a:rPr>
                        <a:t>&lt;0.001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292325212"/>
                  </a:ext>
                </a:extLst>
              </a:tr>
              <a:tr h="850810">
                <a:tc>
                  <a:txBody>
                    <a:bodyPr/>
                    <a:lstStyle/>
                    <a:p>
                      <a:pPr algn="l" rtl="0" fontAlgn="base">
                        <a:lnSpc>
                          <a:spcPts val="1425"/>
                        </a:lnSpc>
                        <a:buNone/>
                      </a:pPr>
                      <a:r>
                        <a:rPr lang="en-US" sz="2800" b="1" dirty="0">
                          <a:solidFill>
                            <a:schemeClr val="tx1"/>
                          </a:solidFill>
                          <a:effectLst/>
                          <a:latin typeface="Times New Roman"/>
                        </a:rPr>
                        <a:t>30 days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395"/>
                        </a:lnSpc>
                        <a:buNone/>
                      </a:pPr>
                      <a:r>
                        <a:rPr lang="en-US" sz="2800" dirty="0">
                          <a:solidFill>
                            <a:schemeClr val="tx1"/>
                          </a:solidFill>
                          <a:effectLst/>
                          <a:latin typeface="Times New Roman"/>
                        </a:rPr>
                        <a:t>52.1 [43.5, 54.5]</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395"/>
                        </a:lnSpc>
                        <a:buNone/>
                      </a:pPr>
                      <a:r>
                        <a:rPr lang="en-US" sz="2800" dirty="0">
                          <a:solidFill>
                            <a:schemeClr val="tx1"/>
                          </a:solidFill>
                          <a:effectLst/>
                          <a:latin typeface="Times New Roman"/>
                        </a:rPr>
                        <a:t>46.3 [40.2, 54.50]</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solidFill>
                            <a:schemeClr val="tx1"/>
                          </a:solidFill>
                          <a:effectLst/>
                          <a:latin typeface="Times New Roman"/>
                        </a:rPr>
                        <a:t>0.002</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819212390"/>
                  </a:ext>
                </a:extLst>
              </a:tr>
              <a:tr h="850810">
                <a:tc>
                  <a:txBody>
                    <a:bodyPr/>
                    <a:lstStyle/>
                    <a:p>
                      <a:pPr algn="l" rtl="0" fontAlgn="base">
                        <a:lnSpc>
                          <a:spcPts val="1425"/>
                        </a:lnSpc>
                        <a:buNone/>
                      </a:pPr>
                      <a:r>
                        <a:rPr lang="en-US" sz="2800" b="1" dirty="0">
                          <a:solidFill>
                            <a:schemeClr val="tx1"/>
                          </a:solidFill>
                          <a:effectLst/>
                          <a:latin typeface="Times New Roman"/>
                        </a:rPr>
                        <a:t>1 year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395"/>
                        </a:lnSpc>
                        <a:buNone/>
                      </a:pPr>
                      <a:r>
                        <a:rPr lang="en-US" sz="2800" dirty="0">
                          <a:solidFill>
                            <a:schemeClr val="tx1"/>
                          </a:solidFill>
                          <a:effectLst/>
                          <a:latin typeface="Times New Roman"/>
                        </a:rPr>
                        <a:t>40.2 [30.7, 49.4]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395"/>
                        </a:lnSpc>
                        <a:buNone/>
                      </a:pPr>
                      <a:r>
                        <a:rPr lang="en-US" sz="2800" dirty="0">
                          <a:solidFill>
                            <a:schemeClr val="tx1"/>
                          </a:solidFill>
                          <a:effectLst/>
                          <a:latin typeface="Times New Roman"/>
                        </a:rPr>
                        <a:t>30.7 [30.7, 46.3]</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solidFill>
                            <a:schemeClr val="tx1"/>
                          </a:solidFill>
                          <a:effectLst/>
                          <a:latin typeface="Times New Roman"/>
                        </a:rPr>
                        <a:t>0.039</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448302736"/>
                  </a:ext>
                </a:extLst>
              </a:tr>
            </a:tbl>
          </a:graphicData>
        </a:graphic>
      </p:graphicFrame>
    </p:spTree>
    <p:extLst>
      <p:ext uri="{BB962C8B-B14F-4D97-AF65-F5344CB8AC3E}">
        <p14:creationId xmlns:p14="http://schemas.microsoft.com/office/powerpoint/2010/main" val="576952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EBFC7-736B-1EEC-3B5F-6D9EA89F7077}"/>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19619B1C-33AE-DEED-BD8F-BC4A45C7824E}"/>
              </a:ext>
            </a:extLst>
          </p:cNvPr>
          <p:cNvPicPr>
            <a:picLocks noChangeAspect="1"/>
          </p:cNvPicPr>
          <p:nvPr/>
        </p:nvPicPr>
        <p:blipFill>
          <a:blip r:embed="rId3"/>
          <a:stretch>
            <a:fillRect/>
          </a:stretch>
        </p:blipFill>
        <p:spPr>
          <a:xfrm>
            <a:off x="-1287" y="6166021"/>
            <a:ext cx="2068898" cy="704336"/>
          </a:xfrm>
          <a:prstGeom prst="rect">
            <a:avLst/>
          </a:prstGeom>
        </p:spPr>
      </p:pic>
      <p:sp>
        <p:nvSpPr>
          <p:cNvPr id="3" name="Title 1">
            <a:extLst>
              <a:ext uri="{FF2B5EF4-FFF2-40B4-BE49-F238E27FC236}">
                <a16:creationId xmlns:a16="http://schemas.microsoft.com/office/drawing/2014/main" id="{26B7A46B-E250-27F3-5CB6-36CAF4A0A571}"/>
              </a:ext>
            </a:extLst>
          </p:cNvPr>
          <p:cNvSpPr>
            <a:spLocks noGrp="1"/>
          </p:cNvSpPr>
          <p:nvPr/>
        </p:nvSpPr>
        <p:spPr>
          <a:xfrm>
            <a:off x="368775" y="1900"/>
            <a:ext cx="11021367"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chemeClr val="tx1"/>
                </a:solidFill>
                <a:latin typeface="Times New Roman"/>
                <a:cs typeface="Times New Roman"/>
              </a:rPr>
              <a:t>Results: Pain scores stratified by anxiety</a:t>
            </a:r>
          </a:p>
        </p:txBody>
      </p:sp>
      <p:graphicFrame>
        <p:nvGraphicFramePr>
          <p:cNvPr id="6" name="Table 5">
            <a:extLst>
              <a:ext uri="{FF2B5EF4-FFF2-40B4-BE49-F238E27FC236}">
                <a16:creationId xmlns:a16="http://schemas.microsoft.com/office/drawing/2014/main" id="{F05F737D-D4D7-34FD-1CB9-DA84D412619C}"/>
              </a:ext>
            </a:extLst>
          </p:cNvPr>
          <p:cNvGraphicFramePr>
            <a:graphicFrameLocks noGrp="1"/>
          </p:cNvGraphicFramePr>
          <p:nvPr>
            <p:extLst>
              <p:ext uri="{D42A27DB-BD31-4B8C-83A1-F6EECF244321}">
                <p14:modId xmlns:p14="http://schemas.microsoft.com/office/powerpoint/2010/main" val="2761960668"/>
              </p:ext>
            </p:extLst>
          </p:nvPr>
        </p:nvGraphicFramePr>
        <p:xfrm>
          <a:off x="142351" y="2034791"/>
          <a:ext cx="11915023" cy="3178810"/>
        </p:xfrm>
        <a:graphic>
          <a:graphicData uri="http://schemas.openxmlformats.org/drawingml/2006/table">
            <a:tbl>
              <a:tblPr bandRow="1">
                <a:tableStyleId>{5C22544A-7EE6-4342-B048-85BDC9FD1C3A}</a:tableStyleId>
              </a:tblPr>
              <a:tblGrid>
                <a:gridCol w="1825448">
                  <a:extLst>
                    <a:ext uri="{9D8B030D-6E8A-4147-A177-3AD203B41FA5}">
                      <a16:colId xmlns:a16="http://schemas.microsoft.com/office/drawing/2014/main" val="4130328080"/>
                    </a:ext>
                  </a:extLst>
                </a:gridCol>
                <a:gridCol w="3873500">
                  <a:extLst>
                    <a:ext uri="{9D8B030D-6E8A-4147-A177-3AD203B41FA5}">
                      <a16:colId xmlns:a16="http://schemas.microsoft.com/office/drawing/2014/main" val="4152389868"/>
                    </a:ext>
                  </a:extLst>
                </a:gridCol>
                <a:gridCol w="4412182">
                  <a:extLst>
                    <a:ext uri="{9D8B030D-6E8A-4147-A177-3AD203B41FA5}">
                      <a16:colId xmlns:a16="http://schemas.microsoft.com/office/drawing/2014/main" val="2939654636"/>
                    </a:ext>
                  </a:extLst>
                </a:gridCol>
                <a:gridCol w="1803893">
                  <a:extLst>
                    <a:ext uri="{9D8B030D-6E8A-4147-A177-3AD203B41FA5}">
                      <a16:colId xmlns:a16="http://schemas.microsoft.com/office/drawing/2014/main" val="552190593"/>
                    </a:ext>
                  </a:extLst>
                </a:gridCol>
              </a:tblGrid>
              <a:tr h="619648">
                <a:tc>
                  <a:txBody>
                    <a:bodyPr/>
                    <a:lstStyle/>
                    <a:p>
                      <a:pPr algn="ctr" rtl="0" fontAlgn="base">
                        <a:lnSpc>
                          <a:spcPts val="1425"/>
                        </a:lnSpc>
                        <a:buNone/>
                      </a:pPr>
                      <a:endParaRPr lang="en-US" sz="2800" dirty="0">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effectLst/>
                          <a:latin typeface="Times New Roman"/>
                        </a:rPr>
                        <a:t>Anxiety (n = 680)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effectLst/>
                          <a:latin typeface="Times New Roman"/>
                        </a:rPr>
                        <a:t>No anxiety (n = 1360)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b="1" dirty="0">
                          <a:effectLst/>
                          <a:latin typeface="Times New Roman"/>
                        </a:rPr>
                        <a:t>p-value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279629576"/>
                  </a:ext>
                </a:extLst>
              </a:tr>
              <a:tr h="814279">
                <a:tc>
                  <a:txBody>
                    <a:bodyPr/>
                    <a:lstStyle/>
                    <a:p>
                      <a:pPr algn="l" rtl="0" fontAlgn="base">
                        <a:lnSpc>
                          <a:spcPts val="1425"/>
                        </a:lnSpc>
                        <a:buNone/>
                      </a:pPr>
                      <a:r>
                        <a:rPr lang="en-US" sz="2800" b="1" dirty="0">
                          <a:effectLst/>
                          <a:latin typeface="Times New Roman"/>
                        </a:rPr>
                        <a:t>Baseline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425"/>
                        </a:lnSpc>
                        <a:buNone/>
                      </a:pPr>
                      <a:r>
                        <a:rPr lang="en-US" sz="2800" dirty="0">
                          <a:effectLst/>
                          <a:latin typeface="Times New Roman"/>
                        </a:rPr>
                        <a:t>52.1 [43.5, 57.5]</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effectLst/>
                          <a:latin typeface="Times New Roman"/>
                        </a:rPr>
                        <a:t>49.4 [40.2, 54.5]</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effectLst/>
                          <a:latin typeface="Times New Roman"/>
                        </a:rPr>
                        <a:t>&lt;0.001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292325212"/>
                  </a:ext>
                </a:extLst>
              </a:tr>
              <a:tr h="837543">
                <a:tc>
                  <a:txBody>
                    <a:bodyPr/>
                    <a:lstStyle/>
                    <a:p>
                      <a:pPr algn="l" rtl="0" fontAlgn="base">
                        <a:lnSpc>
                          <a:spcPts val="1425"/>
                        </a:lnSpc>
                        <a:buNone/>
                      </a:pPr>
                      <a:r>
                        <a:rPr lang="en-US" sz="2800" b="1" dirty="0">
                          <a:effectLst/>
                          <a:latin typeface="Times New Roman"/>
                        </a:rPr>
                        <a:t>30 days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395"/>
                        </a:lnSpc>
                        <a:buNone/>
                      </a:pPr>
                      <a:r>
                        <a:rPr lang="en-US" sz="2800" dirty="0">
                          <a:solidFill>
                            <a:srgbClr val="333333"/>
                          </a:solidFill>
                          <a:effectLst/>
                          <a:latin typeface="Times New Roman"/>
                        </a:rPr>
                        <a:t>49.4 [43.5, 54.5]</a:t>
                      </a:r>
                      <a:endParaRPr lang="en-US" sz="2800" dirty="0">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395"/>
                        </a:lnSpc>
                        <a:buNone/>
                      </a:pPr>
                      <a:r>
                        <a:rPr lang="en-US" sz="2800" dirty="0">
                          <a:solidFill>
                            <a:srgbClr val="333333"/>
                          </a:solidFill>
                          <a:effectLst/>
                          <a:latin typeface="Times New Roman"/>
                        </a:rPr>
                        <a:t>49.4 [43.2, 54.5]</a:t>
                      </a:r>
                      <a:endParaRPr lang="en-US" sz="2800" dirty="0">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effectLst/>
                          <a:latin typeface="Times New Roman"/>
                        </a:rPr>
                        <a:t>0.023 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2819212390"/>
                  </a:ext>
                </a:extLst>
              </a:tr>
              <a:tr h="907340">
                <a:tc>
                  <a:txBody>
                    <a:bodyPr/>
                    <a:lstStyle/>
                    <a:p>
                      <a:pPr algn="l" rtl="0" fontAlgn="base">
                        <a:lnSpc>
                          <a:spcPts val="1425"/>
                        </a:lnSpc>
                        <a:buNone/>
                      </a:pPr>
                      <a:r>
                        <a:rPr lang="en-US" sz="2800" b="1" dirty="0">
                          <a:effectLst/>
                          <a:latin typeface="Times New Roman"/>
                        </a:rPr>
                        <a:t>1 year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0" fontAlgn="base">
                        <a:lnSpc>
                          <a:spcPts val="1395"/>
                        </a:lnSpc>
                        <a:buNone/>
                      </a:pPr>
                      <a:r>
                        <a:rPr lang="en-US" sz="2800" dirty="0">
                          <a:solidFill>
                            <a:srgbClr val="333333"/>
                          </a:solidFill>
                          <a:effectLst/>
                          <a:latin typeface="Times New Roman"/>
                        </a:rPr>
                        <a:t>43.5 [30.7, 52.1] </a:t>
                      </a:r>
                      <a:endParaRPr lang="en-US" sz="2800" dirty="0">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395"/>
                        </a:lnSpc>
                        <a:buNone/>
                      </a:pPr>
                      <a:r>
                        <a:rPr lang="en-US" sz="2800" dirty="0">
                          <a:solidFill>
                            <a:srgbClr val="333333"/>
                          </a:solidFill>
                          <a:effectLst/>
                          <a:latin typeface="Times New Roman"/>
                        </a:rPr>
                        <a:t>40.2 [30.7, 49.4]</a:t>
                      </a:r>
                      <a:endParaRPr lang="en-US" sz="2800" dirty="0">
                        <a:effectLst/>
                        <a:latin typeface="Times New Roman"/>
                      </a:endParaRP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rtl="0" fontAlgn="base">
                        <a:lnSpc>
                          <a:spcPts val="1425"/>
                        </a:lnSpc>
                        <a:buNone/>
                      </a:pPr>
                      <a:r>
                        <a:rPr lang="en-US" sz="2800" dirty="0">
                          <a:effectLst/>
                          <a:latin typeface="Times New Roman"/>
                        </a:rPr>
                        <a:t>0.019 </a:t>
                      </a:r>
                    </a:p>
                  </a:txBody>
                  <a:tcPr marL="66675" marR="666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448302736"/>
                  </a:ext>
                </a:extLst>
              </a:tr>
            </a:tbl>
          </a:graphicData>
        </a:graphic>
      </p:graphicFrame>
    </p:spTree>
    <p:extLst>
      <p:ext uri="{BB962C8B-B14F-4D97-AF65-F5344CB8AC3E}">
        <p14:creationId xmlns:p14="http://schemas.microsoft.com/office/powerpoint/2010/main" val="2062330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671CC-E125-2A25-484A-5268D73A94CE}"/>
            </a:ext>
          </a:extLst>
        </p:cNvPr>
        <p:cNvGrpSpPr/>
        <p:nvPr/>
      </p:nvGrpSpPr>
      <p:grpSpPr>
        <a:xfrm>
          <a:off x="0" y="0"/>
          <a:ext cx="0" cy="0"/>
          <a:chOff x="0" y="0"/>
          <a:chExt cx="0" cy="0"/>
        </a:xfrm>
      </p:grpSpPr>
      <p:pic>
        <p:nvPicPr>
          <p:cNvPr id="7" name="Picture 6" descr="A purple and pink logo&#10;&#10;AI-generated content may be incorrect.">
            <a:extLst>
              <a:ext uri="{FF2B5EF4-FFF2-40B4-BE49-F238E27FC236}">
                <a16:creationId xmlns:a16="http://schemas.microsoft.com/office/drawing/2014/main" id="{950DBDF7-20CB-F639-F5E2-C34832843E33}"/>
              </a:ext>
            </a:extLst>
          </p:cNvPr>
          <p:cNvPicPr>
            <a:picLocks noChangeAspect="1"/>
          </p:cNvPicPr>
          <p:nvPr/>
        </p:nvPicPr>
        <p:blipFill>
          <a:blip r:embed="rId3"/>
          <a:stretch>
            <a:fillRect/>
          </a:stretch>
        </p:blipFill>
        <p:spPr>
          <a:xfrm>
            <a:off x="-1287" y="6166021"/>
            <a:ext cx="2068898" cy="704336"/>
          </a:xfrm>
          <a:prstGeom prst="rect">
            <a:avLst/>
          </a:prstGeom>
        </p:spPr>
      </p:pic>
      <p:sp>
        <p:nvSpPr>
          <p:cNvPr id="3" name="Title 1">
            <a:extLst>
              <a:ext uri="{FF2B5EF4-FFF2-40B4-BE49-F238E27FC236}">
                <a16:creationId xmlns:a16="http://schemas.microsoft.com/office/drawing/2014/main" id="{19B38B98-00FD-6445-E82D-A8A0701C7C8F}"/>
              </a:ext>
            </a:extLst>
          </p:cNvPr>
          <p:cNvSpPr>
            <a:spLocks noGrp="1"/>
          </p:cNvSpPr>
          <p:nvPr/>
        </p:nvSpPr>
        <p:spPr>
          <a:xfrm>
            <a:off x="463404" y="26637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solidFill>
                  <a:schemeClr val="tx1"/>
                </a:solidFill>
                <a:latin typeface="Times New Roman"/>
                <a:cs typeface="Times New Roman"/>
              </a:rPr>
              <a:t>Results: Prevalence</a:t>
            </a:r>
          </a:p>
        </p:txBody>
      </p:sp>
      <p:graphicFrame>
        <p:nvGraphicFramePr>
          <p:cNvPr id="4" name="Table 3">
            <a:extLst>
              <a:ext uri="{FF2B5EF4-FFF2-40B4-BE49-F238E27FC236}">
                <a16:creationId xmlns:a16="http://schemas.microsoft.com/office/drawing/2014/main" id="{85471AC6-806A-1891-5258-8E8BC28F10D8}"/>
              </a:ext>
            </a:extLst>
          </p:cNvPr>
          <p:cNvGraphicFramePr>
            <a:graphicFrameLocks noGrp="1"/>
          </p:cNvGraphicFramePr>
          <p:nvPr>
            <p:extLst>
              <p:ext uri="{D42A27DB-BD31-4B8C-83A1-F6EECF244321}">
                <p14:modId xmlns:p14="http://schemas.microsoft.com/office/powerpoint/2010/main" val="3743537076"/>
              </p:ext>
            </p:extLst>
          </p:nvPr>
        </p:nvGraphicFramePr>
        <p:xfrm>
          <a:off x="360066" y="2126901"/>
          <a:ext cx="11469042" cy="2139042"/>
        </p:xfrm>
        <a:graphic>
          <a:graphicData uri="http://schemas.openxmlformats.org/drawingml/2006/table">
            <a:tbl>
              <a:tblPr bandRow="1">
                <a:tableStyleId>{5C22544A-7EE6-4342-B048-85BDC9FD1C3A}</a:tableStyleId>
              </a:tblPr>
              <a:tblGrid>
                <a:gridCol w="3325345">
                  <a:extLst>
                    <a:ext uri="{9D8B030D-6E8A-4147-A177-3AD203B41FA5}">
                      <a16:colId xmlns:a16="http://schemas.microsoft.com/office/drawing/2014/main" val="3523934455"/>
                    </a:ext>
                  </a:extLst>
                </a:gridCol>
                <a:gridCol w="2761442">
                  <a:extLst>
                    <a:ext uri="{9D8B030D-6E8A-4147-A177-3AD203B41FA5}">
                      <a16:colId xmlns:a16="http://schemas.microsoft.com/office/drawing/2014/main" val="2890226857"/>
                    </a:ext>
                  </a:extLst>
                </a:gridCol>
                <a:gridCol w="2512571">
                  <a:extLst>
                    <a:ext uri="{9D8B030D-6E8A-4147-A177-3AD203B41FA5}">
                      <a16:colId xmlns:a16="http://schemas.microsoft.com/office/drawing/2014/main" val="766640512"/>
                    </a:ext>
                  </a:extLst>
                </a:gridCol>
                <a:gridCol w="2869684">
                  <a:extLst>
                    <a:ext uri="{9D8B030D-6E8A-4147-A177-3AD203B41FA5}">
                      <a16:colId xmlns:a16="http://schemas.microsoft.com/office/drawing/2014/main" val="3818812731"/>
                    </a:ext>
                  </a:extLst>
                </a:gridCol>
              </a:tblGrid>
              <a:tr h="653142">
                <a:tc>
                  <a:txBody>
                    <a:bodyPr/>
                    <a:lstStyle/>
                    <a:p>
                      <a:pPr fontAlgn="t">
                        <a:buNone/>
                      </a:pPr>
                      <a:endParaRPr lang="en-US" sz="2800" dirty="0">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ts val="1650"/>
                        </a:lnSpc>
                        <a:buNone/>
                      </a:pPr>
                      <a:r>
                        <a:rPr lang="en-US" sz="2800" b="1" i="0" dirty="0">
                          <a:solidFill>
                            <a:srgbClr val="000000"/>
                          </a:solidFill>
                          <a:effectLst/>
                          <a:latin typeface="Times New Roman"/>
                        </a:rPr>
                        <a:t>Female (n=6296)</a:t>
                      </a:r>
                      <a:r>
                        <a:rPr lang="en-US" sz="2800" b="0" i="0" dirty="0">
                          <a:solidFill>
                            <a:srgbClr val="000000"/>
                          </a:solidFill>
                          <a:effectLst/>
                          <a:latin typeface="Times New Roman"/>
                        </a:rPr>
                        <a:t> </a:t>
                      </a: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ts val="1650"/>
                        </a:lnSpc>
                        <a:buNone/>
                      </a:pPr>
                      <a:r>
                        <a:rPr lang="en-US" sz="2800" b="1" i="0" dirty="0">
                          <a:solidFill>
                            <a:srgbClr val="000000"/>
                          </a:solidFill>
                          <a:effectLst/>
                          <a:latin typeface="Times New Roman"/>
                        </a:rPr>
                        <a:t>Male (n=5647)</a:t>
                      </a:r>
                      <a:r>
                        <a:rPr lang="en-US" sz="2800" b="0" i="0" dirty="0">
                          <a:solidFill>
                            <a:srgbClr val="000000"/>
                          </a:solidFill>
                          <a:effectLst/>
                          <a:latin typeface="Times New Roman"/>
                        </a:rPr>
                        <a:t> </a:t>
                      </a: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ts val="1650"/>
                        </a:lnSpc>
                        <a:buNone/>
                      </a:pPr>
                      <a:r>
                        <a:rPr lang="en-US" sz="2800" b="1" i="0" dirty="0">
                          <a:solidFill>
                            <a:srgbClr val="000000"/>
                          </a:solidFill>
                          <a:effectLst/>
                          <a:latin typeface="Times New Roman"/>
                        </a:rPr>
                        <a:t>p-value </a:t>
                      </a:r>
                      <a:r>
                        <a:rPr lang="en-US" sz="2800" b="0" i="0" dirty="0">
                          <a:solidFill>
                            <a:srgbClr val="000000"/>
                          </a:solidFill>
                          <a:effectLst/>
                          <a:latin typeface="Times New Roman"/>
                        </a:rPr>
                        <a:t> </a:t>
                      </a: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100744847"/>
                  </a:ext>
                </a:extLst>
              </a:tr>
              <a:tr h="742950">
                <a:tc>
                  <a:txBody>
                    <a:bodyPr/>
                    <a:lstStyle/>
                    <a:p>
                      <a:pPr algn="l" fontAlgn="base">
                        <a:lnSpc>
                          <a:spcPts val="1650"/>
                        </a:lnSpc>
                        <a:buNone/>
                      </a:pPr>
                      <a:r>
                        <a:rPr lang="en-US" sz="2800" b="1" i="0" dirty="0">
                          <a:solidFill>
                            <a:srgbClr val="000000"/>
                          </a:solidFill>
                          <a:effectLst/>
                          <a:latin typeface="Times New Roman"/>
                        </a:rPr>
                        <a:t>Anxiety</a:t>
                      </a:r>
                      <a:r>
                        <a:rPr lang="en-US" sz="2800" b="0" i="0" dirty="0">
                          <a:solidFill>
                            <a:srgbClr val="000000"/>
                          </a:solidFill>
                          <a:effectLst/>
                          <a:latin typeface="Times New Roman"/>
                        </a:rPr>
                        <a:t> </a:t>
                      </a: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ts val="1650"/>
                        </a:lnSpc>
                        <a:buNone/>
                      </a:pPr>
                      <a:endParaRPr lang="en-US" sz="2800" b="0" i="0" dirty="0">
                        <a:solidFill>
                          <a:srgbClr val="333333"/>
                        </a:solidFill>
                        <a:effectLst/>
                        <a:latin typeface="Times New Roman"/>
                      </a:endParaRPr>
                    </a:p>
                    <a:p>
                      <a:pPr lvl="0" algn="ctr">
                        <a:lnSpc>
                          <a:spcPts val="1650"/>
                        </a:lnSpc>
                        <a:buNone/>
                      </a:pPr>
                      <a:r>
                        <a:rPr lang="en-US" sz="2800" b="0" i="0" dirty="0">
                          <a:solidFill>
                            <a:srgbClr val="333333"/>
                          </a:solidFill>
                          <a:effectLst/>
                          <a:latin typeface="Times New Roman"/>
                        </a:rPr>
                        <a:t>473 (7.5%) </a:t>
                      </a:r>
                      <a:endParaRPr lang="en-US" sz="2800" b="0" i="0" dirty="0">
                        <a:solidFill>
                          <a:srgbClr val="000000"/>
                        </a:solidFill>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fontAlgn="base">
                        <a:lnSpc>
                          <a:spcPts val="1650"/>
                        </a:lnSpc>
                        <a:buNone/>
                      </a:pPr>
                      <a:endParaRPr lang="en-US" sz="2800" b="0" i="0" dirty="0">
                        <a:solidFill>
                          <a:srgbClr val="333333"/>
                        </a:solidFill>
                        <a:effectLst/>
                        <a:latin typeface="Times New Roman"/>
                      </a:endParaRPr>
                    </a:p>
                    <a:p>
                      <a:pPr lvl="0" algn="ctr">
                        <a:lnSpc>
                          <a:spcPts val="1650"/>
                        </a:lnSpc>
                        <a:buNone/>
                      </a:pPr>
                      <a:r>
                        <a:rPr lang="en-US" sz="2800" b="0" i="0" dirty="0">
                          <a:solidFill>
                            <a:srgbClr val="333333"/>
                          </a:solidFill>
                          <a:effectLst/>
                          <a:latin typeface="Times New Roman"/>
                        </a:rPr>
                        <a:t>213 (3.8%) </a:t>
                      </a:r>
                      <a:endParaRPr lang="en-US" sz="2800" b="0" i="0" dirty="0">
                        <a:solidFill>
                          <a:srgbClr val="000000"/>
                        </a:solidFill>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fontAlgn="base">
                        <a:lnSpc>
                          <a:spcPts val="1650"/>
                        </a:lnSpc>
                        <a:buNone/>
                      </a:pPr>
                      <a:endParaRPr lang="en-US" sz="2800" b="0" i="0" dirty="0">
                        <a:solidFill>
                          <a:srgbClr val="000000"/>
                        </a:solidFill>
                        <a:effectLst/>
                        <a:latin typeface="Times New Roman"/>
                      </a:endParaRPr>
                    </a:p>
                    <a:p>
                      <a:pPr lvl="0" algn="ctr">
                        <a:lnSpc>
                          <a:spcPts val="1650"/>
                        </a:lnSpc>
                        <a:buNone/>
                      </a:pPr>
                      <a:r>
                        <a:rPr lang="en-US" sz="2800" b="0" i="0" dirty="0">
                          <a:solidFill>
                            <a:srgbClr val="000000"/>
                          </a:solidFill>
                          <a:effectLst/>
                          <a:latin typeface="Times New Roman"/>
                        </a:rPr>
                        <a:t>&lt;0.001 </a:t>
                      </a: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3512410378"/>
                  </a:ext>
                </a:extLst>
              </a:tr>
              <a:tr h="742950">
                <a:tc>
                  <a:txBody>
                    <a:bodyPr/>
                    <a:lstStyle/>
                    <a:p>
                      <a:pPr algn="l" fontAlgn="base">
                        <a:lnSpc>
                          <a:spcPts val="1650"/>
                        </a:lnSpc>
                        <a:buNone/>
                      </a:pPr>
                      <a:r>
                        <a:rPr lang="en-US" sz="2800" b="1" i="0" dirty="0">
                          <a:solidFill>
                            <a:srgbClr val="000000"/>
                          </a:solidFill>
                          <a:effectLst/>
                          <a:latin typeface="Times New Roman"/>
                        </a:rPr>
                        <a:t>Depression   </a:t>
                      </a:r>
                      <a:r>
                        <a:rPr lang="en-US" sz="2800" b="0" i="0" dirty="0">
                          <a:solidFill>
                            <a:srgbClr val="000000"/>
                          </a:solidFill>
                          <a:effectLst/>
                          <a:latin typeface="Times New Roman"/>
                        </a:rPr>
                        <a:t> </a:t>
                      </a: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ts val="1650"/>
                        </a:lnSpc>
                        <a:buNone/>
                      </a:pPr>
                      <a:endParaRPr lang="en-US" sz="2800" b="0" i="0" dirty="0">
                        <a:solidFill>
                          <a:srgbClr val="333333"/>
                        </a:solidFill>
                        <a:effectLst/>
                        <a:latin typeface="Times New Roman"/>
                      </a:endParaRPr>
                    </a:p>
                    <a:p>
                      <a:pPr lvl="0" algn="ctr">
                        <a:lnSpc>
                          <a:spcPts val="1650"/>
                        </a:lnSpc>
                        <a:buNone/>
                      </a:pPr>
                      <a:r>
                        <a:rPr lang="en-US" sz="2800" b="0" i="0" dirty="0">
                          <a:solidFill>
                            <a:srgbClr val="333333"/>
                          </a:solidFill>
                          <a:effectLst/>
                          <a:latin typeface="Times New Roman"/>
                        </a:rPr>
                        <a:t>396 (6.3%) </a:t>
                      </a:r>
                      <a:endParaRPr lang="en-US" sz="2800" b="0" i="0" dirty="0">
                        <a:solidFill>
                          <a:srgbClr val="000000"/>
                        </a:solidFill>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fontAlgn="base">
                        <a:lnSpc>
                          <a:spcPts val="1650"/>
                        </a:lnSpc>
                        <a:buNone/>
                      </a:pPr>
                      <a:endParaRPr lang="en-US" sz="2800" b="0" i="0" dirty="0">
                        <a:solidFill>
                          <a:srgbClr val="333333"/>
                        </a:solidFill>
                        <a:effectLst/>
                        <a:latin typeface="Times New Roman"/>
                      </a:endParaRPr>
                    </a:p>
                    <a:p>
                      <a:pPr lvl="0" algn="ctr">
                        <a:lnSpc>
                          <a:spcPts val="1650"/>
                        </a:lnSpc>
                        <a:buNone/>
                      </a:pPr>
                      <a:r>
                        <a:rPr lang="en-US" sz="2800" b="0" i="0" dirty="0">
                          <a:solidFill>
                            <a:srgbClr val="333333"/>
                          </a:solidFill>
                          <a:effectLst/>
                          <a:latin typeface="Times New Roman"/>
                        </a:rPr>
                        <a:t>165 (2.9%) </a:t>
                      </a:r>
                      <a:endParaRPr lang="en-US" sz="2800" b="0" i="0" dirty="0">
                        <a:solidFill>
                          <a:srgbClr val="000000"/>
                        </a:solidFill>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tc>
                  <a:txBody>
                    <a:bodyPr/>
                    <a:lstStyle/>
                    <a:p>
                      <a:pPr algn="ctr" fontAlgn="base">
                        <a:lnSpc>
                          <a:spcPts val="1650"/>
                        </a:lnSpc>
                        <a:buNone/>
                      </a:pPr>
                      <a:endParaRPr lang="en-US" sz="2800" b="0" i="0" dirty="0">
                        <a:solidFill>
                          <a:srgbClr val="000000"/>
                        </a:solidFill>
                        <a:effectLst/>
                        <a:latin typeface="Times New Roman"/>
                      </a:endParaRPr>
                    </a:p>
                    <a:p>
                      <a:pPr lvl="0" algn="ctr">
                        <a:lnSpc>
                          <a:spcPts val="1650"/>
                        </a:lnSpc>
                        <a:buNone/>
                      </a:pPr>
                      <a:r>
                        <a:rPr lang="en-US" sz="2800" b="0" i="0" dirty="0">
                          <a:solidFill>
                            <a:srgbClr val="000000"/>
                          </a:solidFill>
                          <a:effectLst/>
                          <a:latin typeface="Times New Roman"/>
                        </a:rPr>
                        <a:t>&lt;0.001 </a:t>
                      </a: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6D0D9"/>
                    </a:solidFill>
                  </a:tcPr>
                </a:tc>
                <a:extLst>
                  <a:ext uri="{0D108BD9-81ED-4DB2-BD59-A6C34878D82A}">
                    <a16:rowId xmlns:a16="http://schemas.microsoft.com/office/drawing/2014/main" val="1646823678"/>
                  </a:ext>
                </a:extLst>
              </a:tr>
            </a:tbl>
          </a:graphicData>
        </a:graphic>
      </p:graphicFrame>
    </p:spTree>
    <p:extLst>
      <p:ext uri="{BB962C8B-B14F-4D97-AF65-F5344CB8AC3E}">
        <p14:creationId xmlns:p14="http://schemas.microsoft.com/office/powerpoint/2010/main" val="69764095"/>
      </p:ext>
    </p:extLst>
  </p:cSld>
  <p:clrMapOvr>
    <a:masterClrMapping/>
  </p:clrMapOvr>
</p:sld>
</file>

<file path=ppt/theme/theme1.xml><?xml version="1.0" encoding="utf-8"?>
<a:theme xmlns:a="http://schemas.openxmlformats.org/drawingml/2006/main" name="Office Theme">
  <a:themeElements>
    <a:clrScheme name="UTMC Brand Color Palette">
      <a:dk1>
        <a:srgbClr val="000000"/>
      </a:dk1>
      <a:lt1>
        <a:srgbClr val="FFFFFF"/>
      </a:lt1>
      <a:dk2>
        <a:srgbClr val="CFD0DA"/>
      </a:dk2>
      <a:lt2>
        <a:srgbClr val="FFFFFF"/>
      </a:lt2>
      <a:accent1>
        <a:srgbClr val="F6931A"/>
      </a:accent1>
      <a:accent2>
        <a:srgbClr val="5F6269"/>
      </a:accent2>
      <a:accent3>
        <a:srgbClr val="FFFFFF"/>
      </a:accent3>
      <a:accent4>
        <a:srgbClr val="FFE55E"/>
      </a:accent4>
      <a:accent5>
        <a:srgbClr val="70A094"/>
      </a:accent5>
      <a:accent6>
        <a:srgbClr val="00688C"/>
      </a:accent6>
      <a:hlink>
        <a:srgbClr val="F6931A"/>
      </a:hlink>
      <a:folHlink>
        <a:srgbClr val="5F6269"/>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366</TotalTime>
  <Words>1800</Words>
  <Application>Microsoft Office PowerPoint</Application>
  <PresentationFormat>Widescreen</PresentationFormat>
  <Paragraphs>177</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Helvetica</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Length of stay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Neal, Timothy A</dc:creator>
  <cp:lastModifiedBy>Fuller, Josephine A</cp:lastModifiedBy>
  <cp:revision>421</cp:revision>
  <dcterms:created xsi:type="dcterms:W3CDTF">2024-10-21T18:14:33Z</dcterms:created>
  <dcterms:modified xsi:type="dcterms:W3CDTF">2026-02-18T20:42:19Z</dcterms:modified>
</cp:coreProperties>
</file>