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639" r:id="rId2"/>
    <p:sldId id="652" r:id="rId3"/>
    <p:sldId id="672" r:id="rId4"/>
    <p:sldId id="675" r:id="rId5"/>
    <p:sldId id="676" r:id="rId6"/>
    <p:sldId id="650" r:id="rId7"/>
    <p:sldId id="649" r:id="rId8"/>
    <p:sldId id="671" r:id="rId9"/>
    <p:sldId id="680" r:id="rId10"/>
    <p:sldId id="681" r:id="rId11"/>
    <p:sldId id="682" r:id="rId12"/>
    <p:sldId id="677" r:id="rId13"/>
    <p:sldId id="678" r:id="rId14"/>
    <p:sldId id="654" r:id="rId15"/>
    <p:sldId id="655" r:id="rId16"/>
    <p:sldId id="63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6B8320B-07AC-C542-B752-54170BC78435}">
          <p14:sldIdLst/>
        </p14:section>
        <p14:section name="Title Slide Options" id="{658983F5-1E9B-904E-B43A-63D7C55F874E}">
          <p14:sldIdLst>
            <p14:sldId id="639"/>
          </p14:sldIdLst>
        </p14:section>
        <p14:section name="Content Slides" id="{A4E9E20F-49EE-024A-BDC1-C015D1AAC1AD}">
          <p14:sldIdLst>
            <p14:sldId id="652"/>
            <p14:sldId id="672"/>
            <p14:sldId id="675"/>
            <p14:sldId id="676"/>
            <p14:sldId id="650"/>
            <p14:sldId id="649"/>
            <p14:sldId id="671"/>
            <p14:sldId id="680"/>
            <p14:sldId id="681"/>
            <p14:sldId id="682"/>
            <p14:sldId id="677"/>
            <p14:sldId id="678"/>
            <p14:sldId id="654"/>
            <p14:sldId id="655"/>
          </p14:sldIdLst>
        </p14:section>
        <p14:section name="Thank You Slides" id="{09CC7A69-F621-904B-BD77-31C203DF6A56}">
          <p14:sldIdLst>
            <p14:sldId id="63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62"/>
    <p:restoredTop sz="77792"/>
  </p:normalViewPr>
  <p:slideViewPr>
    <p:cSldViewPr snapToGrid="0" showGuides="1">
      <p:cViewPr varScale="1">
        <p:scale>
          <a:sx n="93" d="100"/>
          <a:sy n="93" d="100"/>
        </p:scale>
        <p:origin x="224" y="4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5E35E1-DA22-D34B-BF6B-C3633A997F1E}" type="datetimeFigureOut">
              <a:rPr lang="en-US" smtClean="0"/>
              <a:t>2/19/26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456A06-6563-FE4B-9949-660FC8D5B366}" type="slidenum">
              <a:rPr lang="en-US" smtClean="0"/>
              <a:t>‹#›</a:t>
            </a:fld>
            <a:endParaRPr lang="en-US"/>
          </a:p>
        </p:txBody>
      </p:sp>
    </p:spTree>
    <p:extLst>
      <p:ext uri="{BB962C8B-B14F-4D97-AF65-F5344CB8AC3E}">
        <p14:creationId xmlns:p14="http://schemas.microsoft.com/office/powerpoint/2010/main" val="728744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Good morning everyone. My name is Taylor Head, and I’m a fourth year general surgery resident presenting on behalf of our team from the Ohio State University. Today I'll be discussing our recently published study on round ligament management in female patients undergoing inguinal hernia repair—specifically addressing the question: should we divide or preserve the round ligament? This work represents a collaborative effort with my co-authors Savanna Renshaw, Dr. Courtney Collins, Dr. Anand Gupta, Dr. Benjamin Poulose, and Dr. Kelly Haisley</a:t>
            </a:r>
            <a:endParaRPr lang="en-US" b="0" dirty="0"/>
          </a:p>
        </p:txBody>
      </p:sp>
      <p:sp>
        <p:nvSpPr>
          <p:cNvPr id="4" name="Slide Number Placeholder 3"/>
          <p:cNvSpPr>
            <a:spLocks noGrp="1"/>
          </p:cNvSpPr>
          <p:nvPr>
            <p:ph type="sldNum" sz="quarter" idx="5"/>
          </p:nvPr>
        </p:nvSpPr>
        <p:spPr/>
        <p:txBody>
          <a:bodyPr/>
          <a:lstStyle/>
          <a:p>
            <a:pPr>
              <a:defRPr/>
            </a:pPr>
            <a:fld id="{A1E37552-27B9-4AE5-9BA7-1996636E8CFC}" type="slidenum">
              <a:rPr lang="en-US" smtClean="0"/>
              <a:pPr>
                <a:defRPr/>
              </a:pPr>
              <a:t>1</a:t>
            </a:fld>
            <a:endParaRPr lang="en-US" dirty="0"/>
          </a:p>
        </p:txBody>
      </p:sp>
    </p:spTree>
    <p:extLst>
      <p:ext uri="{BB962C8B-B14F-4D97-AF65-F5344CB8AC3E}">
        <p14:creationId xmlns:p14="http://schemas.microsoft.com/office/powerpoint/2010/main" val="2010810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3278F-7220-6A01-E986-F7E9DFFD49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4B03D7-E1EC-1DD0-A07B-4073D6AA712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C583848-6A05-3164-BE38-96A602285BA2}"/>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Now for the clinical outcomes. There were no significant differences in length of stay, intraoperative complications, or postoperative complications between groups. The overall post-op complication rate was 7.1% in the divided group versus 5.2% in the preserved group—this difference did not reach statistical significance. Surgical site infections and occurrences were similarly low and not significantly different. Emergency department visits and readmissions were also comparable. Importantly, reoperation rates were extremely low in both groups— 0.5% for division versus 0.2% for preservation, not statistically significant. And recurrence rates were essentially equivalent—0.1% in the division group versus 0.4% in the preservation group. The take-home message here is that round ligament division does not appear to increase perioperative complications or compromise surgical outcomes in the short term.</a:t>
            </a:r>
          </a:p>
        </p:txBody>
      </p:sp>
      <p:sp>
        <p:nvSpPr>
          <p:cNvPr id="4" name="Slide Number Placeholder 3">
            <a:extLst>
              <a:ext uri="{FF2B5EF4-FFF2-40B4-BE49-F238E27FC236}">
                <a16:creationId xmlns:a16="http://schemas.microsoft.com/office/drawing/2014/main" id="{15DB0D0B-21B9-E9B4-6D99-E19798CF230C}"/>
              </a:ext>
            </a:extLst>
          </p:cNvPr>
          <p:cNvSpPr>
            <a:spLocks noGrp="1"/>
          </p:cNvSpPr>
          <p:nvPr>
            <p:ph type="sldNum" sz="quarter" idx="5"/>
          </p:nvPr>
        </p:nvSpPr>
        <p:spPr/>
        <p:txBody>
          <a:bodyPr/>
          <a:lstStyle/>
          <a:p>
            <a:pPr>
              <a:defRPr/>
            </a:pPr>
            <a:fld id="{A1E37552-27B9-4AE5-9BA7-1996636E8CFC}" type="slidenum">
              <a:rPr lang="en-US" smtClean="0"/>
              <a:pPr>
                <a:defRPr/>
              </a:pPr>
              <a:t>10</a:t>
            </a:fld>
            <a:endParaRPr lang="en-US" dirty="0"/>
          </a:p>
        </p:txBody>
      </p:sp>
    </p:spTree>
    <p:extLst>
      <p:ext uri="{BB962C8B-B14F-4D97-AF65-F5344CB8AC3E}">
        <p14:creationId xmlns:p14="http://schemas.microsoft.com/office/powerpoint/2010/main" val="933079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82180-4280-332F-3EDD-7A7C032ED8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F33962-4EBD-368F-3ABD-45962C4BE9F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9EBC8EA-39E6-31E5-2743-573E6D923E75}"/>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Now let's turn to patient-reported outcomes, which tell a more nuanced story. Looking at the </a:t>
            </a:r>
            <a:r>
              <a:rPr lang="en-US" dirty="0" err="1"/>
              <a:t>EuraHS</a:t>
            </a:r>
            <a:r>
              <a:rPr lang="en-US" dirty="0"/>
              <a:t> Summary Scores, which measure overall quality of life, there were no significant differences between groups at baseline, or 30 days, or 6 months. Both groups showed similar improvement trajectories over time. However, when we looked specifically at pain scores, we found something interesting. At baseline and 30 days postoperatively, pain scores were identical between the two groups—around 11 at baseline and 6 at 30 days. But at 6 months, we observed a significant difference. The division group had a mean pain score of 3, compared to 4.7 in the preservation group. This difference was statistically significant with a p-value less than 0.01. To put this in context, both groups experienced substantial pain improvement from baseline, but the division group had better pain outcomes at the 6-month mark.</a:t>
            </a:r>
          </a:p>
        </p:txBody>
      </p:sp>
      <p:sp>
        <p:nvSpPr>
          <p:cNvPr id="4" name="Slide Number Placeholder 3">
            <a:extLst>
              <a:ext uri="{FF2B5EF4-FFF2-40B4-BE49-F238E27FC236}">
                <a16:creationId xmlns:a16="http://schemas.microsoft.com/office/drawing/2014/main" id="{6B52200E-0876-0CD7-1CFA-AF37E1DD5A42}"/>
              </a:ext>
            </a:extLst>
          </p:cNvPr>
          <p:cNvSpPr>
            <a:spLocks noGrp="1"/>
          </p:cNvSpPr>
          <p:nvPr>
            <p:ph type="sldNum" sz="quarter" idx="5"/>
          </p:nvPr>
        </p:nvSpPr>
        <p:spPr/>
        <p:txBody>
          <a:bodyPr/>
          <a:lstStyle/>
          <a:p>
            <a:pPr>
              <a:defRPr/>
            </a:pPr>
            <a:fld id="{A1E37552-27B9-4AE5-9BA7-1996636E8CFC}" type="slidenum">
              <a:rPr lang="en-US" smtClean="0"/>
              <a:pPr>
                <a:defRPr/>
              </a:pPr>
              <a:t>11</a:t>
            </a:fld>
            <a:endParaRPr lang="en-US" dirty="0"/>
          </a:p>
        </p:txBody>
      </p:sp>
    </p:spTree>
    <p:extLst>
      <p:ext uri="{BB962C8B-B14F-4D97-AF65-F5344CB8AC3E}">
        <p14:creationId xmlns:p14="http://schemas.microsoft.com/office/powerpoint/2010/main" val="3622415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32D5B-0A6E-BCB3-1E4E-8575F6795C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921950-3F45-1910-7FFA-45F44D4C201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737071C-FF26-0F71-6F97-D2DEC014DB4B}"/>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graph illustrates what I just described. You can see both groups start at similar baseline pain levels around 11, drop to similar levels at 30 days around 6, but then diverge at 6 months, with the division group achieving lower pain scores. The red arrow highlights this clinically relevant separation at the 6- month timepoint.</a:t>
            </a:r>
          </a:p>
        </p:txBody>
      </p:sp>
      <p:sp>
        <p:nvSpPr>
          <p:cNvPr id="4" name="Slide Number Placeholder 3">
            <a:extLst>
              <a:ext uri="{FF2B5EF4-FFF2-40B4-BE49-F238E27FC236}">
                <a16:creationId xmlns:a16="http://schemas.microsoft.com/office/drawing/2014/main" id="{816F73E8-A8D0-5689-8965-AA0EC8250FD5}"/>
              </a:ext>
            </a:extLst>
          </p:cNvPr>
          <p:cNvSpPr>
            <a:spLocks noGrp="1"/>
          </p:cNvSpPr>
          <p:nvPr>
            <p:ph type="sldNum" sz="quarter" idx="5"/>
          </p:nvPr>
        </p:nvSpPr>
        <p:spPr/>
        <p:txBody>
          <a:bodyPr/>
          <a:lstStyle/>
          <a:p>
            <a:pPr>
              <a:defRPr/>
            </a:pPr>
            <a:fld id="{A1E37552-27B9-4AE5-9BA7-1996636E8CFC}" type="slidenum">
              <a:rPr lang="en-US" smtClean="0"/>
              <a:pPr>
                <a:defRPr/>
              </a:pPr>
              <a:t>12</a:t>
            </a:fld>
            <a:endParaRPr lang="en-US" dirty="0"/>
          </a:p>
        </p:txBody>
      </p:sp>
    </p:spTree>
    <p:extLst>
      <p:ext uri="{BB962C8B-B14F-4D97-AF65-F5344CB8AC3E}">
        <p14:creationId xmlns:p14="http://schemas.microsoft.com/office/powerpoint/2010/main" val="3741804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C0582-FF24-1B5D-5288-1FFFA88B77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2EFE7B-39BE-3637-A128-76C0B465260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35543A1-6493-A806-C99F-37C4EB6AA211}"/>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To ensure this finding wasn't confounded by other variables, we performed multivariable analysis adjusting for age, race, ASA class, and surgical approach. As you can see in this forest plot, round ligament division remained significantly associated with lower pain scores at 6 months, with a p-value of 0.02. Importantly, none of the other factors we examined—including age, race, ASA class, or whether the approach was laparoscopic or robotic —were significantly associated with 6-month pain scores. This suggests that the pain benefit we observed with division is independent of these other clinical variables.</a:t>
            </a:r>
          </a:p>
        </p:txBody>
      </p:sp>
      <p:sp>
        <p:nvSpPr>
          <p:cNvPr id="4" name="Slide Number Placeholder 3">
            <a:extLst>
              <a:ext uri="{FF2B5EF4-FFF2-40B4-BE49-F238E27FC236}">
                <a16:creationId xmlns:a16="http://schemas.microsoft.com/office/drawing/2014/main" id="{2AF7067C-FBC1-F06E-D8ED-23EE699EADA2}"/>
              </a:ext>
            </a:extLst>
          </p:cNvPr>
          <p:cNvSpPr>
            <a:spLocks noGrp="1"/>
          </p:cNvSpPr>
          <p:nvPr>
            <p:ph type="sldNum" sz="quarter" idx="5"/>
          </p:nvPr>
        </p:nvSpPr>
        <p:spPr/>
        <p:txBody>
          <a:bodyPr/>
          <a:lstStyle/>
          <a:p>
            <a:pPr>
              <a:defRPr/>
            </a:pPr>
            <a:fld id="{A1E37552-27B9-4AE5-9BA7-1996636E8CFC}" type="slidenum">
              <a:rPr lang="en-US" smtClean="0"/>
              <a:pPr>
                <a:defRPr/>
              </a:pPr>
              <a:t>13</a:t>
            </a:fld>
            <a:endParaRPr lang="en-US" dirty="0"/>
          </a:p>
        </p:txBody>
      </p:sp>
    </p:spTree>
    <p:extLst>
      <p:ext uri="{BB962C8B-B14F-4D97-AF65-F5344CB8AC3E}">
        <p14:creationId xmlns:p14="http://schemas.microsoft.com/office/powerpoint/2010/main" val="4230059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So what can we conclude from this study? First, round ligament division is common—occurring in nearly </a:t>
            </a:r>
            <a:r>
              <a:rPr lang="en-US" dirty="0" err="1"/>
              <a:t>twothirds</a:t>
            </a:r>
            <a:r>
              <a:rPr lang="en-US" dirty="0"/>
              <a:t> of female inguinal hernia repairs—and it appears to be safe. We found no increase in complications, reoperations, or recurrence rates. Second, and perhaps most interestingly, division is associated with lower pain scores at 6 months postoperatively. This finding persisted even after adjusting for potential confounders. However—and this is crucial—significant knowledge gaps limit our ability to offer a firm recommendation. While we found a pain benefit with division, our dataset doesn't capture potentially important outcomes related to pelvic floor function, sexual function, or obstetric outcomes in younger women. The round ligament is a suspensory structure that may contribute to pelvic stability and normal uterine positioning. We simply don't have long-term data on whether division affects these functions</a:t>
            </a:r>
            <a:endParaRPr lang="en-US" b="0" dirty="0"/>
          </a:p>
        </p:txBody>
      </p:sp>
      <p:sp>
        <p:nvSpPr>
          <p:cNvPr id="4" name="Slide Number Placeholder 3"/>
          <p:cNvSpPr>
            <a:spLocks noGrp="1"/>
          </p:cNvSpPr>
          <p:nvPr>
            <p:ph type="sldNum" sz="quarter" idx="5"/>
          </p:nvPr>
        </p:nvSpPr>
        <p:spPr/>
        <p:txBody>
          <a:bodyPr/>
          <a:lstStyle/>
          <a:p>
            <a:pPr>
              <a:defRPr/>
            </a:pPr>
            <a:fld id="{A1E37552-27B9-4AE5-9BA7-1996636E8CFC}" type="slidenum">
              <a:rPr lang="en-US" smtClean="0"/>
              <a:pPr>
                <a:defRPr/>
              </a:pPr>
              <a:t>14</a:t>
            </a:fld>
            <a:endParaRPr lang="en-US" dirty="0"/>
          </a:p>
        </p:txBody>
      </p:sp>
    </p:spTree>
    <p:extLst>
      <p:ext uri="{BB962C8B-B14F-4D97-AF65-F5344CB8AC3E}">
        <p14:creationId xmlns:p14="http://schemas.microsoft.com/office/powerpoint/2010/main" val="25657703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This brings me to future research directions, which I believe are critical. We need to answer several important questions: Does round ligament division affect physical function and obstetric outcomes in women of childbearing age? Does the effect differ based on patient age, parity, or surgical approach? And perhaps most importantly, is the statistically significant pain reduction we observed actually clinically meaningful to patients? Our areas of focus moving forward should include female-specific outcomes that weren't captured in our registry—things like pelvic floor symptoms, dyspareunia, uterine prolapse, and pregnancy outcomes. We also need technique-specific analyses to understand how and where the ligament is divided, and whether there are interactions with mesh placement and plane of dissection. Finally, we need to identify which patient populations would benefit most from preservation—for example, younger women planning future pregnancies might be a group where preservation should be strongly considered.</a:t>
            </a:r>
            <a:endParaRPr lang="en-US" sz="1200" dirty="0">
              <a:solidFill>
                <a:schemeClr val="tx2"/>
              </a:solidFill>
            </a:endParaRPr>
          </a:p>
        </p:txBody>
      </p:sp>
      <p:sp>
        <p:nvSpPr>
          <p:cNvPr id="4" name="Slide Number Placeholder 3"/>
          <p:cNvSpPr>
            <a:spLocks noGrp="1"/>
          </p:cNvSpPr>
          <p:nvPr>
            <p:ph type="sldNum" sz="quarter" idx="5"/>
          </p:nvPr>
        </p:nvSpPr>
        <p:spPr/>
        <p:txBody>
          <a:bodyPr/>
          <a:lstStyle/>
          <a:p>
            <a:pPr>
              <a:defRPr/>
            </a:pPr>
            <a:fld id="{A1E37552-27B9-4AE5-9BA7-1996636E8CFC}" type="slidenum">
              <a:rPr lang="en-US" smtClean="0"/>
              <a:pPr>
                <a:defRPr/>
              </a:pPr>
              <a:t>15</a:t>
            </a:fld>
            <a:endParaRPr lang="en-US" dirty="0"/>
          </a:p>
        </p:txBody>
      </p:sp>
    </p:spTree>
    <p:extLst>
      <p:ext uri="{BB962C8B-B14F-4D97-AF65-F5344CB8AC3E}">
        <p14:creationId xmlns:p14="http://schemas.microsoft.com/office/powerpoint/2010/main" val="827427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normAutofit/>
          </a:bodyPr>
          <a:lstStyle/>
          <a:p>
            <a:r>
              <a:rPr lang="en-US" dirty="0"/>
              <a:t>In summary, our study provides important observational data suggesting that round ligament division is safe and may offer some pain benefits. However, the decision to divide or preserve should be individualized based on patient factors, surgical approach, and surgeon experience. We need prospective studies and longer-term follow-up to truly understand the full implications of this surgical decision. Thank you for your attention, and I'm happy to take any questions. My email is on the screen if anyone would like to discuss this further</a:t>
            </a:r>
          </a:p>
          <a:p>
            <a:endParaRPr lang="en-US" b="0" dirty="0"/>
          </a:p>
          <a:p>
            <a:pPr marL="171450" indent="-171450">
              <a:buFontTx/>
              <a:buChar char="-"/>
            </a:pPr>
            <a:r>
              <a:rPr lang="en-US" b="0" dirty="0"/>
              <a:t>If you are to transect it do it as distal as possible; theoretically the genital branch of genitofemoral nerve can take off earlier.</a:t>
            </a:r>
          </a:p>
          <a:p>
            <a:pPr marL="171450" indent="-171450">
              <a:buFontTx/>
              <a:buChar char="-"/>
            </a:pPr>
            <a:r>
              <a:rPr lang="en-US" b="0" dirty="0"/>
              <a:t>If doing MIS, can preserve it</a:t>
            </a:r>
          </a:p>
          <a:p>
            <a:pPr marL="171450" indent="-171450">
              <a:buFontTx/>
              <a:buChar char="-"/>
            </a:pPr>
            <a:r>
              <a:rPr lang="en-US" b="0" dirty="0"/>
              <a:t>50% of women it is part of peritoneum and can’t mobilize it but 50% can mobilize it</a:t>
            </a:r>
          </a:p>
          <a:p>
            <a:pPr marL="628650" lvl="1" indent="-171450">
              <a:buFontTx/>
              <a:buChar char="-"/>
            </a:pPr>
            <a:r>
              <a:rPr lang="en-US" b="0" dirty="0"/>
              <a:t>If in first part, incise peritoneum and then suture close that hole that typically starts near</a:t>
            </a:r>
          </a:p>
          <a:p>
            <a:pPr marL="171450" lvl="0" indent="-171450">
              <a:buFontTx/>
              <a:buChar char="-"/>
            </a:pPr>
            <a:r>
              <a:rPr lang="en-US" b="0" dirty="0"/>
              <a:t>Shouldice take it every single time</a:t>
            </a:r>
          </a:p>
          <a:p>
            <a:pPr marL="171450" lvl="0" indent="-171450">
              <a:buFontTx/>
              <a:buChar char="-"/>
            </a:pPr>
            <a:r>
              <a:rPr lang="en-US" b="0" dirty="0"/>
              <a:t>Women may experience pain with sitting up to 1 year but often goes away but goes away </a:t>
            </a:r>
            <a:r>
              <a:rPr lang="en-US" b="0" dirty="0" err="1"/>
              <a:t>bc</a:t>
            </a:r>
            <a:r>
              <a:rPr lang="en-US" b="0" dirty="0"/>
              <a:t> bag genitofemoral nerve</a:t>
            </a:r>
          </a:p>
        </p:txBody>
      </p:sp>
      <p:sp>
        <p:nvSpPr>
          <p:cNvPr id="4" name="Slide Number Placeholder 3"/>
          <p:cNvSpPr>
            <a:spLocks noGrp="1"/>
          </p:cNvSpPr>
          <p:nvPr>
            <p:ph type="sldNum" sz="quarter" idx="5"/>
          </p:nvPr>
        </p:nvSpPr>
        <p:spPr/>
        <p:txBody>
          <a:bodyPr/>
          <a:lstStyle/>
          <a:p>
            <a:pPr>
              <a:defRPr/>
            </a:pPr>
            <a:fld id="{A1E37552-27B9-4AE5-9BA7-1996636E8CFC}" type="slidenum">
              <a:rPr lang="en-US" smtClean="0"/>
              <a:pPr>
                <a:defRPr/>
              </a:pPr>
              <a:t>16</a:t>
            </a:fld>
            <a:endParaRPr lang="en-US" dirty="0"/>
          </a:p>
        </p:txBody>
      </p:sp>
    </p:spTree>
    <p:extLst>
      <p:ext uri="{BB962C8B-B14F-4D97-AF65-F5344CB8AC3E}">
        <p14:creationId xmlns:p14="http://schemas.microsoft.com/office/powerpoint/2010/main" val="1113762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0B153-47FB-ACBA-DE93-8B9EB67B38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EBA2AC-9977-1558-9A99-BF57E3ABCC4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DDAF606-B9BA-7450-01B3-E38D32F859AA}"/>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Here are our team’s relevant disclosures.</a:t>
            </a:r>
          </a:p>
        </p:txBody>
      </p:sp>
      <p:sp>
        <p:nvSpPr>
          <p:cNvPr id="4" name="Slide Number Placeholder 3">
            <a:extLst>
              <a:ext uri="{FF2B5EF4-FFF2-40B4-BE49-F238E27FC236}">
                <a16:creationId xmlns:a16="http://schemas.microsoft.com/office/drawing/2014/main" id="{F372E1BA-47E8-3265-F1A6-4FCD4D360059}"/>
              </a:ext>
            </a:extLst>
          </p:cNvPr>
          <p:cNvSpPr>
            <a:spLocks noGrp="1"/>
          </p:cNvSpPr>
          <p:nvPr>
            <p:ph type="sldNum" sz="quarter" idx="5"/>
          </p:nvPr>
        </p:nvSpPr>
        <p:spPr/>
        <p:txBody>
          <a:bodyPr/>
          <a:lstStyle/>
          <a:p>
            <a:pPr>
              <a:defRPr/>
            </a:pPr>
            <a:fld id="{A1E37552-27B9-4AE5-9BA7-1996636E8CFC}" type="slidenum">
              <a:rPr lang="en-US" smtClean="0"/>
              <a:pPr>
                <a:defRPr/>
              </a:pPr>
              <a:t>2</a:t>
            </a:fld>
            <a:endParaRPr lang="en-US" dirty="0"/>
          </a:p>
        </p:txBody>
      </p:sp>
    </p:spTree>
    <p:extLst>
      <p:ext uri="{BB962C8B-B14F-4D97-AF65-F5344CB8AC3E}">
        <p14:creationId xmlns:p14="http://schemas.microsoft.com/office/powerpoint/2010/main" val="1739032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start with some background. Inguinal hernia repair is an extremely common procedure—we perform approximately 800,000 repairs annually in the United States alone. However, there's a striking sex difference in prevalence. While 27% of males will undergo inguinal hernia repair in their lifetime, only 3% of females will require this operation. This relative rarity of female inguinal hernias has unfortunately contributed to a significant paucity of data on female-specific surgical considerations. One area that has remained particularly controversial is the management of the round ligament during repair.</a:t>
            </a:r>
          </a:p>
        </p:txBody>
      </p:sp>
      <p:sp>
        <p:nvSpPr>
          <p:cNvPr id="4" name="Slide Number Placeholder 3"/>
          <p:cNvSpPr>
            <a:spLocks noGrp="1"/>
          </p:cNvSpPr>
          <p:nvPr>
            <p:ph type="sldNum" sz="quarter" idx="5"/>
          </p:nvPr>
        </p:nvSpPr>
        <p:spPr/>
        <p:txBody>
          <a:bodyPr/>
          <a:lstStyle/>
          <a:p>
            <a:fld id="{A4456A06-6563-FE4B-9949-660FC8D5B366}" type="slidenum">
              <a:rPr lang="en-US" smtClean="0"/>
              <a:t>3</a:t>
            </a:fld>
            <a:endParaRPr lang="en-US"/>
          </a:p>
        </p:txBody>
      </p:sp>
    </p:spTree>
    <p:extLst>
      <p:ext uri="{BB962C8B-B14F-4D97-AF65-F5344CB8AC3E}">
        <p14:creationId xmlns:p14="http://schemas.microsoft.com/office/powerpoint/2010/main" val="2338808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do surgeons divide the round ligament? The most common reasons are to improve surgical exposure and to facilitate mesh placement, particularly during minimally invasive approaches. However, we must consider that the round ligament may play important physiologic roles. It potentially contributes to pelvic support, helps maintain normal uterine positioning, and may have implications for sexual and reproductive function. This creates a clinical dilemma—we're balancing surgical convenience against potentially important anatomic preservation.</a:t>
            </a:r>
          </a:p>
        </p:txBody>
      </p:sp>
      <p:sp>
        <p:nvSpPr>
          <p:cNvPr id="4" name="Slide Number Placeholder 3"/>
          <p:cNvSpPr>
            <a:spLocks noGrp="1"/>
          </p:cNvSpPr>
          <p:nvPr>
            <p:ph type="sldNum" sz="quarter" idx="5"/>
          </p:nvPr>
        </p:nvSpPr>
        <p:spPr/>
        <p:txBody>
          <a:bodyPr/>
          <a:lstStyle/>
          <a:p>
            <a:fld id="{A4456A06-6563-FE4B-9949-660FC8D5B366}" type="slidenum">
              <a:rPr lang="en-US" smtClean="0"/>
              <a:t>4</a:t>
            </a:fld>
            <a:endParaRPr lang="en-US"/>
          </a:p>
        </p:txBody>
      </p:sp>
    </p:spTree>
    <p:extLst>
      <p:ext uri="{BB962C8B-B14F-4D97-AF65-F5344CB8AC3E}">
        <p14:creationId xmlns:p14="http://schemas.microsoft.com/office/powerpoint/2010/main" val="343020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the current evidence landscape, international guidelines often recommend preserving the round ligament in open repairs, while division may be performed in minimally invasive approaches. However—and this is critical—there is no high-level evidence to support these recommendations. We have no randomized controlled trials, and very limited outcomes data is available. This evidence gap has resulted in wide variability in surgeon practice patterns. Even among experienced hernia surgeons, there's significant disagreement about optimal management. Some studies have shown that nearly half of surgeons aren't even sure what physiologic role the round ligament plays. This inconsistency and uncertainty is precisely what motivated our study</a:t>
            </a:r>
          </a:p>
        </p:txBody>
      </p:sp>
      <p:sp>
        <p:nvSpPr>
          <p:cNvPr id="4" name="Slide Number Placeholder 3"/>
          <p:cNvSpPr>
            <a:spLocks noGrp="1"/>
          </p:cNvSpPr>
          <p:nvPr>
            <p:ph type="sldNum" sz="quarter" idx="5"/>
          </p:nvPr>
        </p:nvSpPr>
        <p:spPr/>
        <p:txBody>
          <a:bodyPr/>
          <a:lstStyle/>
          <a:p>
            <a:fld id="{A4456A06-6563-FE4B-9949-660FC8D5B366}" type="slidenum">
              <a:rPr lang="en-US" smtClean="0"/>
              <a:t>5</a:t>
            </a:fld>
            <a:endParaRPr lang="en-US"/>
          </a:p>
        </p:txBody>
      </p:sp>
    </p:spTree>
    <p:extLst>
      <p:ext uri="{BB962C8B-B14F-4D97-AF65-F5344CB8AC3E}">
        <p14:creationId xmlns:p14="http://schemas.microsoft.com/office/powerpoint/2010/main" val="1517424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Our study had two primary objectives: First, to evaluate current practices of round ligament management in female inguinal hernia repair across the United States. And second, to compare clinical and patient-reported outcomes between patients who had round ligament division versus preservation.</a:t>
            </a:r>
            <a:endParaRPr lang="en-US" b="0" dirty="0"/>
          </a:p>
        </p:txBody>
      </p:sp>
      <p:sp>
        <p:nvSpPr>
          <p:cNvPr id="4" name="Slide Number Placeholder 3"/>
          <p:cNvSpPr>
            <a:spLocks noGrp="1"/>
          </p:cNvSpPr>
          <p:nvPr>
            <p:ph type="sldNum" sz="quarter" idx="5"/>
          </p:nvPr>
        </p:nvSpPr>
        <p:spPr/>
        <p:txBody>
          <a:bodyPr/>
          <a:lstStyle/>
          <a:p>
            <a:pPr>
              <a:defRPr/>
            </a:pPr>
            <a:fld id="{A1E37552-27B9-4AE5-9BA7-1996636E8CFC}" type="slidenum">
              <a:rPr lang="en-US" smtClean="0"/>
              <a:pPr>
                <a:defRPr/>
              </a:pPr>
              <a:t>6</a:t>
            </a:fld>
            <a:endParaRPr lang="en-US" dirty="0"/>
          </a:p>
        </p:txBody>
      </p:sp>
    </p:spTree>
    <p:extLst>
      <p:ext uri="{BB962C8B-B14F-4D97-AF65-F5344CB8AC3E}">
        <p14:creationId xmlns:p14="http://schemas.microsoft.com/office/powerpoint/2010/main" val="2426647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Let me walk you through our methodology. We performed a retrospective cohort study using ACHQC registry data from 2013 through 2021. Our population included adult female patients who underwent inguinal hernia repair. We looked at multiple outcome categories. For clinical outcomes, we examined 30-day complications, surgical site infections and occurrences, reoperations, and recurrence rates. Importantly, we also captured patient-reported outcomes using the </a:t>
            </a:r>
            <a:r>
              <a:rPr lang="en-US" dirty="0" err="1"/>
              <a:t>EuraHS</a:t>
            </a:r>
            <a:r>
              <a:rPr lang="en-US" dirty="0"/>
              <a:t> Quality of Life instrument, which includes both a comprehensive summary score ranging from 0 to 90, and a pain specific score ranging from 0 to 30. In both scales, higher scores indicate worse outcomes. We included patients who had 30-day patient-reported outcome data available, and we excluded anyone who underwent concomitant procedures to avoid confounding our results. Patients were grouped based on whether their round ligament was divided or preserved during the operation.</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A1E37552-27B9-4AE5-9BA7-1996636E8CFC}" type="slidenum">
              <a:rPr lang="en-US" smtClean="0"/>
              <a:pPr>
                <a:defRPr/>
              </a:pPr>
              <a:t>7</a:t>
            </a:fld>
            <a:endParaRPr lang="en-US" dirty="0"/>
          </a:p>
        </p:txBody>
      </p:sp>
    </p:spTree>
    <p:extLst>
      <p:ext uri="{BB962C8B-B14F-4D97-AF65-F5344CB8AC3E}">
        <p14:creationId xmlns:p14="http://schemas.microsoft.com/office/powerpoint/2010/main" val="1512485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6FFF2-12C6-8F1D-14F9-EFE5E3E74A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2D6158-473B-CD9B-6AF1-983990F15B8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C060EBF-AA1E-29A4-8CAB-7B29EFC1DD15}"/>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Now let's look at our results. We identified 1,365 female patients meeting our criteria—868 had round ligament division and 497 had preservation. Looking at baseline demographics, the groups were quite similar. The divided group was slightly older with a mean age of 62 versus 60 years—this difference was statistically significant but clinically small. Race, BMI, ASA class, and comorbidities including hypertension, diabetes, and COPD were all similar between groups. One notable difference was insurance type distribution, with the divided group having slightly more Medicare/Medicaid patients, which may perhaps relates to the age difference mentioned earlier.</a:t>
            </a:r>
          </a:p>
        </p:txBody>
      </p:sp>
      <p:sp>
        <p:nvSpPr>
          <p:cNvPr id="4" name="Slide Number Placeholder 3">
            <a:extLst>
              <a:ext uri="{FF2B5EF4-FFF2-40B4-BE49-F238E27FC236}">
                <a16:creationId xmlns:a16="http://schemas.microsoft.com/office/drawing/2014/main" id="{7B61B266-A45A-2BA9-2547-47621E1631FF}"/>
              </a:ext>
            </a:extLst>
          </p:cNvPr>
          <p:cNvSpPr>
            <a:spLocks noGrp="1"/>
          </p:cNvSpPr>
          <p:nvPr>
            <p:ph type="sldNum" sz="quarter" idx="5"/>
          </p:nvPr>
        </p:nvSpPr>
        <p:spPr/>
        <p:txBody>
          <a:bodyPr/>
          <a:lstStyle/>
          <a:p>
            <a:pPr>
              <a:defRPr/>
            </a:pPr>
            <a:fld id="{A1E37552-27B9-4AE5-9BA7-1996636E8CFC}" type="slidenum">
              <a:rPr lang="en-US" smtClean="0"/>
              <a:pPr>
                <a:defRPr/>
              </a:pPr>
              <a:t>8</a:t>
            </a:fld>
            <a:endParaRPr lang="en-US" dirty="0"/>
          </a:p>
        </p:txBody>
      </p:sp>
    </p:spTree>
    <p:extLst>
      <p:ext uri="{BB962C8B-B14F-4D97-AF65-F5344CB8AC3E}">
        <p14:creationId xmlns:p14="http://schemas.microsoft.com/office/powerpoint/2010/main" val="3309594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0186A-31A8-C272-0A13-7609DC51FC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8AF8A9-D4DD-1C82-0BB2-5B4037BE8D8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71299B8-FB1A-DC60-6CC7-31DD7EA22921}"/>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Moving to operative characteristics. There was no significant difference between elective surgery and recurrent surgery. An important point to highlight is that there was no significant difference in surgical approach between the groups. Division occurred in 35% of open cases, 47% of laparoscopic cases, and 27% of robotic cases, while preservation showed similar distribution. This is a key finding because it suggests that the decision to divide or preserve wasn't simply driven by surgical approach, but rather perhaps by individual surgeon preference. We did observe that round ligament preservation was significantly more common among academic surgeons at 52%, compared to 27% in private practice. This may reflect differences in training patterns. Mesh was implanted in about 90% of cases overall, with no significant difference between groups.</a:t>
            </a:r>
          </a:p>
        </p:txBody>
      </p:sp>
      <p:sp>
        <p:nvSpPr>
          <p:cNvPr id="4" name="Slide Number Placeholder 3">
            <a:extLst>
              <a:ext uri="{FF2B5EF4-FFF2-40B4-BE49-F238E27FC236}">
                <a16:creationId xmlns:a16="http://schemas.microsoft.com/office/drawing/2014/main" id="{4F009599-3617-C442-4D20-3F65CE65217F}"/>
              </a:ext>
            </a:extLst>
          </p:cNvPr>
          <p:cNvSpPr>
            <a:spLocks noGrp="1"/>
          </p:cNvSpPr>
          <p:nvPr>
            <p:ph type="sldNum" sz="quarter" idx="5"/>
          </p:nvPr>
        </p:nvSpPr>
        <p:spPr/>
        <p:txBody>
          <a:bodyPr/>
          <a:lstStyle/>
          <a:p>
            <a:pPr>
              <a:defRPr/>
            </a:pPr>
            <a:fld id="{A1E37552-27B9-4AE5-9BA7-1996636E8CFC}" type="slidenum">
              <a:rPr lang="en-US" smtClean="0"/>
              <a:pPr>
                <a:defRPr/>
              </a:pPr>
              <a:t>9</a:t>
            </a:fld>
            <a:endParaRPr lang="en-US" dirty="0"/>
          </a:p>
        </p:txBody>
      </p:sp>
    </p:spTree>
    <p:extLst>
      <p:ext uri="{BB962C8B-B14F-4D97-AF65-F5344CB8AC3E}">
        <p14:creationId xmlns:p14="http://schemas.microsoft.com/office/powerpoint/2010/main" val="3720540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AD8BF-CE45-EB86-DE12-7FBBC35BCA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955EC9-E612-D998-FE93-C6AD1F00F6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F0B2FD-04E4-D0A9-0E65-581C0012D7CB}"/>
              </a:ext>
            </a:extLst>
          </p:cNvPr>
          <p:cNvSpPr>
            <a:spLocks noGrp="1"/>
          </p:cNvSpPr>
          <p:nvPr>
            <p:ph type="dt" sz="half" idx="10"/>
          </p:nvPr>
        </p:nvSpPr>
        <p:spPr/>
        <p:txBody>
          <a:bodyPr/>
          <a:lstStyle/>
          <a:p>
            <a:fld id="{D55E296B-8FAD-C347-BEA4-A78BC50E48B2}" type="datetimeFigureOut">
              <a:rPr lang="en-US" smtClean="0"/>
              <a:t>2/19/26</a:t>
            </a:fld>
            <a:endParaRPr lang="en-US"/>
          </a:p>
        </p:txBody>
      </p:sp>
      <p:sp>
        <p:nvSpPr>
          <p:cNvPr id="5" name="Footer Placeholder 4">
            <a:extLst>
              <a:ext uri="{FF2B5EF4-FFF2-40B4-BE49-F238E27FC236}">
                <a16:creationId xmlns:a16="http://schemas.microsoft.com/office/drawing/2014/main" id="{0430D147-5153-5B9F-9290-3E1452465B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590E6A-E038-8213-947F-4BE79688682E}"/>
              </a:ext>
            </a:extLst>
          </p:cNvPr>
          <p:cNvSpPr>
            <a:spLocks noGrp="1"/>
          </p:cNvSpPr>
          <p:nvPr>
            <p:ph type="sldNum" sz="quarter" idx="12"/>
          </p:nvPr>
        </p:nvSpPr>
        <p:spPr/>
        <p:txBody>
          <a:bodyPr/>
          <a:lstStyle/>
          <a:p>
            <a:fld id="{B986C652-1AEE-2A4A-A0B6-CAC00A77E403}" type="slidenum">
              <a:rPr lang="en-US" smtClean="0"/>
              <a:t>‹#›</a:t>
            </a:fld>
            <a:endParaRPr lang="en-US"/>
          </a:p>
        </p:txBody>
      </p:sp>
    </p:spTree>
    <p:extLst>
      <p:ext uri="{BB962C8B-B14F-4D97-AF65-F5344CB8AC3E}">
        <p14:creationId xmlns:p14="http://schemas.microsoft.com/office/powerpoint/2010/main" val="473058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9B13B-2D1D-1504-8ECB-B0E74956E7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6E3500-56C9-C8CA-CBB5-07DBC7EFCA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42FF9-C60D-FCE2-4665-C486B83ED8BF}"/>
              </a:ext>
            </a:extLst>
          </p:cNvPr>
          <p:cNvSpPr>
            <a:spLocks noGrp="1"/>
          </p:cNvSpPr>
          <p:nvPr>
            <p:ph type="dt" sz="half" idx="10"/>
          </p:nvPr>
        </p:nvSpPr>
        <p:spPr/>
        <p:txBody>
          <a:bodyPr/>
          <a:lstStyle/>
          <a:p>
            <a:fld id="{D55E296B-8FAD-C347-BEA4-A78BC50E48B2}" type="datetimeFigureOut">
              <a:rPr lang="en-US" smtClean="0"/>
              <a:t>2/19/26</a:t>
            </a:fld>
            <a:endParaRPr lang="en-US"/>
          </a:p>
        </p:txBody>
      </p:sp>
      <p:sp>
        <p:nvSpPr>
          <p:cNvPr id="5" name="Footer Placeholder 4">
            <a:extLst>
              <a:ext uri="{FF2B5EF4-FFF2-40B4-BE49-F238E27FC236}">
                <a16:creationId xmlns:a16="http://schemas.microsoft.com/office/drawing/2014/main" id="{4A42853F-2E11-4B08-5FFD-9509CF14CB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3EBA68-BBC1-B2F7-8DB4-C16042D446B5}"/>
              </a:ext>
            </a:extLst>
          </p:cNvPr>
          <p:cNvSpPr>
            <a:spLocks noGrp="1"/>
          </p:cNvSpPr>
          <p:nvPr>
            <p:ph type="sldNum" sz="quarter" idx="12"/>
          </p:nvPr>
        </p:nvSpPr>
        <p:spPr/>
        <p:txBody>
          <a:bodyPr/>
          <a:lstStyle/>
          <a:p>
            <a:fld id="{B986C652-1AEE-2A4A-A0B6-CAC00A77E403}" type="slidenum">
              <a:rPr lang="en-US" smtClean="0"/>
              <a:t>‹#›</a:t>
            </a:fld>
            <a:endParaRPr lang="en-US"/>
          </a:p>
        </p:txBody>
      </p:sp>
    </p:spTree>
    <p:extLst>
      <p:ext uri="{BB962C8B-B14F-4D97-AF65-F5344CB8AC3E}">
        <p14:creationId xmlns:p14="http://schemas.microsoft.com/office/powerpoint/2010/main" val="2079080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344A12-8E75-E36D-C722-1F09808128B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059736-4FFE-BE9D-9DE3-6F77332F81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7679B-7B14-CCD8-4DE2-417A99E85A66}"/>
              </a:ext>
            </a:extLst>
          </p:cNvPr>
          <p:cNvSpPr>
            <a:spLocks noGrp="1"/>
          </p:cNvSpPr>
          <p:nvPr>
            <p:ph type="dt" sz="half" idx="10"/>
          </p:nvPr>
        </p:nvSpPr>
        <p:spPr/>
        <p:txBody>
          <a:bodyPr/>
          <a:lstStyle/>
          <a:p>
            <a:fld id="{D55E296B-8FAD-C347-BEA4-A78BC50E48B2}" type="datetimeFigureOut">
              <a:rPr lang="en-US" smtClean="0"/>
              <a:t>2/19/26</a:t>
            </a:fld>
            <a:endParaRPr lang="en-US"/>
          </a:p>
        </p:txBody>
      </p:sp>
      <p:sp>
        <p:nvSpPr>
          <p:cNvPr id="5" name="Footer Placeholder 4">
            <a:extLst>
              <a:ext uri="{FF2B5EF4-FFF2-40B4-BE49-F238E27FC236}">
                <a16:creationId xmlns:a16="http://schemas.microsoft.com/office/drawing/2014/main" id="{FC8A5817-B5B2-0D48-34F9-B0A3A2B7CC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DB4544-7221-A523-51B2-99CF4FF2AE1E}"/>
              </a:ext>
            </a:extLst>
          </p:cNvPr>
          <p:cNvSpPr>
            <a:spLocks noGrp="1"/>
          </p:cNvSpPr>
          <p:nvPr>
            <p:ph type="sldNum" sz="quarter" idx="12"/>
          </p:nvPr>
        </p:nvSpPr>
        <p:spPr/>
        <p:txBody>
          <a:bodyPr/>
          <a:lstStyle/>
          <a:p>
            <a:fld id="{B986C652-1AEE-2A4A-A0B6-CAC00A77E403}" type="slidenum">
              <a:rPr lang="en-US" smtClean="0"/>
              <a:t>‹#›</a:t>
            </a:fld>
            <a:endParaRPr lang="en-US"/>
          </a:p>
        </p:txBody>
      </p:sp>
    </p:spTree>
    <p:extLst>
      <p:ext uri="{BB962C8B-B14F-4D97-AF65-F5344CB8AC3E}">
        <p14:creationId xmlns:p14="http://schemas.microsoft.com/office/powerpoint/2010/main" val="3640525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7_Corporate Title with Pictur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12137" t="19539" r="562" b="43163"/>
          <a:stretch/>
        </p:blipFill>
        <p:spPr>
          <a:xfrm>
            <a:off x="0" y="1"/>
            <a:ext cx="12192000" cy="3472873"/>
          </a:xfrm>
          <a:prstGeom prst="rect">
            <a:avLst/>
          </a:prstGeom>
        </p:spPr>
      </p:pic>
      <p:sp>
        <p:nvSpPr>
          <p:cNvPr id="13" name="Title 41"/>
          <p:cNvSpPr>
            <a:spLocks noGrp="1"/>
          </p:cNvSpPr>
          <p:nvPr>
            <p:ph type="title" hasCustomPrompt="1"/>
          </p:nvPr>
        </p:nvSpPr>
        <p:spPr>
          <a:xfrm>
            <a:off x="461640" y="3931763"/>
            <a:ext cx="11245049" cy="705605"/>
          </a:xfrm>
          <a:prstGeom prst="rect">
            <a:avLst/>
          </a:prstGeom>
        </p:spPr>
        <p:txBody>
          <a:bodyPr anchor="b">
            <a:noAutofit/>
          </a:bodyPr>
          <a:lstStyle>
            <a:lvl1pPr algn="ctr">
              <a:defRPr sz="3733" b="1">
                <a:solidFill>
                  <a:schemeClr val="tx2"/>
                </a:solidFill>
                <a:latin typeface="+mj-lt"/>
              </a:defRPr>
            </a:lvl1pPr>
          </a:lstStyle>
          <a:p>
            <a:r>
              <a:rPr lang="en-US" dirty="0"/>
              <a:t>Title goes here</a:t>
            </a:r>
          </a:p>
        </p:txBody>
      </p:sp>
      <p:sp>
        <p:nvSpPr>
          <p:cNvPr id="14" name="Rectangle 4"/>
          <p:cNvSpPr>
            <a:spLocks noGrp="1" noChangeArrowheads="1"/>
          </p:cNvSpPr>
          <p:nvPr>
            <p:ph type="subTitle" idx="1" hasCustomPrompt="1"/>
          </p:nvPr>
        </p:nvSpPr>
        <p:spPr>
          <a:xfrm>
            <a:off x="461640" y="4818762"/>
            <a:ext cx="11245049" cy="926623"/>
          </a:xfrm>
          <a:prstGeom prst="rect">
            <a:avLst/>
          </a:prstGeom>
        </p:spPr>
        <p:txBody>
          <a:bodyPr>
            <a:noAutofit/>
          </a:bodyPr>
          <a:lstStyle>
            <a:lvl1pPr marL="0" indent="0" algn="ctr">
              <a:lnSpc>
                <a:spcPct val="120000"/>
              </a:lnSpc>
              <a:spcBef>
                <a:spcPct val="0"/>
              </a:spcBef>
              <a:buFont typeface="Wingdings" pitchFamily="2" charset="2"/>
              <a:buNone/>
              <a:defRPr sz="2667">
                <a:solidFill>
                  <a:schemeClr val="tx2"/>
                </a:solidFill>
                <a:latin typeface="+mj-lt"/>
              </a:defRPr>
            </a:lvl1pPr>
          </a:lstStyle>
          <a:p>
            <a:r>
              <a:rPr lang="en-US" dirty="0"/>
              <a:t>Name of presenter</a:t>
            </a:r>
          </a:p>
          <a:p>
            <a:r>
              <a:rPr lang="en-US" dirty="0"/>
              <a:t>Date</a:t>
            </a:r>
          </a:p>
        </p:txBody>
      </p: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74866" y="1223111"/>
            <a:ext cx="1218593" cy="1589047"/>
          </a:xfrm>
          <a:prstGeom prst="rect">
            <a:avLst/>
          </a:prstGeom>
        </p:spPr>
      </p:pic>
      <p:pic>
        <p:nvPicPr>
          <p:cNvPr id="8" name="Picture 7" descr="OSU-WexMedCtr-1C-REV-Stacked-CMYK.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03993" y="5885790"/>
            <a:ext cx="1139275" cy="846759"/>
          </a:xfrm>
          <a:prstGeom prst="rect">
            <a:avLst/>
          </a:prstGeom>
        </p:spPr>
      </p:pic>
      <p:pic>
        <p:nvPicPr>
          <p:cNvPr id="9" name="Picture 8"/>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899921" y="6400197"/>
            <a:ext cx="2165564" cy="313907"/>
          </a:xfrm>
          <a:prstGeom prst="rect">
            <a:avLst/>
          </a:prstGeom>
        </p:spPr>
      </p:pic>
    </p:spTree>
    <p:extLst>
      <p:ext uri="{BB962C8B-B14F-4D97-AF65-F5344CB8AC3E}">
        <p14:creationId xmlns:p14="http://schemas.microsoft.com/office/powerpoint/2010/main" val="594985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Corporate Title with Picture">
    <p:spTree>
      <p:nvGrpSpPr>
        <p:cNvPr id="1" name=""/>
        <p:cNvGrpSpPr/>
        <p:nvPr/>
      </p:nvGrpSpPr>
      <p:grpSpPr>
        <a:xfrm>
          <a:off x="0" y="0"/>
          <a:ext cx="0" cy="0"/>
          <a:chOff x="0" y="0"/>
          <a:chExt cx="0" cy="0"/>
        </a:xfrm>
      </p:grpSpPr>
      <p:sp>
        <p:nvSpPr>
          <p:cNvPr id="15" name="Content Placeholder 4"/>
          <p:cNvSpPr>
            <a:spLocks noGrp="1"/>
          </p:cNvSpPr>
          <p:nvPr>
            <p:ph sz="quarter" idx="10" hasCustomPrompt="1"/>
          </p:nvPr>
        </p:nvSpPr>
        <p:spPr>
          <a:xfrm>
            <a:off x="4622982" y="3190739"/>
            <a:ext cx="3260092" cy="468159"/>
          </a:xfrm>
          <a:prstGeom prst="rect">
            <a:avLst/>
          </a:prstGeom>
        </p:spPr>
        <p:txBody>
          <a:bodyPr vert="horz"/>
          <a:lstStyle>
            <a:lvl1pPr marL="0" indent="0">
              <a:buNone/>
              <a:defRPr sz="2400"/>
            </a:lvl1pPr>
            <a:lvl2pPr marL="609585" indent="0">
              <a:buNone/>
              <a:defRPr sz="2400"/>
            </a:lvl2pPr>
            <a:lvl3pPr>
              <a:defRPr sz="2400"/>
            </a:lvl3pPr>
            <a:lvl4pPr>
              <a:defRPr sz="1867"/>
            </a:lvl4pPr>
            <a:lvl5pPr>
              <a:defRPr sz="1867"/>
            </a:lvl5pPr>
          </a:lstStyle>
          <a:p>
            <a:pPr lvl="0"/>
            <a:r>
              <a:rPr lang="en-US" dirty="0"/>
              <a:t>For full screen images</a:t>
            </a:r>
          </a:p>
        </p:txBody>
      </p:sp>
      <p:pic>
        <p:nvPicPr>
          <p:cNvPr id="3" name="Picture 2">
            <a:extLst>
              <a:ext uri="{FF2B5EF4-FFF2-40B4-BE49-F238E27FC236}">
                <a16:creationId xmlns:a16="http://schemas.microsoft.com/office/drawing/2014/main" id="{3EEACCD2-106C-7CF8-01EB-6D81991256CC}"/>
              </a:ext>
            </a:extLst>
          </p:cNvPr>
          <p:cNvPicPr>
            <a:picLocks noChangeAspect="1"/>
          </p:cNvPicPr>
          <p:nvPr userDrawn="1"/>
        </p:nvPicPr>
        <p:blipFill>
          <a:blip r:embed="rId2"/>
          <a:stretch>
            <a:fillRect/>
          </a:stretch>
        </p:blipFill>
        <p:spPr>
          <a:xfrm>
            <a:off x="1" y="6215187"/>
            <a:ext cx="5255431" cy="607884"/>
          </a:xfrm>
          <a:prstGeom prst="rect">
            <a:avLst/>
          </a:prstGeom>
        </p:spPr>
      </p:pic>
    </p:spTree>
    <p:extLst>
      <p:ext uri="{BB962C8B-B14F-4D97-AF65-F5344CB8AC3E}">
        <p14:creationId xmlns:p14="http://schemas.microsoft.com/office/powerpoint/2010/main" val="3164965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6_Title, content, footer">
    <p:spTree>
      <p:nvGrpSpPr>
        <p:cNvPr id="1" name=""/>
        <p:cNvGrpSpPr/>
        <p:nvPr/>
      </p:nvGrpSpPr>
      <p:grpSpPr>
        <a:xfrm>
          <a:off x="0" y="0"/>
          <a:ext cx="0" cy="0"/>
          <a:chOff x="0" y="0"/>
          <a:chExt cx="0" cy="0"/>
        </a:xfrm>
      </p:grpSpPr>
      <p:sp>
        <p:nvSpPr>
          <p:cNvPr id="42" name="Title 41"/>
          <p:cNvSpPr>
            <a:spLocks noGrp="1"/>
          </p:cNvSpPr>
          <p:nvPr>
            <p:ph type="title" hasCustomPrompt="1"/>
          </p:nvPr>
        </p:nvSpPr>
        <p:spPr>
          <a:xfrm>
            <a:off x="661338" y="690580"/>
            <a:ext cx="11052295" cy="549361"/>
          </a:xfrm>
          <a:prstGeom prst="rect">
            <a:avLst/>
          </a:prstGeom>
        </p:spPr>
        <p:txBody>
          <a:bodyPr anchor="b">
            <a:noAutofit/>
          </a:bodyPr>
          <a:lstStyle>
            <a:lvl1pPr algn="l">
              <a:defRPr sz="3733" b="1">
                <a:solidFill>
                  <a:schemeClr val="accent1"/>
                </a:solidFill>
              </a:defRPr>
            </a:lvl1pPr>
          </a:lstStyle>
          <a:p>
            <a:r>
              <a:rPr lang="en-US" dirty="0"/>
              <a:t>Heading goes here</a:t>
            </a:r>
          </a:p>
        </p:txBody>
      </p:sp>
      <p:sp>
        <p:nvSpPr>
          <p:cNvPr id="5" name="Text Placeholder 4"/>
          <p:cNvSpPr>
            <a:spLocks noGrp="1"/>
          </p:cNvSpPr>
          <p:nvPr>
            <p:ph type="body" sz="quarter" idx="13"/>
          </p:nvPr>
        </p:nvSpPr>
        <p:spPr>
          <a:xfrm>
            <a:off x="660401" y="1679429"/>
            <a:ext cx="11053233" cy="4497005"/>
          </a:xfrm>
          <a:prstGeom prst="rect">
            <a:avLst/>
          </a:prstGeom>
        </p:spPr>
        <p:txBody>
          <a:bodyPr/>
          <a:lstStyle>
            <a:lvl1pPr>
              <a:defRPr sz="2667"/>
            </a:lvl1pPr>
            <a:lvl2pPr>
              <a:defRPr sz="2667"/>
            </a:lvl2pPr>
            <a:lvl3pPr>
              <a:defRPr sz="2667"/>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levelv</a:t>
            </a:r>
            <a:endParaRPr lang="en-US" dirty="0"/>
          </a:p>
        </p:txBody>
      </p:sp>
      <p:pic>
        <p:nvPicPr>
          <p:cNvPr id="3" name="Picture 2">
            <a:extLst>
              <a:ext uri="{FF2B5EF4-FFF2-40B4-BE49-F238E27FC236}">
                <a16:creationId xmlns:a16="http://schemas.microsoft.com/office/drawing/2014/main" id="{4C6BEB22-B2B6-A001-8C34-1A755D4C1AC3}"/>
              </a:ext>
            </a:extLst>
          </p:cNvPr>
          <p:cNvPicPr>
            <a:picLocks noChangeAspect="1"/>
          </p:cNvPicPr>
          <p:nvPr userDrawn="1"/>
        </p:nvPicPr>
        <p:blipFill>
          <a:blip r:embed="rId2"/>
          <a:stretch>
            <a:fillRect/>
          </a:stretch>
        </p:blipFill>
        <p:spPr>
          <a:xfrm>
            <a:off x="1" y="6215187"/>
            <a:ext cx="5255431" cy="607884"/>
          </a:xfrm>
          <a:prstGeom prst="rect">
            <a:avLst/>
          </a:prstGeom>
        </p:spPr>
      </p:pic>
    </p:spTree>
    <p:extLst>
      <p:ext uri="{BB962C8B-B14F-4D97-AF65-F5344CB8AC3E}">
        <p14:creationId xmlns:p14="http://schemas.microsoft.com/office/powerpoint/2010/main" val="1763629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5_Title, content, footer">
    <p:spTree>
      <p:nvGrpSpPr>
        <p:cNvPr id="1" name=""/>
        <p:cNvGrpSpPr/>
        <p:nvPr/>
      </p:nvGrpSpPr>
      <p:grpSpPr>
        <a:xfrm>
          <a:off x="0" y="0"/>
          <a:ext cx="0" cy="0"/>
          <a:chOff x="0" y="0"/>
          <a:chExt cx="0" cy="0"/>
        </a:xfrm>
      </p:grpSpPr>
      <p:sp>
        <p:nvSpPr>
          <p:cNvPr id="42" name="Title 41"/>
          <p:cNvSpPr>
            <a:spLocks noGrp="1"/>
          </p:cNvSpPr>
          <p:nvPr>
            <p:ph type="title" hasCustomPrompt="1"/>
          </p:nvPr>
        </p:nvSpPr>
        <p:spPr>
          <a:xfrm>
            <a:off x="661339" y="690580"/>
            <a:ext cx="10992181" cy="549361"/>
          </a:xfrm>
          <a:prstGeom prst="rect">
            <a:avLst/>
          </a:prstGeom>
        </p:spPr>
        <p:txBody>
          <a:bodyPr anchor="b">
            <a:noAutofit/>
          </a:bodyPr>
          <a:lstStyle>
            <a:lvl1pPr algn="l">
              <a:defRPr sz="3733" b="1">
                <a:solidFill>
                  <a:schemeClr val="accent1"/>
                </a:solidFill>
              </a:defRPr>
            </a:lvl1pPr>
          </a:lstStyle>
          <a:p>
            <a:r>
              <a:rPr lang="en-US" dirty="0"/>
              <a:t>Heading goes here</a:t>
            </a:r>
          </a:p>
        </p:txBody>
      </p:sp>
      <p:sp>
        <p:nvSpPr>
          <p:cNvPr id="53" name="Rectangle 4"/>
          <p:cNvSpPr>
            <a:spLocks noGrp="1" noChangeArrowheads="1"/>
          </p:cNvSpPr>
          <p:nvPr>
            <p:ph type="subTitle" idx="1" hasCustomPrompt="1"/>
          </p:nvPr>
        </p:nvSpPr>
        <p:spPr>
          <a:xfrm>
            <a:off x="660400" y="1275812"/>
            <a:ext cx="10993120" cy="428625"/>
          </a:xfrm>
          <a:prstGeom prst="rect">
            <a:avLst/>
          </a:prstGeom>
        </p:spPr>
        <p:txBody>
          <a:bodyPr>
            <a:noAutofit/>
          </a:bodyPr>
          <a:lstStyle>
            <a:lvl1pPr marL="0" indent="0" algn="l">
              <a:lnSpc>
                <a:spcPct val="85000"/>
              </a:lnSpc>
              <a:spcBef>
                <a:spcPct val="0"/>
              </a:spcBef>
              <a:buFont typeface="Wingdings" pitchFamily="2" charset="2"/>
              <a:buNone/>
              <a:defRPr sz="2667" i="1"/>
            </a:lvl1pPr>
          </a:lstStyle>
          <a:p>
            <a:r>
              <a:rPr lang="en-US" dirty="0"/>
              <a:t>Subhead goes here</a:t>
            </a:r>
          </a:p>
        </p:txBody>
      </p:sp>
      <p:sp>
        <p:nvSpPr>
          <p:cNvPr id="13" name="Content Placeholder 3"/>
          <p:cNvSpPr>
            <a:spLocks noGrp="1"/>
          </p:cNvSpPr>
          <p:nvPr>
            <p:ph sz="quarter" idx="11"/>
          </p:nvPr>
        </p:nvSpPr>
        <p:spPr>
          <a:xfrm>
            <a:off x="660401" y="2090058"/>
            <a:ext cx="11053233" cy="4087223"/>
          </a:xfrm>
          <a:prstGeom prst="rect">
            <a:avLst/>
          </a:prstGeom>
        </p:spPr>
        <p:txBody>
          <a:bodyPr/>
          <a:lstStyle>
            <a:lvl1pPr>
              <a:defRPr sz="2667">
                <a:latin typeface="+mn-lt"/>
              </a:defRPr>
            </a:lvl1pPr>
            <a:lvl2pPr>
              <a:defRPr sz="2667">
                <a:latin typeface="+mn-lt"/>
              </a:defRPr>
            </a:lvl2pPr>
            <a:lvl3pPr>
              <a:defRPr sz="2667">
                <a:latin typeface="+mn-lt"/>
              </a:defRPr>
            </a:lvl3pPr>
            <a:lvl4pPr>
              <a:defRPr sz="2133">
                <a:latin typeface="+mn-lt"/>
              </a:defRPr>
            </a:lvl4pPr>
            <a:lvl5pPr>
              <a:defRPr sz="2133">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E6E19C6D-CB36-6918-744E-8EDBCA150523}"/>
              </a:ext>
            </a:extLst>
          </p:cNvPr>
          <p:cNvPicPr>
            <a:picLocks noChangeAspect="1"/>
          </p:cNvPicPr>
          <p:nvPr userDrawn="1"/>
        </p:nvPicPr>
        <p:blipFill>
          <a:blip r:embed="rId2"/>
          <a:stretch>
            <a:fillRect/>
          </a:stretch>
        </p:blipFill>
        <p:spPr>
          <a:xfrm>
            <a:off x="1" y="6215187"/>
            <a:ext cx="5255431" cy="607884"/>
          </a:xfrm>
          <a:prstGeom prst="rect">
            <a:avLst/>
          </a:prstGeom>
        </p:spPr>
      </p:pic>
    </p:spTree>
    <p:extLst>
      <p:ext uri="{BB962C8B-B14F-4D97-AF65-F5344CB8AC3E}">
        <p14:creationId xmlns:p14="http://schemas.microsoft.com/office/powerpoint/2010/main" val="20389433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mp; Content 2">
    <p:spTree>
      <p:nvGrpSpPr>
        <p:cNvPr id="1" name=""/>
        <p:cNvGrpSpPr/>
        <p:nvPr/>
      </p:nvGrpSpPr>
      <p:grpSpPr>
        <a:xfrm>
          <a:off x="0" y="0"/>
          <a:ext cx="0" cy="0"/>
          <a:chOff x="0" y="0"/>
          <a:chExt cx="0" cy="0"/>
        </a:xfrm>
      </p:grpSpPr>
      <p:sp>
        <p:nvSpPr>
          <p:cNvPr id="6" name="Title 41"/>
          <p:cNvSpPr txBox="1">
            <a:spLocks/>
          </p:cNvSpPr>
          <p:nvPr userDrawn="1"/>
        </p:nvSpPr>
        <p:spPr>
          <a:xfrm>
            <a:off x="1931263" y="2603082"/>
            <a:ext cx="7818893" cy="549361"/>
          </a:xfrm>
          <a:prstGeom prst="rect">
            <a:avLst/>
          </a:prstGeom>
        </p:spPr>
        <p:txBody>
          <a:bodyPr anchor="b">
            <a:noAutofit/>
          </a:bodyPr>
          <a:lstStyle>
            <a:lvl1pPr algn="l" rtl="0" eaLnBrk="0" fontAlgn="base" hangingPunct="0">
              <a:lnSpc>
                <a:spcPct val="85000"/>
              </a:lnSpc>
              <a:spcBef>
                <a:spcPct val="0"/>
              </a:spcBef>
              <a:spcAft>
                <a:spcPct val="0"/>
              </a:spcAft>
              <a:defRPr sz="2800" b="1" kern="1200">
                <a:solidFill>
                  <a:schemeClr val="accent1"/>
                </a:solidFill>
                <a:latin typeface="Arial" pitchFamily="34" charset="0"/>
                <a:ea typeface="+mj-ea"/>
                <a:cs typeface="Arial" pitchFamily="34" charset="0"/>
              </a:defRPr>
            </a:lvl1pPr>
            <a:lvl2pPr algn="l" rtl="0" eaLnBrk="0" fontAlgn="base" hangingPunct="0">
              <a:lnSpc>
                <a:spcPct val="85000"/>
              </a:lnSpc>
              <a:spcBef>
                <a:spcPct val="0"/>
              </a:spcBef>
              <a:spcAft>
                <a:spcPct val="0"/>
              </a:spcAft>
              <a:defRPr sz="3200">
                <a:solidFill>
                  <a:schemeClr val="tx1"/>
                </a:solidFill>
                <a:latin typeface="Arial" charset="0"/>
                <a:cs typeface="Arial" charset="0"/>
              </a:defRPr>
            </a:lvl2pPr>
            <a:lvl3pPr algn="l" rtl="0" eaLnBrk="0" fontAlgn="base" hangingPunct="0">
              <a:lnSpc>
                <a:spcPct val="85000"/>
              </a:lnSpc>
              <a:spcBef>
                <a:spcPct val="0"/>
              </a:spcBef>
              <a:spcAft>
                <a:spcPct val="0"/>
              </a:spcAft>
              <a:defRPr sz="3200">
                <a:solidFill>
                  <a:schemeClr val="tx1"/>
                </a:solidFill>
                <a:latin typeface="Arial" charset="0"/>
                <a:cs typeface="Arial" charset="0"/>
              </a:defRPr>
            </a:lvl3pPr>
            <a:lvl4pPr algn="l" rtl="0" eaLnBrk="0" fontAlgn="base" hangingPunct="0">
              <a:lnSpc>
                <a:spcPct val="85000"/>
              </a:lnSpc>
              <a:spcBef>
                <a:spcPct val="0"/>
              </a:spcBef>
              <a:spcAft>
                <a:spcPct val="0"/>
              </a:spcAft>
              <a:defRPr sz="3200">
                <a:solidFill>
                  <a:schemeClr val="tx1"/>
                </a:solidFill>
                <a:latin typeface="Arial" charset="0"/>
                <a:cs typeface="Arial" charset="0"/>
              </a:defRPr>
            </a:lvl4pPr>
            <a:lvl5pPr algn="l" rtl="0" eaLnBrk="0" fontAlgn="base" hangingPunct="0">
              <a:lnSpc>
                <a:spcPct val="85000"/>
              </a:lnSpc>
              <a:spcBef>
                <a:spcPct val="0"/>
              </a:spcBef>
              <a:spcAft>
                <a:spcPct val="0"/>
              </a:spcAft>
              <a:defRPr sz="3200">
                <a:solidFill>
                  <a:schemeClr val="tx1"/>
                </a:solidFill>
                <a:latin typeface="Arial" charset="0"/>
                <a:cs typeface="Arial" charset="0"/>
              </a:defRPr>
            </a:lvl5pPr>
            <a:lvl6pPr marL="457200" algn="l" rtl="0" fontAlgn="base">
              <a:lnSpc>
                <a:spcPct val="85000"/>
              </a:lnSpc>
              <a:spcBef>
                <a:spcPct val="0"/>
              </a:spcBef>
              <a:spcAft>
                <a:spcPct val="0"/>
              </a:spcAft>
              <a:defRPr sz="3200">
                <a:solidFill>
                  <a:schemeClr val="tx1"/>
                </a:solidFill>
                <a:latin typeface="Arial" charset="0"/>
                <a:cs typeface="Arial" charset="0"/>
              </a:defRPr>
            </a:lvl6pPr>
            <a:lvl7pPr marL="914400" algn="l" rtl="0" fontAlgn="base">
              <a:lnSpc>
                <a:spcPct val="85000"/>
              </a:lnSpc>
              <a:spcBef>
                <a:spcPct val="0"/>
              </a:spcBef>
              <a:spcAft>
                <a:spcPct val="0"/>
              </a:spcAft>
              <a:defRPr sz="3200">
                <a:solidFill>
                  <a:schemeClr val="tx1"/>
                </a:solidFill>
                <a:latin typeface="Arial" charset="0"/>
                <a:cs typeface="Arial" charset="0"/>
              </a:defRPr>
            </a:lvl7pPr>
            <a:lvl8pPr marL="1371600" algn="l" rtl="0" fontAlgn="base">
              <a:lnSpc>
                <a:spcPct val="85000"/>
              </a:lnSpc>
              <a:spcBef>
                <a:spcPct val="0"/>
              </a:spcBef>
              <a:spcAft>
                <a:spcPct val="0"/>
              </a:spcAft>
              <a:defRPr sz="3200">
                <a:solidFill>
                  <a:schemeClr val="tx1"/>
                </a:solidFill>
                <a:latin typeface="Arial" charset="0"/>
                <a:cs typeface="Arial" charset="0"/>
              </a:defRPr>
            </a:lvl8pPr>
            <a:lvl9pPr marL="1828800" algn="l" rtl="0" fontAlgn="base">
              <a:lnSpc>
                <a:spcPct val="85000"/>
              </a:lnSpc>
              <a:spcBef>
                <a:spcPct val="0"/>
              </a:spcBef>
              <a:spcAft>
                <a:spcPct val="0"/>
              </a:spcAft>
              <a:defRPr sz="3200">
                <a:solidFill>
                  <a:schemeClr val="tx1"/>
                </a:solidFill>
                <a:latin typeface="Arial" charset="0"/>
                <a:cs typeface="Arial" charset="0"/>
              </a:defRPr>
            </a:lvl9pPr>
          </a:lstStyle>
          <a:p>
            <a:pPr algn="ctr"/>
            <a:r>
              <a:rPr lang="en-US" sz="3733" dirty="0">
                <a:solidFill>
                  <a:srgbClr val="BB0000"/>
                </a:solidFill>
              </a:rPr>
              <a:t>Thank You</a:t>
            </a:r>
          </a:p>
        </p:txBody>
      </p:sp>
      <p:cxnSp>
        <p:nvCxnSpPr>
          <p:cNvPr id="8" name="Straight Connector 7"/>
          <p:cNvCxnSpPr/>
          <p:nvPr userDrawn="1"/>
        </p:nvCxnSpPr>
        <p:spPr>
          <a:xfrm>
            <a:off x="5502727" y="3432563"/>
            <a:ext cx="693352" cy="0"/>
          </a:xfrm>
          <a:prstGeom prst="line">
            <a:avLst/>
          </a:prstGeom>
          <a:ln>
            <a:solidFill>
              <a:srgbClr val="BB0000"/>
            </a:solidFill>
          </a:ln>
          <a:effectLst/>
        </p:spPr>
        <p:style>
          <a:lnRef idx="2">
            <a:schemeClr val="accent1"/>
          </a:lnRef>
          <a:fillRef idx="0">
            <a:schemeClr val="accent1"/>
          </a:fillRef>
          <a:effectRef idx="1">
            <a:schemeClr val="accent1"/>
          </a:effectRef>
          <a:fontRef idx="minor">
            <a:schemeClr val="tx1"/>
          </a:fontRef>
        </p:style>
      </p:cxnSp>
      <p:sp>
        <p:nvSpPr>
          <p:cNvPr id="12" name="Rectangle 4"/>
          <p:cNvSpPr>
            <a:spLocks noGrp="1" noChangeArrowheads="1"/>
          </p:cNvSpPr>
          <p:nvPr>
            <p:ph type="subTitle" idx="1" hasCustomPrompt="1"/>
          </p:nvPr>
        </p:nvSpPr>
        <p:spPr>
          <a:xfrm>
            <a:off x="3320347" y="3714545"/>
            <a:ext cx="5170632" cy="428625"/>
          </a:xfrm>
          <a:prstGeom prst="rect">
            <a:avLst/>
          </a:prstGeom>
        </p:spPr>
        <p:txBody>
          <a:bodyPr>
            <a:noAutofit/>
          </a:bodyPr>
          <a:lstStyle>
            <a:lvl1pPr marL="0" indent="0" algn="ctr">
              <a:lnSpc>
                <a:spcPct val="85000"/>
              </a:lnSpc>
              <a:spcBef>
                <a:spcPct val="0"/>
              </a:spcBef>
              <a:buFont typeface="Wingdings" pitchFamily="2" charset="2"/>
              <a:buNone/>
              <a:defRPr sz="2133" i="0"/>
            </a:lvl1pPr>
          </a:lstStyle>
          <a:p>
            <a:r>
              <a:rPr lang="en-US" dirty="0" err="1"/>
              <a:t>wexnermedical.osu.edu</a:t>
            </a:r>
            <a:endParaRPr lang="en-US" dirty="0"/>
          </a:p>
        </p:txBody>
      </p:sp>
    </p:spTree>
    <p:extLst>
      <p:ext uri="{BB962C8B-B14F-4D97-AF65-F5344CB8AC3E}">
        <p14:creationId xmlns:p14="http://schemas.microsoft.com/office/powerpoint/2010/main" val="3100822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C00F4-11C2-B278-50CF-1730E10B2C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54B095-C4F2-0CD6-67A7-648F0BC292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ED01C1-D2D6-F04C-C32A-74BA1E7176C4}"/>
              </a:ext>
            </a:extLst>
          </p:cNvPr>
          <p:cNvSpPr>
            <a:spLocks noGrp="1"/>
          </p:cNvSpPr>
          <p:nvPr>
            <p:ph type="dt" sz="half" idx="10"/>
          </p:nvPr>
        </p:nvSpPr>
        <p:spPr/>
        <p:txBody>
          <a:bodyPr/>
          <a:lstStyle/>
          <a:p>
            <a:fld id="{D55E296B-8FAD-C347-BEA4-A78BC50E48B2}" type="datetimeFigureOut">
              <a:rPr lang="en-US" smtClean="0"/>
              <a:t>2/19/26</a:t>
            </a:fld>
            <a:endParaRPr lang="en-US"/>
          </a:p>
        </p:txBody>
      </p:sp>
      <p:sp>
        <p:nvSpPr>
          <p:cNvPr id="5" name="Footer Placeholder 4">
            <a:extLst>
              <a:ext uri="{FF2B5EF4-FFF2-40B4-BE49-F238E27FC236}">
                <a16:creationId xmlns:a16="http://schemas.microsoft.com/office/drawing/2014/main" id="{8D3C5ABA-9658-EBA4-6858-9EE4E1D237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0A356D-0BF4-A496-5A94-3D5156B680C2}"/>
              </a:ext>
            </a:extLst>
          </p:cNvPr>
          <p:cNvSpPr>
            <a:spLocks noGrp="1"/>
          </p:cNvSpPr>
          <p:nvPr>
            <p:ph type="sldNum" sz="quarter" idx="12"/>
          </p:nvPr>
        </p:nvSpPr>
        <p:spPr/>
        <p:txBody>
          <a:bodyPr/>
          <a:lstStyle/>
          <a:p>
            <a:fld id="{B986C652-1AEE-2A4A-A0B6-CAC00A77E403}" type="slidenum">
              <a:rPr lang="en-US" smtClean="0"/>
              <a:t>‹#›</a:t>
            </a:fld>
            <a:endParaRPr lang="en-US"/>
          </a:p>
        </p:txBody>
      </p:sp>
    </p:spTree>
    <p:extLst>
      <p:ext uri="{BB962C8B-B14F-4D97-AF65-F5344CB8AC3E}">
        <p14:creationId xmlns:p14="http://schemas.microsoft.com/office/powerpoint/2010/main" val="462888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B9A1D-D6F2-A534-1292-998EACD4B8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453C74-E5F5-F75E-4289-6D1F67328B1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22C107-6A47-754B-E753-D94857B7771D}"/>
              </a:ext>
            </a:extLst>
          </p:cNvPr>
          <p:cNvSpPr>
            <a:spLocks noGrp="1"/>
          </p:cNvSpPr>
          <p:nvPr>
            <p:ph type="dt" sz="half" idx="10"/>
          </p:nvPr>
        </p:nvSpPr>
        <p:spPr/>
        <p:txBody>
          <a:bodyPr/>
          <a:lstStyle/>
          <a:p>
            <a:fld id="{D55E296B-8FAD-C347-BEA4-A78BC50E48B2}" type="datetimeFigureOut">
              <a:rPr lang="en-US" smtClean="0"/>
              <a:t>2/19/26</a:t>
            </a:fld>
            <a:endParaRPr lang="en-US"/>
          </a:p>
        </p:txBody>
      </p:sp>
      <p:sp>
        <p:nvSpPr>
          <p:cNvPr id="5" name="Footer Placeholder 4">
            <a:extLst>
              <a:ext uri="{FF2B5EF4-FFF2-40B4-BE49-F238E27FC236}">
                <a16:creationId xmlns:a16="http://schemas.microsoft.com/office/drawing/2014/main" id="{6D87A78B-334A-9693-D586-D4B6E07EE2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79F9C5-809E-F968-4EBB-EA6186546CF1}"/>
              </a:ext>
            </a:extLst>
          </p:cNvPr>
          <p:cNvSpPr>
            <a:spLocks noGrp="1"/>
          </p:cNvSpPr>
          <p:nvPr>
            <p:ph type="sldNum" sz="quarter" idx="12"/>
          </p:nvPr>
        </p:nvSpPr>
        <p:spPr/>
        <p:txBody>
          <a:bodyPr/>
          <a:lstStyle/>
          <a:p>
            <a:fld id="{B986C652-1AEE-2A4A-A0B6-CAC00A77E403}" type="slidenum">
              <a:rPr lang="en-US" smtClean="0"/>
              <a:t>‹#›</a:t>
            </a:fld>
            <a:endParaRPr lang="en-US"/>
          </a:p>
        </p:txBody>
      </p:sp>
    </p:spTree>
    <p:extLst>
      <p:ext uri="{BB962C8B-B14F-4D97-AF65-F5344CB8AC3E}">
        <p14:creationId xmlns:p14="http://schemas.microsoft.com/office/powerpoint/2010/main" val="1330019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7D282-7FAF-E1B0-E923-08BB54C1E6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AFBC42-CDC3-437E-ABFA-0418FD4E62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751382-2BCC-8B25-5E57-5BB7C400C2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02C160-ADCC-DEAB-99FF-009BB8CE19F5}"/>
              </a:ext>
            </a:extLst>
          </p:cNvPr>
          <p:cNvSpPr>
            <a:spLocks noGrp="1"/>
          </p:cNvSpPr>
          <p:nvPr>
            <p:ph type="dt" sz="half" idx="10"/>
          </p:nvPr>
        </p:nvSpPr>
        <p:spPr/>
        <p:txBody>
          <a:bodyPr/>
          <a:lstStyle/>
          <a:p>
            <a:fld id="{D55E296B-8FAD-C347-BEA4-A78BC50E48B2}" type="datetimeFigureOut">
              <a:rPr lang="en-US" smtClean="0"/>
              <a:t>2/19/26</a:t>
            </a:fld>
            <a:endParaRPr lang="en-US"/>
          </a:p>
        </p:txBody>
      </p:sp>
      <p:sp>
        <p:nvSpPr>
          <p:cNvPr id="6" name="Footer Placeholder 5">
            <a:extLst>
              <a:ext uri="{FF2B5EF4-FFF2-40B4-BE49-F238E27FC236}">
                <a16:creationId xmlns:a16="http://schemas.microsoft.com/office/drawing/2014/main" id="{442B5DA5-832A-2429-96AB-93C39F3240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3E3C3B-6C86-FFCE-1077-1C4A345D7C83}"/>
              </a:ext>
            </a:extLst>
          </p:cNvPr>
          <p:cNvSpPr>
            <a:spLocks noGrp="1"/>
          </p:cNvSpPr>
          <p:nvPr>
            <p:ph type="sldNum" sz="quarter" idx="12"/>
          </p:nvPr>
        </p:nvSpPr>
        <p:spPr/>
        <p:txBody>
          <a:bodyPr/>
          <a:lstStyle/>
          <a:p>
            <a:fld id="{B986C652-1AEE-2A4A-A0B6-CAC00A77E403}" type="slidenum">
              <a:rPr lang="en-US" smtClean="0"/>
              <a:t>‹#›</a:t>
            </a:fld>
            <a:endParaRPr lang="en-US"/>
          </a:p>
        </p:txBody>
      </p:sp>
    </p:spTree>
    <p:extLst>
      <p:ext uri="{BB962C8B-B14F-4D97-AF65-F5344CB8AC3E}">
        <p14:creationId xmlns:p14="http://schemas.microsoft.com/office/powerpoint/2010/main" val="3633546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0174A-2431-55A7-2E23-5D2E47239D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BAFA6F-B864-C9EC-DDDC-2AF64050C6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1CE386-1258-9D6D-1D36-6F9DE4D961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E78DA7-533B-D394-0A3A-F94F1808D3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FDD789-F021-255C-C4C9-8D3AB3211C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478256-A40A-DDC1-BB27-1E699A3489D5}"/>
              </a:ext>
            </a:extLst>
          </p:cNvPr>
          <p:cNvSpPr>
            <a:spLocks noGrp="1"/>
          </p:cNvSpPr>
          <p:nvPr>
            <p:ph type="dt" sz="half" idx="10"/>
          </p:nvPr>
        </p:nvSpPr>
        <p:spPr/>
        <p:txBody>
          <a:bodyPr/>
          <a:lstStyle/>
          <a:p>
            <a:fld id="{D55E296B-8FAD-C347-BEA4-A78BC50E48B2}" type="datetimeFigureOut">
              <a:rPr lang="en-US" smtClean="0"/>
              <a:t>2/19/26</a:t>
            </a:fld>
            <a:endParaRPr lang="en-US"/>
          </a:p>
        </p:txBody>
      </p:sp>
      <p:sp>
        <p:nvSpPr>
          <p:cNvPr id="8" name="Footer Placeholder 7">
            <a:extLst>
              <a:ext uri="{FF2B5EF4-FFF2-40B4-BE49-F238E27FC236}">
                <a16:creationId xmlns:a16="http://schemas.microsoft.com/office/drawing/2014/main" id="{DD24E92A-3995-6FDF-2816-36167584E2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BC3714-1EF1-D80C-FB22-E32F9328D843}"/>
              </a:ext>
            </a:extLst>
          </p:cNvPr>
          <p:cNvSpPr>
            <a:spLocks noGrp="1"/>
          </p:cNvSpPr>
          <p:nvPr>
            <p:ph type="sldNum" sz="quarter" idx="12"/>
          </p:nvPr>
        </p:nvSpPr>
        <p:spPr/>
        <p:txBody>
          <a:bodyPr/>
          <a:lstStyle/>
          <a:p>
            <a:fld id="{B986C652-1AEE-2A4A-A0B6-CAC00A77E403}" type="slidenum">
              <a:rPr lang="en-US" smtClean="0"/>
              <a:t>‹#›</a:t>
            </a:fld>
            <a:endParaRPr lang="en-US"/>
          </a:p>
        </p:txBody>
      </p:sp>
    </p:spTree>
    <p:extLst>
      <p:ext uri="{BB962C8B-B14F-4D97-AF65-F5344CB8AC3E}">
        <p14:creationId xmlns:p14="http://schemas.microsoft.com/office/powerpoint/2010/main" val="1109075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3DAAF-E86F-9CD4-F60B-959872C5B2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002E25-5C86-73A2-A4EE-1139BC28ADA0}"/>
              </a:ext>
            </a:extLst>
          </p:cNvPr>
          <p:cNvSpPr>
            <a:spLocks noGrp="1"/>
          </p:cNvSpPr>
          <p:nvPr>
            <p:ph type="dt" sz="half" idx="10"/>
          </p:nvPr>
        </p:nvSpPr>
        <p:spPr/>
        <p:txBody>
          <a:bodyPr/>
          <a:lstStyle/>
          <a:p>
            <a:fld id="{D55E296B-8FAD-C347-BEA4-A78BC50E48B2}" type="datetimeFigureOut">
              <a:rPr lang="en-US" smtClean="0"/>
              <a:t>2/19/26</a:t>
            </a:fld>
            <a:endParaRPr lang="en-US"/>
          </a:p>
        </p:txBody>
      </p:sp>
      <p:sp>
        <p:nvSpPr>
          <p:cNvPr id="4" name="Footer Placeholder 3">
            <a:extLst>
              <a:ext uri="{FF2B5EF4-FFF2-40B4-BE49-F238E27FC236}">
                <a16:creationId xmlns:a16="http://schemas.microsoft.com/office/drawing/2014/main" id="{68EAB426-BE26-4590-AC2D-06433A2E15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615D27-9CBD-0869-7EFB-4224DB1536CF}"/>
              </a:ext>
            </a:extLst>
          </p:cNvPr>
          <p:cNvSpPr>
            <a:spLocks noGrp="1"/>
          </p:cNvSpPr>
          <p:nvPr>
            <p:ph type="sldNum" sz="quarter" idx="12"/>
          </p:nvPr>
        </p:nvSpPr>
        <p:spPr/>
        <p:txBody>
          <a:bodyPr/>
          <a:lstStyle/>
          <a:p>
            <a:fld id="{B986C652-1AEE-2A4A-A0B6-CAC00A77E403}" type="slidenum">
              <a:rPr lang="en-US" smtClean="0"/>
              <a:t>‹#›</a:t>
            </a:fld>
            <a:endParaRPr lang="en-US"/>
          </a:p>
        </p:txBody>
      </p:sp>
    </p:spTree>
    <p:extLst>
      <p:ext uri="{BB962C8B-B14F-4D97-AF65-F5344CB8AC3E}">
        <p14:creationId xmlns:p14="http://schemas.microsoft.com/office/powerpoint/2010/main" val="4286892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1BD1EF-00D9-AB81-809A-7F95BD9D97DB}"/>
              </a:ext>
            </a:extLst>
          </p:cNvPr>
          <p:cNvSpPr>
            <a:spLocks noGrp="1"/>
          </p:cNvSpPr>
          <p:nvPr>
            <p:ph type="dt" sz="half" idx="10"/>
          </p:nvPr>
        </p:nvSpPr>
        <p:spPr/>
        <p:txBody>
          <a:bodyPr/>
          <a:lstStyle/>
          <a:p>
            <a:fld id="{D55E296B-8FAD-C347-BEA4-A78BC50E48B2}" type="datetimeFigureOut">
              <a:rPr lang="en-US" smtClean="0"/>
              <a:t>2/19/26</a:t>
            </a:fld>
            <a:endParaRPr lang="en-US"/>
          </a:p>
        </p:txBody>
      </p:sp>
      <p:sp>
        <p:nvSpPr>
          <p:cNvPr id="3" name="Footer Placeholder 2">
            <a:extLst>
              <a:ext uri="{FF2B5EF4-FFF2-40B4-BE49-F238E27FC236}">
                <a16:creationId xmlns:a16="http://schemas.microsoft.com/office/drawing/2014/main" id="{D8C011F0-A70B-181A-62E7-BBE78D3E70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1E7E33E-CAFC-453C-1BD7-993BD30744D1}"/>
              </a:ext>
            </a:extLst>
          </p:cNvPr>
          <p:cNvSpPr>
            <a:spLocks noGrp="1"/>
          </p:cNvSpPr>
          <p:nvPr>
            <p:ph type="sldNum" sz="quarter" idx="12"/>
          </p:nvPr>
        </p:nvSpPr>
        <p:spPr/>
        <p:txBody>
          <a:bodyPr/>
          <a:lstStyle/>
          <a:p>
            <a:fld id="{B986C652-1AEE-2A4A-A0B6-CAC00A77E403}" type="slidenum">
              <a:rPr lang="en-US" smtClean="0"/>
              <a:t>‹#›</a:t>
            </a:fld>
            <a:endParaRPr lang="en-US"/>
          </a:p>
        </p:txBody>
      </p:sp>
    </p:spTree>
    <p:extLst>
      <p:ext uri="{BB962C8B-B14F-4D97-AF65-F5344CB8AC3E}">
        <p14:creationId xmlns:p14="http://schemas.microsoft.com/office/powerpoint/2010/main" val="2048350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B447F-307A-7FE5-E690-B27711495B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328260-5067-9C49-C521-9473288B74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DE49E0-60D0-193C-E9A3-E853E5B09C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DFF6CB-EA40-C89C-0FD9-5D58BCFBD14D}"/>
              </a:ext>
            </a:extLst>
          </p:cNvPr>
          <p:cNvSpPr>
            <a:spLocks noGrp="1"/>
          </p:cNvSpPr>
          <p:nvPr>
            <p:ph type="dt" sz="half" idx="10"/>
          </p:nvPr>
        </p:nvSpPr>
        <p:spPr/>
        <p:txBody>
          <a:bodyPr/>
          <a:lstStyle/>
          <a:p>
            <a:fld id="{D55E296B-8FAD-C347-BEA4-A78BC50E48B2}" type="datetimeFigureOut">
              <a:rPr lang="en-US" smtClean="0"/>
              <a:t>2/19/26</a:t>
            </a:fld>
            <a:endParaRPr lang="en-US"/>
          </a:p>
        </p:txBody>
      </p:sp>
      <p:sp>
        <p:nvSpPr>
          <p:cNvPr id="6" name="Footer Placeholder 5">
            <a:extLst>
              <a:ext uri="{FF2B5EF4-FFF2-40B4-BE49-F238E27FC236}">
                <a16:creationId xmlns:a16="http://schemas.microsoft.com/office/drawing/2014/main" id="{BCB109C2-BE92-24DE-C197-7F82F73C0E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4C125F-D581-6924-068B-D05D74A276C9}"/>
              </a:ext>
            </a:extLst>
          </p:cNvPr>
          <p:cNvSpPr>
            <a:spLocks noGrp="1"/>
          </p:cNvSpPr>
          <p:nvPr>
            <p:ph type="sldNum" sz="quarter" idx="12"/>
          </p:nvPr>
        </p:nvSpPr>
        <p:spPr/>
        <p:txBody>
          <a:bodyPr/>
          <a:lstStyle/>
          <a:p>
            <a:fld id="{B986C652-1AEE-2A4A-A0B6-CAC00A77E403}" type="slidenum">
              <a:rPr lang="en-US" smtClean="0"/>
              <a:t>‹#›</a:t>
            </a:fld>
            <a:endParaRPr lang="en-US"/>
          </a:p>
        </p:txBody>
      </p:sp>
    </p:spTree>
    <p:extLst>
      <p:ext uri="{BB962C8B-B14F-4D97-AF65-F5344CB8AC3E}">
        <p14:creationId xmlns:p14="http://schemas.microsoft.com/office/powerpoint/2010/main" val="868683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EA4C1-9A2E-7A1C-B210-46128A7B5D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F0A487-1C10-1813-D1D3-35B0CABE9A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AE2817-9FFB-B9C6-E6B3-6146727E1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95D160-6EF1-3841-0738-E6E7E3C83BAC}"/>
              </a:ext>
            </a:extLst>
          </p:cNvPr>
          <p:cNvSpPr>
            <a:spLocks noGrp="1"/>
          </p:cNvSpPr>
          <p:nvPr>
            <p:ph type="dt" sz="half" idx="10"/>
          </p:nvPr>
        </p:nvSpPr>
        <p:spPr/>
        <p:txBody>
          <a:bodyPr/>
          <a:lstStyle/>
          <a:p>
            <a:fld id="{D55E296B-8FAD-C347-BEA4-A78BC50E48B2}" type="datetimeFigureOut">
              <a:rPr lang="en-US" smtClean="0"/>
              <a:t>2/19/26</a:t>
            </a:fld>
            <a:endParaRPr lang="en-US"/>
          </a:p>
        </p:txBody>
      </p:sp>
      <p:sp>
        <p:nvSpPr>
          <p:cNvPr id="6" name="Footer Placeholder 5">
            <a:extLst>
              <a:ext uri="{FF2B5EF4-FFF2-40B4-BE49-F238E27FC236}">
                <a16:creationId xmlns:a16="http://schemas.microsoft.com/office/drawing/2014/main" id="{D9AED35B-D0D3-94B1-14B1-E3F1366D5F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444140-E9F9-18BB-D63A-01A127171EAA}"/>
              </a:ext>
            </a:extLst>
          </p:cNvPr>
          <p:cNvSpPr>
            <a:spLocks noGrp="1"/>
          </p:cNvSpPr>
          <p:nvPr>
            <p:ph type="sldNum" sz="quarter" idx="12"/>
          </p:nvPr>
        </p:nvSpPr>
        <p:spPr/>
        <p:txBody>
          <a:bodyPr/>
          <a:lstStyle/>
          <a:p>
            <a:fld id="{B986C652-1AEE-2A4A-A0B6-CAC00A77E403}" type="slidenum">
              <a:rPr lang="en-US" smtClean="0"/>
              <a:t>‹#›</a:t>
            </a:fld>
            <a:endParaRPr lang="en-US"/>
          </a:p>
        </p:txBody>
      </p:sp>
    </p:spTree>
    <p:extLst>
      <p:ext uri="{BB962C8B-B14F-4D97-AF65-F5344CB8AC3E}">
        <p14:creationId xmlns:p14="http://schemas.microsoft.com/office/powerpoint/2010/main" val="2818549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0499C8-7A61-35BF-E040-4268513379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4209FF-955E-F9B6-230E-0E3DAC065B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A46FDF-22AA-0637-5213-E4A7BF7972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55E296B-8FAD-C347-BEA4-A78BC50E48B2}" type="datetimeFigureOut">
              <a:rPr lang="en-US" smtClean="0"/>
              <a:t>2/19/26</a:t>
            </a:fld>
            <a:endParaRPr lang="en-US"/>
          </a:p>
        </p:txBody>
      </p:sp>
      <p:sp>
        <p:nvSpPr>
          <p:cNvPr id="5" name="Footer Placeholder 4">
            <a:extLst>
              <a:ext uri="{FF2B5EF4-FFF2-40B4-BE49-F238E27FC236}">
                <a16:creationId xmlns:a16="http://schemas.microsoft.com/office/drawing/2014/main" id="{77D79EDF-1AB7-FF0D-37CB-D2B63D02C7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7AC002E-7E41-A1D9-0B2E-54D56531E2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986C652-1AEE-2A4A-A0B6-CAC00A77E403}" type="slidenum">
              <a:rPr lang="en-US" smtClean="0"/>
              <a:t>‹#›</a:t>
            </a:fld>
            <a:endParaRPr lang="en-US"/>
          </a:p>
        </p:txBody>
      </p:sp>
    </p:spTree>
    <p:extLst>
      <p:ext uri="{BB962C8B-B14F-4D97-AF65-F5344CB8AC3E}">
        <p14:creationId xmlns:p14="http://schemas.microsoft.com/office/powerpoint/2010/main" val="8360201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1.mov"/><Relationship Id="rId1" Type="http://schemas.openxmlformats.org/officeDocument/2006/relationships/video" Target="NULL" TargetMode="External"/><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737" y="4105927"/>
            <a:ext cx="11718524" cy="705605"/>
          </a:xfrm>
        </p:spPr>
        <p:txBody>
          <a:bodyPr/>
          <a:lstStyle/>
          <a:p>
            <a:r>
              <a:rPr lang="en-US" sz="3200" dirty="0">
                <a:solidFill>
                  <a:schemeClr val="accent1"/>
                </a:solidFill>
              </a:rPr>
              <a:t>Round Ligament Management in Female Patients Undergoing Inguinal Hernia Repair: Should We Divide or Preserve?</a:t>
            </a:r>
          </a:p>
        </p:txBody>
      </p:sp>
      <p:sp>
        <p:nvSpPr>
          <p:cNvPr id="3" name="Subtitle 2"/>
          <p:cNvSpPr>
            <a:spLocks noGrp="1"/>
          </p:cNvSpPr>
          <p:nvPr>
            <p:ph type="subTitle" idx="1"/>
          </p:nvPr>
        </p:nvSpPr>
        <p:spPr>
          <a:xfrm>
            <a:off x="473476" y="4978145"/>
            <a:ext cx="11245049" cy="926623"/>
          </a:xfrm>
        </p:spPr>
        <p:txBody>
          <a:bodyPr/>
          <a:lstStyle/>
          <a:p>
            <a:r>
              <a:rPr lang="en-US" sz="1600" dirty="0"/>
              <a:t>W. Taylor Head MD, Savanna Renshaw MPA MPH, Courney Collins MD MS FACS, </a:t>
            </a:r>
          </a:p>
          <a:p>
            <a:r>
              <a:rPr lang="en-US" sz="1600" dirty="0"/>
              <a:t>Anand Gupta MBBS MPH, Benjamin Poulose MD MPH FACS, Kelly Haisley MD</a:t>
            </a:r>
          </a:p>
          <a:p>
            <a:endParaRPr lang="en-US" sz="1600" i="1" dirty="0"/>
          </a:p>
          <a:p>
            <a:r>
              <a:rPr lang="en-US" sz="1600" i="1" dirty="0"/>
              <a:t>ACHQC 8</a:t>
            </a:r>
            <a:r>
              <a:rPr lang="en-US" sz="1600" i="1" baseline="30000" dirty="0"/>
              <a:t>th</a:t>
            </a:r>
            <a:r>
              <a:rPr lang="en-US" sz="1600" i="1" dirty="0"/>
              <a:t> Annual Quality Improvement Summit</a:t>
            </a:r>
          </a:p>
        </p:txBody>
      </p:sp>
      <p:pic>
        <p:nvPicPr>
          <p:cNvPr id="4" name="Picture 3">
            <a:extLst>
              <a:ext uri="{FF2B5EF4-FFF2-40B4-BE49-F238E27FC236}">
                <a16:creationId xmlns:a16="http://schemas.microsoft.com/office/drawing/2014/main" id="{5DBFA92E-F0AF-9249-792C-7DD13B3572B0}"/>
              </a:ext>
            </a:extLst>
          </p:cNvPr>
          <p:cNvPicPr>
            <a:picLocks noChangeAspect="1"/>
          </p:cNvPicPr>
          <p:nvPr/>
        </p:nvPicPr>
        <p:blipFill>
          <a:blip r:embed="rId3"/>
          <a:stretch>
            <a:fillRect/>
          </a:stretch>
        </p:blipFill>
        <p:spPr>
          <a:xfrm>
            <a:off x="9529085" y="5931378"/>
            <a:ext cx="2662915" cy="926623"/>
          </a:xfrm>
          <a:prstGeom prst="rect">
            <a:avLst/>
          </a:prstGeom>
        </p:spPr>
      </p:pic>
    </p:spTree>
    <p:extLst>
      <p:ext uri="{BB962C8B-B14F-4D97-AF65-F5344CB8AC3E}">
        <p14:creationId xmlns:p14="http://schemas.microsoft.com/office/powerpoint/2010/main" val="1763915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28ECA-9AA7-7A8F-6BCD-CE8D1B3544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250F36-80A8-0EA3-AC9E-6DF53FEA5B82}"/>
              </a:ext>
            </a:extLst>
          </p:cNvPr>
          <p:cNvSpPr>
            <a:spLocks noGrp="1"/>
          </p:cNvSpPr>
          <p:nvPr>
            <p:ph type="title"/>
          </p:nvPr>
        </p:nvSpPr>
        <p:spPr/>
        <p:txBody>
          <a:bodyPr/>
          <a:lstStyle/>
          <a:p>
            <a:r>
              <a:rPr lang="en-US" b="0" dirty="0"/>
              <a:t>Results</a:t>
            </a:r>
          </a:p>
        </p:txBody>
      </p:sp>
      <p:sp>
        <p:nvSpPr>
          <p:cNvPr id="4" name="Subtitle 3">
            <a:extLst>
              <a:ext uri="{FF2B5EF4-FFF2-40B4-BE49-F238E27FC236}">
                <a16:creationId xmlns:a16="http://schemas.microsoft.com/office/drawing/2014/main" id="{63471466-BE3B-1764-2ECC-47178F26364F}"/>
              </a:ext>
            </a:extLst>
          </p:cNvPr>
          <p:cNvSpPr>
            <a:spLocks noGrp="1"/>
          </p:cNvSpPr>
          <p:nvPr>
            <p:ph type="subTitle" idx="1"/>
          </p:nvPr>
        </p:nvSpPr>
        <p:spPr>
          <a:xfrm>
            <a:off x="660400" y="1527286"/>
            <a:ext cx="10993120" cy="428625"/>
          </a:xfrm>
        </p:spPr>
        <p:txBody>
          <a:bodyPr/>
          <a:lstStyle/>
          <a:p>
            <a:r>
              <a:rPr lang="en-US" sz="2400" b="1" i="0" dirty="0"/>
              <a:t>Table 3: Operative Outcomes by Division Status</a:t>
            </a:r>
          </a:p>
        </p:txBody>
      </p:sp>
      <p:graphicFrame>
        <p:nvGraphicFramePr>
          <p:cNvPr id="3" name="Table 2">
            <a:extLst>
              <a:ext uri="{FF2B5EF4-FFF2-40B4-BE49-F238E27FC236}">
                <a16:creationId xmlns:a16="http://schemas.microsoft.com/office/drawing/2014/main" id="{081F7FC7-F682-729C-3682-A93BD4DADC54}"/>
              </a:ext>
            </a:extLst>
          </p:cNvPr>
          <p:cNvGraphicFramePr>
            <a:graphicFrameLocks noGrp="1"/>
          </p:cNvGraphicFramePr>
          <p:nvPr>
            <p:extLst>
              <p:ext uri="{D42A27DB-BD31-4B8C-83A1-F6EECF244321}">
                <p14:modId xmlns:p14="http://schemas.microsoft.com/office/powerpoint/2010/main" val="4217997636"/>
              </p:ext>
            </p:extLst>
          </p:nvPr>
        </p:nvGraphicFramePr>
        <p:xfrm>
          <a:off x="660397" y="1955911"/>
          <a:ext cx="10871207" cy="4067728"/>
        </p:xfrm>
        <a:graphic>
          <a:graphicData uri="http://schemas.openxmlformats.org/drawingml/2006/table">
            <a:tbl>
              <a:tblPr firstRow="1" bandRow="1">
                <a:tableStyleId>{72833802-FEF1-4C79-8D5D-14CF1EAF98D9}</a:tableStyleId>
              </a:tblPr>
              <a:tblGrid>
                <a:gridCol w="2983348">
                  <a:extLst>
                    <a:ext uri="{9D8B030D-6E8A-4147-A177-3AD203B41FA5}">
                      <a16:colId xmlns:a16="http://schemas.microsoft.com/office/drawing/2014/main" val="2831348298"/>
                    </a:ext>
                  </a:extLst>
                </a:gridCol>
                <a:gridCol w="2175797">
                  <a:extLst>
                    <a:ext uri="{9D8B030D-6E8A-4147-A177-3AD203B41FA5}">
                      <a16:colId xmlns:a16="http://schemas.microsoft.com/office/drawing/2014/main" val="1093564399"/>
                    </a:ext>
                  </a:extLst>
                </a:gridCol>
                <a:gridCol w="2175797">
                  <a:extLst>
                    <a:ext uri="{9D8B030D-6E8A-4147-A177-3AD203B41FA5}">
                      <a16:colId xmlns:a16="http://schemas.microsoft.com/office/drawing/2014/main" val="145220369"/>
                    </a:ext>
                  </a:extLst>
                </a:gridCol>
                <a:gridCol w="2175797">
                  <a:extLst>
                    <a:ext uri="{9D8B030D-6E8A-4147-A177-3AD203B41FA5}">
                      <a16:colId xmlns:a16="http://schemas.microsoft.com/office/drawing/2014/main" val="2552974993"/>
                    </a:ext>
                  </a:extLst>
                </a:gridCol>
                <a:gridCol w="1360468">
                  <a:extLst>
                    <a:ext uri="{9D8B030D-6E8A-4147-A177-3AD203B41FA5}">
                      <a16:colId xmlns:a16="http://schemas.microsoft.com/office/drawing/2014/main" val="1809643811"/>
                    </a:ext>
                  </a:extLst>
                </a:gridCol>
              </a:tblGrid>
              <a:tr h="501568">
                <a:tc>
                  <a:txBody>
                    <a:bodyPr/>
                    <a:lstStyle/>
                    <a:p>
                      <a:pPr algn="ctr">
                        <a:buNone/>
                      </a:pPr>
                      <a:endParaRPr lang="en-US" sz="1500" kern="100" dirty="0">
                        <a:effectLst/>
                        <a:latin typeface="Arial" panose="020B0604020202020204" pitchFamily="34" charset="0"/>
                        <a:cs typeface="Arial" panose="020B0604020202020204" pitchFamily="34" charset="0"/>
                      </a:endParaRPr>
                    </a:p>
                  </a:txBody>
                  <a:tcPr marL="63664" marR="6366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a:effectLst/>
                        </a:rPr>
                        <a:t>Divided (n = 868)</a:t>
                      </a: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L="63664" marR="6366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a:effectLst/>
                        </a:rPr>
                        <a:t>Preserved (n = 497)</a:t>
                      </a: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L="63664" marR="6366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a:effectLst/>
                        </a:rPr>
                        <a:t>Total (n = 1365)</a:t>
                      </a: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L="63664" marR="6366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a:effectLst/>
                        </a:rPr>
                        <a:t>P-value</a:t>
                      </a: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L="63664" marR="63664" marT="0" marB="0" anchor="ctr"/>
                </a:tc>
                <a:extLst>
                  <a:ext uri="{0D108BD9-81ED-4DB2-BD59-A6C34878D82A}">
                    <a16:rowId xmlns:a16="http://schemas.microsoft.com/office/drawing/2014/main" val="2912424705"/>
                  </a:ext>
                </a:extLst>
              </a:tr>
              <a:tr h="411480">
                <a:tc>
                  <a:txBody>
                    <a:bodyPr/>
                    <a:lstStyle/>
                    <a:p>
                      <a:pPr marL="0" marR="0">
                        <a:buNone/>
                      </a:pPr>
                      <a:r>
                        <a:rPr lang="en-US" sz="1500" b="1" dirty="0">
                          <a:effectLst/>
                          <a:latin typeface="Arial" panose="020B0604020202020204" pitchFamily="34" charset="0"/>
                          <a:ea typeface="Times New Roman" panose="02020603050405020304" pitchFamily="18" charset="0"/>
                          <a:cs typeface="Arial" panose="020B0604020202020204" pitchFamily="34" charset="0"/>
                        </a:rPr>
                        <a:t>Length of stay, d, mean (SD)</a:t>
                      </a:r>
                    </a:p>
                  </a:txBody>
                  <a:tcPr marT="0" marB="0" anchor="ctr"/>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0.4 (2.3)</a:t>
                      </a:r>
                    </a:p>
                  </a:txBody>
                  <a:tcPr marT="0" marB="0" anchor="ctr"/>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0.2 (0.9)</a:t>
                      </a:r>
                    </a:p>
                  </a:txBody>
                  <a:tcPr marT="0" marB="0" anchor="ctr"/>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0.3 (1.9)</a:t>
                      </a:r>
                    </a:p>
                  </a:txBody>
                  <a:tcPr marT="0" marB="0" anchor="ctr"/>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0.42</a:t>
                      </a:r>
                    </a:p>
                  </a:txBody>
                  <a:tcPr marT="0" marB="0" anchor="ctr"/>
                </a:tc>
                <a:extLst>
                  <a:ext uri="{0D108BD9-81ED-4DB2-BD59-A6C34878D82A}">
                    <a16:rowId xmlns:a16="http://schemas.microsoft.com/office/drawing/2014/main" val="2356982205"/>
                  </a:ext>
                </a:extLst>
              </a:tr>
              <a:tr h="411480">
                <a:tc>
                  <a:txBody>
                    <a:bodyPr/>
                    <a:lstStyle/>
                    <a:p>
                      <a:pPr marL="0" marR="0">
                        <a:buNone/>
                      </a:pPr>
                      <a:r>
                        <a:rPr lang="en-US" sz="1500" b="1" dirty="0">
                          <a:effectLst/>
                          <a:latin typeface="Arial" panose="020B0604020202020204" pitchFamily="34" charset="0"/>
                          <a:ea typeface="Times New Roman" panose="02020603050405020304" pitchFamily="18" charset="0"/>
                          <a:cs typeface="Arial" panose="020B0604020202020204" pitchFamily="34" charset="0"/>
                        </a:rPr>
                        <a:t>Complications</a:t>
                      </a:r>
                    </a:p>
                    <a:p>
                      <a:pPr marL="0" marR="0">
                        <a:buNone/>
                      </a:pPr>
                      <a:r>
                        <a:rPr lang="en-US" sz="1500" b="0" dirty="0">
                          <a:effectLst/>
                          <a:latin typeface="Arial" panose="020B0604020202020204" pitchFamily="34" charset="0"/>
                          <a:ea typeface="Times New Roman" panose="02020603050405020304" pitchFamily="18" charset="0"/>
                          <a:cs typeface="Arial" panose="020B0604020202020204" pitchFamily="34" charset="0"/>
                        </a:rPr>
                        <a:t>   Intra-op</a:t>
                      </a:r>
                    </a:p>
                    <a:p>
                      <a:pPr marL="0" marR="0">
                        <a:buNone/>
                      </a:pPr>
                      <a:r>
                        <a:rPr lang="en-US" sz="1500" b="0" dirty="0">
                          <a:effectLst/>
                          <a:latin typeface="Arial" panose="020B0604020202020204" pitchFamily="34" charset="0"/>
                          <a:ea typeface="Times New Roman" panose="02020603050405020304" pitchFamily="18" charset="0"/>
                          <a:cs typeface="Arial" panose="020B0604020202020204" pitchFamily="34" charset="0"/>
                        </a:rPr>
                        <a:t>   Post-op</a:t>
                      </a:r>
                    </a:p>
                  </a:txBody>
                  <a:tcPr marT="0" marB="0" anchor="ctr"/>
                </a:tc>
                <a:tc>
                  <a:txBody>
                    <a:bodyPr/>
                    <a:lstStyle/>
                    <a:p>
                      <a:pPr marL="0" marR="0">
                        <a:buNone/>
                      </a:pP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0.6%</a:t>
                      </a:r>
                    </a:p>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7.1%</a:t>
                      </a:r>
                    </a:p>
                  </a:txBody>
                  <a:tcPr marT="0" marB="0"/>
                </a:tc>
                <a:tc>
                  <a:txBody>
                    <a:bodyPr/>
                    <a:lstStyle/>
                    <a:p>
                      <a:pPr marL="0" marR="0">
                        <a:buNone/>
                      </a:pP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1.2%</a:t>
                      </a:r>
                    </a:p>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5.2%</a:t>
                      </a:r>
                    </a:p>
                  </a:txBody>
                  <a:tcPr marT="0" marB="0"/>
                </a:tc>
                <a:tc>
                  <a:txBody>
                    <a:bodyPr/>
                    <a:lstStyle/>
                    <a:p>
                      <a:pPr marL="0" marR="0">
                        <a:buNone/>
                      </a:pP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0.8%</a:t>
                      </a:r>
                    </a:p>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6.4%</a:t>
                      </a:r>
                    </a:p>
                  </a:txBody>
                  <a:tcPr marT="0" marB="0"/>
                </a:tc>
                <a:tc>
                  <a:txBody>
                    <a:bodyPr/>
                    <a:lstStyle/>
                    <a:p>
                      <a:pPr marL="0" marR="0">
                        <a:buNone/>
                      </a:pP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0.21</a:t>
                      </a:r>
                    </a:p>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0.17</a:t>
                      </a:r>
                    </a:p>
                  </a:txBody>
                  <a:tcPr marT="0" marB="0"/>
                </a:tc>
                <a:extLst>
                  <a:ext uri="{0D108BD9-81ED-4DB2-BD59-A6C34878D82A}">
                    <a16:rowId xmlns:a16="http://schemas.microsoft.com/office/drawing/2014/main" val="2291391390"/>
                  </a:ext>
                </a:extLst>
              </a:tr>
              <a:tr h="411480">
                <a:tc>
                  <a:txBody>
                    <a:bodyPr/>
                    <a:lstStyle/>
                    <a:p>
                      <a:pPr marL="0" marR="0">
                        <a:buNone/>
                      </a:pPr>
                      <a:r>
                        <a:rPr lang="en-US" sz="1500" b="1" baseline="0" dirty="0">
                          <a:effectLst/>
                          <a:latin typeface="Arial" panose="020B0604020202020204" pitchFamily="34" charset="0"/>
                          <a:ea typeface="Times New Roman" panose="02020603050405020304" pitchFamily="18" charset="0"/>
                          <a:cs typeface="Arial" panose="020B0604020202020204" pitchFamily="34" charset="0"/>
                        </a:rPr>
                        <a:t>SSI, %</a:t>
                      </a:r>
                    </a:p>
                  </a:txBody>
                  <a:tcPr marT="0" marB="0" anchor="ctr"/>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0.6%</a:t>
                      </a:r>
                    </a:p>
                  </a:txBody>
                  <a:tcPr marT="0" marB="0" anchor="ctr"/>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0.0%</a:t>
                      </a:r>
                    </a:p>
                  </a:txBody>
                  <a:tcPr marT="0" marB="0" anchor="ctr"/>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0.4%</a:t>
                      </a:r>
                    </a:p>
                  </a:txBody>
                  <a:tcPr marT="0" marB="0" anchor="ctr"/>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0.09</a:t>
                      </a:r>
                    </a:p>
                  </a:txBody>
                  <a:tcPr marT="0" marB="0" anchor="ctr"/>
                </a:tc>
                <a:extLst>
                  <a:ext uri="{0D108BD9-81ED-4DB2-BD59-A6C34878D82A}">
                    <a16:rowId xmlns:a16="http://schemas.microsoft.com/office/drawing/2014/main" val="160226033"/>
                  </a:ext>
                </a:extLst>
              </a:tr>
              <a:tr h="411480">
                <a:tc>
                  <a:txBody>
                    <a:bodyPr/>
                    <a:lstStyle/>
                    <a:p>
                      <a:pPr marL="0" marR="0">
                        <a:buNone/>
                      </a:pPr>
                      <a:r>
                        <a:rPr lang="en-US" sz="1500" b="1" baseline="0" dirty="0">
                          <a:effectLst/>
                          <a:latin typeface="Arial" panose="020B0604020202020204" pitchFamily="34" charset="0"/>
                          <a:ea typeface="Times New Roman" panose="02020603050405020304" pitchFamily="18" charset="0"/>
                          <a:cs typeface="Arial" panose="020B0604020202020204" pitchFamily="34" charset="0"/>
                        </a:rPr>
                        <a:t>SSO, %</a:t>
                      </a:r>
                    </a:p>
                  </a:txBody>
                  <a:tcPr marT="0" marB="0" anchor="ctr"/>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5.4%</a:t>
                      </a:r>
                    </a:p>
                  </a:txBody>
                  <a:tcPr marT="0" marB="0" anchor="ctr"/>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3.4%</a:t>
                      </a:r>
                    </a:p>
                  </a:txBody>
                  <a:tcPr marT="0" marB="0" anchor="ctr"/>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4.7%</a:t>
                      </a:r>
                    </a:p>
                  </a:txBody>
                  <a:tcPr marT="0" marB="0" anchor="ctr"/>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0.09</a:t>
                      </a:r>
                    </a:p>
                  </a:txBody>
                  <a:tcPr marT="0" marB="0" anchor="ctr"/>
                </a:tc>
                <a:extLst>
                  <a:ext uri="{0D108BD9-81ED-4DB2-BD59-A6C34878D82A}">
                    <a16:rowId xmlns:a16="http://schemas.microsoft.com/office/drawing/2014/main" val="3886211541"/>
                  </a:ext>
                </a:extLst>
              </a:tr>
              <a:tr h="411480">
                <a:tc>
                  <a:txBody>
                    <a:bodyPr/>
                    <a:lstStyle/>
                    <a:p>
                      <a:pPr marL="0" marR="0">
                        <a:buNone/>
                      </a:pPr>
                      <a:r>
                        <a:rPr lang="en-US" sz="1500" b="1" baseline="0" dirty="0">
                          <a:effectLst/>
                          <a:latin typeface="Arial" panose="020B0604020202020204" pitchFamily="34" charset="0"/>
                          <a:ea typeface="Times New Roman" panose="02020603050405020304" pitchFamily="18" charset="0"/>
                          <a:cs typeface="Arial" panose="020B0604020202020204" pitchFamily="34" charset="0"/>
                        </a:rPr>
                        <a:t>ED Visit, %</a:t>
                      </a:r>
                    </a:p>
                  </a:txBody>
                  <a:tcPr marT="0" marB="0" anchor="ctr"/>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2.8%</a:t>
                      </a:r>
                    </a:p>
                  </a:txBody>
                  <a:tcPr marT="0" marB="0" anchor="ctr"/>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2.1%</a:t>
                      </a:r>
                    </a:p>
                  </a:txBody>
                  <a:tcPr marT="0" marB="0" anchor="ctr"/>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2.6%</a:t>
                      </a:r>
                    </a:p>
                  </a:txBody>
                  <a:tcPr marT="0" marB="0" anchor="ctr"/>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0.21</a:t>
                      </a:r>
                    </a:p>
                  </a:txBody>
                  <a:tcPr marT="0" marB="0" anchor="ctr"/>
                </a:tc>
                <a:extLst>
                  <a:ext uri="{0D108BD9-81ED-4DB2-BD59-A6C34878D82A}">
                    <a16:rowId xmlns:a16="http://schemas.microsoft.com/office/drawing/2014/main" val="2920669331"/>
                  </a:ext>
                </a:extLst>
              </a:tr>
              <a:tr h="411480">
                <a:tc>
                  <a:txBody>
                    <a:bodyPr/>
                    <a:lstStyle/>
                    <a:p>
                      <a:pPr marL="0" marR="0">
                        <a:buNone/>
                      </a:pPr>
                      <a:r>
                        <a:rPr lang="en-US" sz="1500" b="1" baseline="0" dirty="0">
                          <a:effectLst/>
                          <a:latin typeface="Arial" panose="020B0604020202020204" pitchFamily="34" charset="0"/>
                          <a:ea typeface="Times New Roman" panose="02020603050405020304" pitchFamily="18" charset="0"/>
                          <a:cs typeface="Arial" panose="020B0604020202020204" pitchFamily="34" charset="0"/>
                        </a:rPr>
                        <a:t>Readmission, %</a:t>
                      </a:r>
                    </a:p>
                  </a:txBody>
                  <a:tcPr marT="0" marB="0" anchor="ctr"/>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1.2%</a:t>
                      </a:r>
                    </a:p>
                  </a:txBody>
                  <a:tcPr marT="0" marB="0" anchor="ctr"/>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1.0%</a:t>
                      </a:r>
                    </a:p>
                  </a:txBody>
                  <a:tcPr marT="0" marB="0" anchor="ctr"/>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1.1%</a:t>
                      </a:r>
                    </a:p>
                  </a:txBody>
                  <a:tcPr marT="0" marB="0" anchor="ctr"/>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0.8</a:t>
                      </a:r>
                    </a:p>
                  </a:txBody>
                  <a:tcPr marT="0" marB="0" anchor="ctr"/>
                </a:tc>
                <a:extLst>
                  <a:ext uri="{0D108BD9-81ED-4DB2-BD59-A6C34878D82A}">
                    <a16:rowId xmlns:a16="http://schemas.microsoft.com/office/drawing/2014/main" val="3914119538"/>
                  </a:ext>
                </a:extLst>
              </a:tr>
              <a:tr h="411480">
                <a:tc>
                  <a:txBody>
                    <a:bodyPr/>
                    <a:lstStyle/>
                    <a:p>
                      <a:pPr marL="0" marR="0">
                        <a:buNone/>
                      </a:pPr>
                      <a:r>
                        <a:rPr lang="en-US" sz="1500" b="1" baseline="0" dirty="0">
                          <a:effectLst/>
                          <a:latin typeface="Arial" panose="020B0604020202020204" pitchFamily="34" charset="0"/>
                          <a:ea typeface="Times New Roman" panose="02020603050405020304" pitchFamily="18" charset="0"/>
                          <a:cs typeface="Arial" panose="020B0604020202020204" pitchFamily="34" charset="0"/>
                        </a:rPr>
                        <a:t>Reoperation, %</a:t>
                      </a:r>
                    </a:p>
                  </a:txBody>
                  <a:tcPr marT="0" marB="0" anchor="ctr"/>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0.5%</a:t>
                      </a:r>
                    </a:p>
                  </a:txBody>
                  <a:tcPr marT="0" marB="0" anchor="ctr"/>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0.2%</a:t>
                      </a:r>
                    </a:p>
                  </a:txBody>
                  <a:tcPr marT="0" marB="0" anchor="ctr"/>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0.4%</a:t>
                      </a:r>
                    </a:p>
                  </a:txBody>
                  <a:tcPr marT="0" marB="0" anchor="ctr"/>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0.044</a:t>
                      </a:r>
                    </a:p>
                  </a:txBody>
                  <a:tcPr marT="0" marB="0" anchor="ctr"/>
                </a:tc>
                <a:extLst>
                  <a:ext uri="{0D108BD9-81ED-4DB2-BD59-A6C34878D82A}">
                    <a16:rowId xmlns:a16="http://schemas.microsoft.com/office/drawing/2014/main" val="3652255761"/>
                  </a:ext>
                </a:extLst>
              </a:tr>
              <a:tr h="411480">
                <a:tc>
                  <a:txBody>
                    <a:bodyPr/>
                    <a:lstStyle/>
                    <a:p>
                      <a:pPr marL="0" marR="0">
                        <a:buNone/>
                      </a:pPr>
                      <a:r>
                        <a:rPr lang="en-US" sz="1500" b="1" baseline="0" dirty="0">
                          <a:effectLst/>
                          <a:latin typeface="Arial" panose="020B0604020202020204" pitchFamily="34" charset="0"/>
                          <a:ea typeface="Times New Roman" panose="02020603050405020304" pitchFamily="18" charset="0"/>
                          <a:cs typeface="Arial" panose="020B0604020202020204" pitchFamily="34" charset="0"/>
                        </a:rPr>
                        <a:t>Recurrence, %</a:t>
                      </a:r>
                    </a:p>
                  </a:txBody>
                  <a:tcPr marT="0" marB="0" anchor="ctr"/>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0.1%</a:t>
                      </a:r>
                    </a:p>
                  </a:txBody>
                  <a:tcPr marT="0" marB="0" anchor="ctr"/>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0.4%</a:t>
                      </a:r>
                    </a:p>
                  </a:txBody>
                  <a:tcPr marT="0" marB="0" anchor="ctr"/>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0.2%</a:t>
                      </a:r>
                    </a:p>
                  </a:txBody>
                  <a:tcPr marT="0" marB="0" anchor="ctr"/>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0.28</a:t>
                      </a:r>
                    </a:p>
                  </a:txBody>
                  <a:tcPr marT="0" marB="0" anchor="ctr"/>
                </a:tc>
                <a:extLst>
                  <a:ext uri="{0D108BD9-81ED-4DB2-BD59-A6C34878D82A}">
                    <a16:rowId xmlns:a16="http://schemas.microsoft.com/office/drawing/2014/main" val="3264490443"/>
                  </a:ext>
                </a:extLst>
              </a:tr>
            </a:tbl>
          </a:graphicData>
        </a:graphic>
      </p:graphicFrame>
      <p:sp>
        <p:nvSpPr>
          <p:cNvPr id="5" name="Rectangle 4">
            <a:extLst>
              <a:ext uri="{FF2B5EF4-FFF2-40B4-BE49-F238E27FC236}">
                <a16:creationId xmlns:a16="http://schemas.microsoft.com/office/drawing/2014/main" id="{5AD4BBEA-CFC0-0A54-9D7B-3EDEDBF0F754}"/>
              </a:ext>
            </a:extLst>
          </p:cNvPr>
          <p:cNvSpPr/>
          <p:nvPr/>
        </p:nvSpPr>
        <p:spPr>
          <a:xfrm>
            <a:off x="10041467" y="2472267"/>
            <a:ext cx="1490137" cy="3551372"/>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016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5E235-72DE-6073-9780-C6E63B5DDF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CCD5C1-2F85-0DC4-0584-F57C04730A81}"/>
              </a:ext>
            </a:extLst>
          </p:cNvPr>
          <p:cNvSpPr>
            <a:spLocks noGrp="1"/>
          </p:cNvSpPr>
          <p:nvPr>
            <p:ph type="title"/>
          </p:nvPr>
        </p:nvSpPr>
        <p:spPr/>
        <p:txBody>
          <a:bodyPr/>
          <a:lstStyle/>
          <a:p>
            <a:r>
              <a:rPr lang="en-US" b="0" dirty="0"/>
              <a:t>Results</a:t>
            </a:r>
          </a:p>
        </p:txBody>
      </p:sp>
      <p:sp>
        <p:nvSpPr>
          <p:cNvPr id="4" name="Subtitle 3">
            <a:extLst>
              <a:ext uri="{FF2B5EF4-FFF2-40B4-BE49-F238E27FC236}">
                <a16:creationId xmlns:a16="http://schemas.microsoft.com/office/drawing/2014/main" id="{45BFC44D-6900-EEBB-754A-293E49A9F926}"/>
              </a:ext>
            </a:extLst>
          </p:cNvPr>
          <p:cNvSpPr>
            <a:spLocks noGrp="1"/>
          </p:cNvSpPr>
          <p:nvPr>
            <p:ph type="subTitle" idx="1"/>
          </p:nvPr>
        </p:nvSpPr>
        <p:spPr>
          <a:xfrm>
            <a:off x="660400" y="1527286"/>
            <a:ext cx="10993120" cy="428625"/>
          </a:xfrm>
        </p:spPr>
        <p:txBody>
          <a:bodyPr/>
          <a:lstStyle/>
          <a:p>
            <a:r>
              <a:rPr lang="en-US" sz="2400" b="1" i="0" dirty="0"/>
              <a:t>Table 4: Patient Reported Outcomes by Division Status</a:t>
            </a:r>
          </a:p>
        </p:txBody>
      </p:sp>
      <p:graphicFrame>
        <p:nvGraphicFramePr>
          <p:cNvPr id="3" name="Table 2">
            <a:extLst>
              <a:ext uri="{FF2B5EF4-FFF2-40B4-BE49-F238E27FC236}">
                <a16:creationId xmlns:a16="http://schemas.microsoft.com/office/drawing/2014/main" id="{721BC026-5868-5CAF-63EB-0DDCBA6AEABA}"/>
              </a:ext>
            </a:extLst>
          </p:cNvPr>
          <p:cNvGraphicFramePr>
            <a:graphicFrameLocks noGrp="1"/>
          </p:cNvGraphicFramePr>
          <p:nvPr>
            <p:extLst>
              <p:ext uri="{D42A27DB-BD31-4B8C-83A1-F6EECF244321}">
                <p14:modId xmlns:p14="http://schemas.microsoft.com/office/powerpoint/2010/main" val="2051273663"/>
              </p:ext>
            </p:extLst>
          </p:nvPr>
        </p:nvGraphicFramePr>
        <p:xfrm>
          <a:off x="660397" y="2008252"/>
          <a:ext cx="10871206" cy="4159168"/>
        </p:xfrm>
        <a:graphic>
          <a:graphicData uri="http://schemas.openxmlformats.org/drawingml/2006/table">
            <a:tbl>
              <a:tblPr firstRow="1" bandRow="1">
                <a:tableStyleId>{17292A2E-F333-43FB-9621-5CBBE7FDCDCB}</a:tableStyleId>
              </a:tblPr>
              <a:tblGrid>
                <a:gridCol w="2245641">
                  <a:extLst>
                    <a:ext uri="{9D8B030D-6E8A-4147-A177-3AD203B41FA5}">
                      <a16:colId xmlns:a16="http://schemas.microsoft.com/office/drawing/2014/main" val="2831348298"/>
                    </a:ext>
                  </a:extLst>
                </a:gridCol>
                <a:gridCol w="2421699">
                  <a:extLst>
                    <a:ext uri="{9D8B030D-6E8A-4147-A177-3AD203B41FA5}">
                      <a16:colId xmlns:a16="http://schemas.microsoft.com/office/drawing/2014/main" val="1093564399"/>
                    </a:ext>
                  </a:extLst>
                </a:gridCol>
                <a:gridCol w="2421699">
                  <a:extLst>
                    <a:ext uri="{9D8B030D-6E8A-4147-A177-3AD203B41FA5}">
                      <a16:colId xmlns:a16="http://schemas.microsoft.com/office/drawing/2014/main" val="145220369"/>
                    </a:ext>
                  </a:extLst>
                </a:gridCol>
                <a:gridCol w="2421699">
                  <a:extLst>
                    <a:ext uri="{9D8B030D-6E8A-4147-A177-3AD203B41FA5}">
                      <a16:colId xmlns:a16="http://schemas.microsoft.com/office/drawing/2014/main" val="2552974993"/>
                    </a:ext>
                  </a:extLst>
                </a:gridCol>
                <a:gridCol w="1360468">
                  <a:extLst>
                    <a:ext uri="{9D8B030D-6E8A-4147-A177-3AD203B41FA5}">
                      <a16:colId xmlns:a16="http://schemas.microsoft.com/office/drawing/2014/main" val="1809643811"/>
                    </a:ext>
                  </a:extLst>
                </a:gridCol>
              </a:tblGrid>
              <a:tr h="501568">
                <a:tc>
                  <a:txBody>
                    <a:bodyPr/>
                    <a:lstStyle/>
                    <a:p>
                      <a:pPr algn="ctr">
                        <a:buNone/>
                      </a:pPr>
                      <a:endParaRPr lang="en-US" sz="1500" kern="100" dirty="0">
                        <a:effectLst/>
                        <a:latin typeface="Arial" panose="020B0604020202020204" pitchFamily="34" charset="0"/>
                        <a:cs typeface="Arial" panose="020B0604020202020204" pitchFamily="34" charset="0"/>
                      </a:endParaRPr>
                    </a:p>
                  </a:txBody>
                  <a:tcPr marL="63664" marR="6366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a:effectLst/>
                        </a:rPr>
                        <a:t>Divided (n = 868)</a:t>
                      </a: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L="63664" marR="6366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a:effectLst/>
                        </a:rPr>
                        <a:t>Preserved (n = 497)</a:t>
                      </a: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L="63664" marR="6366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a:effectLst/>
                        </a:rPr>
                        <a:t>Total (n = 1365)</a:t>
                      </a: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L="63664" marR="6366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a:effectLst/>
                        </a:rPr>
                        <a:t>P-value</a:t>
                      </a: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L="63664" marR="63664" marT="0" marB="0" anchor="ctr"/>
                </a:tc>
                <a:extLst>
                  <a:ext uri="{0D108BD9-81ED-4DB2-BD59-A6C34878D82A}">
                    <a16:rowId xmlns:a16="http://schemas.microsoft.com/office/drawing/2014/main" val="2912424705"/>
                  </a:ext>
                </a:extLst>
              </a:tr>
              <a:tr h="457200">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err="1">
                          <a:effectLst/>
                          <a:latin typeface="Arial" panose="020B0604020202020204" pitchFamily="34" charset="0"/>
                          <a:ea typeface="Times New Roman" panose="02020603050405020304" pitchFamily="18" charset="0"/>
                          <a:cs typeface="Arial" panose="020B0604020202020204" pitchFamily="34" charset="0"/>
                        </a:rPr>
                        <a:t>EuraHS</a:t>
                      </a:r>
                      <a:r>
                        <a:rPr lang="en-US" sz="1500" b="1" dirty="0">
                          <a:effectLst/>
                          <a:latin typeface="Arial" panose="020B0604020202020204" pitchFamily="34" charset="0"/>
                          <a:ea typeface="Times New Roman" panose="02020603050405020304" pitchFamily="18" charset="0"/>
                          <a:cs typeface="Arial" panose="020B0604020202020204" pitchFamily="34" charset="0"/>
                        </a:rPr>
                        <a:t> Summary Score, mean (SD)</a:t>
                      </a:r>
                    </a:p>
                  </a:txBody>
                  <a:tcPr marT="0" marB="0" anchor="ctr">
                    <a:solidFill>
                      <a:schemeClr val="tx2">
                        <a:lumMod val="10000"/>
                        <a:lumOff val="90000"/>
                      </a:schemeClr>
                    </a:solidFill>
                  </a:tcPr>
                </a:tc>
                <a:tc hMerge="1">
                  <a:txBody>
                    <a:bodyPr/>
                    <a:lstStyle/>
                    <a:p>
                      <a:pPr marL="0" marR="0">
                        <a:buNone/>
                      </a:pP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hMerge="1">
                  <a:txBody>
                    <a:bodyPr/>
                    <a:lstStyle/>
                    <a:p>
                      <a:pPr marL="0" marR="0">
                        <a:buNone/>
                      </a:pP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hMerge="1">
                  <a:txBody>
                    <a:bodyPr/>
                    <a:lstStyle/>
                    <a:p>
                      <a:pPr marL="0" marR="0">
                        <a:buNone/>
                      </a:pP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hMerge="1">
                  <a:txBody>
                    <a:bodyPr/>
                    <a:lstStyle/>
                    <a:p>
                      <a:pPr marL="0" marR="0">
                        <a:buNone/>
                      </a:pP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extLst>
                  <a:ext uri="{0D108BD9-81ED-4DB2-BD59-A6C34878D82A}">
                    <a16:rowId xmlns:a16="http://schemas.microsoft.com/office/drawing/2014/main" val="2392933988"/>
                  </a:ext>
                </a:extLst>
              </a:tr>
              <a:tr h="457200">
                <a:tc>
                  <a:txBody>
                    <a:bodyPr/>
                    <a:lstStyle/>
                    <a:p>
                      <a:pPr marL="0" marR="0">
                        <a:buNone/>
                      </a:pPr>
                      <a:r>
                        <a:rPr lang="en-US" sz="1500" b="1" dirty="0">
                          <a:effectLst/>
                          <a:latin typeface="Arial" panose="020B0604020202020204" pitchFamily="34" charset="0"/>
                          <a:ea typeface="Times New Roman" panose="02020603050405020304" pitchFamily="18" charset="0"/>
                          <a:cs typeface="Arial" panose="020B0604020202020204" pitchFamily="34" charset="0"/>
                        </a:rPr>
                        <a:t>Baseline</a:t>
                      </a:r>
                    </a:p>
                  </a:txBody>
                  <a:tcPr marT="0" marB="0"/>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39.6 (23.2)</a:t>
                      </a:r>
                    </a:p>
                  </a:txBody>
                  <a:tcPr marT="0" marB="0"/>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39.8 (22.3)</a:t>
                      </a:r>
                    </a:p>
                  </a:txBody>
                  <a:tcPr marT="0" marB="0"/>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39.6 (22.9)</a:t>
                      </a:r>
                    </a:p>
                  </a:txBody>
                  <a:tcPr marT="0" marB="0"/>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0.66</a:t>
                      </a:r>
                    </a:p>
                  </a:txBody>
                  <a:tcPr marT="0" marB="0"/>
                </a:tc>
                <a:extLst>
                  <a:ext uri="{0D108BD9-81ED-4DB2-BD59-A6C34878D82A}">
                    <a16:rowId xmlns:a16="http://schemas.microsoft.com/office/drawing/2014/main" val="2356982205"/>
                  </a:ext>
                </a:extLst>
              </a:tr>
              <a:tr h="457200">
                <a:tc>
                  <a:txBody>
                    <a:bodyPr/>
                    <a:lstStyle/>
                    <a:p>
                      <a:pPr marL="0" marR="0">
                        <a:buNone/>
                      </a:pPr>
                      <a:r>
                        <a:rPr lang="en-US" sz="1500" b="1" dirty="0">
                          <a:effectLst/>
                          <a:latin typeface="Arial" panose="020B0604020202020204" pitchFamily="34" charset="0"/>
                          <a:ea typeface="Times New Roman" panose="02020603050405020304" pitchFamily="18" charset="0"/>
                          <a:cs typeface="Arial" panose="020B0604020202020204" pitchFamily="34" charset="0"/>
                        </a:rPr>
                        <a:t>30-day</a:t>
                      </a:r>
                    </a:p>
                    <a:p>
                      <a:pPr marL="0" marR="0">
                        <a:buNone/>
                      </a:pPr>
                      <a:r>
                        <a:rPr lang="en-US" sz="1500" b="1" dirty="0">
                          <a:effectLst/>
                          <a:latin typeface="Arial" panose="020B0604020202020204" pitchFamily="34" charset="0"/>
                          <a:ea typeface="Times New Roman" panose="02020603050405020304" pitchFamily="18" charset="0"/>
                          <a:cs typeface="Arial" panose="020B0604020202020204" pitchFamily="34" charset="0"/>
                        </a:rPr>
                        <a:t>   </a:t>
                      </a:r>
                    </a:p>
                  </a:txBody>
                  <a:tcPr marT="0" marB="0"/>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27.2 (20.7)</a:t>
                      </a:r>
                    </a:p>
                  </a:txBody>
                  <a:tcPr marT="0" marB="0"/>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27.8 (20.6)</a:t>
                      </a:r>
                    </a:p>
                  </a:txBody>
                  <a:tcPr marT="0" marB="0"/>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27.4 (20.6)</a:t>
                      </a:r>
                    </a:p>
                  </a:txBody>
                  <a:tcPr marT="0" marB="0"/>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0.65</a:t>
                      </a:r>
                    </a:p>
                  </a:txBody>
                  <a:tcPr marT="0" marB="0"/>
                </a:tc>
                <a:extLst>
                  <a:ext uri="{0D108BD9-81ED-4DB2-BD59-A6C34878D82A}">
                    <a16:rowId xmlns:a16="http://schemas.microsoft.com/office/drawing/2014/main" val="2291391390"/>
                  </a:ext>
                </a:extLst>
              </a:tr>
              <a:tr h="457200">
                <a:tc>
                  <a:txBody>
                    <a:bodyPr/>
                    <a:lstStyle/>
                    <a:p>
                      <a:pPr marL="0" marR="0">
                        <a:buNone/>
                      </a:pPr>
                      <a:r>
                        <a:rPr lang="en-US" sz="1500" b="1" dirty="0">
                          <a:effectLst/>
                          <a:latin typeface="Arial" panose="020B0604020202020204" pitchFamily="34" charset="0"/>
                          <a:ea typeface="Times New Roman" panose="02020603050405020304" pitchFamily="18" charset="0"/>
                          <a:cs typeface="Arial" panose="020B0604020202020204" pitchFamily="34" charset="0"/>
                        </a:rPr>
                        <a:t>6-months</a:t>
                      </a:r>
                    </a:p>
                  </a:txBody>
                  <a:tcPr marT="0" marB="0"/>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12.8 (16.2)</a:t>
                      </a:r>
                    </a:p>
                  </a:txBody>
                  <a:tcPr marT="0" marB="0"/>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17.1 (19.3)</a:t>
                      </a:r>
                    </a:p>
                  </a:txBody>
                  <a:tcPr marT="0" marB="0"/>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14.2 (17.4)</a:t>
                      </a:r>
                    </a:p>
                  </a:txBody>
                  <a:tcPr marT="0" marB="0"/>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0.12</a:t>
                      </a:r>
                    </a:p>
                  </a:txBody>
                  <a:tcPr marT="0" marB="0"/>
                </a:tc>
                <a:extLst>
                  <a:ext uri="{0D108BD9-81ED-4DB2-BD59-A6C34878D82A}">
                    <a16:rowId xmlns:a16="http://schemas.microsoft.com/office/drawing/2014/main" val="4261710671"/>
                  </a:ext>
                </a:extLst>
              </a:tr>
              <a:tr h="457200">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err="1">
                          <a:effectLst/>
                          <a:latin typeface="Arial" panose="020B0604020202020204" pitchFamily="34" charset="0"/>
                          <a:ea typeface="Times New Roman" panose="02020603050405020304" pitchFamily="18" charset="0"/>
                          <a:cs typeface="Arial" panose="020B0604020202020204" pitchFamily="34" charset="0"/>
                        </a:rPr>
                        <a:t>EuraHS</a:t>
                      </a:r>
                      <a:r>
                        <a:rPr lang="en-US" sz="1500" b="1" dirty="0">
                          <a:effectLst/>
                          <a:latin typeface="Arial" panose="020B0604020202020204" pitchFamily="34" charset="0"/>
                          <a:ea typeface="Times New Roman" panose="02020603050405020304" pitchFamily="18" charset="0"/>
                          <a:cs typeface="Arial" panose="020B0604020202020204" pitchFamily="34" charset="0"/>
                        </a:rPr>
                        <a:t> Pain Score, mean (SD)</a:t>
                      </a:r>
                    </a:p>
                  </a:txBody>
                  <a:tcPr marT="0" marB="0" anchor="ctr">
                    <a:solidFill>
                      <a:schemeClr val="tx2">
                        <a:lumMod val="10000"/>
                        <a:lumOff val="90000"/>
                      </a:schemeClr>
                    </a:solidFill>
                  </a:tcPr>
                </a:tc>
                <a:tc hMerge="1">
                  <a:txBody>
                    <a:bodyPr/>
                    <a:lstStyle/>
                    <a:p>
                      <a:pPr marL="0" marR="0">
                        <a:buNone/>
                      </a:pP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hMerge="1">
                  <a:txBody>
                    <a:bodyPr/>
                    <a:lstStyle/>
                    <a:p>
                      <a:pPr marL="0" marR="0">
                        <a:buNone/>
                      </a:pP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hMerge="1">
                  <a:txBody>
                    <a:bodyPr/>
                    <a:lstStyle/>
                    <a:p>
                      <a:pPr marL="0" marR="0">
                        <a:buNone/>
                      </a:pP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hMerge="1">
                  <a:txBody>
                    <a:bodyPr/>
                    <a:lstStyle/>
                    <a:p>
                      <a:pPr marL="0" marR="0">
                        <a:buNone/>
                      </a:pP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extLst>
                  <a:ext uri="{0D108BD9-81ED-4DB2-BD59-A6C34878D82A}">
                    <a16:rowId xmlns:a16="http://schemas.microsoft.com/office/drawing/2014/main" val="2810069942"/>
                  </a:ext>
                </a:extLst>
              </a:tr>
              <a:tr h="457200">
                <a:tc>
                  <a:txBody>
                    <a:bodyPr/>
                    <a:lstStyle/>
                    <a:p>
                      <a:pPr marL="0" marR="0">
                        <a:buNone/>
                      </a:pPr>
                      <a:r>
                        <a:rPr lang="en-US" sz="1500" b="1" dirty="0">
                          <a:effectLst/>
                          <a:latin typeface="Arial" panose="020B0604020202020204" pitchFamily="34" charset="0"/>
                          <a:ea typeface="Times New Roman" panose="02020603050405020304" pitchFamily="18" charset="0"/>
                          <a:cs typeface="Arial" panose="020B0604020202020204" pitchFamily="34" charset="0"/>
                        </a:rPr>
                        <a:t>Baseline</a:t>
                      </a:r>
                    </a:p>
                  </a:txBody>
                  <a:tcPr marT="0" marB="0"/>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11 (8.6)</a:t>
                      </a:r>
                    </a:p>
                  </a:txBody>
                  <a:tcPr marT="0" marB="0" anchor="ctr"/>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11 (8.5)</a:t>
                      </a:r>
                    </a:p>
                  </a:txBody>
                  <a:tcPr marT="0" marB="0" anchor="ctr"/>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11 (8.6)</a:t>
                      </a:r>
                    </a:p>
                  </a:txBody>
                  <a:tcPr marT="0" marB="0" anchor="ctr"/>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0.94</a:t>
                      </a:r>
                    </a:p>
                  </a:txBody>
                  <a:tcPr marT="0" marB="0" anchor="ctr"/>
                </a:tc>
                <a:extLst>
                  <a:ext uri="{0D108BD9-81ED-4DB2-BD59-A6C34878D82A}">
                    <a16:rowId xmlns:a16="http://schemas.microsoft.com/office/drawing/2014/main" val="2970277337"/>
                  </a:ext>
                </a:extLst>
              </a:tr>
              <a:tr h="457200">
                <a:tc>
                  <a:txBody>
                    <a:bodyPr/>
                    <a:lstStyle/>
                    <a:p>
                      <a:pPr marL="0" marR="0">
                        <a:buNone/>
                      </a:pPr>
                      <a:r>
                        <a:rPr lang="en-US" sz="1500" b="1" dirty="0">
                          <a:effectLst/>
                          <a:latin typeface="Arial" panose="020B0604020202020204" pitchFamily="34" charset="0"/>
                          <a:ea typeface="Times New Roman" panose="02020603050405020304" pitchFamily="18" charset="0"/>
                          <a:cs typeface="Arial" panose="020B0604020202020204" pitchFamily="34" charset="0"/>
                        </a:rPr>
                        <a:t>30-day</a:t>
                      </a:r>
                    </a:p>
                    <a:p>
                      <a:pPr marL="0" marR="0">
                        <a:buNone/>
                      </a:pPr>
                      <a:r>
                        <a:rPr lang="en-US" sz="1500" b="1" dirty="0">
                          <a:effectLst/>
                          <a:latin typeface="Arial" panose="020B0604020202020204" pitchFamily="34" charset="0"/>
                          <a:ea typeface="Times New Roman" panose="02020603050405020304" pitchFamily="18" charset="0"/>
                          <a:cs typeface="Arial" panose="020B0604020202020204" pitchFamily="34" charset="0"/>
                        </a:rPr>
                        <a:t>   </a:t>
                      </a:r>
                    </a:p>
                  </a:txBody>
                  <a:tcPr marT="0" marB="0"/>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6 (6.8)</a:t>
                      </a:r>
                    </a:p>
                  </a:txBody>
                  <a:tcPr marT="0" marB="0" anchor="ctr"/>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5.9 (6.3)</a:t>
                      </a:r>
                    </a:p>
                  </a:txBody>
                  <a:tcPr marT="0" marB="0" anchor="ctr"/>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6 (6.7)</a:t>
                      </a:r>
                    </a:p>
                  </a:txBody>
                  <a:tcPr marT="0" marB="0" anchor="ctr"/>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0.76</a:t>
                      </a:r>
                    </a:p>
                  </a:txBody>
                  <a:tcPr marT="0" marB="0" anchor="ctr"/>
                </a:tc>
                <a:extLst>
                  <a:ext uri="{0D108BD9-81ED-4DB2-BD59-A6C34878D82A}">
                    <a16:rowId xmlns:a16="http://schemas.microsoft.com/office/drawing/2014/main" val="2522410428"/>
                  </a:ext>
                </a:extLst>
              </a:tr>
              <a:tr h="457200">
                <a:tc>
                  <a:txBody>
                    <a:bodyPr/>
                    <a:lstStyle/>
                    <a:p>
                      <a:pPr marL="0" marR="0">
                        <a:buNone/>
                      </a:pPr>
                      <a:r>
                        <a:rPr lang="en-US" sz="1500" b="1" dirty="0">
                          <a:effectLst/>
                          <a:latin typeface="Arial" panose="020B0604020202020204" pitchFamily="34" charset="0"/>
                          <a:ea typeface="Times New Roman" panose="02020603050405020304" pitchFamily="18" charset="0"/>
                          <a:cs typeface="Arial" panose="020B0604020202020204" pitchFamily="34" charset="0"/>
                        </a:rPr>
                        <a:t>6-months</a:t>
                      </a:r>
                    </a:p>
                  </a:txBody>
                  <a:tcPr marT="0" marB="0"/>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3 (5.5)</a:t>
                      </a:r>
                    </a:p>
                  </a:txBody>
                  <a:tcPr marT="0" marB="0" anchor="ctr"/>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4.7 (6.5)</a:t>
                      </a:r>
                    </a:p>
                  </a:txBody>
                  <a:tcPr marT="0" marB="0" anchor="ctr"/>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3.5 (5.9)</a:t>
                      </a:r>
                    </a:p>
                  </a:txBody>
                  <a:tcPr marT="0" marB="0" anchor="ctr"/>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&lt;0.01</a:t>
                      </a:r>
                    </a:p>
                  </a:txBody>
                  <a:tcPr marT="0" marB="0" anchor="ctr"/>
                </a:tc>
                <a:extLst>
                  <a:ext uri="{0D108BD9-81ED-4DB2-BD59-A6C34878D82A}">
                    <a16:rowId xmlns:a16="http://schemas.microsoft.com/office/drawing/2014/main" val="611695296"/>
                  </a:ext>
                </a:extLst>
              </a:tr>
            </a:tbl>
          </a:graphicData>
        </a:graphic>
      </p:graphicFrame>
      <p:sp>
        <p:nvSpPr>
          <p:cNvPr id="5" name="Rectangle 4">
            <a:extLst>
              <a:ext uri="{FF2B5EF4-FFF2-40B4-BE49-F238E27FC236}">
                <a16:creationId xmlns:a16="http://schemas.microsoft.com/office/drawing/2014/main" id="{D822837A-A300-52C4-AB4D-C5082393999C}"/>
              </a:ext>
            </a:extLst>
          </p:cNvPr>
          <p:cNvSpPr/>
          <p:nvPr/>
        </p:nvSpPr>
        <p:spPr>
          <a:xfrm>
            <a:off x="10075333" y="5706533"/>
            <a:ext cx="1456270" cy="46088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828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7EABE-54D7-5E07-2B8C-34AAF146E2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29CD7F-B65A-0CD5-E6B0-C5A2E232609C}"/>
              </a:ext>
            </a:extLst>
          </p:cNvPr>
          <p:cNvSpPr>
            <a:spLocks noGrp="1"/>
          </p:cNvSpPr>
          <p:nvPr>
            <p:ph type="title"/>
          </p:nvPr>
        </p:nvSpPr>
        <p:spPr>
          <a:xfrm>
            <a:off x="661339" y="690580"/>
            <a:ext cx="10992181" cy="549361"/>
          </a:xfrm>
        </p:spPr>
        <p:txBody>
          <a:bodyPr anchor="b">
            <a:normAutofit/>
          </a:bodyPr>
          <a:lstStyle/>
          <a:p>
            <a:r>
              <a:rPr lang="en-US" sz="3200" b="0"/>
              <a:t>Results</a:t>
            </a:r>
          </a:p>
        </p:txBody>
      </p:sp>
      <p:sp>
        <p:nvSpPr>
          <p:cNvPr id="12" name="Subtitle 2">
            <a:extLst>
              <a:ext uri="{FF2B5EF4-FFF2-40B4-BE49-F238E27FC236}">
                <a16:creationId xmlns:a16="http://schemas.microsoft.com/office/drawing/2014/main" id="{595A96A4-789E-FAEF-29E0-31EEE6B893E5}"/>
              </a:ext>
            </a:extLst>
          </p:cNvPr>
          <p:cNvSpPr>
            <a:spLocks noGrp="1"/>
          </p:cNvSpPr>
          <p:nvPr>
            <p:ph type="subTitle" idx="1"/>
          </p:nvPr>
        </p:nvSpPr>
        <p:spPr>
          <a:xfrm>
            <a:off x="660400" y="1275812"/>
            <a:ext cx="10993120" cy="428625"/>
          </a:xfrm>
        </p:spPr>
        <p:txBody>
          <a:bodyPr/>
          <a:lstStyle/>
          <a:p>
            <a:r>
              <a:rPr lang="en-US" sz="2400" b="1" i="0" dirty="0"/>
              <a:t>Figure 1: Mean </a:t>
            </a:r>
            <a:r>
              <a:rPr lang="en-US" sz="2400" b="1" i="0" dirty="0" err="1"/>
              <a:t>EuraHS</a:t>
            </a:r>
            <a:r>
              <a:rPr lang="en-US" sz="2400" b="1" i="0" dirty="0"/>
              <a:t> Pain Scores based on Division Status</a:t>
            </a:r>
          </a:p>
        </p:txBody>
      </p:sp>
      <p:pic>
        <p:nvPicPr>
          <p:cNvPr id="7" name="Picture 6">
            <a:extLst>
              <a:ext uri="{FF2B5EF4-FFF2-40B4-BE49-F238E27FC236}">
                <a16:creationId xmlns:a16="http://schemas.microsoft.com/office/drawing/2014/main" id="{230DE74C-0BB9-59E4-203C-89D201F8CFBD}"/>
              </a:ext>
            </a:extLst>
          </p:cNvPr>
          <p:cNvPicPr>
            <a:picLocks noChangeAspect="1"/>
          </p:cNvPicPr>
          <p:nvPr/>
        </p:nvPicPr>
        <p:blipFill>
          <a:blip r:embed="rId3"/>
          <a:stretch>
            <a:fillRect/>
          </a:stretch>
        </p:blipFill>
        <p:spPr>
          <a:xfrm>
            <a:off x="3067000" y="2090058"/>
            <a:ext cx="6240034" cy="4087223"/>
          </a:xfrm>
          <a:prstGeom prst="rect">
            <a:avLst/>
          </a:prstGeom>
          <a:noFill/>
        </p:spPr>
      </p:pic>
      <p:cxnSp>
        <p:nvCxnSpPr>
          <p:cNvPr id="10" name="Straight Arrow Connector 9">
            <a:extLst>
              <a:ext uri="{FF2B5EF4-FFF2-40B4-BE49-F238E27FC236}">
                <a16:creationId xmlns:a16="http://schemas.microsoft.com/office/drawing/2014/main" id="{42D2CCEE-7E2D-2E66-3650-D1031D7B4751}"/>
              </a:ext>
            </a:extLst>
          </p:cNvPr>
          <p:cNvCxnSpPr/>
          <p:nvPr/>
        </p:nvCxnSpPr>
        <p:spPr>
          <a:xfrm>
            <a:off x="7688701" y="3954176"/>
            <a:ext cx="0" cy="25400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7631438A-94BE-F0D8-A40F-B7AA1116A3A0}"/>
              </a:ext>
            </a:extLst>
          </p:cNvPr>
          <p:cNvPicPr>
            <a:picLocks noChangeAspect="1"/>
          </p:cNvPicPr>
          <p:nvPr/>
        </p:nvPicPr>
        <p:blipFill>
          <a:blip r:embed="rId4"/>
          <a:stretch>
            <a:fillRect/>
          </a:stretch>
        </p:blipFill>
        <p:spPr>
          <a:xfrm>
            <a:off x="2978099" y="2178958"/>
            <a:ext cx="449303" cy="3145124"/>
          </a:xfrm>
          <a:prstGeom prst="rect">
            <a:avLst/>
          </a:prstGeom>
        </p:spPr>
      </p:pic>
    </p:spTree>
    <p:extLst>
      <p:ext uri="{BB962C8B-B14F-4D97-AF65-F5344CB8AC3E}">
        <p14:creationId xmlns:p14="http://schemas.microsoft.com/office/powerpoint/2010/main" val="337605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C2ED5-DB5A-DE47-A02B-D2E01A40CB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805029-ECC0-5350-AAAC-39D9FBBF9863}"/>
              </a:ext>
            </a:extLst>
          </p:cNvPr>
          <p:cNvSpPr>
            <a:spLocks noGrp="1"/>
          </p:cNvSpPr>
          <p:nvPr>
            <p:ph type="title"/>
          </p:nvPr>
        </p:nvSpPr>
        <p:spPr>
          <a:xfrm>
            <a:off x="661339" y="690580"/>
            <a:ext cx="10992181" cy="549361"/>
          </a:xfrm>
        </p:spPr>
        <p:txBody>
          <a:bodyPr anchor="b">
            <a:normAutofit/>
          </a:bodyPr>
          <a:lstStyle/>
          <a:p>
            <a:r>
              <a:rPr lang="en-US" sz="3200" b="0" dirty="0"/>
              <a:t>Results</a:t>
            </a:r>
          </a:p>
        </p:txBody>
      </p:sp>
      <p:sp>
        <p:nvSpPr>
          <p:cNvPr id="12" name="Subtitle 2">
            <a:extLst>
              <a:ext uri="{FF2B5EF4-FFF2-40B4-BE49-F238E27FC236}">
                <a16:creationId xmlns:a16="http://schemas.microsoft.com/office/drawing/2014/main" id="{695A00BB-3DAA-CAB6-AFC2-A5C1784227AA}"/>
              </a:ext>
            </a:extLst>
          </p:cNvPr>
          <p:cNvSpPr>
            <a:spLocks noGrp="1"/>
          </p:cNvSpPr>
          <p:nvPr>
            <p:ph type="subTitle" idx="1"/>
          </p:nvPr>
        </p:nvSpPr>
        <p:spPr>
          <a:xfrm>
            <a:off x="660400" y="1275812"/>
            <a:ext cx="10993120" cy="428625"/>
          </a:xfrm>
        </p:spPr>
        <p:txBody>
          <a:bodyPr>
            <a:normAutofit/>
          </a:bodyPr>
          <a:lstStyle/>
          <a:p>
            <a:pPr>
              <a:spcAft>
                <a:spcPts val="600"/>
              </a:spcAft>
            </a:pPr>
            <a:r>
              <a:rPr lang="en-US" sz="2400" b="1" i="0" dirty="0"/>
              <a:t>Figure 2: Multivariable Analysis of </a:t>
            </a:r>
            <a:r>
              <a:rPr lang="en-US" sz="2400" b="1" i="0" dirty="0" err="1"/>
              <a:t>EuraHS</a:t>
            </a:r>
            <a:r>
              <a:rPr lang="en-US" sz="2400" b="1" i="0" dirty="0"/>
              <a:t> Pain Scores at 6 Months</a:t>
            </a:r>
          </a:p>
        </p:txBody>
      </p:sp>
      <p:pic>
        <p:nvPicPr>
          <p:cNvPr id="4" name="Picture 3">
            <a:extLst>
              <a:ext uri="{FF2B5EF4-FFF2-40B4-BE49-F238E27FC236}">
                <a16:creationId xmlns:a16="http://schemas.microsoft.com/office/drawing/2014/main" id="{155D72B2-D58C-EEAC-12F3-2A50F90B245E}"/>
              </a:ext>
            </a:extLst>
          </p:cNvPr>
          <p:cNvPicPr>
            <a:picLocks noChangeAspect="1"/>
          </p:cNvPicPr>
          <p:nvPr/>
        </p:nvPicPr>
        <p:blipFill>
          <a:blip r:embed="rId3"/>
          <a:stretch>
            <a:fillRect/>
          </a:stretch>
        </p:blipFill>
        <p:spPr>
          <a:xfrm>
            <a:off x="2916655" y="1740308"/>
            <a:ext cx="5853466" cy="4882742"/>
          </a:xfrm>
          <a:prstGeom prst="rect">
            <a:avLst/>
          </a:prstGeom>
        </p:spPr>
      </p:pic>
      <p:sp>
        <p:nvSpPr>
          <p:cNvPr id="5" name="Rectangle 4">
            <a:extLst>
              <a:ext uri="{FF2B5EF4-FFF2-40B4-BE49-F238E27FC236}">
                <a16:creationId xmlns:a16="http://schemas.microsoft.com/office/drawing/2014/main" id="{7E0732BA-3D5B-E15C-5BA1-F2E1AF4B14B1}"/>
              </a:ext>
            </a:extLst>
          </p:cNvPr>
          <p:cNvSpPr/>
          <p:nvPr/>
        </p:nvSpPr>
        <p:spPr>
          <a:xfrm>
            <a:off x="5406887" y="2353585"/>
            <a:ext cx="485030" cy="24649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8AE0958-0732-0DD1-6D6A-532743FDC0AD}"/>
              </a:ext>
            </a:extLst>
          </p:cNvPr>
          <p:cNvPicPr>
            <a:picLocks noChangeAspect="1"/>
          </p:cNvPicPr>
          <p:nvPr/>
        </p:nvPicPr>
        <p:blipFill>
          <a:blip r:embed="rId4"/>
          <a:stretch>
            <a:fillRect/>
          </a:stretch>
        </p:blipFill>
        <p:spPr>
          <a:xfrm>
            <a:off x="5993020" y="2358776"/>
            <a:ext cx="444500" cy="241300"/>
          </a:xfrm>
          <a:prstGeom prst="rect">
            <a:avLst/>
          </a:prstGeom>
        </p:spPr>
      </p:pic>
      <p:cxnSp>
        <p:nvCxnSpPr>
          <p:cNvPr id="9" name="Straight Connector 8">
            <a:extLst>
              <a:ext uri="{FF2B5EF4-FFF2-40B4-BE49-F238E27FC236}">
                <a16:creationId xmlns:a16="http://schemas.microsoft.com/office/drawing/2014/main" id="{14A1537F-5555-DB8D-B33D-138167789EBA}"/>
              </a:ext>
            </a:extLst>
          </p:cNvPr>
          <p:cNvCxnSpPr/>
          <p:nvPr/>
        </p:nvCxnSpPr>
        <p:spPr>
          <a:xfrm>
            <a:off x="5105400" y="1943100"/>
            <a:ext cx="685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304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71D26-BC38-02FA-0135-A057F133E3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5DBBEA-6967-3B1D-783C-A4B397BE15BD}"/>
              </a:ext>
            </a:extLst>
          </p:cNvPr>
          <p:cNvSpPr>
            <a:spLocks noGrp="1"/>
          </p:cNvSpPr>
          <p:nvPr>
            <p:ph type="title"/>
          </p:nvPr>
        </p:nvSpPr>
        <p:spPr/>
        <p:txBody>
          <a:bodyPr/>
          <a:lstStyle/>
          <a:p>
            <a:r>
              <a:rPr lang="en-US" b="0"/>
              <a:t>Conclusions</a:t>
            </a:r>
            <a:endParaRPr lang="en-US" b="0" dirty="0"/>
          </a:p>
        </p:txBody>
      </p:sp>
      <p:sp>
        <p:nvSpPr>
          <p:cNvPr id="9" name="TextBox 8">
            <a:extLst>
              <a:ext uri="{FF2B5EF4-FFF2-40B4-BE49-F238E27FC236}">
                <a16:creationId xmlns:a16="http://schemas.microsoft.com/office/drawing/2014/main" id="{B795AE1A-C7AF-A57B-0D7C-07C70A0FCB6A}"/>
              </a:ext>
            </a:extLst>
          </p:cNvPr>
          <p:cNvSpPr txBox="1"/>
          <p:nvPr/>
        </p:nvSpPr>
        <p:spPr>
          <a:xfrm>
            <a:off x="175787" y="5095806"/>
            <a:ext cx="4263275" cy="420564"/>
          </a:xfrm>
          <a:prstGeom prst="rect">
            <a:avLst/>
          </a:prstGeom>
          <a:noFill/>
        </p:spPr>
        <p:txBody>
          <a:bodyPr wrap="square" rtlCol="0">
            <a:spAutoFit/>
          </a:bodyPr>
          <a:lstStyle/>
          <a:p>
            <a:pPr algn="ctr"/>
            <a:r>
              <a:rPr lang="en-US" sz="2133" dirty="0">
                <a:solidFill>
                  <a:schemeClr val="tx2"/>
                </a:solidFill>
              </a:rPr>
              <a:t>Division is common and safe</a:t>
            </a:r>
          </a:p>
        </p:txBody>
      </p:sp>
      <p:sp>
        <p:nvSpPr>
          <p:cNvPr id="12" name="TextBox 11">
            <a:extLst>
              <a:ext uri="{FF2B5EF4-FFF2-40B4-BE49-F238E27FC236}">
                <a16:creationId xmlns:a16="http://schemas.microsoft.com/office/drawing/2014/main" id="{E8D4059C-4BBB-4506-73F1-C1BEF1EF7077}"/>
              </a:ext>
            </a:extLst>
          </p:cNvPr>
          <p:cNvSpPr txBox="1"/>
          <p:nvPr/>
        </p:nvSpPr>
        <p:spPr>
          <a:xfrm>
            <a:off x="4673059" y="4931692"/>
            <a:ext cx="3297185" cy="748795"/>
          </a:xfrm>
          <a:prstGeom prst="rect">
            <a:avLst/>
          </a:prstGeom>
          <a:noFill/>
        </p:spPr>
        <p:txBody>
          <a:bodyPr wrap="none" rtlCol="0">
            <a:spAutoFit/>
          </a:bodyPr>
          <a:lstStyle/>
          <a:p>
            <a:pPr algn="ctr"/>
            <a:r>
              <a:rPr lang="en-US" sz="2133" dirty="0">
                <a:solidFill>
                  <a:schemeClr val="tx2"/>
                </a:solidFill>
              </a:rPr>
              <a:t>Division is associated with</a:t>
            </a:r>
          </a:p>
          <a:p>
            <a:pPr algn="ctr"/>
            <a:r>
              <a:rPr lang="en-US" sz="2133" dirty="0">
                <a:solidFill>
                  <a:schemeClr val="tx2"/>
                </a:solidFill>
              </a:rPr>
              <a:t>lower 6-month pain </a:t>
            </a:r>
          </a:p>
        </p:txBody>
      </p:sp>
      <p:sp>
        <p:nvSpPr>
          <p:cNvPr id="15" name="TextBox 14">
            <a:extLst>
              <a:ext uri="{FF2B5EF4-FFF2-40B4-BE49-F238E27FC236}">
                <a16:creationId xmlns:a16="http://schemas.microsoft.com/office/drawing/2014/main" id="{D788F7E6-4834-77DC-F1A8-D69C59B2D912}"/>
              </a:ext>
            </a:extLst>
          </p:cNvPr>
          <p:cNvSpPr txBox="1"/>
          <p:nvPr/>
        </p:nvSpPr>
        <p:spPr>
          <a:xfrm>
            <a:off x="8273971" y="4930437"/>
            <a:ext cx="3742242" cy="748795"/>
          </a:xfrm>
          <a:prstGeom prst="rect">
            <a:avLst/>
          </a:prstGeom>
          <a:noFill/>
        </p:spPr>
        <p:txBody>
          <a:bodyPr wrap="none" rtlCol="0">
            <a:spAutoFit/>
          </a:bodyPr>
          <a:lstStyle/>
          <a:p>
            <a:pPr algn="ctr"/>
            <a:r>
              <a:rPr lang="en-US" sz="2133" dirty="0">
                <a:solidFill>
                  <a:schemeClr val="tx2"/>
                </a:solidFill>
              </a:rPr>
              <a:t>Knowledge gaps limit ability to</a:t>
            </a:r>
          </a:p>
          <a:p>
            <a:pPr algn="ctr"/>
            <a:r>
              <a:rPr lang="en-US" sz="2133" dirty="0">
                <a:solidFill>
                  <a:schemeClr val="tx2"/>
                </a:solidFill>
              </a:rPr>
              <a:t> offer formal recommendation</a:t>
            </a:r>
          </a:p>
        </p:txBody>
      </p:sp>
      <p:cxnSp>
        <p:nvCxnSpPr>
          <p:cNvPr id="17" name="Straight Connector 16">
            <a:extLst>
              <a:ext uri="{FF2B5EF4-FFF2-40B4-BE49-F238E27FC236}">
                <a16:creationId xmlns:a16="http://schemas.microsoft.com/office/drawing/2014/main" id="{E6183EA4-C5BC-5904-6A07-88C4DFC9837D}"/>
              </a:ext>
            </a:extLst>
          </p:cNvPr>
          <p:cNvCxnSpPr/>
          <p:nvPr/>
        </p:nvCxnSpPr>
        <p:spPr>
          <a:xfrm>
            <a:off x="4439064" y="1660438"/>
            <a:ext cx="0" cy="4555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234C829-DC1C-73C0-F8AA-CAB7AD407A9A}"/>
              </a:ext>
            </a:extLst>
          </p:cNvPr>
          <p:cNvCxnSpPr/>
          <p:nvPr/>
        </p:nvCxnSpPr>
        <p:spPr>
          <a:xfrm>
            <a:off x="8204241" y="1660437"/>
            <a:ext cx="0" cy="4555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4777EE1-10D3-4D8D-6F03-F2535879406A}"/>
              </a:ext>
            </a:extLst>
          </p:cNvPr>
          <p:cNvPicPr>
            <a:picLocks noChangeAspect="1"/>
          </p:cNvPicPr>
          <p:nvPr/>
        </p:nvPicPr>
        <p:blipFill>
          <a:blip r:embed="rId3"/>
          <a:stretch>
            <a:fillRect/>
          </a:stretch>
        </p:blipFill>
        <p:spPr>
          <a:xfrm>
            <a:off x="5207979" y="1842744"/>
            <a:ext cx="2227307" cy="2572924"/>
          </a:xfrm>
          <a:prstGeom prst="rect">
            <a:avLst/>
          </a:prstGeom>
        </p:spPr>
      </p:pic>
      <p:pic>
        <p:nvPicPr>
          <p:cNvPr id="6" name="Picture 5">
            <a:extLst>
              <a:ext uri="{FF2B5EF4-FFF2-40B4-BE49-F238E27FC236}">
                <a16:creationId xmlns:a16="http://schemas.microsoft.com/office/drawing/2014/main" id="{AB5ED444-814B-6AA1-81DA-07DDC87811B5}"/>
              </a:ext>
            </a:extLst>
          </p:cNvPr>
          <p:cNvPicPr>
            <a:picLocks noChangeAspect="1"/>
          </p:cNvPicPr>
          <p:nvPr/>
        </p:nvPicPr>
        <p:blipFill>
          <a:blip r:embed="rId4"/>
          <a:stretch>
            <a:fillRect/>
          </a:stretch>
        </p:blipFill>
        <p:spPr>
          <a:xfrm>
            <a:off x="9065918" y="1842744"/>
            <a:ext cx="2736740" cy="2755231"/>
          </a:xfrm>
          <a:prstGeom prst="rect">
            <a:avLst/>
          </a:prstGeom>
        </p:spPr>
      </p:pic>
      <p:pic>
        <p:nvPicPr>
          <p:cNvPr id="7" name="Picture 6">
            <a:extLst>
              <a:ext uri="{FF2B5EF4-FFF2-40B4-BE49-F238E27FC236}">
                <a16:creationId xmlns:a16="http://schemas.microsoft.com/office/drawing/2014/main" id="{987DE6AD-F168-9265-99C9-4B338D349D79}"/>
              </a:ext>
            </a:extLst>
          </p:cNvPr>
          <p:cNvPicPr>
            <a:picLocks noChangeAspect="1"/>
          </p:cNvPicPr>
          <p:nvPr/>
        </p:nvPicPr>
        <p:blipFill>
          <a:blip r:embed="rId5"/>
          <a:stretch>
            <a:fillRect/>
          </a:stretch>
        </p:blipFill>
        <p:spPr>
          <a:xfrm>
            <a:off x="919096" y="2037785"/>
            <a:ext cx="2658292" cy="2637524"/>
          </a:xfrm>
          <a:prstGeom prst="rect">
            <a:avLst/>
          </a:prstGeom>
        </p:spPr>
      </p:pic>
    </p:spTree>
    <p:extLst>
      <p:ext uri="{BB962C8B-B14F-4D97-AF65-F5344CB8AC3E}">
        <p14:creationId xmlns:p14="http://schemas.microsoft.com/office/powerpoint/2010/main" val="334982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53D24-7BC9-66BB-3BE6-6E13F4C54D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5646A1-126D-E5D9-C9CE-440BB3E67F55}"/>
              </a:ext>
            </a:extLst>
          </p:cNvPr>
          <p:cNvSpPr>
            <a:spLocks noGrp="1"/>
          </p:cNvSpPr>
          <p:nvPr>
            <p:ph type="title"/>
          </p:nvPr>
        </p:nvSpPr>
        <p:spPr/>
        <p:txBody>
          <a:bodyPr/>
          <a:lstStyle/>
          <a:p>
            <a:r>
              <a:rPr lang="en-US" b="0" dirty="0"/>
              <a:t>Future Steps</a:t>
            </a:r>
          </a:p>
        </p:txBody>
      </p:sp>
      <p:sp>
        <p:nvSpPr>
          <p:cNvPr id="3" name="Text Placeholder 2">
            <a:extLst>
              <a:ext uri="{FF2B5EF4-FFF2-40B4-BE49-F238E27FC236}">
                <a16:creationId xmlns:a16="http://schemas.microsoft.com/office/drawing/2014/main" id="{53A12A16-F423-70D2-F833-8E94D0F335F3}"/>
              </a:ext>
            </a:extLst>
          </p:cNvPr>
          <p:cNvSpPr>
            <a:spLocks noGrp="1"/>
          </p:cNvSpPr>
          <p:nvPr>
            <p:ph type="body" sz="quarter" idx="13"/>
          </p:nvPr>
        </p:nvSpPr>
        <p:spPr>
          <a:xfrm>
            <a:off x="660400" y="1662033"/>
            <a:ext cx="9727179" cy="1749571"/>
          </a:xfrm>
        </p:spPr>
        <p:txBody>
          <a:bodyPr/>
          <a:lstStyle/>
          <a:p>
            <a:pPr marL="0" indent="0">
              <a:lnSpc>
                <a:spcPct val="100000"/>
              </a:lnSpc>
              <a:spcBef>
                <a:spcPts val="800"/>
              </a:spcBef>
              <a:buNone/>
            </a:pPr>
            <a:r>
              <a:rPr lang="en-US" sz="2133" b="1" dirty="0"/>
              <a:t>Questions:</a:t>
            </a:r>
          </a:p>
          <a:p>
            <a:pPr>
              <a:lnSpc>
                <a:spcPct val="100000"/>
              </a:lnSpc>
              <a:spcBef>
                <a:spcPts val="800"/>
              </a:spcBef>
              <a:buFontTx/>
              <a:buChar char="-"/>
            </a:pPr>
            <a:r>
              <a:rPr lang="en-US" sz="2133" dirty="0"/>
              <a:t>Does division affect physical function and obstetric outcomes?</a:t>
            </a:r>
          </a:p>
          <a:p>
            <a:pPr>
              <a:lnSpc>
                <a:spcPct val="100000"/>
              </a:lnSpc>
              <a:spcBef>
                <a:spcPts val="800"/>
              </a:spcBef>
              <a:buFontTx/>
              <a:buChar char="-"/>
            </a:pPr>
            <a:r>
              <a:rPr lang="en-US" sz="2133" dirty="0"/>
              <a:t>Does effect differ by age, parity, and approach?</a:t>
            </a:r>
          </a:p>
          <a:p>
            <a:pPr>
              <a:lnSpc>
                <a:spcPct val="100000"/>
              </a:lnSpc>
              <a:spcBef>
                <a:spcPts val="800"/>
              </a:spcBef>
              <a:buFontTx/>
              <a:buChar char="-"/>
            </a:pPr>
            <a:r>
              <a:rPr lang="en-US" sz="2133" dirty="0"/>
              <a:t>Is the statistically significant pain reduction clinically relevant?</a:t>
            </a:r>
          </a:p>
          <a:p>
            <a:pPr>
              <a:lnSpc>
                <a:spcPct val="100000"/>
              </a:lnSpc>
              <a:spcBef>
                <a:spcPts val="800"/>
              </a:spcBef>
              <a:buFontTx/>
              <a:buChar char="-"/>
            </a:pPr>
            <a:endParaRPr lang="en-US" sz="2133" dirty="0"/>
          </a:p>
          <a:p>
            <a:pPr marL="0" indent="0">
              <a:lnSpc>
                <a:spcPct val="100000"/>
              </a:lnSpc>
              <a:spcBef>
                <a:spcPts val="800"/>
              </a:spcBef>
              <a:buNone/>
            </a:pPr>
            <a:endParaRPr lang="en-US" sz="2133" b="1" dirty="0"/>
          </a:p>
          <a:p>
            <a:pPr marL="0" indent="0">
              <a:lnSpc>
                <a:spcPct val="100000"/>
              </a:lnSpc>
              <a:spcBef>
                <a:spcPts val="800"/>
              </a:spcBef>
              <a:buNone/>
            </a:pPr>
            <a:endParaRPr lang="en-US" sz="2133" b="1" dirty="0"/>
          </a:p>
          <a:p>
            <a:pPr marL="0" indent="0">
              <a:lnSpc>
                <a:spcPct val="100000"/>
              </a:lnSpc>
              <a:spcBef>
                <a:spcPts val="800"/>
              </a:spcBef>
              <a:buNone/>
            </a:pPr>
            <a:endParaRPr lang="en-US" sz="2133" b="1" dirty="0"/>
          </a:p>
          <a:p>
            <a:pPr marL="0" indent="0">
              <a:lnSpc>
                <a:spcPct val="100000"/>
              </a:lnSpc>
              <a:spcBef>
                <a:spcPts val="800"/>
              </a:spcBef>
              <a:buNone/>
            </a:pPr>
            <a:endParaRPr lang="en-US" sz="2133" b="1" dirty="0"/>
          </a:p>
          <a:p>
            <a:pPr marL="0" indent="0">
              <a:lnSpc>
                <a:spcPct val="100000"/>
              </a:lnSpc>
              <a:spcBef>
                <a:spcPts val="800"/>
              </a:spcBef>
              <a:buNone/>
            </a:pPr>
            <a:endParaRPr lang="en-US" sz="2133" b="1" dirty="0"/>
          </a:p>
          <a:p>
            <a:pPr marL="0" indent="0">
              <a:lnSpc>
                <a:spcPct val="100000"/>
              </a:lnSpc>
              <a:spcBef>
                <a:spcPts val="800"/>
              </a:spcBef>
              <a:buNone/>
            </a:pPr>
            <a:endParaRPr lang="en-US" sz="2133" b="1" dirty="0"/>
          </a:p>
        </p:txBody>
      </p:sp>
      <p:pic>
        <p:nvPicPr>
          <p:cNvPr id="5" name="Graphic 4" descr="Question Mark with solid fill">
            <a:extLst>
              <a:ext uri="{FF2B5EF4-FFF2-40B4-BE49-F238E27FC236}">
                <a16:creationId xmlns:a16="http://schemas.microsoft.com/office/drawing/2014/main" id="{862D3AD2-EE4F-DDB9-D7CC-BA4D199492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95945" y="2006603"/>
            <a:ext cx="1219200" cy="1219200"/>
          </a:xfrm>
          <a:prstGeom prst="rect">
            <a:avLst/>
          </a:prstGeom>
        </p:spPr>
      </p:pic>
      <p:sp>
        <p:nvSpPr>
          <p:cNvPr id="9" name="TextBox 8">
            <a:extLst>
              <a:ext uri="{FF2B5EF4-FFF2-40B4-BE49-F238E27FC236}">
                <a16:creationId xmlns:a16="http://schemas.microsoft.com/office/drawing/2014/main" id="{073FF941-FE82-737D-E1EA-8BB4964CA5A1}"/>
              </a:ext>
            </a:extLst>
          </p:cNvPr>
          <p:cNvSpPr txBox="1"/>
          <p:nvPr/>
        </p:nvSpPr>
        <p:spPr>
          <a:xfrm>
            <a:off x="2349798" y="3795808"/>
            <a:ext cx="9363835" cy="2800318"/>
          </a:xfrm>
          <a:prstGeom prst="rect">
            <a:avLst/>
          </a:prstGeom>
          <a:noFill/>
        </p:spPr>
        <p:txBody>
          <a:bodyPr wrap="square">
            <a:spAutoFit/>
          </a:bodyPr>
          <a:lstStyle/>
          <a:p>
            <a:pPr>
              <a:spcBef>
                <a:spcPts val="800"/>
              </a:spcBef>
            </a:pPr>
            <a:r>
              <a:rPr lang="en-US" sz="2133" b="1" dirty="0">
                <a:solidFill>
                  <a:schemeClr val="tx2"/>
                </a:solidFill>
              </a:rPr>
              <a:t>Areas of Focus: </a:t>
            </a:r>
          </a:p>
          <a:p>
            <a:pPr marL="380990" indent="-380990">
              <a:spcBef>
                <a:spcPts val="800"/>
              </a:spcBef>
              <a:buFontTx/>
              <a:buChar char="-"/>
            </a:pPr>
            <a:r>
              <a:rPr lang="en-US" sz="2133" dirty="0">
                <a:solidFill>
                  <a:schemeClr val="tx2"/>
                </a:solidFill>
              </a:rPr>
              <a:t>Female-specific outcomes: pelvic floor symptoms, dyspareunia, uterine prolapse, pregnancy </a:t>
            </a:r>
          </a:p>
          <a:p>
            <a:pPr marL="380990" indent="-380990">
              <a:spcBef>
                <a:spcPts val="800"/>
              </a:spcBef>
              <a:buFontTx/>
              <a:buChar char="-"/>
            </a:pPr>
            <a:r>
              <a:rPr lang="en-US" sz="2133" dirty="0">
                <a:solidFill>
                  <a:schemeClr val="tx2"/>
                </a:solidFill>
              </a:rPr>
              <a:t>Technique-specific analyses: how/where ligament divided and any mesh plane interactions</a:t>
            </a:r>
          </a:p>
          <a:p>
            <a:pPr marL="380990" indent="-380990">
              <a:spcBef>
                <a:spcPts val="800"/>
              </a:spcBef>
              <a:buFontTx/>
              <a:buChar char="-"/>
            </a:pPr>
            <a:r>
              <a:rPr lang="en-US" sz="2133" dirty="0">
                <a:solidFill>
                  <a:schemeClr val="tx2"/>
                </a:solidFill>
              </a:rPr>
              <a:t>Which populations should preservation be encouraged</a:t>
            </a:r>
          </a:p>
          <a:p>
            <a:pPr marL="380990" indent="-380990">
              <a:spcBef>
                <a:spcPts val="800"/>
              </a:spcBef>
              <a:buFontTx/>
              <a:buChar char="-"/>
            </a:pPr>
            <a:endParaRPr lang="en-US" sz="2133" dirty="0">
              <a:solidFill>
                <a:schemeClr val="tx2"/>
              </a:solidFill>
            </a:endParaRPr>
          </a:p>
        </p:txBody>
      </p:sp>
      <p:pic>
        <p:nvPicPr>
          <p:cNvPr id="6" name="Graphic 5" descr="Exclamation mark with solid fill">
            <a:extLst>
              <a:ext uri="{FF2B5EF4-FFF2-40B4-BE49-F238E27FC236}">
                <a16:creationId xmlns:a16="http://schemas.microsoft.com/office/drawing/2014/main" id="{EEA59196-1954-8A1B-83BC-B15B88E934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0140" y="4278085"/>
            <a:ext cx="1219200" cy="1219200"/>
          </a:xfrm>
          <a:prstGeom prst="rect">
            <a:avLst/>
          </a:prstGeom>
        </p:spPr>
      </p:pic>
    </p:spTree>
    <p:extLst>
      <p:ext uri="{BB962C8B-B14F-4D97-AF65-F5344CB8AC3E}">
        <p14:creationId xmlns:p14="http://schemas.microsoft.com/office/powerpoint/2010/main" val="226788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305108" y="5907507"/>
            <a:ext cx="5170632" cy="428625"/>
          </a:xfrm>
        </p:spPr>
        <p:txBody>
          <a:bodyPr/>
          <a:lstStyle/>
          <a:p>
            <a:r>
              <a:rPr lang="en-US" dirty="0"/>
              <a:t>Email: William.Head@OSUMC.edu</a:t>
            </a:r>
          </a:p>
        </p:txBody>
      </p:sp>
      <p:pic>
        <p:nvPicPr>
          <p:cNvPr id="3" name="Picture 2" descr="C:\Users\ridg17\Desktop\Block O repeat_Page_3.png"/>
          <p:cNvPicPr>
            <a:picLocks noChangeAspect="1" noChangeArrowheads="1"/>
          </p:cNvPicPr>
          <p:nvPr/>
        </p:nvPicPr>
        <p:blipFill rotWithShape="1">
          <a:blip r:embed="rId3">
            <a:extLst>
              <a:ext uri="{28A0092B-C50C-407E-A947-70E740481C1C}">
                <a14:useLocalDpi xmlns:a14="http://schemas.microsoft.com/office/drawing/2010/main" val="0"/>
              </a:ext>
            </a:extLst>
          </a:blip>
          <a:srcRect t="11280" b="77439"/>
          <a:stretch/>
        </p:blipFill>
        <p:spPr bwMode="auto">
          <a:xfrm>
            <a:off x="-57334" y="-13834"/>
            <a:ext cx="12306667" cy="13882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20046EC-EF6F-4D82-6332-FAB48773E4EC}"/>
              </a:ext>
            </a:extLst>
          </p:cNvPr>
          <p:cNvPicPr>
            <a:picLocks noChangeAspect="1"/>
          </p:cNvPicPr>
          <p:nvPr/>
        </p:nvPicPr>
        <p:blipFill>
          <a:blip r:embed="rId4"/>
          <a:stretch>
            <a:fillRect/>
          </a:stretch>
        </p:blipFill>
        <p:spPr>
          <a:xfrm>
            <a:off x="3450771" y="1673266"/>
            <a:ext cx="5680052" cy="3935393"/>
          </a:xfrm>
          <a:prstGeom prst="rect">
            <a:avLst/>
          </a:prstGeom>
        </p:spPr>
      </p:pic>
      <p:pic>
        <p:nvPicPr>
          <p:cNvPr id="6" name="Picture 5">
            <a:extLst>
              <a:ext uri="{FF2B5EF4-FFF2-40B4-BE49-F238E27FC236}">
                <a16:creationId xmlns:a16="http://schemas.microsoft.com/office/drawing/2014/main" id="{909935F0-BCA3-201F-EE02-21E38EA8AEAF}"/>
              </a:ext>
            </a:extLst>
          </p:cNvPr>
          <p:cNvPicPr>
            <a:picLocks noChangeAspect="1"/>
          </p:cNvPicPr>
          <p:nvPr/>
        </p:nvPicPr>
        <p:blipFill>
          <a:blip r:embed="rId5"/>
          <a:stretch>
            <a:fillRect/>
          </a:stretch>
        </p:blipFill>
        <p:spPr>
          <a:xfrm>
            <a:off x="0" y="6244112"/>
            <a:ext cx="7635232" cy="613888"/>
          </a:xfrm>
          <a:prstGeom prst="rect">
            <a:avLst/>
          </a:prstGeom>
        </p:spPr>
      </p:pic>
    </p:spTree>
    <p:extLst>
      <p:ext uri="{BB962C8B-B14F-4D97-AF65-F5344CB8AC3E}">
        <p14:creationId xmlns:p14="http://schemas.microsoft.com/office/powerpoint/2010/main" val="777947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C18FC-0777-40AB-40DA-7BD7EC06A07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D1916EE-CB8F-6DEC-3C8F-3D675723024D}"/>
              </a:ext>
            </a:extLst>
          </p:cNvPr>
          <p:cNvSpPr txBox="1">
            <a:spLocks noGrp="1"/>
          </p:cNvSpPr>
          <p:nvPr>
            <p:ph type="title" idx="4294967295"/>
          </p:nvPr>
        </p:nvSpPr>
        <p:spPr>
          <a:xfrm>
            <a:off x="-296731" y="1601230"/>
            <a:ext cx="5312365" cy="705605"/>
          </a:xfrm>
          <a:prstGeom prst="rect">
            <a:avLst/>
          </a:prstGeom>
          <a:noFill/>
          <a:ln>
            <a:noFill/>
            <a:prstDash/>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lvl1pPr algn="l" rtl="0" eaLnBrk="1" fontAlgn="base" hangingPunct="1">
              <a:lnSpc>
                <a:spcPct val="85000"/>
              </a:lnSpc>
              <a:spcBef>
                <a:spcPct val="0"/>
              </a:spcBef>
              <a:spcAft>
                <a:spcPct val="0"/>
              </a:spcAft>
              <a:defRPr sz="3000" kern="1200">
                <a:solidFill>
                  <a:schemeClr val="accent1"/>
                </a:solidFill>
                <a:latin typeface="Arial" pitchFamily="34" charset="0"/>
                <a:ea typeface="+mj-ea"/>
                <a:cs typeface="Arial" pitchFamily="34" charset="0"/>
              </a:defRPr>
            </a:lvl1pPr>
            <a:lvl2pPr algn="l" rtl="0" eaLnBrk="1" fontAlgn="base" hangingPunct="1">
              <a:lnSpc>
                <a:spcPct val="85000"/>
              </a:lnSpc>
              <a:spcBef>
                <a:spcPct val="0"/>
              </a:spcBef>
              <a:spcAft>
                <a:spcPct val="0"/>
              </a:spcAft>
              <a:defRPr sz="3200">
                <a:solidFill>
                  <a:schemeClr val="tx1"/>
                </a:solidFill>
                <a:latin typeface="Arial" charset="0"/>
                <a:cs typeface="Arial" charset="0"/>
              </a:defRPr>
            </a:lvl2pPr>
            <a:lvl3pPr algn="l" rtl="0" eaLnBrk="1" fontAlgn="base" hangingPunct="1">
              <a:lnSpc>
                <a:spcPct val="85000"/>
              </a:lnSpc>
              <a:spcBef>
                <a:spcPct val="0"/>
              </a:spcBef>
              <a:spcAft>
                <a:spcPct val="0"/>
              </a:spcAft>
              <a:defRPr sz="3200">
                <a:solidFill>
                  <a:schemeClr val="tx1"/>
                </a:solidFill>
                <a:latin typeface="Arial" charset="0"/>
                <a:cs typeface="Arial" charset="0"/>
              </a:defRPr>
            </a:lvl3pPr>
            <a:lvl4pPr algn="l" rtl="0" eaLnBrk="1" fontAlgn="base" hangingPunct="1">
              <a:lnSpc>
                <a:spcPct val="85000"/>
              </a:lnSpc>
              <a:spcBef>
                <a:spcPct val="0"/>
              </a:spcBef>
              <a:spcAft>
                <a:spcPct val="0"/>
              </a:spcAft>
              <a:defRPr sz="3200">
                <a:solidFill>
                  <a:schemeClr val="tx1"/>
                </a:solidFill>
                <a:latin typeface="Arial" charset="0"/>
                <a:cs typeface="Arial" charset="0"/>
              </a:defRPr>
            </a:lvl4pPr>
            <a:lvl5pPr algn="l" rtl="0" eaLnBrk="1" fontAlgn="base" hangingPunct="1">
              <a:lnSpc>
                <a:spcPct val="85000"/>
              </a:lnSpc>
              <a:spcBef>
                <a:spcPct val="0"/>
              </a:spcBef>
              <a:spcAft>
                <a:spcPct val="0"/>
              </a:spcAft>
              <a:defRPr sz="3200">
                <a:solidFill>
                  <a:schemeClr val="tx1"/>
                </a:solidFill>
                <a:latin typeface="Arial" charset="0"/>
                <a:cs typeface="Arial" charset="0"/>
              </a:defRPr>
            </a:lvl5pPr>
            <a:lvl6pPr marL="457200" algn="l" rtl="0" eaLnBrk="1" fontAlgn="base" hangingPunct="1">
              <a:lnSpc>
                <a:spcPct val="85000"/>
              </a:lnSpc>
              <a:spcBef>
                <a:spcPct val="0"/>
              </a:spcBef>
              <a:spcAft>
                <a:spcPct val="0"/>
              </a:spcAft>
              <a:defRPr sz="3200">
                <a:solidFill>
                  <a:schemeClr val="tx1"/>
                </a:solidFill>
                <a:latin typeface="Arial" charset="0"/>
                <a:cs typeface="Arial" charset="0"/>
              </a:defRPr>
            </a:lvl6pPr>
            <a:lvl7pPr marL="914400" algn="l" rtl="0" eaLnBrk="1" fontAlgn="base" hangingPunct="1">
              <a:lnSpc>
                <a:spcPct val="85000"/>
              </a:lnSpc>
              <a:spcBef>
                <a:spcPct val="0"/>
              </a:spcBef>
              <a:spcAft>
                <a:spcPct val="0"/>
              </a:spcAft>
              <a:defRPr sz="3200">
                <a:solidFill>
                  <a:schemeClr val="tx1"/>
                </a:solidFill>
                <a:latin typeface="Arial" charset="0"/>
                <a:cs typeface="Arial" charset="0"/>
              </a:defRPr>
            </a:lvl7pPr>
            <a:lvl8pPr marL="1371600" algn="l" rtl="0" eaLnBrk="1" fontAlgn="base" hangingPunct="1">
              <a:lnSpc>
                <a:spcPct val="85000"/>
              </a:lnSpc>
              <a:spcBef>
                <a:spcPct val="0"/>
              </a:spcBef>
              <a:spcAft>
                <a:spcPct val="0"/>
              </a:spcAft>
              <a:defRPr sz="3200">
                <a:solidFill>
                  <a:schemeClr val="tx1"/>
                </a:solidFill>
                <a:latin typeface="Arial" charset="0"/>
                <a:cs typeface="Arial" charset="0"/>
              </a:defRPr>
            </a:lvl8pPr>
            <a:lvl9pPr marL="1828800" algn="l" rtl="0" eaLnBrk="1" fontAlgn="base" hangingPunct="1">
              <a:lnSpc>
                <a:spcPct val="85000"/>
              </a:lnSpc>
              <a:spcBef>
                <a:spcPct val="0"/>
              </a:spcBef>
              <a:spcAft>
                <a:spcPct val="0"/>
              </a:spcAft>
              <a:defRPr sz="3200">
                <a:solidFill>
                  <a:schemeClr val="tx1"/>
                </a:solidFill>
                <a:latin typeface="Arial" charset="0"/>
                <a:cs typeface="Arial" charset="0"/>
              </a:defRPr>
            </a:lvl9pPr>
          </a:lstStyle>
          <a:p>
            <a:pPr algn="ctr" defTabSz="1219170">
              <a:defRPr/>
            </a:pPr>
            <a:r>
              <a:rPr lang="en-US" sz="4800" dirty="0"/>
              <a:t>Disclosures</a:t>
            </a:r>
          </a:p>
        </p:txBody>
      </p:sp>
      <p:sp>
        <p:nvSpPr>
          <p:cNvPr id="6" name="Subtitle 2">
            <a:extLst>
              <a:ext uri="{FF2B5EF4-FFF2-40B4-BE49-F238E27FC236}">
                <a16:creationId xmlns:a16="http://schemas.microsoft.com/office/drawing/2014/main" id="{ED77BCFA-DA13-24CA-8C08-D41A632BB0C4}"/>
              </a:ext>
            </a:extLst>
          </p:cNvPr>
          <p:cNvSpPr txBox="1">
            <a:spLocks/>
          </p:cNvSpPr>
          <p:nvPr/>
        </p:nvSpPr>
        <p:spPr>
          <a:xfrm>
            <a:off x="493096" y="2318145"/>
            <a:ext cx="11204027" cy="1388252"/>
          </a:xfrm>
          <a:prstGeom prst="rect">
            <a:avLst/>
          </a:prstGeom>
        </p:spPr>
        <p:txBody>
          <a:bodyPr/>
          <a:lstStyle>
            <a:lvl1pPr marL="290513" indent="-290513" algn="l" rtl="0" eaLnBrk="1" fontAlgn="base" hangingPunct="1">
              <a:lnSpc>
                <a:spcPct val="85000"/>
              </a:lnSpc>
              <a:spcBef>
                <a:spcPts val="1200"/>
              </a:spcBef>
              <a:spcAft>
                <a:spcPct val="0"/>
              </a:spcAft>
              <a:buClr>
                <a:srgbClr val="B2B2B2"/>
              </a:buClr>
              <a:buFont typeface="Wingdings" pitchFamily="2" charset="2"/>
              <a:buChar char="§"/>
              <a:defRPr sz="2400" kern="1200">
                <a:solidFill>
                  <a:schemeClr val="tx2"/>
                </a:solidFill>
                <a:latin typeface="+mn-lt"/>
                <a:ea typeface="+mn-ea"/>
                <a:cs typeface="+mn-cs"/>
              </a:defRPr>
            </a:lvl1pPr>
            <a:lvl2pPr marL="742950" indent="-285750" algn="l" rtl="0" eaLnBrk="1" fontAlgn="base" hangingPunct="1">
              <a:lnSpc>
                <a:spcPct val="85000"/>
              </a:lnSpc>
              <a:spcBef>
                <a:spcPts val="600"/>
              </a:spcBef>
              <a:spcAft>
                <a:spcPct val="0"/>
              </a:spcAft>
              <a:buClr>
                <a:srgbClr val="B2B2B2"/>
              </a:buClr>
              <a:buFont typeface="Wingdings" pitchFamily="2" charset="2"/>
              <a:buChar char="§"/>
              <a:defRPr sz="2200" kern="1200">
                <a:solidFill>
                  <a:schemeClr val="tx2"/>
                </a:solidFill>
                <a:latin typeface="+mn-lt"/>
                <a:ea typeface="+mn-ea"/>
                <a:cs typeface="+mn-cs"/>
              </a:defRPr>
            </a:lvl2pPr>
            <a:lvl3pPr marL="1143000" indent="-228600" algn="l" rtl="0" eaLnBrk="1" fontAlgn="base" hangingPunct="1">
              <a:lnSpc>
                <a:spcPct val="85000"/>
              </a:lnSpc>
              <a:spcBef>
                <a:spcPts val="600"/>
              </a:spcBef>
              <a:spcAft>
                <a:spcPct val="0"/>
              </a:spcAft>
              <a:buClr>
                <a:srgbClr val="B2B2B2"/>
              </a:buClr>
              <a:buFont typeface="Wingdings" pitchFamily="2" charset="2"/>
              <a:buChar char="§"/>
              <a:defRPr sz="2200" kern="1200">
                <a:solidFill>
                  <a:schemeClr val="tx2"/>
                </a:solidFill>
                <a:latin typeface="+mn-lt"/>
                <a:ea typeface="+mn-ea"/>
                <a:cs typeface="+mn-cs"/>
              </a:defRPr>
            </a:lvl3pPr>
            <a:lvl4pPr marL="1600200" indent="-228600" algn="l" rtl="0" eaLnBrk="1" fontAlgn="base" hangingPunct="1">
              <a:lnSpc>
                <a:spcPct val="85000"/>
              </a:lnSpc>
              <a:spcBef>
                <a:spcPct val="35000"/>
              </a:spcBef>
              <a:spcAft>
                <a:spcPct val="0"/>
              </a:spcAft>
              <a:buClr>
                <a:srgbClr val="B2B2B2"/>
              </a:buClr>
              <a:buFont typeface="Wingdings" pitchFamily="2" charset="2"/>
              <a:buChar char="§"/>
              <a:defRPr kern="1200">
                <a:solidFill>
                  <a:schemeClr val="tx2"/>
                </a:solidFill>
                <a:latin typeface="+mn-lt"/>
                <a:ea typeface="+mn-ea"/>
                <a:cs typeface="+mn-cs"/>
              </a:defRPr>
            </a:lvl4pPr>
            <a:lvl5pPr marL="2057400" indent="-228600" algn="l" rtl="0" eaLnBrk="1" fontAlgn="base" hangingPunct="1">
              <a:lnSpc>
                <a:spcPct val="85000"/>
              </a:lnSpc>
              <a:spcBef>
                <a:spcPct val="35000"/>
              </a:spcBef>
              <a:spcAft>
                <a:spcPct val="0"/>
              </a:spcAft>
              <a:buClr>
                <a:srgbClr val="B2B2B2"/>
              </a:buClr>
              <a:buFont typeface="Wingdings" pitchFamily="2" charset="2"/>
              <a:buChar char="§"/>
              <a:defRPr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1467" dirty="0"/>
              <a:t>W. Taylor Head MD: None</a:t>
            </a:r>
          </a:p>
          <a:p>
            <a:pPr marL="0" indent="0">
              <a:spcBef>
                <a:spcPts val="0"/>
              </a:spcBef>
              <a:buNone/>
            </a:pPr>
            <a:endParaRPr lang="en-US" sz="1467" dirty="0"/>
          </a:p>
          <a:p>
            <a:pPr marL="0" indent="0">
              <a:spcBef>
                <a:spcPts val="0"/>
              </a:spcBef>
              <a:buNone/>
            </a:pPr>
            <a:r>
              <a:rPr lang="en-US" sz="1467" dirty="0"/>
              <a:t>Savanna Renshaw MPA MPH: None</a:t>
            </a:r>
          </a:p>
          <a:p>
            <a:pPr marL="0" indent="0">
              <a:spcBef>
                <a:spcPts val="0"/>
              </a:spcBef>
              <a:buNone/>
            </a:pPr>
            <a:endParaRPr lang="en-US" sz="1467" dirty="0"/>
          </a:p>
          <a:p>
            <a:pPr marL="0" indent="0">
              <a:spcBef>
                <a:spcPts val="0"/>
              </a:spcBef>
              <a:buNone/>
            </a:pPr>
            <a:r>
              <a:rPr lang="en-US" sz="1467" dirty="0"/>
              <a:t>Courney Collins MD MS FACS: National Institute of Health – research support</a:t>
            </a:r>
          </a:p>
          <a:p>
            <a:pPr marL="0" indent="0">
              <a:spcBef>
                <a:spcPts val="0"/>
              </a:spcBef>
              <a:buNone/>
            </a:pPr>
            <a:endParaRPr lang="en-US" sz="1467" dirty="0"/>
          </a:p>
          <a:p>
            <a:pPr marL="0" indent="0">
              <a:spcBef>
                <a:spcPts val="0"/>
              </a:spcBef>
              <a:buNone/>
            </a:pPr>
            <a:r>
              <a:rPr lang="en-US" sz="1467" dirty="0"/>
              <a:t>Anand Gupta MBBS MPH: None</a:t>
            </a:r>
          </a:p>
          <a:p>
            <a:pPr marL="0" indent="0">
              <a:spcBef>
                <a:spcPts val="0"/>
              </a:spcBef>
              <a:buNone/>
            </a:pPr>
            <a:endParaRPr lang="en-US" sz="1467" dirty="0"/>
          </a:p>
          <a:p>
            <a:pPr marL="0" indent="0">
              <a:spcBef>
                <a:spcPts val="0"/>
              </a:spcBef>
              <a:buNone/>
            </a:pPr>
            <a:r>
              <a:rPr lang="en-US" sz="1467" dirty="0"/>
              <a:t>Benjamin Poulose </a:t>
            </a:r>
            <a:r>
              <a:rPr lang="en-US" sz="1400" dirty="0"/>
              <a:t>MD MPH FACS</a:t>
            </a:r>
            <a:r>
              <a:rPr lang="en-US" sz="1467" dirty="0"/>
              <a:t>: </a:t>
            </a:r>
          </a:p>
          <a:p>
            <a:pPr>
              <a:spcBef>
                <a:spcPts val="0"/>
              </a:spcBef>
            </a:pPr>
            <a:r>
              <a:rPr lang="en-US" sz="1467" dirty="0"/>
              <a:t>Abdominal Core Health Quality Collaborative – salary support</a:t>
            </a:r>
          </a:p>
          <a:p>
            <a:pPr>
              <a:spcBef>
                <a:spcPts val="0"/>
              </a:spcBef>
            </a:pPr>
            <a:r>
              <a:rPr lang="en-US" sz="1467" dirty="0"/>
              <a:t>BD Interventional – research support</a:t>
            </a:r>
          </a:p>
          <a:p>
            <a:pPr>
              <a:spcBef>
                <a:spcPts val="0"/>
              </a:spcBef>
            </a:pPr>
            <a:r>
              <a:rPr lang="en-US" sz="1467" dirty="0"/>
              <a:t>Advanced Medical Devices – research support</a:t>
            </a:r>
          </a:p>
          <a:p>
            <a:pPr>
              <a:spcBef>
                <a:spcPts val="0"/>
              </a:spcBef>
            </a:pPr>
            <a:r>
              <a:rPr lang="en-US" sz="1467" dirty="0" err="1"/>
              <a:t>Abbvie</a:t>
            </a:r>
            <a:r>
              <a:rPr lang="en-US" sz="1467" dirty="0"/>
              <a:t>/Allergan – consulting</a:t>
            </a:r>
          </a:p>
          <a:p>
            <a:pPr>
              <a:spcBef>
                <a:spcPts val="0"/>
              </a:spcBef>
            </a:pPr>
            <a:r>
              <a:rPr lang="en-US" sz="1467" dirty="0" err="1"/>
              <a:t>EndoEvolve</a:t>
            </a:r>
            <a:r>
              <a:rPr lang="en-US" sz="1467" dirty="0"/>
              <a:t> – equity</a:t>
            </a:r>
          </a:p>
          <a:p>
            <a:pPr marL="0" indent="0">
              <a:spcBef>
                <a:spcPts val="0"/>
              </a:spcBef>
              <a:buNone/>
            </a:pPr>
            <a:endParaRPr lang="en-US" sz="1467" dirty="0"/>
          </a:p>
          <a:p>
            <a:pPr marL="0" indent="0">
              <a:spcBef>
                <a:spcPts val="0"/>
              </a:spcBef>
              <a:buNone/>
            </a:pPr>
            <a:r>
              <a:rPr lang="en-US" sz="1467" dirty="0"/>
              <a:t>Kelly Haisley MD: None</a:t>
            </a:r>
          </a:p>
          <a:p>
            <a:pPr marL="0" indent="0">
              <a:spcBef>
                <a:spcPts val="0"/>
              </a:spcBef>
              <a:buNone/>
            </a:pPr>
            <a:endParaRPr lang="en-US" sz="1467" dirty="0"/>
          </a:p>
        </p:txBody>
      </p:sp>
      <p:pic>
        <p:nvPicPr>
          <p:cNvPr id="7" name="Picture 2">
            <a:extLst>
              <a:ext uri="{FF2B5EF4-FFF2-40B4-BE49-F238E27FC236}">
                <a16:creationId xmlns:a16="http://schemas.microsoft.com/office/drawing/2014/main" id="{63C2E8D4-4CDA-6CA2-E96E-2A1D9200E1D6}"/>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280" b="77439"/>
          <a:stretch/>
        </p:blipFill>
        <p:spPr bwMode="auto">
          <a:xfrm>
            <a:off x="-58224" y="5495149"/>
            <a:ext cx="12306667" cy="13882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F7D863F9-2911-8828-F0ED-901E901AD560}"/>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280" b="77439"/>
          <a:stretch/>
        </p:blipFill>
        <p:spPr bwMode="auto">
          <a:xfrm>
            <a:off x="-57334" y="-13834"/>
            <a:ext cx="12306667" cy="1388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505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75B80-DDDA-B3BD-8213-517582529FB8}"/>
              </a:ext>
            </a:extLst>
          </p:cNvPr>
          <p:cNvSpPr>
            <a:spLocks noGrp="1"/>
          </p:cNvSpPr>
          <p:nvPr>
            <p:ph type="title"/>
          </p:nvPr>
        </p:nvSpPr>
        <p:spPr/>
        <p:txBody>
          <a:bodyPr/>
          <a:lstStyle/>
          <a:p>
            <a:r>
              <a:rPr lang="en-US" b="0" dirty="0"/>
              <a:t>Background</a:t>
            </a:r>
          </a:p>
        </p:txBody>
      </p:sp>
      <p:sp>
        <p:nvSpPr>
          <p:cNvPr id="3" name="Text Placeholder 2">
            <a:extLst>
              <a:ext uri="{FF2B5EF4-FFF2-40B4-BE49-F238E27FC236}">
                <a16:creationId xmlns:a16="http://schemas.microsoft.com/office/drawing/2014/main" id="{DD4E8F3A-765F-4A49-E686-DA5D778000AE}"/>
              </a:ext>
            </a:extLst>
          </p:cNvPr>
          <p:cNvSpPr>
            <a:spLocks noGrp="1"/>
          </p:cNvSpPr>
          <p:nvPr>
            <p:ph type="body" sz="quarter" idx="13"/>
          </p:nvPr>
        </p:nvSpPr>
        <p:spPr>
          <a:xfrm>
            <a:off x="660401" y="1679429"/>
            <a:ext cx="6071869" cy="4497005"/>
          </a:xfrm>
        </p:spPr>
        <p:txBody>
          <a:bodyPr>
            <a:normAutofit/>
          </a:bodyPr>
          <a:lstStyle/>
          <a:p>
            <a:pPr marL="0" indent="0">
              <a:buNone/>
            </a:pPr>
            <a:r>
              <a:rPr lang="en-US" sz="2400" dirty="0"/>
              <a:t>Inguinal hernia repair is </a:t>
            </a:r>
            <a:r>
              <a:rPr lang="en-US" sz="2400" b="1" dirty="0"/>
              <a:t>common</a:t>
            </a:r>
            <a:endParaRPr lang="en-US" sz="2400" dirty="0"/>
          </a:p>
          <a:p>
            <a:pPr>
              <a:buFontTx/>
              <a:buChar char="-"/>
            </a:pPr>
            <a:r>
              <a:rPr lang="en-US" sz="2400" dirty="0"/>
              <a:t>800,000 performed annually in the US</a:t>
            </a:r>
          </a:p>
          <a:p>
            <a:pPr>
              <a:buFontTx/>
              <a:buChar char="-"/>
            </a:pPr>
            <a:endParaRPr lang="en-US" sz="2400" dirty="0"/>
          </a:p>
          <a:p>
            <a:pPr marL="0" indent="0">
              <a:buNone/>
            </a:pPr>
            <a:r>
              <a:rPr lang="en-US" sz="2400" b="1" dirty="0"/>
              <a:t>3% females </a:t>
            </a:r>
            <a:r>
              <a:rPr lang="en-US" sz="2400" dirty="0"/>
              <a:t>undergo repair vs 27% males</a:t>
            </a:r>
            <a:endParaRPr lang="en-US" sz="2400" b="1" dirty="0"/>
          </a:p>
          <a:p>
            <a:pPr marL="0" indent="0">
              <a:buNone/>
            </a:pPr>
            <a:r>
              <a:rPr lang="en-US" sz="2400" dirty="0"/>
              <a:t>- Paucity of data on female-specific considerations</a:t>
            </a:r>
          </a:p>
          <a:p>
            <a:pPr marL="0" indent="0">
              <a:buNone/>
            </a:pPr>
            <a:endParaRPr lang="en-US" sz="2400" dirty="0"/>
          </a:p>
          <a:p>
            <a:pPr marL="0" indent="0">
              <a:buNone/>
            </a:pPr>
            <a:r>
              <a:rPr lang="en-US" sz="2400" b="1" dirty="0"/>
              <a:t>Management of the round ligament </a:t>
            </a:r>
            <a:r>
              <a:rPr lang="en-US" sz="2400" dirty="0"/>
              <a:t>remains controversial…</a:t>
            </a:r>
            <a:endParaRPr lang="en-US" sz="2400" b="1" dirty="0"/>
          </a:p>
        </p:txBody>
      </p:sp>
      <p:pic>
        <p:nvPicPr>
          <p:cNvPr id="2050" name="Picture 2" descr="Round ligaments are illustrated to highlight their paths diverging from the midline as they extend outward from the uterine horns into the anterolateral compartments. From there, they continue along extrapelvic courses through the Canals of Nuck towards the labia majora">
            <a:extLst>
              <a:ext uri="{FF2B5EF4-FFF2-40B4-BE49-F238E27FC236}">
                <a16:creationId xmlns:a16="http://schemas.microsoft.com/office/drawing/2014/main" id="{96B8FB2D-E484-BD6F-4DFE-AA739C6ABF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70" y="2099812"/>
            <a:ext cx="5006406" cy="3192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1776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DA208-F196-2D3F-5B99-F40CFB3AE2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6FBC06-9329-5E42-4929-81EC35451281}"/>
              </a:ext>
            </a:extLst>
          </p:cNvPr>
          <p:cNvSpPr>
            <a:spLocks noGrp="1"/>
          </p:cNvSpPr>
          <p:nvPr>
            <p:ph type="title"/>
          </p:nvPr>
        </p:nvSpPr>
        <p:spPr/>
        <p:txBody>
          <a:bodyPr/>
          <a:lstStyle/>
          <a:p>
            <a:r>
              <a:rPr lang="en-US" b="0" dirty="0"/>
              <a:t>Background</a:t>
            </a:r>
          </a:p>
        </p:txBody>
      </p:sp>
      <p:sp>
        <p:nvSpPr>
          <p:cNvPr id="3" name="Text Placeholder 2">
            <a:extLst>
              <a:ext uri="{FF2B5EF4-FFF2-40B4-BE49-F238E27FC236}">
                <a16:creationId xmlns:a16="http://schemas.microsoft.com/office/drawing/2014/main" id="{6B832381-DCF3-260E-3C1E-8E62693E8D88}"/>
              </a:ext>
            </a:extLst>
          </p:cNvPr>
          <p:cNvSpPr>
            <a:spLocks noGrp="1"/>
          </p:cNvSpPr>
          <p:nvPr>
            <p:ph type="body" sz="quarter" idx="13"/>
          </p:nvPr>
        </p:nvSpPr>
        <p:spPr/>
        <p:txBody>
          <a:bodyPr>
            <a:normAutofit/>
          </a:bodyPr>
          <a:lstStyle/>
          <a:p>
            <a:pPr marL="0" indent="0">
              <a:buNone/>
            </a:pPr>
            <a:r>
              <a:rPr lang="en-US" sz="2400" b="1" dirty="0"/>
              <a:t>Division</a:t>
            </a:r>
            <a:r>
              <a:rPr lang="en-US" sz="2400" dirty="0"/>
              <a:t> is often performed to:</a:t>
            </a:r>
          </a:p>
          <a:p>
            <a:pPr>
              <a:buFontTx/>
              <a:buChar char="-"/>
            </a:pPr>
            <a:r>
              <a:rPr lang="en-US" sz="2400" dirty="0"/>
              <a:t>Improve exposure</a:t>
            </a:r>
          </a:p>
          <a:p>
            <a:pPr>
              <a:buFontTx/>
              <a:buChar char="-"/>
            </a:pPr>
            <a:r>
              <a:rPr lang="en-US" sz="2400" dirty="0"/>
              <a:t>Facilitate mesh placement</a:t>
            </a:r>
          </a:p>
          <a:p>
            <a:pPr marL="0" indent="0">
              <a:buNone/>
            </a:pPr>
            <a:endParaRPr lang="en-US" sz="2400" dirty="0"/>
          </a:p>
          <a:p>
            <a:pPr marL="0" indent="0">
              <a:buNone/>
            </a:pPr>
            <a:r>
              <a:rPr lang="en-US" sz="2400" dirty="0"/>
              <a:t>However, </a:t>
            </a:r>
            <a:r>
              <a:rPr lang="en-US" sz="2400" b="1" dirty="0"/>
              <a:t>potential roles </a:t>
            </a:r>
            <a:r>
              <a:rPr lang="en-US" sz="2400" dirty="0"/>
              <a:t>may exist for:</a:t>
            </a:r>
          </a:p>
          <a:p>
            <a:pPr>
              <a:buFontTx/>
              <a:buChar char="-"/>
            </a:pPr>
            <a:r>
              <a:rPr lang="en-US" sz="2400" dirty="0"/>
              <a:t>Pelvic support </a:t>
            </a:r>
          </a:p>
          <a:p>
            <a:pPr>
              <a:buFontTx/>
              <a:buChar char="-"/>
            </a:pPr>
            <a:r>
              <a:rPr lang="en-US" sz="2400" dirty="0"/>
              <a:t>Uterine positioning</a:t>
            </a:r>
          </a:p>
          <a:p>
            <a:pPr>
              <a:buFontTx/>
              <a:buChar char="-"/>
            </a:pPr>
            <a:r>
              <a:rPr lang="en-US" sz="2400" dirty="0"/>
              <a:t>Sexual and reproductive function</a:t>
            </a:r>
          </a:p>
        </p:txBody>
      </p:sp>
      <p:pic>
        <p:nvPicPr>
          <p:cNvPr id="4" name="Screen Recording 2026-02-07 at 5.43.49 PM">
            <a:hlinkClick r:id="" action="ppaction://media"/>
            <a:extLst>
              <a:ext uri="{FF2B5EF4-FFF2-40B4-BE49-F238E27FC236}">
                <a16:creationId xmlns:a16="http://schemas.microsoft.com/office/drawing/2014/main" id="{EB1E643C-694C-B1CA-FB67-D9435D68185E}"/>
              </a:ext>
            </a:extLst>
          </p:cNvPr>
          <p:cNvPicPr>
            <a:picLocks noChangeAspect="1"/>
          </p:cNvPicPr>
          <p:nvPr>
            <a:videoFile r:link="rId1"/>
            <p:extLst>
              <p:ext uri="{DAA4B4D4-6D71-4841-9C94-3DE7FCFB9230}">
                <p14:media xmlns:p14="http://schemas.microsoft.com/office/powerpoint/2010/main" r:embed="rId2">
                  <p14:trim st="28303.482"/>
                </p14:media>
              </p:ext>
            </p:extLst>
          </p:nvPr>
        </p:nvPicPr>
        <p:blipFill>
          <a:blip r:embed="rId5"/>
          <a:stretch>
            <a:fillRect/>
          </a:stretch>
        </p:blipFill>
        <p:spPr>
          <a:xfrm>
            <a:off x="6309360" y="2166745"/>
            <a:ext cx="5133352" cy="3011826"/>
          </a:xfrm>
          <a:prstGeom prst="rect">
            <a:avLst/>
          </a:prstGeom>
        </p:spPr>
      </p:pic>
    </p:spTree>
    <p:extLst>
      <p:ext uri="{BB962C8B-B14F-4D97-AF65-F5344CB8AC3E}">
        <p14:creationId xmlns:p14="http://schemas.microsoft.com/office/powerpoint/2010/main" val="28840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57206-F716-3F21-ABF5-504120C20E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ECC0C0-3C9D-EC38-65BD-FE8ADC3D14F9}"/>
              </a:ext>
            </a:extLst>
          </p:cNvPr>
          <p:cNvSpPr>
            <a:spLocks noGrp="1"/>
          </p:cNvSpPr>
          <p:nvPr>
            <p:ph type="title"/>
          </p:nvPr>
        </p:nvSpPr>
        <p:spPr/>
        <p:txBody>
          <a:bodyPr/>
          <a:lstStyle/>
          <a:p>
            <a:r>
              <a:rPr lang="en-US" b="0" dirty="0"/>
              <a:t>Background</a:t>
            </a:r>
          </a:p>
        </p:txBody>
      </p:sp>
      <p:sp>
        <p:nvSpPr>
          <p:cNvPr id="3" name="Text Placeholder 2">
            <a:extLst>
              <a:ext uri="{FF2B5EF4-FFF2-40B4-BE49-F238E27FC236}">
                <a16:creationId xmlns:a16="http://schemas.microsoft.com/office/drawing/2014/main" id="{0E0E6025-EC18-18F8-5A18-2160EB67B806}"/>
              </a:ext>
            </a:extLst>
          </p:cNvPr>
          <p:cNvSpPr>
            <a:spLocks noGrp="1"/>
          </p:cNvSpPr>
          <p:nvPr>
            <p:ph type="body" sz="quarter" idx="13"/>
          </p:nvPr>
        </p:nvSpPr>
        <p:spPr/>
        <p:txBody>
          <a:bodyPr>
            <a:normAutofit/>
          </a:bodyPr>
          <a:lstStyle/>
          <a:p>
            <a:pPr marL="0" indent="0">
              <a:buNone/>
            </a:pPr>
            <a:r>
              <a:rPr lang="en-US" sz="2400" b="1" dirty="0"/>
              <a:t>International guidelines:</a:t>
            </a:r>
          </a:p>
          <a:p>
            <a:pPr>
              <a:buFontTx/>
              <a:buChar char="-"/>
            </a:pPr>
            <a:r>
              <a:rPr lang="en-US" sz="2400" dirty="0"/>
              <a:t>Often recommend preservation in open repair and division may be performed in minimally invasive repair </a:t>
            </a:r>
          </a:p>
          <a:p>
            <a:pPr>
              <a:buFontTx/>
              <a:buChar char="-"/>
            </a:pPr>
            <a:r>
              <a:rPr lang="en-US" sz="2400" dirty="0"/>
              <a:t>However, no high-level evidence exists to support this recommendation…</a:t>
            </a:r>
          </a:p>
          <a:p>
            <a:pPr>
              <a:buFontTx/>
              <a:buChar char="-"/>
            </a:pPr>
            <a:endParaRPr lang="en-US" sz="2400" dirty="0"/>
          </a:p>
          <a:p>
            <a:pPr marL="0" indent="0">
              <a:buNone/>
            </a:pPr>
            <a:r>
              <a:rPr lang="en-US" sz="2400" b="1" dirty="0"/>
              <a:t>Evidence gap:</a:t>
            </a:r>
          </a:p>
          <a:p>
            <a:pPr>
              <a:buFontTx/>
              <a:buChar char="-"/>
            </a:pPr>
            <a:r>
              <a:rPr lang="en-US" sz="2400" dirty="0"/>
              <a:t>No Randomized controlled trials and limited outcomes data is available</a:t>
            </a:r>
          </a:p>
          <a:p>
            <a:pPr>
              <a:buFontTx/>
              <a:buChar char="-"/>
            </a:pPr>
            <a:r>
              <a:rPr lang="en-US" sz="2400" dirty="0"/>
              <a:t>Resulting in wide variability in surgeon practice…</a:t>
            </a:r>
          </a:p>
        </p:txBody>
      </p:sp>
    </p:spTree>
    <p:extLst>
      <p:ext uri="{BB962C8B-B14F-4D97-AF65-F5344CB8AC3E}">
        <p14:creationId xmlns:p14="http://schemas.microsoft.com/office/powerpoint/2010/main" val="3165808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5BE02-5973-E857-30B9-AF9EE3EF1F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639ADC-4860-FD62-1219-F8E56B8AC41F}"/>
              </a:ext>
            </a:extLst>
          </p:cNvPr>
          <p:cNvSpPr>
            <a:spLocks noGrp="1"/>
          </p:cNvSpPr>
          <p:nvPr>
            <p:ph type="title"/>
          </p:nvPr>
        </p:nvSpPr>
        <p:spPr/>
        <p:txBody>
          <a:bodyPr/>
          <a:lstStyle/>
          <a:p>
            <a:r>
              <a:rPr lang="en-US" b="0" dirty="0"/>
              <a:t>Objective</a:t>
            </a:r>
          </a:p>
        </p:txBody>
      </p:sp>
      <p:sp>
        <p:nvSpPr>
          <p:cNvPr id="3" name="Text Placeholder 2">
            <a:extLst>
              <a:ext uri="{FF2B5EF4-FFF2-40B4-BE49-F238E27FC236}">
                <a16:creationId xmlns:a16="http://schemas.microsoft.com/office/drawing/2014/main" id="{70E078BA-B72A-7097-3EFB-632C7EF4618E}"/>
              </a:ext>
            </a:extLst>
          </p:cNvPr>
          <p:cNvSpPr>
            <a:spLocks noGrp="1"/>
          </p:cNvSpPr>
          <p:nvPr>
            <p:ph type="body" sz="quarter" idx="13"/>
          </p:nvPr>
        </p:nvSpPr>
        <p:spPr>
          <a:xfrm>
            <a:off x="660401" y="1679430"/>
            <a:ext cx="11053233" cy="1882279"/>
          </a:xfrm>
        </p:spPr>
        <p:txBody>
          <a:bodyPr>
            <a:normAutofit/>
          </a:bodyPr>
          <a:lstStyle/>
          <a:p>
            <a:pPr marL="0" indent="0" algn="ctr">
              <a:lnSpc>
                <a:spcPct val="100000"/>
              </a:lnSpc>
              <a:spcBef>
                <a:spcPts val="800"/>
              </a:spcBef>
              <a:buNone/>
            </a:pPr>
            <a:r>
              <a:rPr lang="en-US" sz="2400" dirty="0"/>
              <a:t>Evaluate current practices of round ligament management </a:t>
            </a:r>
          </a:p>
          <a:p>
            <a:pPr marL="0" indent="0" algn="ctr">
              <a:lnSpc>
                <a:spcPct val="100000"/>
              </a:lnSpc>
              <a:spcBef>
                <a:spcPts val="800"/>
              </a:spcBef>
              <a:buNone/>
            </a:pPr>
            <a:r>
              <a:rPr lang="en-US" sz="2400" dirty="0"/>
              <a:t>in female inguinal hernia repair</a:t>
            </a:r>
          </a:p>
          <a:p>
            <a:pPr marL="0" indent="0" algn="ctr">
              <a:lnSpc>
                <a:spcPct val="100000"/>
              </a:lnSpc>
              <a:spcBef>
                <a:spcPts val="800"/>
              </a:spcBef>
              <a:buNone/>
            </a:pPr>
            <a:endParaRPr lang="en-US" sz="2400" b="1" dirty="0"/>
          </a:p>
          <a:p>
            <a:pPr marL="0" indent="0" algn="ctr">
              <a:lnSpc>
                <a:spcPct val="100000"/>
              </a:lnSpc>
              <a:spcBef>
                <a:spcPts val="800"/>
              </a:spcBef>
              <a:buNone/>
            </a:pPr>
            <a:endParaRPr lang="en-US" sz="2400" b="1" dirty="0"/>
          </a:p>
        </p:txBody>
      </p:sp>
      <p:sp>
        <p:nvSpPr>
          <p:cNvPr id="6" name="Rectangle 5">
            <a:extLst>
              <a:ext uri="{FF2B5EF4-FFF2-40B4-BE49-F238E27FC236}">
                <a16:creationId xmlns:a16="http://schemas.microsoft.com/office/drawing/2014/main" id="{EE109C11-EBBE-124E-0029-A81C9BA6AF4E}"/>
              </a:ext>
              <a:ext uri="{C183D7F6-B498-43B3-948B-1728B52AA6E4}">
                <adec:decorative xmlns:adec="http://schemas.microsoft.com/office/drawing/2017/decorative" val="1"/>
              </a:ext>
            </a:extLst>
          </p:cNvPr>
          <p:cNvSpPr/>
          <p:nvPr/>
        </p:nvSpPr>
        <p:spPr>
          <a:xfrm>
            <a:off x="660400" y="4260351"/>
            <a:ext cx="11053232" cy="675331"/>
          </a:xfrm>
          <a:prstGeom prst="rect">
            <a:avLst/>
          </a:prstGeom>
          <a:ln>
            <a:solidFill>
              <a:schemeClr val="accent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400" dirty="0"/>
          </a:p>
        </p:txBody>
      </p:sp>
      <p:sp>
        <p:nvSpPr>
          <p:cNvPr id="7" name="Text Placeholder 2">
            <a:extLst>
              <a:ext uri="{FF2B5EF4-FFF2-40B4-BE49-F238E27FC236}">
                <a16:creationId xmlns:a16="http://schemas.microsoft.com/office/drawing/2014/main" id="{D25C96F4-232E-AE3B-A0E5-696F766640CB}"/>
              </a:ext>
            </a:extLst>
          </p:cNvPr>
          <p:cNvSpPr txBox="1">
            <a:spLocks/>
          </p:cNvSpPr>
          <p:nvPr/>
        </p:nvSpPr>
        <p:spPr>
          <a:xfrm>
            <a:off x="660401" y="4356243"/>
            <a:ext cx="11053233" cy="105508"/>
          </a:xfrm>
          <a:prstGeom prst="rect">
            <a:avLst/>
          </a:prstGeom>
        </p:spPr>
        <p:txBody>
          <a:bodyPr/>
          <a:lstStyle>
            <a:lvl1pPr marL="290513" indent="-290513" algn="l" rtl="0" eaLnBrk="0" fontAlgn="base" hangingPunct="0">
              <a:lnSpc>
                <a:spcPct val="85000"/>
              </a:lnSpc>
              <a:spcBef>
                <a:spcPts val="1200"/>
              </a:spcBef>
              <a:spcAft>
                <a:spcPct val="0"/>
              </a:spcAft>
              <a:buClr>
                <a:srgbClr val="B2B2B2"/>
              </a:buClr>
              <a:buFont typeface="Wingdings" pitchFamily="2" charset="2"/>
              <a:buChar char="§"/>
              <a:defRPr sz="2000" kern="1200">
                <a:solidFill>
                  <a:schemeClr val="tx2"/>
                </a:solidFill>
                <a:latin typeface="+mn-lt"/>
                <a:ea typeface="+mn-ea"/>
                <a:cs typeface="+mn-cs"/>
              </a:defRPr>
            </a:lvl1pPr>
            <a:lvl2pPr marL="742950" indent="-285750" algn="l" rtl="0" eaLnBrk="0" fontAlgn="base" hangingPunct="0">
              <a:lnSpc>
                <a:spcPct val="85000"/>
              </a:lnSpc>
              <a:spcBef>
                <a:spcPts val="600"/>
              </a:spcBef>
              <a:spcAft>
                <a:spcPct val="0"/>
              </a:spcAft>
              <a:buClr>
                <a:srgbClr val="B2B2B2"/>
              </a:buClr>
              <a:buFont typeface="Wingdings" pitchFamily="2" charset="2"/>
              <a:buChar char="§"/>
              <a:defRPr sz="2000" kern="1200">
                <a:solidFill>
                  <a:schemeClr val="tx2"/>
                </a:solidFill>
                <a:latin typeface="+mn-lt"/>
                <a:ea typeface="+mn-ea"/>
                <a:cs typeface="+mn-cs"/>
              </a:defRPr>
            </a:lvl2pPr>
            <a:lvl3pPr marL="1143000" indent="-228600" algn="l" rtl="0" eaLnBrk="0" fontAlgn="base" hangingPunct="0">
              <a:lnSpc>
                <a:spcPct val="85000"/>
              </a:lnSpc>
              <a:spcBef>
                <a:spcPts val="600"/>
              </a:spcBef>
              <a:spcAft>
                <a:spcPct val="0"/>
              </a:spcAft>
              <a:buClr>
                <a:srgbClr val="B2B2B2"/>
              </a:buClr>
              <a:buFont typeface="Wingdings" pitchFamily="2" charset="2"/>
              <a:buChar char="§"/>
              <a:defRPr sz="2000" kern="1200">
                <a:solidFill>
                  <a:schemeClr val="tx2"/>
                </a:solidFill>
                <a:latin typeface="+mn-lt"/>
                <a:ea typeface="+mn-ea"/>
                <a:cs typeface="+mn-cs"/>
              </a:defRPr>
            </a:lvl3pPr>
            <a:lvl4pPr marL="1600200" indent="-228600" algn="l" rtl="0" eaLnBrk="0" fontAlgn="base" hangingPunct="0">
              <a:lnSpc>
                <a:spcPct val="85000"/>
              </a:lnSpc>
              <a:spcBef>
                <a:spcPct val="35000"/>
              </a:spcBef>
              <a:spcAft>
                <a:spcPct val="0"/>
              </a:spcAft>
              <a:buClr>
                <a:srgbClr val="B2B2B2"/>
              </a:buClr>
              <a:buFont typeface="Wingdings" pitchFamily="2" charset="2"/>
              <a:buChar char="§"/>
              <a:defRPr sz="1600" kern="1200">
                <a:solidFill>
                  <a:schemeClr val="tx2"/>
                </a:solidFill>
                <a:latin typeface="+mn-lt"/>
                <a:ea typeface="+mn-ea"/>
                <a:cs typeface="+mn-cs"/>
              </a:defRPr>
            </a:lvl4pPr>
            <a:lvl5pPr marL="2057400" indent="-228600" algn="l" rtl="0" eaLnBrk="0" fontAlgn="base" hangingPunct="0">
              <a:lnSpc>
                <a:spcPct val="85000"/>
              </a:lnSpc>
              <a:spcBef>
                <a:spcPct val="35000"/>
              </a:spcBef>
              <a:spcAft>
                <a:spcPct val="0"/>
              </a:spcAft>
              <a:buClr>
                <a:srgbClr val="B2B2B2"/>
              </a:buClr>
              <a:buFont typeface="Wingdings" pitchFamily="2" charset="2"/>
              <a:buChar char="§"/>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ts val="800"/>
              </a:spcBef>
              <a:buNone/>
            </a:pPr>
            <a:r>
              <a:rPr lang="en-US" sz="2400" dirty="0">
                <a:solidFill>
                  <a:srgbClr val="FF0000"/>
                </a:solidFill>
              </a:rPr>
              <a:t>Compare outcomes between round ligament division and preservation</a:t>
            </a:r>
          </a:p>
        </p:txBody>
      </p:sp>
      <p:sp>
        <p:nvSpPr>
          <p:cNvPr id="8" name="Right Arrow 7">
            <a:extLst>
              <a:ext uri="{FF2B5EF4-FFF2-40B4-BE49-F238E27FC236}">
                <a16:creationId xmlns:a16="http://schemas.microsoft.com/office/drawing/2014/main" id="{B5C43BBC-5039-42C4-8DE0-22853D6A4672}"/>
              </a:ext>
            </a:extLst>
          </p:cNvPr>
          <p:cNvSpPr/>
          <p:nvPr/>
        </p:nvSpPr>
        <p:spPr>
          <a:xfrm rot="5400000">
            <a:off x="5595445" y="3251479"/>
            <a:ext cx="1001111" cy="413883"/>
          </a:xfrm>
          <a:prstGeom prst="rightArrow">
            <a:avLst/>
          </a:prstGeom>
          <a:solidFill>
            <a:schemeClr val="accent1"/>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21281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19AF0-1A4F-6E56-AF9E-767E51FEA8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572268-F5CA-9405-A975-1430167AE82C}"/>
              </a:ext>
            </a:extLst>
          </p:cNvPr>
          <p:cNvSpPr>
            <a:spLocks noGrp="1"/>
          </p:cNvSpPr>
          <p:nvPr>
            <p:ph type="title"/>
          </p:nvPr>
        </p:nvSpPr>
        <p:spPr/>
        <p:txBody>
          <a:bodyPr/>
          <a:lstStyle/>
          <a:p>
            <a:r>
              <a:rPr lang="en-US" b="0" dirty="0"/>
              <a:t>Methods</a:t>
            </a:r>
          </a:p>
        </p:txBody>
      </p:sp>
      <p:sp>
        <p:nvSpPr>
          <p:cNvPr id="3" name="Text Placeholder 2">
            <a:extLst>
              <a:ext uri="{FF2B5EF4-FFF2-40B4-BE49-F238E27FC236}">
                <a16:creationId xmlns:a16="http://schemas.microsoft.com/office/drawing/2014/main" id="{61F0B646-5B06-8BFC-00CB-0F1661C2E8A1}"/>
              </a:ext>
            </a:extLst>
          </p:cNvPr>
          <p:cNvSpPr>
            <a:spLocks noGrp="1"/>
          </p:cNvSpPr>
          <p:nvPr>
            <p:ph type="body" sz="quarter" idx="13"/>
          </p:nvPr>
        </p:nvSpPr>
        <p:spPr>
          <a:xfrm>
            <a:off x="660401" y="1679429"/>
            <a:ext cx="11053233" cy="4487992"/>
          </a:xfrm>
        </p:spPr>
        <p:txBody>
          <a:bodyPr>
            <a:normAutofit/>
          </a:bodyPr>
          <a:lstStyle/>
          <a:p>
            <a:pPr marL="0" indent="0">
              <a:lnSpc>
                <a:spcPct val="110000"/>
              </a:lnSpc>
              <a:spcBef>
                <a:spcPts val="800"/>
              </a:spcBef>
              <a:buNone/>
            </a:pPr>
            <a:r>
              <a:rPr lang="en-US" sz="2400" b="1" dirty="0">
                <a:latin typeface="Aptos" panose="020B0004020202020204" pitchFamily="34" charset="0"/>
              </a:rPr>
              <a:t>Design: </a:t>
            </a:r>
            <a:r>
              <a:rPr lang="en-US" sz="2400" dirty="0">
                <a:latin typeface="Aptos" panose="020B0004020202020204" pitchFamily="34" charset="0"/>
              </a:rPr>
              <a:t>Retrospective cohort study using ACHQC registry data (2013 – 2021)</a:t>
            </a:r>
            <a:endParaRPr lang="en-US" sz="2400" i="1" dirty="0">
              <a:latin typeface="Aptos" panose="020B0004020202020204" pitchFamily="34" charset="0"/>
            </a:endParaRPr>
          </a:p>
          <a:p>
            <a:pPr marL="0" indent="0">
              <a:lnSpc>
                <a:spcPct val="110000"/>
              </a:lnSpc>
              <a:spcBef>
                <a:spcPts val="800"/>
              </a:spcBef>
              <a:buNone/>
            </a:pPr>
            <a:endParaRPr lang="en-US" sz="2400" dirty="0">
              <a:latin typeface="Aptos" panose="020B0004020202020204" pitchFamily="34" charset="0"/>
            </a:endParaRPr>
          </a:p>
          <a:p>
            <a:pPr marL="0" indent="0">
              <a:buNone/>
            </a:pPr>
            <a:r>
              <a:rPr lang="en-US" sz="2400" b="1" dirty="0">
                <a:latin typeface="Aptos" panose="020B0004020202020204" pitchFamily="34" charset="0"/>
                <a:cs typeface="Arial" panose="020B0604020202020204" pitchFamily="34" charset="0"/>
              </a:rPr>
              <a:t>Population: </a:t>
            </a:r>
            <a:r>
              <a:rPr lang="en-US" sz="2400" dirty="0">
                <a:latin typeface="Aptos" panose="020B0004020202020204" pitchFamily="34" charset="0"/>
                <a:cs typeface="Arial" panose="020B0604020202020204" pitchFamily="34" charset="0"/>
              </a:rPr>
              <a:t>Adult female patients that underwent inguinal hernia repair</a:t>
            </a:r>
          </a:p>
          <a:p>
            <a:pPr marL="0" indent="0">
              <a:lnSpc>
                <a:spcPct val="110000"/>
              </a:lnSpc>
              <a:spcBef>
                <a:spcPts val="800"/>
              </a:spcBef>
              <a:buNone/>
            </a:pPr>
            <a:endParaRPr lang="en-US" sz="2400" dirty="0">
              <a:latin typeface="Aptos" panose="020B0004020202020204" pitchFamily="34" charset="0"/>
            </a:endParaRPr>
          </a:p>
          <a:p>
            <a:pPr marL="0" indent="0">
              <a:lnSpc>
                <a:spcPct val="110000"/>
              </a:lnSpc>
              <a:spcBef>
                <a:spcPts val="800"/>
              </a:spcBef>
              <a:buNone/>
            </a:pPr>
            <a:endParaRPr lang="en-US" sz="2400" dirty="0">
              <a:latin typeface="Aptos" panose="020B0004020202020204" pitchFamily="34" charset="0"/>
            </a:endParaRPr>
          </a:p>
          <a:p>
            <a:pPr marL="6351" indent="0">
              <a:lnSpc>
                <a:spcPct val="110000"/>
              </a:lnSpc>
              <a:spcBef>
                <a:spcPts val="800"/>
              </a:spcBef>
              <a:buNone/>
            </a:pPr>
            <a:endParaRPr lang="en-US" sz="2400" dirty="0">
              <a:latin typeface="Aptos" panose="020B0004020202020204" pitchFamily="34" charset="0"/>
            </a:endParaRPr>
          </a:p>
          <a:p>
            <a:pPr marL="6351" indent="0">
              <a:lnSpc>
                <a:spcPct val="110000"/>
              </a:lnSpc>
              <a:spcBef>
                <a:spcPts val="800"/>
              </a:spcBef>
              <a:buNone/>
            </a:pPr>
            <a:r>
              <a:rPr lang="en-US" sz="2400" b="1" dirty="0">
                <a:latin typeface="Aptos" panose="020B0004020202020204" pitchFamily="34" charset="0"/>
              </a:rPr>
              <a:t>Outcomes: </a:t>
            </a:r>
          </a:p>
          <a:p>
            <a:pPr marL="349251" indent="-342900">
              <a:lnSpc>
                <a:spcPct val="110000"/>
              </a:lnSpc>
              <a:spcBef>
                <a:spcPts val="800"/>
              </a:spcBef>
              <a:buFontTx/>
              <a:buChar char="-"/>
            </a:pPr>
            <a:r>
              <a:rPr lang="en-US" sz="2400" dirty="0">
                <a:latin typeface="Aptos" panose="020B0004020202020204" pitchFamily="34" charset="0"/>
              </a:rPr>
              <a:t>Clinical: 30-day complications, SSI/SSO, reoperation, recurrence</a:t>
            </a:r>
          </a:p>
          <a:p>
            <a:pPr marL="349251" indent="-342900">
              <a:lnSpc>
                <a:spcPct val="110000"/>
              </a:lnSpc>
              <a:spcBef>
                <a:spcPts val="800"/>
              </a:spcBef>
              <a:buFontTx/>
              <a:buChar char="-"/>
            </a:pPr>
            <a:r>
              <a:rPr lang="en-US" sz="2400" dirty="0">
                <a:latin typeface="Aptos" panose="020B0004020202020204" pitchFamily="34" charset="0"/>
              </a:rPr>
              <a:t>PROs: </a:t>
            </a:r>
            <a:r>
              <a:rPr lang="en-US" sz="2400" dirty="0" err="1">
                <a:latin typeface="Aptos" panose="020B0004020202020204" pitchFamily="34" charset="0"/>
              </a:rPr>
              <a:t>EuraHS</a:t>
            </a:r>
            <a:r>
              <a:rPr lang="en-US" sz="2400" dirty="0">
                <a:latin typeface="Aptos" panose="020B0004020202020204" pitchFamily="34" charset="0"/>
              </a:rPr>
              <a:t> QoL score (0-90) and </a:t>
            </a:r>
            <a:r>
              <a:rPr lang="en-US" sz="2400" dirty="0" err="1">
                <a:latin typeface="Aptos" panose="020B0004020202020204" pitchFamily="34" charset="0"/>
              </a:rPr>
              <a:t>EuraHS</a:t>
            </a:r>
            <a:r>
              <a:rPr lang="en-US" sz="2400" dirty="0">
                <a:latin typeface="Aptos" panose="020B0004020202020204" pitchFamily="34" charset="0"/>
              </a:rPr>
              <a:t> pain score (0-30) (higher = worse)</a:t>
            </a:r>
          </a:p>
        </p:txBody>
      </p:sp>
      <p:graphicFrame>
        <p:nvGraphicFramePr>
          <p:cNvPr id="7" name="Table 6">
            <a:extLst>
              <a:ext uri="{FF2B5EF4-FFF2-40B4-BE49-F238E27FC236}">
                <a16:creationId xmlns:a16="http://schemas.microsoft.com/office/drawing/2014/main" id="{0389922A-DBB5-ABF1-FB62-819A570BEB3E}"/>
              </a:ext>
            </a:extLst>
          </p:cNvPr>
          <p:cNvGraphicFramePr>
            <a:graphicFrameLocks noGrp="1"/>
          </p:cNvGraphicFramePr>
          <p:nvPr>
            <p:extLst>
              <p:ext uri="{D42A27DB-BD31-4B8C-83A1-F6EECF244321}">
                <p14:modId xmlns:p14="http://schemas.microsoft.com/office/powerpoint/2010/main" val="2070679267"/>
              </p:ext>
            </p:extLst>
          </p:nvPr>
        </p:nvGraphicFramePr>
        <p:xfrm>
          <a:off x="860553" y="3149900"/>
          <a:ext cx="10470894" cy="1112520"/>
        </p:xfrm>
        <a:graphic>
          <a:graphicData uri="http://schemas.openxmlformats.org/drawingml/2006/table">
            <a:tbl>
              <a:tblPr firstRow="1" bandRow="1">
                <a:tableStyleId>{D113A9D2-9D6B-4929-AA2D-F23B5EE8CBE7}</a:tableStyleId>
              </a:tblPr>
              <a:tblGrid>
                <a:gridCol w="3437071">
                  <a:extLst>
                    <a:ext uri="{9D8B030D-6E8A-4147-A177-3AD203B41FA5}">
                      <a16:colId xmlns:a16="http://schemas.microsoft.com/office/drawing/2014/main" val="2762215319"/>
                    </a:ext>
                  </a:extLst>
                </a:gridCol>
                <a:gridCol w="7033823">
                  <a:extLst>
                    <a:ext uri="{9D8B030D-6E8A-4147-A177-3AD203B41FA5}">
                      <a16:colId xmlns:a16="http://schemas.microsoft.com/office/drawing/2014/main" val="760185863"/>
                    </a:ext>
                  </a:extLst>
                </a:gridCol>
              </a:tblGrid>
              <a:tr h="370840">
                <a:tc>
                  <a:txBody>
                    <a:bodyPr/>
                    <a:lstStyle/>
                    <a:p>
                      <a:r>
                        <a:rPr lang="en-US" sz="1600" b="1" dirty="0"/>
                        <a:t>Inclusion criteria</a:t>
                      </a:r>
                    </a:p>
                  </a:txBody>
                  <a:tcPr/>
                </a:tc>
                <a:tc>
                  <a:txBody>
                    <a:bodyPr/>
                    <a:lstStyle/>
                    <a:p>
                      <a:r>
                        <a:rPr lang="en-US" sz="1600" b="0" dirty="0"/>
                        <a:t>30-day PRO data available</a:t>
                      </a:r>
                    </a:p>
                  </a:txBody>
                  <a:tcPr/>
                </a:tc>
                <a:extLst>
                  <a:ext uri="{0D108BD9-81ED-4DB2-BD59-A6C34878D82A}">
                    <a16:rowId xmlns:a16="http://schemas.microsoft.com/office/drawing/2014/main" val="2361243688"/>
                  </a:ext>
                </a:extLst>
              </a:tr>
              <a:tr h="370840">
                <a:tc>
                  <a:txBody>
                    <a:bodyPr/>
                    <a:lstStyle/>
                    <a:p>
                      <a:r>
                        <a:rPr lang="en-US" sz="1600" b="1" dirty="0"/>
                        <a:t>Exclusion criteria</a:t>
                      </a:r>
                    </a:p>
                  </a:txBody>
                  <a:tcPr/>
                </a:tc>
                <a:tc>
                  <a:txBody>
                    <a:bodyPr/>
                    <a:lstStyle/>
                    <a:p>
                      <a:r>
                        <a:rPr lang="en-US" sz="1600" b="0" dirty="0"/>
                        <a:t>Underwent concomitant procedures</a:t>
                      </a:r>
                    </a:p>
                  </a:txBody>
                  <a:tcPr/>
                </a:tc>
                <a:extLst>
                  <a:ext uri="{0D108BD9-81ED-4DB2-BD59-A6C34878D82A}">
                    <a16:rowId xmlns:a16="http://schemas.microsoft.com/office/drawing/2014/main" val="2430784901"/>
                  </a:ext>
                </a:extLst>
              </a:tr>
              <a:tr h="370840">
                <a:tc>
                  <a:txBody>
                    <a:bodyPr/>
                    <a:lstStyle/>
                    <a:p>
                      <a:r>
                        <a:rPr lang="en-US" sz="1600" b="1" dirty="0"/>
                        <a:t>Groupings</a:t>
                      </a:r>
                    </a:p>
                  </a:txBody>
                  <a:tcPr/>
                </a:tc>
                <a:tc>
                  <a:txBody>
                    <a:bodyPr/>
                    <a:lstStyle/>
                    <a:p>
                      <a:r>
                        <a:rPr lang="en-US" sz="1600" b="0" dirty="0"/>
                        <a:t>Round ligament (1) divided and (2) preserved</a:t>
                      </a:r>
                    </a:p>
                  </a:txBody>
                  <a:tcPr/>
                </a:tc>
                <a:extLst>
                  <a:ext uri="{0D108BD9-81ED-4DB2-BD59-A6C34878D82A}">
                    <a16:rowId xmlns:a16="http://schemas.microsoft.com/office/drawing/2014/main" val="3684584375"/>
                  </a:ext>
                </a:extLst>
              </a:tr>
            </a:tbl>
          </a:graphicData>
        </a:graphic>
      </p:graphicFrame>
    </p:spTree>
    <p:extLst>
      <p:ext uri="{BB962C8B-B14F-4D97-AF65-F5344CB8AC3E}">
        <p14:creationId xmlns:p14="http://schemas.microsoft.com/office/powerpoint/2010/main" val="1081346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C2EC9-634C-4F97-0B51-76C7DC9592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B07212-171C-56C1-E2D9-02EDC28177D0}"/>
              </a:ext>
            </a:extLst>
          </p:cNvPr>
          <p:cNvSpPr>
            <a:spLocks noGrp="1"/>
          </p:cNvSpPr>
          <p:nvPr>
            <p:ph type="title"/>
          </p:nvPr>
        </p:nvSpPr>
        <p:spPr/>
        <p:txBody>
          <a:bodyPr/>
          <a:lstStyle/>
          <a:p>
            <a:r>
              <a:rPr lang="en-US" b="0" dirty="0"/>
              <a:t>Results</a:t>
            </a:r>
          </a:p>
        </p:txBody>
      </p:sp>
      <p:sp>
        <p:nvSpPr>
          <p:cNvPr id="4" name="Subtitle 3">
            <a:extLst>
              <a:ext uri="{FF2B5EF4-FFF2-40B4-BE49-F238E27FC236}">
                <a16:creationId xmlns:a16="http://schemas.microsoft.com/office/drawing/2014/main" id="{AC40B425-6CB6-63D6-D350-4DF71C9D0670}"/>
              </a:ext>
            </a:extLst>
          </p:cNvPr>
          <p:cNvSpPr>
            <a:spLocks noGrp="1"/>
          </p:cNvSpPr>
          <p:nvPr>
            <p:ph type="subTitle" idx="1"/>
          </p:nvPr>
        </p:nvSpPr>
        <p:spPr>
          <a:xfrm>
            <a:off x="660400" y="1527286"/>
            <a:ext cx="10993120" cy="428625"/>
          </a:xfrm>
        </p:spPr>
        <p:txBody>
          <a:bodyPr/>
          <a:lstStyle/>
          <a:p>
            <a:r>
              <a:rPr lang="en-US" sz="2400" b="1" i="0" dirty="0"/>
              <a:t>Table 1: Demographics and Comorbidities by Division Status</a:t>
            </a:r>
          </a:p>
        </p:txBody>
      </p:sp>
      <p:graphicFrame>
        <p:nvGraphicFramePr>
          <p:cNvPr id="3" name="Table 2">
            <a:extLst>
              <a:ext uri="{FF2B5EF4-FFF2-40B4-BE49-F238E27FC236}">
                <a16:creationId xmlns:a16="http://schemas.microsoft.com/office/drawing/2014/main" id="{51092144-CE36-9860-9E05-93AD67BBB0AD}"/>
              </a:ext>
            </a:extLst>
          </p:cNvPr>
          <p:cNvGraphicFramePr>
            <a:graphicFrameLocks noGrp="1"/>
          </p:cNvGraphicFramePr>
          <p:nvPr>
            <p:extLst>
              <p:ext uri="{D42A27DB-BD31-4B8C-83A1-F6EECF244321}">
                <p14:modId xmlns:p14="http://schemas.microsoft.com/office/powerpoint/2010/main" val="1749726717"/>
              </p:ext>
            </p:extLst>
          </p:nvPr>
        </p:nvGraphicFramePr>
        <p:xfrm>
          <a:off x="660397" y="1955911"/>
          <a:ext cx="10871206" cy="4204888"/>
        </p:xfrm>
        <a:graphic>
          <a:graphicData uri="http://schemas.openxmlformats.org/drawingml/2006/table">
            <a:tbl>
              <a:tblPr firstRow="1" bandRow="1">
                <a:tableStyleId>{F2DE63D5-997A-4646-A377-4702673A728D}</a:tableStyleId>
              </a:tblPr>
              <a:tblGrid>
                <a:gridCol w="2245641">
                  <a:extLst>
                    <a:ext uri="{9D8B030D-6E8A-4147-A177-3AD203B41FA5}">
                      <a16:colId xmlns:a16="http://schemas.microsoft.com/office/drawing/2014/main" val="2831348298"/>
                    </a:ext>
                  </a:extLst>
                </a:gridCol>
                <a:gridCol w="2421699">
                  <a:extLst>
                    <a:ext uri="{9D8B030D-6E8A-4147-A177-3AD203B41FA5}">
                      <a16:colId xmlns:a16="http://schemas.microsoft.com/office/drawing/2014/main" val="1093564399"/>
                    </a:ext>
                  </a:extLst>
                </a:gridCol>
                <a:gridCol w="2421699">
                  <a:extLst>
                    <a:ext uri="{9D8B030D-6E8A-4147-A177-3AD203B41FA5}">
                      <a16:colId xmlns:a16="http://schemas.microsoft.com/office/drawing/2014/main" val="145220369"/>
                    </a:ext>
                  </a:extLst>
                </a:gridCol>
                <a:gridCol w="2421699">
                  <a:extLst>
                    <a:ext uri="{9D8B030D-6E8A-4147-A177-3AD203B41FA5}">
                      <a16:colId xmlns:a16="http://schemas.microsoft.com/office/drawing/2014/main" val="2552974993"/>
                    </a:ext>
                  </a:extLst>
                </a:gridCol>
                <a:gridCol w="1360468">
                  <a:extLst>
                    <a:ext uri="{9D8B030D-6E8A-4147-A177-3AD203B41FA5}">
                      <a16:colId xmlns:a16="http://schemas.microsoft.com/office/drawing/2014/main" val="1809643811"/>
                    </a:ext>
                  </a:extLst>
                </a:gridCol>
              </a:tblGrid>
              <a:tr h="501568">
                <a:tc>
                  <a:txBody>
                    <a:bodyPr/>
                    <a:lstStyle/>
                    <a:p>
                      <a:pPr algn="ctr">
                        <a:buNone/>
                      </a:pPr>
                      <a:endParaRPr lang="en-US" sz="1500" kern="100" dirty="0">
                        <a:effectLst/>
                        <a:latin typeface="Arial" panose="020B0604020202020204" pitchFamily="34" charset="0"/>
                        <a:cs typeface="Arial" panose="020B0604020202020204" pitchFamily="34" charset="0"/>
                      </a:endParaRPr>
                    </a:p>
                  </a:txBody>
                  <a:tcPr marL="63664" marR="6366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a:effectLst/>
                        </a:rPr>
                        <a:t>Divided (n = 868)</a:t>
                      </a: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L="63664" marR="6366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a:effectLst/>
                        </a:rPr>
                        <a:t>Preserved (n = 497)</a:t>
                      </a: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L="63664" marR="6366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a:effectLst/>
                        </a:rPr>
                        <a:t>Total (n = 1365)</a:t>
                      </a: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L="63664" marR="6366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a:effectLst/>
                        </a:rPr>
                        <a:t>P-value</a:t>
                      </a: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L="63664" marR="63664" marT="0" marB="0" anchor="ctr"/>
                </a:tc>
                <a:extLst>
                  <a:ext uri="{0D108BD9-81ED-4DB2-BD59-A6C34878D82A}">
                    <a16:rowId xmlns:a16="http://schemas.microsoft.com/office/drawing/2014/main" val="2912424705"/>
                  </a:ext>
                </a:extLst>
              </a:tr>
              <a:tr h="274320">
                <a:tc>
                  <a:txBody>
                    <a:bodyPr/>
                    <a:lstStyle/>
                    <a:p>
                      <a:pPr marL="0" marR="0">
                        <a:buNone/>
                      </a:pPr>
                      <a:r>
                        <a:rPr lang="en-US" sz="1500" b="1" dirty="0">
                          <a:effectLst/>
                        </a:rPr>
                        <a:t>Age, y, mean (SD)</a:t>
                      </a:r>
                      <a:endParaRPr lang="en-US" sz="1500" b="1"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buNone/>
                      </a:pPr>
                      <a:r>
                        <a:rPr lang="en-US" sz="1500" dirty="0">
                          <a:effectLst/>
                        </a:rPr>
                        <a:t>62.1 (17.3)</a:t>
                      </a: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buNone/>
                      </a:pPr>
                      <a:r>
                        <a:rPr lang="en-US" sz="1500" dirty="0">
                          <a:effectLst/>
                        </a:rPr>
                        <a:t>59.7 (17.1)</a:t>
                      </a: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buNone/>
                      </a:pPr>
                      <a:r>
                        <a:rPr lang="en-US" sz="1500" dirty="0">
                          <a:effectLst/>
                        </a:rPr>
                        <a:t>61.2 (17.2)</a:t>
                      </a: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buNone/>
                      </a:pPr>
                      <a:r>
                        <a:rPr lang="en-US" sz="1500" dirty="0">
                          <a:effectLst/>
                        </a:rPr>
                        <a:t>&lt;0.01</a:t>
                      </a: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extLst>
                  <a:ext uri="{0D108BD9-81ED-4DB2-BD59-A6C34878D82A}">
                    <a16:rowId xmlns:a16="http://schemas.microsoft.com/office/drawing/2014/main" val="2356982205"/>
                  </a:ext>
                </a:extLst>
              </a:tr>
              <a:tr h="274320">
                <a:tc>
                  <a:txBody>
                    <a:bodyPr/>
                    <a:lstStyle/>
                    <a:p>
                      <a:pPr marL="0" marR="0">
                        <a:buNone/>
                      </a:pPr>
                      <a:r>
                        <a:rPr lang="en-US" sz="1500" b="1" dirty="0">
                          <a:effectLst/>
                        </a:rPr>
                        <a:t>White Race, %</a:t>
                      </a:r>
                      <a:endParaRPr lang="en-US" sz="1500" b="1"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buNone/>
                      </a:pPr>
                      <a:r>
                        <a:rPr lang="en-US" sz="1500" dirty="0">
                          <a:effectLst/>
                        </a:rPr>
                        <a:t>88.0%</a:t>
                      </a: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buNone/>
                      </a:pPr>
                      <a:r>
                        <a:rPr lang="en-US" sz="1500" dirty="0">
                          <a:effectLst/>
                        </a:rPr>
                        <a:t>85.3%</a:t>
                      </a: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buNone/>
                      </a:pPr>
                      <a:r>
                        <a:rPr lang="en-US" sz="1500" dirty="0">
                          <a:effectLst/>
                        </a:rPr>
                        <a:t>87.0%</a:t>
                      </a: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buNone/>
                      </a:pPr>
                      <a:r>
                        <a:rPr lang="en-US" sz="1500" dirty="0">
                          <a:effectLst/>
                        </a:rPr>
                        <a:t>0.35</a:t>
                      </a: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extLst>
                  <a:ext uri="{0D108BD9-81ED-4DB2-BD59-A6C34878D82A}">
                    <a16:rowId xmlns:a16="http://schemas.microsoft.com/office/drawing/2014/main" val="2291391390"/>
                  </a:ext>
                </a:extLst>
              </a:tr>
              <a:tr h="274320">
                <a:tc>
                  <a:txBody>
                    <a:bodyPr/>
                    <a:lstStyle/>
                    <a:p>
                      <a:pPr marL="0" marR="0">
                        <a:buNone/>
                      </a:pPr>
                      <a:r>
                        <a:rPr lang="en-US" sz="1500" b="1" dirty="0">
                          <a:effectLst/>
                        </a:rPr>
                        <a:t>BMI, kg/m</a:t>
                      </a:r>
                      <a:r>
                        <a:rPr lang="en-US" sz="1500" b="1" baseline="30000" dirty="0">
                          <a:effectLst/>
                        </a:rPr>
                        <a:t>2</a:t>
                      </a:r>
                      <a:r>
                        <a:rPr lang="en-US" sz="1500" b="1" baseline="0" dirty="0">
                          <a:effectLst/>
                        </a:rPr>
                        <a:t>, mean (SD)</a:t>
                      </a:r>
                      <a:endParaRPr lang="en-US" sz="1500" b="1" baseline="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buNone/>
                      </a:pPr>
                      <a:r>
                        <a:rPr lang="en-US" sz="1500" dirty="0">
                          <a:effectLst/>
                        </a:rPr>
                        <a:t>24.9 (5.1)</a:t>
                      </a: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buNone/>
                      </a:pPr>
                      <a:r>
                        <a:rPr lang="en-US" sz="1500" dirty="0">
                          <a:effectLst/>
                        </a:rPr>
                        <a:t>25.2 (5.2)</a:t>
                      </a: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buNone/>
                      </a:pPr>
                      <a:r>
                        <a:rPr lang="en-US" sz="1500" dirty="0">
                          <a:effectLst/>
                        </a:rPr>
                        <a:t>25.1 (5.1)</a:t>
                      </a: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buNone/>
                      </a:pPr>
                      <a:r>
                        <a:rPr lang="en-US" sz="1500" dirty="0">
                          <a:effectLst/>
                        </a:rPr>
                        <a:t>0.44</a:t>
                      </a: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extLst>
                  <a:ext uri="{0D108BD9-81ED-4DB2-BD59-A6C34878D82A}">
                    <a16:rowId xmlns:a16="http://schemas.microsoft.com/office/drawing/2014/main" val="160226033"/>
                  </a:ext>
                </a:extLst>
              </a:tr>
              <a:tr h="274320">
                <a:tc>
                  <a:txBody>
                    <a:bodyPr/>
                    <a:lstStyle/>
                    <a:p>
                      <a:pPr marL="0" marR="0">
                        <a:buNone/>
                      </a:pPr>
                      <a:r>
                        <a:rPr lang="en-US" sz="1500" b="1" dirty="0">
                          <a:effectLst/>
                        </a:rPr>
                        <a:t>ASA Class, %</a:t>
                      </a:r>
                    </a:p>
                    <a:p>
                      <a:pPr marL="0" marR="0">
                        <a:buNone/>
                      </a:pPr>
                      <a:r>
                        <a:rPr lang="en-US" sz="1500" dirty="0">
                          <a:effectLst/>
                        </a:rPr>
                        <a:t>    1</a:t>
                      </a:r>
                    </a:p>
                    <a:p>
                      <a:pPr marL="0" marR="0">
                        <a:buNone/>
                      </a:pPr>
                      <a:r>
                        <a:rPr lang="en-US" sz="1500" dirty="0">
                          <a:effectLst/>
                        </a:rPr>
                        <a:t>    2</a:t>
                      </a:r>
                    </a:p>
                    <a:p>
                      <a:pPr marL="0" marR="0">
                        <a:buNone/>
                      </a:pPr>
                      <a:r>
                        <a:rPr lang="en-US" sz="1500" dirty="0">
                          <a:effectLst/>
                        </a:rPr>
                        <a:t>    3</a:t>
                      </a:r>
                    </a:p>
                    <a:p>
                      <a:pPr marL="0" marR="0">
                        <a:buNone/>
                      </a:pPr>
                      <a:r>
                        <a:rPr lang="en-US" sz="1500" dirty="0">
                          <a:effectLst/>
                        </a:rPr>
                        <a:t>    4</a:t>
                      </a: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tc>
                <a:tc>
                  <a:txBody>
                    <a:bodyPr/>
                    <a:lstStyle/>
                    <a:p>
                      <a:pPr marL="0" marR="0">
                        <a:buNone/>
                      </a:pPr>
                      <a:endParaRPr lang="en-US" sz="1500" dirty="0">
                        <a:effectLst/>
                      </a:endParaRPr>
                    </a:p>
                    <a:p>
                      <a:pPr marL="0" marR="0">
                        <a:buNone/>
                      </a:pPr>
                      <a:r>
                        <a:rPr lang="en-US" sz="1500" dirty="0">
                          <a:effectLst/>
                        </a:rPr>
                        <a:t>18.3%</a:t>
                      </a:r>
                    </a:p>
                    <a:p>
                      <a:pPr marL="0" marR="0">
                        <a:buNone/>
                      </a:pPr>
                      <a:r>
                        <a:rPr lang="en-US" sz="1500" dirty="0">
                          <a:effectLst/>
                        </a:rPr>
                        <a:t>52.8%</a:t>
                      </a:r>
                    </a:p>
                    <a:p>
                      <a:pPr marL="0" marR="0">
                        <a:buNone/>
                      </a:pPr>
                      <a:r>
                        <a:rPr lang="en-US" sz="1500" dirty="0">
                          <a:effectLst/>
                        </a:rPr>
                        <a:t>26.9%</a:t>
                      </a:r>
                    </a:p>
                    <a:p>
                      <a:pPr marL="0" marR="0">
                        <a:buNone/>
                      </a:pPr>
                      <a:r>
                        <a:rPr lang="en-US" sz="1500" dirty="0">
                          <a:effectLst/>
                        </a:rPr>
                        <a:t>2.0%</a:t>
                      </a: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tc>
                <a:tc>
                  <a:txBody>
                    <a:bodyPr/>
                    <a:lstStyle/>
                    <a:p>
                      <a:pPr marL="0" marR="0">
                        <a:buNone/>
                      </a:pPr>
                      <a:endParaRPr lang="en-US" sz="1500" dirty="0">
                        <a:effectLst/>
                      </a:endParaRPr>
                    </a:p>
                    <a:p>
                      <a:pPr marL="0" marR="0">
                        <a:buNone/>
                      </a:pPr>
                      <a:r>
                        <a:rPr lang="en-US" sz="1500" dirty="0">
                          <a:effectLst/>
                        </a:rPr>
                        <a:t>18.2%</a:t>
                      </a:r>
                    </a:p>
                    <a:p>
                      <a:pPr marL="0" marR="0">
                        <a:buNone/>
                      </a:pPr>
                      <a:r>
                        <a:rPr lang="en-US" sz="1500" dirty="0">
                          <a:effectLst/>
                        </a:rPr>
                        <a:t>54.7%</a:t>
                      </a:r>
                    </a:p>
                    <a:p>
                      <a:pPr marL="0" marR="0">
                        <a:buNone/>
                      </a:pPr>
                      <a:r>
                        <a:rPr lang="en-US" sz="1500" dirty="0">
                          <a:effectLst/>
                        </a:rPr>
                        <a:t>25.9%</a:t>
                      </a:r>
                    </a:p>
                    <a:p>
                      <a:pPr marL="0" marR="0">
                        <a:buNone/>
                      </a:pPr>
                      <a:r>
                        <a:rPr lang="en-US" sz="1500" dirty="0">
                          <a:effectLst/>
                        </a:rPr>
                        <a:t>1.2%</a:t>
                      </a: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tc>
                <a:tc>
                  <a:txBody>
                    <a:bodyPr/>
                    <a:lstStyle/>
                    <a:p>
                      <a:pPr marL="0" marR="0">
                        <a:buNone/>
                      </a:pPr>
                      <a:endParaRPr lang="en-US" sz="1500" dirty="0">
                        <a:effectLst/>
                      </a:endParaRPr>
                    </a:p>
                    <a:p>
                      <a:pPr marL="0" marR="0">
                        <a:buNone/>
                      </a:pPr>
                      <a:r>
                        <a:rPr lang="en-US" sz="1500" dirty="0">
                          <a:effectLst/>
                        </a:rPr>
                        <a:t>18.3%</a:t>
                      </a:r>
                    </a:p>
                    <a:p>
                      <a:pPr marL="0" marR="0">
                        <a:buNone/>
                      </a:pPr>
                      <a:r>
                        <a:rPr lang="en-US" sz="1500" dirty="0">
                          <a:effectLst/>
                        </a:rPr>
                        <a:t>53.5%</a:t>
                      </a:r>
                    </a:p>
                    <a:p>
                      <a:pPr marL="0" marR="0">
                        <a:buNone/>
                      </a:pPr>
                      <a:r>
                        <a:rPr lang="en-US" sz="1500" dirty="0">
                          <a:effectLst/>
                        </a:rPr>
                        <a:t>26.5%</a:t>
                      </a:r>
                    </a:p>
                    <a:p>
                      <a:pPr marL="0" marR="0">
                        <a:buNone/>
                      </a:pPr>
                      <a:r>
                        <a:rPr lang="en-US" sz="1500" dirty="0">
                          <a:effectLst/>
                        </a:rPr>
                        <a:t>1.7%</a:t>
                      </a: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tc>
                <a:tc>
                  <a:txBody>
                    <a:bodyPr/>
                    <a:lstStyle/>
                    <a:p>
                      <a:pPr marL="0" marR="0">
                        <a:buNone/>
                      </a:pPr>
                      <a:r>
                        <a:rPr lang="en-US" sz="1500" dirty="0">
                          <a:effectLst/>
                        </a:rPr>
                        <a:t>0.70</a:t>
                      </a: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tc>
                <a:extLst>
                  <a:ext uri="{0D108BD9-81ED-4DB2-BD59-A6C34878D82A}">
                    <a16:rowId xmlns:a16="http://schemas.microsoft.com/office/drawing/2014/main" val="2283395928"/>
                  </a:ext>
                </a:extLst>
              </a:tr>
              <a:tr h="274320">
                <a:tc>
                  <a:txBody>
                    <a:bodyPr/>
                    <a:lstStyle/>
                    <a:p>
                      <a:pPr marL="0" marR="0">
                        <a:buNone/>
                      </a:pPr>
                      <a:r>
                        <a:rPr lang="en-US" sz="1500" b="1" dirty="0">
                          <a:effectLst/>
                        </a:rPr>
                        <a:t>Insurance type, %</a:t>
                      </a:r>
                    </a:p>
                    <a:p>
                      <a:pPr marL="0" marR="0">
                        <a:buNone/>
                      </a:pPr>
                      <a:r>
                        <a:rPr lang="en-US" sz="1500" dirty="0">
                          <a:effectLst/>
                        </a:rPr>
                        <a:t>   Private</a:t>
                      </a:r>
                    </a:p>
                    <a:p>
                      <a:pPr marL="0" marR="0">
                        <a:buNone/>
                      </a:pPr>
                      <a:r>
                        <a:rPr lang="en-US" sz="1500" dirty="0">
                          <a:effectLst/>
                        </a:rPr>
                        <a:t>   Medicare/Medicaid</a:t>
                      </a:r>
                    </a:p>
                    <a:p>
                      <a:pPr marL="0" marR="0">
                        <a:buNone/>
                      </a:pPr>
                      <a:r>
                        <a:rPr lang="en-US" sz="1500" dirty="0">
                          <a:effectLst/>
                        </a:rPr>
                        <a:t>   Other</a:t>
                      </a: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tc>
                <a:tc>
                  <a:txBody>
                    <a:bodyPr/>
                    <a:lstStyle/>
                    <a:p>
                      <a:pPr marL="0" marR="0">
                        <a:buNone/>
                      </a:pPr>
                      <a:endParaRPr lang="en-US" sz="1500" dirty="0">
                        <a:effectLst/>
                      </a:endParaRPr>
                    </a:p>
                    <a:p>
                      <a:pPr marL="0" marR="0">
                        <a:buNone/>
                      </a:pPr>
                      <a:r>
                        <a:rPr lang="en-US" sz="1500" dirty="0">
                          <a:effectLst/>
                        </a:rPr>
                        <a:t>48.3%</a:t>
                      </a:r>
                    </a:p>
                    <a:p>
                      <a:pPr marL="0" marR="0">
                        <a:buNone/>
                      </a:pPr>
                      <a:r>
                        <a:rPr lang="en-US" sz="1500" dirty="0">
                          <a:effectLst/>
                        </a:rPr>
                        <a:t>43.9%</a:t>
                      </a:r>
                    </a:p>
                    <a:p>
                      <a:pPr marL="0" marR="0">
                        <a:buNone/>
                      </a:pPr>
                      <a:r>
                        <a:rPr lang="en-US" sz="1500" dirty="0">
                          <a:effectLst/>
                        </a:rPr>
                        <a:t>7.7%</a:t>
                      </a: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tc>
                <a:tc>
                  <a:txBody>
                    <a:bodyPr/>
                    <a:lstStyle/>
                    <a:p>
                      <a:pPr marL="0" marR="0">
                        <a:buNone/>
                      </a:pPr>
                      <a:endParaRPr lang="en-US" sz="1500" dirty="0">
                        <a:effectLst/>
                      </a:endParaRPr>
                    </a:p>
                    <a:p>
                      <a:pPr marL="0" marR="0">
                        <a:buNone/>
                      </a:pPr>
                      <a:r>
                        <a:rPr lang="en-US" sz="1500" dirty="0">
                          <a:effectLst/>
                        </a:rPr>
                        <a:t>51.9%</a:t>
                      </a:r>
                    </a:p>
                    <a:p>
                      <a:pPr marL="0" marR="0">
                        <a:buNone/>
                      </a:pPr>
                      <a:r>
                        <a:rPr lang="en-US" sz="1500" dirty="0">
                          <a:effectLst/>
                        </a:rPr>
                        <a:t>39.6%</a:t>
                      </a:r>
                    </a:p>
                    <a:p>
                      <a:pPr marL="0" marR="0">
                        <a:buNone/>
                      </a:pPr>
                      <a:r>
                        <a:rPr lang="en-US" sz="1500" dirty="0">
                          <a:effectLst/>
                        </a:rPr>
                        <a:t>8.4%</a:t>
                      </a: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tc>
                <a:tc>
                  <a:txBody>
                    <a:bodyPr/>
                    <a:lstStyle/>
                    <a:p>
                      <a:pPr marL="0" marR="0">
                        <a:buNone/>
                      </a:pPr>
                      <a:endParaRPr lang="en-US" sz="1500" dirty="0">
                        <a:effectLst/>
                      </a:endParaRPr>
                    </a:p>
                    <a:p>
                      <a:pPr marL="0" marR="0">
                        <a:buNone/>
                      </a:pPr>
                      <a:r>
                        <a:rPr lang="en-US" sz="1500" dirty="0">
                          <a:effectLst/>
                        </a:rPr>
                        <a:t>49.5%</a:t>
                      </a:r>
                    </a:p>
                    <a:p>
                      <a:pPr marL="0" marR="0">
                        <a:buNone/>
                      </a:pPr>
                      <a:r>
                        <a:rPr lang="en-US" sz="1500" dirty="0">
                          <a:effectLst/>
                        </a:rPr>
                        <a:t>42.5%</a:t>
                      </a:r>
                    </a:p>
                    <a:p>
                      <a:pPr marL="0" marR="0">
                        <a:buNone/>
                      </a:pPr>
                      <a:r>
                        <a:rPr lang="en-US" sz="1500" dirty="0">
                          <a:effectLst/>
                        </a:rPr>
                        <a:t>8.0%</a:t>
                      </a: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tc>
                <a:tc>
                  <a:txBody>
                    <a:bodyPr/>
                    <a:lstStyle/>
                    <a:p>
                      <a:pPr marL="0" marR="0">
                        <a:buNone/>
                      </a:pPr>
                      <a:r>
                        <a:rPr lang="en-US" sz="1500" dirty="0">
                          <a:effectLst/>
                        </a:rPr>
                        <a:t>0.01</a:t>
                      </a: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tc>
                <a:extLst>
                  <a:ext uri="{0D108BD9-81ED-4DB2-BD59-A6C34878D82A}">
                    <a16:rowId xmlns:a16="http://schemas.microsoft.com/office/drawing/2014/main" val="1394493209"/>
                  </a:ext>
                </a:extLst>
              </a:tr>
              <a:tr h="274320">
                <a:tc>
                  <a:txBody>
                    <a:bodyPr/>
                    <a:lstStyle/>
                    <a:p>
                      <a:pPr marL="0" marR="0">
                        <a:buNone/>
                      </a:pPr>
                      <a:r>
                        <a:rPr lang="en-US" sz="1500" b="1" dirty="0">
                          <a:effectLst/>
                        </a:rPr>
                        <a:t>Hypertension, %</a:t>
                      </a:r>
                      <a:endParaRPr lang="en-US" sz="1500" b="1"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buNone/>
                      </a:pPr>
                      <a:r>
                        <a:rPr lang="en-US" sz="1500" dirty="0">
                          <a:effectLst/>
                        </a:rPr>
                        <a:t>36.6%</a:t>
                      </a: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buNone/>
                      </a:pPr>
                      <a:r>
                        <a:rPr lang="en-US" sz="1500" dirty="0">
                          <a:effectLst/>
                        </a:rPr>
                        <a:t>32.0%</a:t>
                      </a: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buNone/>
                      </a:pPr>
                      <a:r>
                        <a:rPr lang="en-US" sz="1500" dirty="0">
                          <a:effectLst/>
                        </a:rPr>
                        <a:t>34.9%</a:t>
                      </a: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buNone/>
                      </a:pPr>
                      <a:r>
                        <a:rPr lang="en-US" sz="1500" dirty="0">
                          <a:effectLst/>
                        </a:rPr>
                        <a:t>0.08</a:t>
                      </a: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extLst>
                  <a:ext uri="{0D108BD9-81ED-4DB2-BD59-A6C34878D82A}">
                    <a16:rowId xmlns:a16="http://schemas.microsoft.com/office/drawing/2014/main" val="2641876"/>
                  </a:ext>
                </a:extLst>
              </a:tr>
              <a:tr h="274320">
                <a:tc>
                  <a:txBody>
                    <a:bodyPr/>
                    <a:lstStyle/>
                    <a:p>
                      <a:pPr marL="0" marR="0">
                        <a:buNone/>
                      </a:pPr>
                      <a:r>
                        <a:rPr lang="en-US" sz="1500" b="1" dirty="0">
                          <a:effectLst/>
                        </a:rPr>
                        <a:t>Diabetes, %</a:t>
                      </a:r>
                      <a:endParaRPr lang="en-US" sz="1500" b="1"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buNone/>
                      </a:pPr>
                      <a:r>
                        <a:rPr lang="en-US" sz="1500" dirty="0">
                          <a:effectLst/>
                        </a:rPr>
                        <a:t>4.0%</a:t>
                      </a: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buNone/>
                      </a:pPr>
                      <a:r>
                        <a:rPr lang="en-US" sz="1500" dirty="0">
                          <a:effectLst/>
                        </a:rPr>
                        <a:t>3.8%</a:t>
                      </a: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buNone/>
                      </a:pPr>
                      <a:r>
                        <a:rPr lang="en-US" sz="1500" dirty="0">
                          <a:effectLst/>
                        </a:rPr>
                        <a:t>4.0%</a:t>
                      </a: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buNone/>
                      </a:pPr>
                      <a:r>
                        <a:rPr lang="en-US" sz="1500" dirty="0">
                          <a:effectLst/>
                        </a:rPr>
                        <a:t>0.84</a:t>
                      </a: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extLst>
                  <a:ext uri="{0D108BD9-81ED-4DB2-BD59-A6C34878D82A}">
                    <a16:rowId xmlns:a16="http://schemas.microsoft.com/office/drawing/2014/main" val="2928912890"/>
                  </a:ext>
                </a:extLst>
              </a:tr>
              <a:tr h="274320">
                <a:tc>
                  <a:txBody>
                    <a:bodyPr/>
                    <a:lstStyle/>
                    <a:p>
                      <a:pPr marL="0" marR="0">
                        <a:buNone/>
                      </a:pPr>
                      <a:r>
                        <a:rPr lang="en-US" sz="1500" b="1" dirty="0">
                          <a:effectLst/>
                        </a:rPr>
                        <a:t>COPD, %</a:t>
                      </a:r>
                      <a:endParaRPr lang="en-US" sz="1500" b="1"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buNone/>
                      </a:pPr>
                      <a:r>
                        <a:rPr lang="en-US" sz="1500" dirty="0">
                          <a:effectLst/>
                        </a:rPr>
                        <a:t>5.8%</a:t>
                      </a: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buNone/>
                      </a:pPr>
                      <a:r>
                        <a:rPr lang="en-US" sz="1500" dirty="0">
                          <a:effectLst/>
                        </a:rPr>
                        <a:t>3.8%</a:t>
                      </a: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buNone/>
                      </a:pPr>
                      <a:r>
                        <a:rPr lang="en-US" sz="1500" dirty="0">
                          <a:effectLst/>
                        </a:rPr>
                        <a:t>5.1%</a:t>
                      </a: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buNone/>
                      </a:pPr>
                      <a:r>
                        <a:rPr lang="en-US" sz="1500" dirty="0">
                          <a:effectLst/>
                        </a:rPr>
                        <a:t>0.84</a:t>
                      </a: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extLst>
                  <a:ext uri="{0D108BD9-81ED-4DB2-BD59-A6C34878D82A}">
                    <a16:rowId xmlns:a16="http://schemas.microsoft.com/office/drawing/2014/main" val="1930852320"/>
                  </a:ext>
                </a:extLst>
              </a:tr>
            </a:tbl>
          </a:graphicData>
        </a:graphic>
      </p:graphicFrame>
      <p:sp>
        <p:nvSpPr>
          <p:cNvPr id="5" name="Rectangle 4">
            <a:extLst>
              <a:ext uri="{FF2B5EF4-FFF2-40B4-BE49-F238E27FC236}">
                <a16:creationId xmlns:a16="http://schemas.microsoft.com/office/drawing/2014/main" id="{BA27DF20-9128-D0D7-6DAD-5C14742ADC8D}"/>
              </a:ext>
            </a:extLst>
          </p:cNvPr>
          <p:cNvSpPr/>
          <p:nvPr/>
        </p:nvSpPr>
        <p:spPr>
          <a:xfrm>
            <a:off x="10196186" y="2469169"/>
            <a:ext cx="1335414" cy="26975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560CC52-FA75-C561-8846-DFE7C54B8997}"/>
              </a:ext>
            </a:extLst>
          </p:cNvPr>
          <p:cNvSpPr/>
          <p:nvPr/>
        </p:nvSpPr>
        <p:spPr>
          <a:xfrm>
            <a:off x="10196186" y="4430793"/>
            <a:ext cx="1335414" cy="91080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9518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0ADDE-8F6D-830A-7BDD-96D10B8B7E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A3733C-0B3E-8CEE-99F8-41709FFB3B82}"/>
              </a:ext>
            </a:extLst>
          </p:cNvPr>
          <p:cNvSpPr>
            <a:spLocks noGrp="1"/>
          </p:cNvSpPr>
          <p:nvPr>
            <p:ph type="title"/>
          </p:nvPr>
        </p:nvSpPr>
        <p:spPr/>
        <p:txBody>
          <a:bodyPr/>
          <a:lstStyle/>
          <a:p>
            <a:r>
              <a:rPr lang="en-US" b="0" dirty="0"/>
              <a:t>Results</a:t>
            </a:r>
          </a:p>
        </p:txBody>
      </p:sp>
      <p:sp>
        <p:nvSpPr>
          <p:cNvPr id="4" name="Subtitle 3">
            <a:extLst>
              <a:ext uri="{FF2B5EF4-FFF2-40B4-BE49-F238E27FC236}">
                <a16:creationId xmlns:a16="http://schemas.microsoft.com/office/drawing/2014/main" id="{25818BF9-774C-0E8F-C0B9-4D03BBAD6D0B}"/>
              </a:ext>
            </a:extLst>
          </p:cNvPr>
          <p:cNvSpPr>
            <a:spLocks noGrp="1"/>
          </p:cNvSpPr>
          <p:nvPr>
            <p:ph type="subTitle" idx="1"/>
          </p:nvPr>
        </p:nvSpPr>
        <p:spPr>
          <a:xfrm>
            <a:off x="660400" y="1527286"/>
            <a:ext cx="10993120" cy="428625"/>
          </a:xfrm>
        </p:spPr>
        <p:txBody>
          <a:bodyPr/>
          <a:lstStyle/>
          <a:p>
            <a:r>
              <a:rPr lang="en-US" sz="2400" b="1" i="0" dirty="0"/>
              <a:t>Table 2: Operative Characteristics by Division Status</a:t>
            </a:r>
          </a:p>
        </p:txBody>
      </p:sp>
      <p:graphicFrame>
        <p:nvGraphicFramePr>
          <p:cNvPr id="3" name="Table 2">
            <a:extLst>
              <a:ext uri="{FF2B5EF4-FFF2-40B4-BE49-F238E27FC236}">
                <a16:creationId xmlns:a16="http://schemas.microsoft.com/office/drawing/2014/main" id="{FC84767C-2B76-BA43-4B68-A7B297A74EC4}"/>
              </a:ext>
            </a:extLst>
          </p:cNvPr>
          <p:cNvGraphicFramePr>
            <a:graphicFrameLocks noGrp="1"/>
          </p:cNvGraphicFramePr>
          <p:nvPr>
            <p:extLst>
              <p:ext uri="{D42A27DB-BD31-4B8C-83A1-F6EECF244321}">
                <p14:modId xmlns:p14="http://schemas.microsoft.com/office/powerpoint/2010/main" val="3030894754"/>
              </p:ext>
            </p:extLst>
          </p:nvPr>
        </p:nvGraphicFramePr>
        <p:xfrm>
          <a:off x="660397" y="1955910"/>
          <a:ext cx="10871206" cy="4310622"/>
        </p:xfrm>
        <a:graphic>
          <a:graphicData uri="http://schemas.openxmlformats.org/drawingml/2006/table">
            <a:tbl>
              <a:tblPr firstRow="1" bandRow="1">
                <a:tableStyleId>{5A111915-BE36-4E01-A7E5-04B1672EAD32}</a:tableStyleId>
              </a:tblPr>
              <a:tblGrid>
                <a:gridCol w="2245641">
                  <a:extLst>
                    <a:ext uri="{9D8B030D-6E8A-4147-A177-3AD203B41FA5}">
                      <a16:colId xmlns:a16="http://schemas.microsoft.com/office/drawing/2014/main" val="2831348298"/>
                    </a:ext>
                  </a:extLst>
                </a:gridCol>
                <a:gridCol w="2421699">
                  <a:extLst>
                    <a:ext uri="{9D8B030D-6E8A-4147-A177-3AD203B41FA5}">
                      <a16:colId xmlns:a16="http://schemas.microsoft.com/office/drawing/2014/main" val="1093564399"/>
                    </a:ext>
                  </a:extLst>
                </a:gridCol>
                <a:gridCol w="2421699">
                  <a:extLst>
                    <a:ext uri="{9D8B030D-6E8A-4147-A177-3AD203B41FA5}">
                      <a16:colId xmlns:a16="http://schemas.microsoft.com/office/drawing/2014/main" val="145220369"/>
                    </a:ext>
                  </a:extLst>
                </a:gridCol>
                <a:gridCol w="2421699">
                  <a:extLst>
                    <a:ext uri="{9D8B030D-6E8A-4147-A177-3AD203B41FA5}">
                      <a16:colId xmlns:a16="http://schemas.microsoft.com/office/drawing/2014/main" val="2552974993"/>
                    </a:ext>
                  </a:extLst>
                </a:gridCol>
                <a:gridCol w="1360468">
                  <a:extLst>
                    <a:ext uri="{9D8B030D-6E8A-4147-A177-3AD203B41FA5}">
                      <a16:colId xmlns:a16="http://schemas.microsoft.com/office/drawing/2014/main" val="1809643811"/>
                    </a:ext>
                  </a:extLst>
                </a:gridCol>
              </a:tblGrid>
              <a:tr h="607302">
                <a:tc>
                  <a:txBody>
                    <a:bodyPr/>
                    <a:lstStyle/>
                    <a:p>
                      <a:pPr algn="ctr">
                        <a:buNone/>
                      </a:pPr>
                      <a:endParaRPr lang="en-US" sz="1500" kern="100" dirty="0">
                        <a:effectLst/>
                        <a:latin typeface="Arial" panose="020B0604020202020204" pitchFamily="34" charset="0"/>
                        <a:cs typeface="Arial" panose="020B0604020202020204" pitchFamily="34" charset="0"/>
                      </a:endParaRPr>
                    </a:p>
                  </a:txBody>
                  <a:tcPr marL="63664" marR="6366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a:effectLst/>
                        </a:rPr>
                        <a:t>Divided (n = 868)</a:t>
                      </a: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L="63664" marR="6366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a:effectLst/>
                        </a:rPr>
                        <a:t>Preserved (n = 497)</a:t>
                      </a: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L="63664" marR="6366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a:effectLst/>
                        </a:rPr>
                        <a:t>Total (n = 1365)</a:t>
                      </a: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L="63664" marR="63664"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a:effectLst/>
                        </a:rPr>
                        <a:t>P-value</a:t>
                      </a: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txBody>
                  <a:tcPr marL="63664" marR="63664" marT="0" marB="0" anchor="ctr"/>
                </a:tc>
                <a:extLst>
                  <a:ext uri="{0D108BD9-81ED-4DB2-BD59-A6C34878D82A}">
                    <a16:rowId xmlns:a16="http://schemas.microsoft.com/office/drawing/2014/main" val="2912424705"/>
                  </a:ext>
                </a:extLst>
              </a:tr>
              <a:tr h="548640">
                <a:tc>
                  <a:txBody>
                    <a:bodyPr/>
                    <a:lstStyle/>
                    <a:p>
                      <a:pPr marL="0" marR="0">
                        <a:buNone/>
                      </a:pPr>
                      <a:r>
                        <a:rPr lang="en-US" sz="1500" b="1" dirty="0">
                          <a:effectLst/>
                          <a:latin typeface="Arial" panose="020B0604020202020204" pitchFamily="34" charset="0"/>
                          <a:ea typeface="Times New Roman" panose="02020603050405020304" pitchFamily="18" charset="0"/>
                          <a:cs typeface="Arial" panose="020B0604020202020204" pitchFamily="34" charset="0"/>
                        </a:rPr>
                        <a:t>Elective surgery, %</a:t>
                      </a:r>
                    </a:p>
                  </a:txBody>
                  <a:tcPr marT="0" marB="0" anchor="ctr"/>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97.8%</a:t>
                      </a:r>
                    </a:p>
                  </a:txBody>
                  <a:tcPr marT="0" marB="0" anchor="ctr"/>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97.4%</a:t>
                      </a:r>
                    </a:p>
                  </a:txBody>
                  <a:tcPr marT="0" marB="0" anchor="ctr"/>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97.7%</a:t>
                      </a:r>
                    </a:p>
                  </a:txBody>
                  <a:tcPr marT="0" marB="0" anchor="ctr"/>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0.62</a:t>
                      </a:r>
                    </a:p>
                  </a:txBody>
                  <a:tcPr marT="0" marB="0" anchor="ctr"/>
                </a:tc>
                <a:extLst>
                  <a:ext uri="{0D108BD9-81ED-4DB2-BD59-A6C34878D82A}">
                    <a16:rowId xmlns:a16="http://schemas.microsoft.com/office/drawing/2014/main" val="2356982205"/>
                  </a:ext>
                </a:extLst>
              </a:tr>
              <a:tr h="548640">
                <a:tc>
                  <a:txBody>
                    <a:bodyPr/>
                    <a:lstStyle/>
                    <a:p>
                      <a:pPr marL="0" marR="0">
                        <a:buNone/>
                      </a:pPr>
                      <a:r>
                        <a:rPr lang="en-US" sz="1500" b="1" dirty="0">
                          <a:effectLst/>
                          <a:latin typeface="Arial" panose="020B0604020202020204" pitchFamily="34" charset="0"/>
                          <a:ea typeface="Times New Roman" panose="02020603050405020304" pitchFamily="18" charset="0"/>
                          <a:cs typeface="Arial" panose="020B0604020202020204" pitchFamily="34" charset="0"/>
                        </a:rPr>
                        <a:t>Recurrent hernia, %</a:t>
                      </a:r>
                    </a:p>
                  </a:txBody>
                  <a:tcPr marT="0" marB="0" anchor="ctr"/>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5.3%</a:t>
                      </a:r>
                    </a:p>
                  </a:txBody>
                  <a:tcPr marT="0" marB="0" anchor="ctr"/>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6.2%</a:t>
                      </a:r>
                    </a:p>
                  </a:txBody>
                  <a:tcPr marT="0" marB="0" anchor="ctr"/>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5.6%</a:t>
                      </a:r>
                    </a:p>
                  </a:txBody>
                  <a:tcPr marT="0" marB="0" anchor="ctr"/>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0.47</a:t>
                      </a:r>
                    </a:p>
                  </a:txBody>
                  <a:tcPr marT="0" marB="0" anchor="ctr"/>
                </a:tc>
                <a:extLst>
                  <a:ext uri="{0D108BD9-81ED-4DB2-BD59-A6C34878D82A}">
                    <a16:rowId xmlns:a16="http://schemas.microsoft.com/office/drawing/2014/main" val="2291391390"/>
                  </a:ext>
                </a:extLst>
              </a:tr>
              <a:tr h="548640">
                <a:tc>
                  <a:txBody>
                    <a:bodyPr/>
                    <a:lstStyle/>
                    <a:p>
                      <a:pPr marL="0" marR="0">
                        <a:buNone/>
                      </a:pPr>
                      <a:r>
                        <a:rPr lang="en-US" sz="1500" b="1" baseline="0" dirty="0">
                          <a:effectLst/>
                          <a:latin typeface="Arial" panose="020B0604020202020204" pitchFamily="34" charset="0"/>
                          <a:ea typeface="Times New Roman" panose="02020603050405020304" pitchFamily="18" charset="0"/>
                          <a:cs typeface="Arial" panose="020B0604020202020204" pitchFamily="34" charset="0"/>
                        </a:rPr>
                        <a:t>Approach, %</a:t>
                      </a:r>
                    </a:p>
                    <a:p>
                      <a:pPr marL="0" marR="0">
                        <a:buNone/>
                      </a:pPr>
                      <a:r>
                        <a:rPr lang="en-US" sz="1500" b="0" baseline="0" dirty="0">
                          <a:effectLst/>
                          <a:latin typeface="Arial" panose="020B0604020202020204" pitchFamily="34" charset="0"/>
                          <a:ea typeface="Times New Roman" panose="02020603050405020304" pitchFamily="18" charset="0"/>
                          <a:cs typeface="Arial" panose="020B0604020202020204" pitchFamily="34" charset="0"/>
                        </a:rPr>
                        <a:t>   Open</a:t>
                      </a:r>
                    </a:p>
                    <a:p>
                      <a:pPr marL="0" marR="0">
                        <a:buNone/>
                      </a:pPr>
                      <a:r>
                        <a:rPr lang="en-US" sz="1500" b="0" baseline="0" dirty="0">
                          <a:effectLst/>
                          <a:latin typeface="Arial" panose="020B0604020202020204" pitchFamily="34" charset="0"/>
                          <a:ea typeface="Times New Roman" panose="02020603050405020304" pitchFamily="18" charset="0"/>
                          <a:cs typeface="Arial" panose="020B0604020202020204" pitchFamily="34" charset="0"/>
                        </a:rPr>
                        <a:t>   Laparoscopic</a:t>
                      </a:r>
                    </a:p>
                    <a:p>
                      <a:pPr marL="0" marR="0">
                        <a:buNone/>
                      </a:pPr>
                      <a:r>
                        <a:rPr lang="en-US" sz="1500" b="0" baseline="0" dirty="0">
                          <a:effectLst/>
                          <a:latin typeface="Arial" panose="020B0604020202020204" pitchFamily="34" charset="0"/>
                          <a:ea typeface="Times New Roman" panose="02020603050405020304" pitchFamily="18" charset="0"/>
                          <a:cs typeface="Arial" panose="020B0604020202020204" pitchFamily="34" charset="0"/>
                        </a:rPr>
                        <a:t>   Robotic</a:t>
                      </a:r>
                    </a:p>
                    <a:p>
                      <a:pPr marL="0" marR="0">
                        <a:buNone/>
                      </a:pPr>
                      <a:r>
                        <a:rPr lang="en-US" sz="1500" b="0" baseline="0" dirty="0">
                          <a:effectLst/>
                          <a:latin typeface="Arial" panose="020B0604020202020204" pitchFamily="34" charset="0"/>
                          <a:ea typeface="Times New Roman" panose="02020603050405020304" pitchFamily="18" charset="0"/>
                          <a:cs typeface="Arial" panose="020B0604020202020204" pitchFamily="34" charset="0"/>
                        </a:rPr>
                        <a:t>   Other</a:t>
                      </a:r>
                    </a:p>
                  </a:txBody>
                  <a:tcPr marT="0" marB="0" anchor="ctr"/>
                </a:tc>
                <a:tc>
                  <a:txBody>
                    <a:bodyPr/>
                    <a:lstStyle/>
                    <a:p>
                      <a:pPr marL="0" marR="0">
                        <a:buNone/>
                      </a:pP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34.9%</a:t>
                      </a:r>
                    </a:p>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46.8%</a:t>
                      </a:r>
                    </a:p>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27.3%</a:t>
                      </a:r>
                    </a:p>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1.0%</a:t>
                      </a:r>
                    </a:p>
                  </a:txBody>
                  <a:tcPr marT="0" marB="0"/>
                </a:tc>
                <a:tc>
                  <a:txBody>
                    <a:bodyPr/>
                    <a:lstStyle/>
                    <a:p>
                      <a:pPr marL="0" marR="0">
                        <a:buNone/>
                      </a:pP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38.8%</a:t>
                      </a:r>
                    </a:p>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30.6%</a:t>
                      </a:r>
                    </a:p>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29.8%</a:t>
                      </a:r>
                    </a:p>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0.8%</a:t>
                      </a:r>
                    </a:p>
                  </a:txBody>
                  <a:tcPr marT="0" marB="0"/>
                </a:tc>
                <a:tc>
                  <a:txBody>
                    <a:bodyPr/>
                    <a:lstStyle/>
                    <a:p>
                      <a:pPr marL="0" marR="0">
                        <a:buNone/>
                      </a:pP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36.3%</a:t>
                      </a:r>
                    </a:p>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34.5%</a:t>
                      </a:r>
                    </a:p>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28.2%</a:t>
                      </a:r>
                    </a:p>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1.0%</a:t>
                      </a:r>
                    </a:p>
                  </a:txBody>
                  <a:tcPr marT="0" marB="0"/>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0.13</a:t>
                      </a:r>
                    </a:p>
                  </a:txBody>
                  <a:tcPr marT="0" marB="0"/>
                </a:tc>
                <a:extLst>
                  <a:ext uri="{0D108BD9-81ED-4DB2-BD59-A6C34878D82A}">
                    <a16:rowId xmlns:a16="http://schemas.microsoft.com/office/drawing/2014/main" val="160226033"/>
                  </a:ext>
                </a:extLst>
              </a:tr>
              <a:tr h="548640">
                <a:tc>
                  <a:txBody>
                    <a:bodyPr/>
                    <a:lstStyle/>
                    <a:p>
                      <a:pPr marL="0" marR="0">
                        <a:buNone/>
                      </a:pPr>
                      <a:r>
                        <a:rPr lang="en-US" sz="1500" b="1" dirty="0">
                          <a:effectLst/>
                          <a:latin typeface="Arial" panose="020B0604020202020204" pitchFamily="34" charset="0"/>
                          <a:ea typeface="Times New Roman" panose="02020603050405020304" pitchFamily="18" charset="0"/>
                          <a:cs typeface="Arial" panose="020B0604020202020204" pitchFamily="34" charset="0"/>
                        </a:rPr>
                        <a:t>Mesh implanted, %</a:t>
                      </a:r>
                    </a:p>
                  </a:txBody>
                  <a:tcPr marT="0" marB="0" anchor="ctr"/>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89.9%</a:t>
                      </a:r>
                    </a:p>
                  </a:txBody>
                  <a:tcPr marT="0" marB="0" anchor="ctr"/>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86.5%</a:t>
                      </a:r>
                    </a:p>
                  </a:txBody>
                  <a:tcPr marT="0" marB="0" anchor="ctr"/>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88.6%</a:t>
                      </a:r>
                    </a:p>
                  </a:txBody>
                  <a:tcPr marT="0" marB="0" anchor="ctr"/>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0.06</a:t>
                      </a:r>
                    </a:p>
                  </a:txBody>
                  <a:tcPr marT="0" marB="0" anchor="ctr"/>
                </a:tc>
                <a:extLst>
                  <a:ext uri="{0D108BD9-81ED-4DB2-BD59-A6C34878D82A}">
                    <a16:rowId xmlns:a16="http://schemas.microsoft.com/office/drawing/2014/main" val="2283395928"/>
                  </a:ext>
                </a:extLst>
              </a:tr>
              <a:tr h="548640">
                <a:tc>
                  <a:txBody>
                    <a:bodyPr/>
                    <a:lstStyle/>
                    <a:p>
                      <a:pPr marL="0" marR="0">
                        <a:buNone/>
                      </a:pPr>
                      <a:r>
                        <a:rPr lang="en-US" sz="1500" b="1" dirty="0">
                          <a:effectLst/>
                          <a:latin typeface="Arial" panose="020B0604020202020204" pitchFamily="34" charset="0"/>
                          <a:ea typeface="Times New Roman" panose="02020603050405020304" pitchFamily="18" charset="0"/>
                          <a:cs typeface="Arial" panose="020B0604020202020204" pitchFamily="34" charset="0"/>
                        </a:rPr>
                        <a:t>Surgeon affiliation, %</a:t>
                      </a:r>
                    </a:p>
                    <a:p>
                      <a:pPr marL="0" marR="0">
                        <a:buNone/>
                      </a:pPr>
                      <a:r>
                        <a:rPr lang="en-US" sz="1500" b="0" dirty="0">
                          <a:effectLst/>
                          <a:latin typeface="Arial" panose="020B0604020202020204" pitchFamily="34" charset="0"/>
                          <a:ea typeface="Times New Roman" panose="02020603050405020304" pitchFamily="18" charset="0"/>
                          <a:cs typeface="Arial" panose="020B0604020202020204" pitchFamily="34" charset="0"/>
                        </a:rPr>
                        <a:t>   Academic</a:t>
                      </a:r>
                    </a:p>
                    <a:p>
                      <a:pPr marL="0" marR="0">
                        <a:buNone/>
                      </a:pPr>
                      <a:r>
                        <a:rPr lang="en-US" sz="1500" b="0" dirty="0">
                          <a:effectLst/>
                          <a:latin typeface="Arial" panose="020B0604020202020204" pitchFamily="34" charset="0"/>
                          <a:ea typeface="Times New Roman" panose="02020603050405020304" pitchFamily="18" charset="0"/>
                          <a:cs typeface="Arial" panose="020B0604020202020204" pitchFamily="34" charset="0"/>
                        </a:rPr>
                        <a:t>   Private</a:t>
                      </a:r>
                    </a:p>
                    <a:p>
                      <a:pPr marL="0" marR="0">
                        <a:buNone/>
                      </a:pPr>
                      <a:r>
                        <a:rPr lang="en-US" sz="1500" b="0" dirty="0">
                          <a:effectLst/>
                          <a:latin typeface="Arial" panose="020B0604020202020204" pitchFamily="34" charset="0"/>
                          <a:ea typeface="Times New Roman" panose="02020603050405020304" pitchFamily="18" charset="0"/>
                          <a:cs typeface="Arial" panose="020B0604020202020204" pitchFamily="34" charset="0"/>
                        </a:rPr>
                        <a:t>   Mixed</a:t>
                      </a:r>
                    </a:p>
                  </a:txBody>
                  <a:tcPr marT="0" marB="0"/>
                </a:tc>
                <a:tc>
                  <a:txBody>
                    <a:bodyPr/>
                    <a:lstStyle/>
                    <a:p>
                      <a:pPr marL="0" marR="0">
                        <a:buNone/>
                      </a:pP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42.2%</a:t>
                      </a:r>
                    </a:p>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42.7%</a:t>
                      </a:r>
                    </a:p>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15.1%</a:t>
                      </a:r>
                    </a:p>
                  </a:txBody>
                  <a:tcPr marT="0" marB="0"/>
                </a:tc>
                <a:tc>
                  <a:txBody>
                    <a:bodyPr/>
                    <a:lstStyle/>
                    <a:p>
                      <a:pPr marL="0" marR="0">
                        <a:buNone/>
                      </a:pP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52.3%</a:t>
                      </a:r>
                    </a:p>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27.2%</a:t>
                      </a:r>
                    </a:p>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20.5%</a:t>
                      </a:r>
                    </a:p>
                  </a:txBody>
                  <a:tcPr marT="0" marB="0"/>
                </a:tc>
                <a:tc>
                  <a:txBody>
                    <a:bodyPr/>
                    <a:lstStyle/>
                    <a:p>
                      <a:pPr marL="0" marR="0">
                        <a:buNone/>
                      </a:pPr>
                      <a:endParaRPr lang="en-US" sz="1500" dirty="0">
                        <a:effectLst/>
                        <a:latin typeface="Arial" panose="020B0604020202020204" pitchFamily="34" charset="0"/>
                        <a:ea typeface="Times New Roman" panose="02020603050405020304" pitchFamily="18" charset="0"/>
                        <a:cs typeface="Arial" panose="020B0604020202020204" pitchFamily="34" charset="0"/>
                      </a:endParaRPr>
                    </a:p>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45.9%</a:t>
                      </a:r>
                    </a:p>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37.1%</a:t>
                      </a:r>
                    </a:p>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17.1%</a:t>
                      </a:r>
                    </a:p>
                  </a:txBody>
                  <a:tcPr marT="0" marB="0"/>
                </a:tc>
                <a:tc>
                  <a:txBody>
                    <a:bodyPr/>
                    <a:lstStyle/>
                    <a:p>
                      <a:pPr marL="0" marR="0">
                        <a:buNone/>
                      </a:pPr>
                      <a:r>
                        <a:rPr lang="en-US" sz="1500" dirty="0">
                          <a:effectLst/>
                          <a:latin typeface="Arial" panose="020B0604020202020204" pitchFamily="34" charset="0"/>
                          <a:ea typeface="Times New Roman" panose="02020603050405020304" pitchFamily="18" charset="0"/>
                          <a:cs typeface="Arial" panose="020B0604020202020204" pitchFamily="34" charset="0"/>
                        </a:rPr>
                        <a:t>&lt;0.01</a:t>
                      </a:r>
                    </a:p>
                  </a:txBody>
                  <a:tcPr marT="0" marB="0"/>
                </a:tc>
                <a:extLst>
                  <a:ext uri="{0D108BD9-81ED-4DB2-BD59-A6C34878D82A}">
                    <a16:rowId xmlns:a16="http://schemas.microsoft.com/office/drawing/2014/main" val="1394493209"/>
                  </a:ext>
                </a:extLst>
              </a:tr>
            </a:tbl>
          </a:graphicData>
        </a:graphic>
      </p:graphicFrame>
      <p:sp>
        <p:nvSpPr>
          <p:cNvPr id="6" name="Rectangle 5">
            <a:extLst>
              <a:ext uri="{FF2B5EF4-FFF2-40B4-BE49-F238E27FC236}">
                <a16:creationId xmlns:a16="http://schemas.microsoft.com/office/drawing/2014/main" id="{5658BF12-5E42-BC79-E18A-5B3A6681BC74}"/>
              </a:ext>
            </a:extLst>
          </p:cNvPr>
          <p:cNvSpPr/>
          <p:nvPr/>
        </p:nvSpPr>
        <p:spPr>
          <a:xfrm>
            <a:off x="10196189" y="5365448"/>
            <a:ext cx="1335414" cy="89652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636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2472</TotalTime>
  <Words>2914</Words>
  <Application>Microsoft Macintosh PowerPoint</Application>
  <PresentationFormat>Widescreen</PresentationFormat>
  <Paragraphs>360</Paragraphs>
  <Slides>16</Slides>
  <Notes>16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Aptos</vt:lpstr>
      <vt:lpstr>Aptos Display</vt:lpstr>
      <vt:lpstr>Arial</vt:lpstr>
      <vt:lpstr>Wingdings</vt:lpstr>
      <vt:lpstr>Office Theme</vt:lpstr>
      <vt:lpstr>Round Ligament Management in Female Patients Undergoing Inguinal Hernia Repair: Should We Divide or Preserve?</vt:lpstr>
      <vt:lpstr>Disclosures</vt:lpstr>
      <vt:lpstr>Background</vt:lpstr>
      <vt:lpstr>Background</vt:lpstr>
      <vt:lpstr>Background</vt:lpstr>
      <vt:lpstr>Objective</vt:lpstr>
      <vt:lpstr>Methods</vt:lpstr>
      <vt:lpstr>Results</vt:lpstr>
      <vt:lpstr>Results</vt:lpstr>
      <vt:lpstr>Results</vt:lpstr>
      <vt:lpstr>Results</vt:lpstr>
      <vt:lpstr>Results</vt:lpstr>
      <vt:lpstr>Results</vt:lpstr>
      <vt:lpstr>Conclusions</vt:lpstr>
      <vt:lpstr>Future Steps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Taylor Head</dc:creator>
  <cp:lastModifiedBy>Taylor Head</cp:lastModifiedBy>
  <cp:revision>30</cp:revision>
  <dcterms:created xsi:type="dcterms:W3CDTF">2026-02-07T18:01:53Z</dcterms:created>
  <dcterms:modified xsi:type="dcterms:W3CDTF">2026-02-20T00:47:54Z</dcterms:modified>
</cp:coreProperties>
</file>