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60" r:id="rId5"/>
    <p:sldId id="263" r:id="rId6"/>
    <p:sldId id="261" r:id="rId7"/>
    <p:sldId id="262" r:id="rId8"/>
    <p:sldId id="264" r:id="rId9"/>
    <p:sldId id="272" r:id="rId10"/>
    <p:sldId id="285" r:id="rId11"/>
    <p:sldId id="271" r:id="rId12"/>
    <p:sldId id="286" r:id="rId13"/>
    <p:sldId id="265" r:id="rId14"/>
    <p:sldId id="267" r:id="rId15"/>
    <p:sldId id="269" r:id="rId16"/>
    <p:sldId id="281" r:id="rId17"/>
    <p:sldId id="274" r:id="rId18"/>
    <p:sldId id="273" r:id="rId19"/>
    <p:sldId id="275" r:id="rId20"/>
    <p:sldId id="276" r:id="rId21"/>
    <p:sldId id="277" r:id="rId22"/>
    <p:sldId id="284" r:id="rId23"/>
    <p:sldId id="278" r:id="rId24"/>
    <p:sldId id="279" r:id="rId25"/>
    <p:sldId id="282" r:id="rId26"/>
    <p:sldId id="283"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4AD8C-68EB-6040-B776-13CE4C19F9D9}" v="95" dt="2026-02-21T13:52:24.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96"/>
  </p:normalViewPr>
  <p:slideViewPr>
    <p:cSldViewPr snapToGrid="0">
      <p:cViewPr>
        <p:scale>
          <a:sx n="71" d="100"/>
          <a:sy n="71" d="100"/>
        </p:scale>
        <p:origin x="1104"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46B1-7755-804F-A8BA-732D173CC651}" type="datetimeFigureOut">
              <a:rPr lang="en-US" smtClean="0"/>
              <a:t>2/21/26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28FD2-15D1-1B44-BAEC-F7A6C6296415}" type="slidenum">
              <a:rPr lang="en-US" smtClean="0"/>
              <a:t>‹#›</a:t>
            </a:fld>
            <a:endParaRPr lang="en-US"/>
          </a:p>
        </p:txBody>
      </p:sp>
    </p:spTree>
    <p:extLst>
      <p:ext uri="{BB962C8B-B14F-4D97-AF65-F5344CB8AC3E}">
        <p14:creationId xmlns:p14="http://schemas.microsoft.com/office/powerpoint/2010/main" val="330026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28FD2-15D1-1B44-BAEC-F7A6C6296415}" type="slidenum">
              <a:rPr lang="en-US" smtClean="0"/>
              <a:t>8</a:t>
            </a:fld>
            <a:endParaRPr lang="en-US"/>
          </a:p>
        </p:txBody>
      </p:sp>
    </p:spTree>
    <p:extLst>
      <p:ext uri="{BB962C8B-B14F-4D97-AF65-F5344CB8AC3E}">
        <p14:creationId xmlns:p14="http://schemas.microsoft.com/office/powerpoint/2010/main" val="4480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2D51-8504-6D8C-F76D-5C1D41D69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ECE5A-E02E-E2B1-B1E2-A09184A60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327FB-E2D6-6BD8-18B9-F64BF4E14CF1}"/>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5" name="Footer Placeholder 4">
            <a:extLst>
              <a:ext uri="{FF2B5EF4-FFF2-40B4-BE49-F238E27FC236}">
                <a16:creationId xmlns:a16="http://schemas.microsoft.com/office/drawing/2014/main" id="{EDB8A586-4432-5154-2AC3-4E894C3FE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BEAAE-BA6C-2D02-9078-15BF065494EE}"/>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228904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4B87-70C5-836C-4B79-85A10ADBAA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C1F139-7387-E0FC-DBEF-7080147C1F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C48EE-DF8A-948E-A6CE-462238EB8438}"/>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5" name="Footer Placeholder 4">
            <a:extLst>
              <a:ext uri="{FF2B5EF4-FFF2-40B4-BE49-F238E27FC236}">
                <a16:creationId xmlns:a16="http://schemas.microsoft.com/office/drawing/2014/main" id="{649CB42E-12C1-3CE2-104F-1EBFFC894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5EE43-E83D-035D-82E8-086735F2AA18}"/>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364809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FB70AA-6B9C-792D-207C-FB7A8340A8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DDC8E8-37B2-3268-A2A5-504862AD3B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18D60-0478-E317-70A1-9F617AA0CE77}"/>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5" name="Footer Placeholder 4">
            <a:extLst>
              <a:ext uri="{FF2B5EF4-FFF2-40B4-BE49-F238E27FC236}">
                <a16:creationId xmlns:a16="http://schemas.microsoft.com/office/drawing/2014/main" id="{0D881EEA-D821-2307-4412-C6C94E0A6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13E7E-9009-3950-C303-E8708E1F5721}"/>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206149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375C-8BD9-8DFC-EF50-CB7A768E2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CDECF-6EF6-679C-1994-51B6759CD3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C0ED6-1B35-888A-1655-D3BA102F066B}"/>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5" name="Footer Placeholder 4">
            <a:extLst>
              <a:ext uri="{FF2B5EF4-FFF2-40B4-BE49-F238E27FC236}">
                <a16:creationId xmlns:a16="http://schemas.microsoft.com/office/drawing/2014/main" id="{919575DE-1BA3-E54F-96F8-F446C4503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A6802-36BB-13B7-2F5E-95B94D9DCB0A}"/>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194408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5F6A-880A-A110-0EC2-BFE6B2362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09ECF8-2902-8DC1-75B3-D5A623A441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C8024-0BCD-EA46-D7E4-AB6366A7E70F}"/>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5" name="Footer Placeholder 4">
            <a:extLst>
              <a:ext uri="{FF2B5EF4-FFF2-40B4-BE49-F238E27FC236}">
                <a16:creationId xmlns:a16="http://schemas.microsoft.com/office/drawing/2014/main" id="{D81CB1E5-B9B2-2EAA-9A24-8F3450CA8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59AAA-2611-4168-B8A6-28EF983F5217}"/>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427509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498A-B3BC-54AC-33A5-3717ED2A9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AD4D7-174E-ADE1-1F60-60E85BBFC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BAF70B-B30D-4D29-76F0-06C832E7A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6DBD00-F181-F8DC-163F-3A8D295C7F60}"/>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6" name="Footer Placeholder 5">
            <a:extLst>
              <a:ext uri="{FF2B5EF4-FFF2-40B4-BE49-F238E27FC236}">
                <a16:creationId xmlns:a16="http://schemas.microsoft.com/office/drawing/2014/main" id="{1B161CBD-5E83-43B9-4BA5-5A2C8CEC8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7AA9-A174-20BE-AEFB-22A79928CF92}"/>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294574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0ACD-C6F8-ECD7-0B05-2D46A292F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A034C-BD32-29BE-928E-24D4781B3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F1B8CA-30B8-65BF-C17A-3AED12089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383025-CB0F-81CC-15D2-9F627FB221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A46CF-7AD4-4797-5339-B1574B78D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5C09C-3F83-A548-5D14-CC63FD25A16C}"/>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8" name="Footer Placeholder 7">
            <a:extLst>
              <a:ext uri="{FF2B5EF4-FFF2-40B4-BE49-F238E27FC236}">
                <a16:creationId xmlns:a16="http://schemas.microsoft.com/office/drawing/2014/main" id="{3A449168-E41E-846A-5102-9DD2B1E23B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A1E2F-73D7-EA43-3DBB-F0715F61BDAD}"/>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339184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EBF4-BDF1-B4EB-8416-96EA4860F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827EE-B112-6D46-F5C9-CF2F71CE5B2F}"/>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4" name="Footer Placeholder 3">
            <a:extLst>
              <a:ext uri="{FF2B5EF4-FFF2-40B4-BE49-F238E27FC236}">
                <a16:creationId xmlns:a16="http://schemas.microsoft.com/office/drawing/2014/main" id="{6B4E67E2-0B07-C704-A447-54397DFD8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AE5480-D21F-E440-58C7-85D284278229}"/>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88235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29FE1-D1C1-11B5-3A9B-60FF80BAB4AF}"/>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3" name="Footer Placeholder 2">
            <a:extLst>
              <a:ext uri="{FF2B5EF4-FFF2-40B4-BE49-F238E27FC236}">
                <a16:creationId xmlns:a16="http://schemas.microsoft.com/office/drawing/2014/main" id="{D63D9AA4-3700-4459-A010-59F0270B0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ED02C5-361C-A335-71ED-4BBCCDECBF4B}"/>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19486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42B0-E1ED-AC1B-9233-787DA245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646FE2-6DE9-7E23-EE89-E1B487BD3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C0DD1-BC63-4A34-FC74-6467342C1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77802-6CB5-14CD-E741-EDE08621D3FF}"/>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6" name="Footer Placeholder 5">
            <a:extLst>
              <a:ext uri="{FF2B5EF4-FFF2-40B4-BE49-F238E27FC236}">
                <a16:creationId xmlns:a16="http://schemas.microsoft.com/office/drawing/2014/main" id="{CFD07057-AF7B-D778-6112-8B056287A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5CE6C-2F01-4AAC-6C7B-31C7571BDBA9}"/>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38761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797D-9EE2-37C3-55A5-97384955F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AB04CB-FDC9-1AF8-6F83-2E26DD986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F08F39-077A-D481-28A4-081F8FF91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B5708-2776-918D-350F-3E10A6C4D3A1}"/>
              </a:ext>
            </a:extLst>
          </p:cNvPr>
          <p:cNvSpPr>
            <a:spLocks noGrp="1"/>
          </p:cNvSpPr>
          <p:nvPr>
            <p:ph type="dt" sz="half" idx="10"/>
          </p:nvPr>
        </p:nvSpPr>
        <p:spPr/>
        <p:txBody>
          <a:bodyPr/>
          <a:lstStyle/>
          <a:p>
            <a:fld id="{7849D645-8968-1148-855D-A453BE75DD03}" type="datetimeFigureOut">
              <a:rPr lang="en-US" smtClean="0"/>
              <a:t>2/20/26</a:t>
            </a:fld>
            <a:endParaRPr lang="en-US"/>
          </a:p>
        </p:txBody>
      </p:sp>
      <p:sp>
        <p:nvSpPr>
          <p:cNvPr id="6" name="Footer Placeholder 5">
            <a:extLst>
              <a:ext uri="{FF2B5EF4-FFF2-40B4-BE49-F238E27FC236}">
                <a16:creationId xmlns:a16="http://schemas.microsoft.com/office/drawing/2014/main" id="{0857E44E-7A22-558E-F06E-C002F4426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E4F44-760F-2281-972A-DF0E510D280E}"/>
              </a:ext>
            </a:extLst>
          </p:cNvPr>
          <p:cNvSpPr>
            <a:spLocks noGrp="1"/>
          </p:cNvSpPr>
          <p:nvPr>
            <p:ph type="sldNum" sz="quarter" idx="12"/>
          </p:nvPr>
        </p:nvSpPr>
        <p:spPr/>
        <p:txBody>
          <a:bodyPr/>
          <a:lstStyle/>
          <a:p>
            <a:fld id="{F7850C53-D68C-994E-9AF5-8004B114B25C}" type="slidenum">
              <a:rPr lang="en-US" smtClean="0"/>
              <a:t>‹#›</a:t>
            </a:fld>
            <a:endParaRPr lang="en-US"/>
          </a:p>
        </p:txBody>
      </p:sp>
    </p:spTree>
    <p:extLst>
      <p:ext uri="{BB962C8B-B14F-4D97-AF65-F5344CB8AC3E}">
        <p14:creationId xmlns:p14="http://schemas.microsoft.com/office/powerpoint/2010/main" val="362086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D9D12-4986-0BFC-A729-4312044EB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15578A-33D1-65BD-7425-F3C7C8704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01114-B544-07A6-CC1D-B403A0B87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49D645-8968-1148-855D-A453BE75DD03}" type="datetimeFigureOut">
              <a:rPr lang="en-US" smtClean="0"/>
              <a:t>2/20/26</a:t>
            </a:fld>
            <a:endParaRPr lang="en-US"/>
          </a:p>
        </p:txBody>
      </p:sp>
      <p:sp>
        <p:nvSpPr>
          <p:cNvPr id="5" name="Footer Placeholder 4">
            <a:extLst>
              <a:ext uri="{FF2B5EF4-FFF2-40B4-BE49-F238E27FC236}">
                <a16:creationId xmlns:a16="http://schemas.microsoft.com/office/drawing/2014/main" id="{D4B78C97-991A-3046-DB40-C56754926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A5721AC-96C6-498C-854E-CFE574E22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850C53-D68C-994E-9AF5-8004B114B25C}" type="slidenum">
              <a:rPr lang="en-US" smtClean="0"/>
              <a:t>‹#›</a:t>
            </a:fld>
            <a:endParaRPr lang="en-US"/>
          </a:p>
        </p:txBody>
      </p:sp>
    </p:spTree>
    <p:extLst>
      <p:ext uri="{BB962C8B-B14F-4D97-AF65-F5344CB8AC3E}">
        <p14:creationId xmlns:p14="http://schemas.microsoft.com/office/powerpoint/2010/main" val="57732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Courtney.collins@osum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9748-950A-7D24-A53D-21E403EB362B}"/>
              </a:ext>
            </a:extLst>
          </p:cNvPr>
          <p:cNvSpPr>
            <a:spLocks noGrp="1"/>
          </p:cNvSpPr>
          <p:nvPr>
            <p:ph type="ctrTitle"/>
          </p:nvPr>
        </p:nvSpPr>
        <p:spPr/>
        <p:txBody>
          <a:bodyPr/>
          <a:lstStyle/>
          <a:p>
            <a:r>
              <a:rPr lang="en-US" dirty="0"/>
              <a:t>Measuring What Matters</a:t>
            </a:r>
          </a:p>
        </p:txBody>
      </p:sp>
      <p:sp>
        <p:nvSpPr>
          <p:cNvPr id="3" name="Subtitle 2">
            <a:extLst>
              <a:ext uri="{FF2B5EF4-FFF2-40B4-BE49-F238E27FC236}">
                <a16:creationId xmlns:a16="http://schemas.microsoft.com/office/drawing/2014/main" id="{79317BA5-6670-B944-72E9-45F2DE71F9A7}"/>
              </a:ext>
            </a:extLst>
          </p:cNvPr>
          <p:cNvSpPr>
            <a:spLocks noGrp="1"/>
          </p:cNvSpPr>
          <p:nvPr>
            <p:ph type="subTitle" idx="1"/>
          </p:nvPr>
        </p:nvSpPr>
        <p:spPr/>
        <p:txBody>
          <a:bodyPr/>
          <a:lstStyle/>
          <a:p>
            <a:r>
              <a:rPr lang="en-US" dirty="0"/>
              <a:t>Courtney Collins MD MS</a:t>
            </a:r>
          </a:p>
          <a:p>
            <a:r>
              <a:rPr lang="en-US" dirty="0"/>
              <a:t>ACHQC Summit</a:t>
            </a:r>
          </a:p>
          <a:p>
            <a:r>
              <a:rPr lang="en-US" dirty="0"/>
              <a:t>Feb 2026</a:t>
            </a:r>
          </a:p>
        </p:txBody>
      </p:sp>
    </p:spTree>
    <p:extLst>
      <p:ext uri="{BB962C8B-B14F-4D97-AF65-F5344CB8AC3E}">
        <p14:creationId xmlns:p14="http://schemas.microsoft.com/office/powerpoint/2010/main" val="312455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DD90-20F6-A421-AAD3-46C5C50D5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26BB1-A4FA-A0BD-983A-5C13537508A2}"/>
              </a:ext>
            </a:extLst>
          </p:cNvPr>
          <p:cNvSpPr>
            <a:spLocks noGrp="1"/>
          </p:cNvSpPr>
          <p:nvPr>
            <p:ph type="title"/>
          </p:nvPr>
        </p:nvSpPr>
        <p:spPr/>
        <p:txBody>
          <a:bodyPr/>
          <a:lstStyle/>
          <a:p>
            <a:r>
              <a:rPr lang="en-US" dirty="0"/>
              <a:t>Why Does Hernia Surgery Happen?</a:t>
            </a:r>
          </a:p>
        </p:txBody>
      </p:sp>
      <p:sp>
        <p:nvSpPr>
          <p:cNvPr id="5" name="Text Placeholder 4">
            <a:extLst>
              <a:ext uri="{FF2B5EF4-FFF2-40B4-BE49-F238E27FC236}">
                <a16:creationId xmlns:a16="http://schemas.microsoft.com/office/drawing/2014/main" id="{F4414CDD-3C02-8D46-6D66-29587873463E}"/>
              </a:ext>
            </a:extLst>
          </p:cNvPr>
          <p:cNvSpPr>
            <a:spLocks noGrp="1"/>
          </p:cNvSpPr>
          <p:nvPr>
            <p:ph type="body" idx="1"/>
          </p:nvPr>
        </p:nvSpPr>
        <p:spPr/>
        <p:txBody>
          <a:bodyPr/>
          <a:lstStyle/>
          <a:p>
            <a:r>
              <a:rPr lang="en-US" dirty="0"/>
              <a:t>Patients</a:t>
            </a:r>
          </a:p>
        </p:txBody>
      </p:sp>
      <p:sp>
        <p:nvSpPr>
          <p:cNvPr id="6" name="Content Placeholder 5">
            <a:extLst>
              <a:ext uri="{FF2B5EF4-FFF2-40B4-BE49-F238E27FC236}">
                <a16:creationId xmlns:a16="http://schemas.microsoft.com/office/drawing/2014/main" id="{FA462FFA-4740-0953-B13F-EC63A07585CF}"/>
              </a:ext>
            </a:extLst>
          </p:cNvPr>
          <p:cNvSpPr>
            <a:spLocks noGrp="1"/>
          </p:cNvSpPr>
          <p:nvPr>
            <p:ph sz="half" idx="2"/>
          </p:nvPr>
        </p:nvSpPr>
        <p:spPr/>
        <p:txBody>
          <a:bodyPr>
            <a:normAutofit lnSpcReduction="10000"/>
          </a:bodyPr>
          <a:lstStyle/>
          <a:p>
            <a:r>
              <a:rPr lang="en-US" b="1" dirty="0"/>
              <a:t>Pain</a:t>
            </a:r>
          </a:p>
          <a:p>
            <a:pPr marL="0" indent="0">
              <a:buNone/>
            </a:pPr>
            <a:endParaRPr lang="en-US" dirty="0"/>
          </a:p>
          <a:p>
            <a:r>
              <a:rPr lang="en-US" dirty="0"/>
              <a:t>Cosmesis</a:t>
            </a:r>
          </a:p>
          <a:p>
            <a:pPr marL="0" indent="0">
              <a:buNone/>
            </a:pPr>
            <a:endParaRPr lang="en-US" dirty="0"/>
          </a:p>
          <a:p>
            <a:r>
              <a:rPr lang="en-US" b="1" dirty="0"/>
              <a:t>Anxiety</a:t>
            </a:r>
          </a:p>
        </p:txBody>
      </p:sp>
      <p:sp>
        <p:nvSpPr>
          <p:cNvPr id="7" name="Text Placeholder 6">
            <a:extLst>
              <a:ext uri="{FF2B5EF4-FFF2-40B4-BE49-F238E27FC236}">
                <a16:creationId xmlns:a16="http://schemas.microsoft.com/office/drawing/2014/main" id="{59866790-CF00-CDB7-A810-B9B10247C420}"/>
              </a:ext>
            </a:extLst>
          </p:cNvPr>
          <p:cNvSpPr>
            <a:spLocks noGrp="1"/>
          </p:cNvSpPr>
          <p:nvPr>
            <p:ph type="body" sz="quarter" idx="3"/>
          </p:nvPr>
        </p:nvSpPr>
        <p:spPr/>
        <p:txBody>
          <a:bodyPr/>
          <a:lstStyle/>
          <a:p>
            <a:r>
              <a:rPr lang="en-US" dirty="0"/>
              <a:t>Surgeons</a:t>
            </a:r>
          </a:p>
        </p:txBody>
      </p:sp>
      <p:sp>
        <p:nvSpPr>
          <p:cNvPr id="8" name="Content Placeholder 7">
            <a:extLst>
              <a:ext uri="{FF2B5EF4-FFF2-40B4-BE49-F238E27FC236}">
                <a16:creationId xmlns:a16="http://schemas.microsoft.com/office/drawing/2014/main" id="{540169A9-657C-DC6A-D232-E7B6A429870C}"/>
              </a:ext>
            </a:extLst>
          </p:cNvPr>
          <p:cNvSpPr>
            <a:spLocks noGrp="1"/>
          </p:cNvSpPr>
          <p:nvPr>
            <p:ph sz="quarter" idx="4"/>
          </p:nvPr>
        </p:nvSpPr>
        <p:spPr/>
        <p:txBody>
          <a:bodyPr>
            <a:normAutofit lnSpcReduction="10000"/>
          </a:bodyPr>
          <a:lstStyle/>
          <a:p>
            <a:r>
              <a:rPr lang="en-US" dirty="0"/>
              <a:t>What the literature says</a:t>
            </a:r>
          </a:p>
          <a:p>
            <a:pPr marL="0" indent="0">
              <a:buNone/>
            </a:pPr>
            <a:endParaRPr lang="en-US" dirty="0"/>
          </a:p>
          <a:p>
            <a:r>
              <a:rPr lang="en-US" dirty="0"/>
              <a:t>Feasibility</a:t>
            </a:r>
          </a:p>
          <a:p>
            <a:pPr marL="0" indent="0">
              <a:buNone/>
            </a:pPr>
            <a:endParaRPr lang="en-US" dirty="0"/>
          </a:p>
          <a:p>
            <a:r>
              <a:rPr lang="en-US" b="1" dirty="0"/>
              <a:t>Prevent complications</a:t>
            </a:r>
          </a:p>
          <a:p>
            <a:pPr marL="0" indent="0">
              <a:buNone/>
            </a:pPr>
            <a:endParaRPr lang="en-US" dirty="0"/>
          </a:p>
          <a:p>
            <a:r>
              <a:rPr lang="en-US" b="1" dirty="0"/>
              <a:t>Patient symptoms (mostly pain)</a:t>
            </a:r>
          </a:p>
          <a:p>
            <a:endParaRPr lang="en-US" dirty="0"/>
          </a:p>
        </p:txBody>
      </p:sp>
      <p:pic>
        <p:nvPicPr>
          <p:cNvPr id="3" name="Picture 2" descr="Ohio State: O Buckeye Laser Die Cut">
            <a:extLst>
              <a:ext uri="{FF2B5EF4-FFF2-40B4-BE49-F238E27FC236}">
                <a16:creationId xmlns:a16="http://schemas.microsoft.com/office/drawing/2014/main" id="{C398A7F0-0256-67DA-AE53-338A153F3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7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495D-8872-3747-4D79-553EC313A73F}"/>
              </a:ext>
            </a:extLst>
          </p:cNvPr>
          <p:cNvSpPr>
            <a:spLocks noGrp="1"/>
          </p:cNvSpPr>
          <p:nvPr>
            <p:ph type="title"/>
          </p:nvPr>
        </p:nvSpPr>
        <p:spPr/>
        <p:txBody>
          <a:bodyPr/>
          <a:lstStyle/>
          <a:p>
            <a:r>
              <a:rPr lang="en-US" dirty="0"/>
              <a:t>Why We’re Special</a:t>
            </a:r>
          </a:p>
        </p:txBody>
      </p:sp>
      <p:sp>
        <p:nvSpPr>
          <p:cNvPr id="3" name="Content Placeholder 2">
            <a:extLst>
              <a:ext uri="{FF2B5EF4-FFF2-40B4-BE49-F238E27FC236}">
                <a16:creationId xmlns:a16="http://schemas.microsoft.com/office/drawing/2014/main" id="{67CB8F7E-56A8-F457-F330-24F3FB4A7C57}"/>
              </a:ext>
            </a:extLst>
          </p:cNvPr>
          <p:cNvSpPr>
            <a:spLocks noGrp="1"/>
          </p:cNvSpPr>
          <p:nvPr>
            <p:ph sz="half" idx="1"/>
          </p:nvPr>
        </p:nvSpPr>
        <p:spPr/>
        <p:txBody>
          <a:bodyPr>
            <a:normAutofit fontScale="92500" lnSpcReduction="10000"/>
          </a:bodyPr>
          <a:lstStyle/>
          <a:p>
            <a:r>
              <a:rPr lang="en-US" dirty="0"/>
              <a:t>We exist in “the grey"</a:t>
            </a:r>
          </a:p>
          <a:p>
            <a:pPr marL="0" indent="0">
              <a:buNone/>
            </a:pPr>
            <a:endParaRPr lang="en-US" dirty="0"/>
          </a:p>
          <a:p>
            <a:r>
              <a:rPr lang="en-US" dirty="0"/>
              <a:t>Quality of life operation</a:t>
            </a:r>
          </a:p>
          <a:p>
            <a:endParaRPr lang="en-US" dirty="0"/>
          </a:p>
          <a:p>
            <a:r>
              <a:rPr lang="en-US" dirty="0"/>
              <a:t>Decreased health literacy around hernia disease</a:t>
            </a:r>
          </a:p>
          <a:p>
            <a:endParaRPr lang="en-US" dirty="0"/>
          </a:p>
          <a:p>
            <a:r>
              <a:rPr lang="en-US" dirty="0"/>
              <a:t>Differing views of success</a:t>
            </a:r>
          </a:p>
          <a:p>
            <a:endParaRPr lang="en-US" dirty="0"/>
          </a:p>
          <a:p>
            <a:r>
              <a:rPr lang="en-US" dirty="0"/>
              <a:t>Tons of procedures now!</a:t>
            </a:r>
          </a:p>
          <a:p>
            <a:endParaRPr lang="en-US" dirty="0"/>
          </a:p>
        </p:txBody>
      </p:sp>
      <p:pic>
        <p:nvPicPr>
          <p:cNvPr id="6146" name="Picture 2" descr="The grey zone: How questionable research practices are blurring the  boundary between science and misconduct | Times Higher Education (THE)">
            <a:extLst>
              <a:ext uri="{FF2B5EF4-FFF2-40B4-BE49-F238E27FC236}">
                <a16:creationId xmlns:a16="http://schemas.microsoft.com/office/drawing/2014/main" id="{DB7924E7-8E95-4263-C011-36BEFD4037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86768" y="1825625"/>
            <a:ext cx="5445626" cy="36187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hio State: O Buckeye Laser Die Cut">
            <a:extLst>
              <a:ext uri="{FF2B5EF4-FFF2-40B4-BE49-F238E27FC236}">
                <a16:creationId xmlns:a16="http://schemas.microsoft.com/office/drawing/2014/main" id="{6C227585-AC5E-B67E-5561-844E84E68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193A9D-72A9-6600-D429-62F016A8CB30}"/>
              </a:ext>
            </a:extLst>
          </p:cNvPr>
          <p:cNvSpPr>
            <a:spLocks noGrp="1"/>
          </p:cNvSpPr>
          <p:nvPr>
            <p:ph type="title"/>
          </p:nvPr>
        </p:nvSpPr>
        <p:spPr/>
        <p:txBody>
          <a:bodyPr/>
          <a:lstStyle/>
          <a:p>
            <a:r>
              <a:rPr lang="en-US" dirty="0"/>
              <a:t>What Patient Reported Outcomes Offer</a:t>
            </a:r>
          </a:p>
        </p:txBody>
      </p:sp>
      <p:sp>
        <p:nvSpPr>
          <p:cNvPr id="8" name="Content Placeholder 7">
            <a:extLst>
              <a:ext uri="{FF2B5EF4-FFF2-40B4-BE49-F238E27FC236}">
                <a16:creationId xmlns:a16="http://schemas.microsoft.com/office/drawing/2014/main" id="{78E93E45-816F-D018-3584-1B03154B6C27}"/>
              </a:ext>
            </a:extLst>
          </p:cNvPr>
          <p:cNvSpPr>
            <a:spLocks noGrp="1"/>
          </p:cNvSpPr>
          <p:nvPr>
            <p:ph sz="half" idx="1"/>
          </p:nvPr>
        </p:nvSpPr>
        <p:spPr>
          <a:xfrm>
            <a:off x="838200" y="1690688"/>
            <a:ext cx="6118412" cy="4486275"/>
          </a:xfrm>
        </p:spPr>
        <p:txBody>
          <a:bodyPr>
            <a:normAutofit lnSpcReduction="10000"/>
          </a:bodyPr>
          <a:lstStyle/>
          <a:p>
            <a:r>
              <a:rPr lang="en-US" dirty="0"/>
              <a:t>They measure what patients feel</a:t>
            </a:r>
          </a:p>
          <a:p>
            <a:pPr marL="0" indent="0">
              <a:buNone/>
            </a:pPr>
            <a:endParaRPr lang="en-US" dirty="0"/>
          </a:p>
          <a:p>
            <a:r>
              <a:rPr lang="en-US" dirty="0"/>
              <a:t>They identify “hidden failure”</a:t>
            </a:r>
          </a:p>
          <a:p>
            <a:endParaRPr lang="en-US" dirty="0"/>
          </a:p>
          <a:p>
            <a:r>
              <a:rPr lang="en-US" dirty="0"/>
              <a:t>Can help spot early complications</a:t>
            </a:r>
          </a:p>
          <a:p>
            <a:pPr marL="0" indent="0">
              <a:buNone/>
            </a:pPr>
            <a:endParaRPr lang="en-US" dirty="0"/>
          </a:p>
          <a:p>
            <a:r>
              <a:rPr lang="en-US" dirty="0"/>
              <a:t>Improves shared decision making</a:t>
            </a:r>
          </a:p>
          <a:p>
            <a:pPr marL="0" indent="0">
              <a:buNone/>
            </a:pPr>
            <a:endParaRPr lang="en-US" dirty="0"/>
          </a:p>
          <a:p>
            <a:r>
              <a:rPr lang="en-US" dirty="0"/>
              <a:t>Governing bodies are starting to care</a:t>
            </a:r>
          </a:p>
          <a:p>
            <a:endParaRPr lang="en-US" dirty="0"/>
          </a:p>
        </p:txBody>
      </p:sp>
      <p:pic>
        <p:nvPicPr>
          <p:cNvPr id="16388" name="Picture 4" descr="Patient-reported outcomes: A primer for plastic surgeons - Journal of  Plastic, Reconstructive &amp; Aesthetic Surgery">
            <a:extLst>
              <a:ext uri="{FF2B5EF4-FFF2-40B4-BE49-F238E27FC236}">
                <a16:creationId xmlns:a16="http://schemas.microsoft.com/office/drawing/2014/main" id="{F000702D-3033-7151-78F3-9155CE69010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56612" y="1690688"/>
            <a:ext cx="4184650" cy="4184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hio State: O Buckeye Laser Die Cut">
            <a:extLst>
              <a:ext uri="{FF2B5EF4-FFF2-40B4-BE49-F238E27FC236}">
                <a16:creationId xmlns:a16="http://schemas.microsoft.com/office/drawing/2014/main" id="{756D0D68-77DF-02F2-AB3E-A03D68DF4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7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5E17-3822-7629-DA7D-C510F12D9E70}"/>
              </a:ext>
            </a:extLst>
          </p:cNvPr>
          <p:cNvSpPr>
            <a:spLocks noGrp="1"/>
          </p:cNvSpPr>
          <p:nvPr>
            <p:ph type="title"/>
          </p:nvPr>
        </p:nvSpPr>
        <p:spPr>
          <a:xfrm>
            <a:off x="838200" y="741642"/>
            <a:ext cx="10515600" cy="1325563"/>
          </a:xfrm>
        </p:spPr>
        <p:txBody>
          <a:bodyPr/>
          <a:lstStyle/>
          <a:p>
            <a:r>
              <a:rPr lang="en-US" dirty="0"/>
              <a:t>How to Make a Patient Reported Outcome Measure (PROM)</a:t>
            </a:r>
          </a:p>
        </p:txBody>
      </p:sp>
      <p:pic>
        <p:nvPicPr>
          <p:cNvPr id="9218" name="Picture 2">
            <a:extLst>
              <a:ext uri="{FF2B5EF4-FFF2-40B4-BE49-F238E27FC236}">
                <a16:creationId xmlns:a16="http://schemas.microsoft.com/office/drawing/2014/main" id="{928C8FA8-1D5C-2B4F-1231-93AC7B6A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18" y="2745441"/>
            <a:ext cx="9550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hio State: O Buckeye Laser Die Cut">
            <a:extLst>
              <a:ext uri="{FF2B5EF4-FFF2-40B4-BE49-F238E27FC236}">
                <a16:creationId xmlns:a16="http://schemas.microsoft.com/office/drawing/2014/main" id="{82D04EB7-F37E-16C6-2227-49CE4B2BA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1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A cartoon map of a forest with a path and a river | Premium AI-generated  image">
            <a:extLst>
              <a:ext uri="{FF2B5EF4-FFF2-40B4-BE49-F238E27FC236}">
                <a16:creationId xmlns:a16="http://schemas.microsoft.com/office/drawing/2014/main" id="{F3B8CF15-D191-6CD0-5C8B-FA3BA6A26D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44"/>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7415" name="Rectangle 174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5F2C0A1-0C36-C8DC-7D11-CB4EAEA8A91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Conceptual Framework-Finding the Path</a:t>
            </a:r>
          </a:p>
        </p:txBody>
      </p:sp>
      <p:cxnSp>
        <p:nvCxnSpPr>
          <p:cNvPr id="17417" name="Straight Connector 174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419" name="Straight Connector 174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74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77" name="Rectangle 717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B1A30-7902-F3E0-A1E8-7B26DC953065}"/>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What is Your Question? </a:t>
            </a:r>
          </a:p>
        </p:txBody>
      </p:sp>
      <p:sp>
        <p:nvSpPr>
          <p:cNvPr id="3" name="Content Placeholder 2">
            <a:extLst>
              <a:ext uri="{FF2B5EF4-FFF2-40B4-BE49-F238E27FC236}">
                <a16:creationId xmlns:a16="http://schemas.microsoft.com/office/drawing/2014/main" id="{4391831A-DC21-FFEB-2A66-6B31AEF7C5C7}"/>
              </a:ext>
            </a:extLst>
          </p:cNvPr>
          <p:cNvSpPr>
            <a:spLocks noGrp="1"/>
          </p:cNvSpPr>
          <p:nvPr>
            <p:ph sz="half" idx="1"/>
          </p:nvPr>
        </p:nvSpPr>
        <p:spPr>
          <a:xfrm>
            <a:off x="658906" y="1842248"/>
            <a:ext cx="4749801" cy="4514102"/>
          </a:xfrm>
        </p:spPr>
        <p:txBody>
          <a:bodyPr vert="horz" lIns="91440" tIns="45720" rIns="91440" bIns="45720" rtlCol="0" anchor="ctr">
            <a:normAutofit/>
          </a:bodyPr>
          <a:lstStyle/>
          <a:p>
            <a:r>
              <a:rPr lang="en-US" sz="2000" dirty="0"/>
              <a:t>Overall health vs. condition specific?</a:t>
            </a:r>
          </a:p>
          <a:p>
            <a:pPr marL="0" indent="0">
              <a:buNone/>
            </a:pPr>
            <a:endParaRPr lang="en-US" sz="2000" dirty="0"/>
          </a:p>
          <a:p>
            <a:r>
              <a:rPr lang="en-US" sz="2000" dirty="0"/>
              <a:t>Altering existing scale vs. creating new one? </a:t>
            </a:r>
          </a:p>
          <a:p>
            <a:pPr marL="0"/>
            <a:endParaRPr lang="en-US" sz="2000" dirty="0"/>
          </a:p>
          <a:p>
            <a:r>
              <a:rPr lang="en-US" sz="2000" dirty="0"/>
              <a:t>General understanding vs. specific questions?</a:t>
            </a:r>
          </a:p>
          <a:p>
            <a:pPr marL="0"/>
            <a:endParaRPr lang="en-US" sz="2000" dirty="0"/>
          </a:p>
          <a:p>
            <a:r>
              <a:rPr lang="en-US" sz="2000" dirty="0"/>
              <a:t>How are you going to use it?  </a:t>
            </a:r>
          </a:p>
        </p:txBody>
      </p:sp>
      <p:pic>
        <p:nvPicPr>
          <p:cNvPr id="7170" name="Picture 2" descr="Serious young male detective holding magnifying glass by right eye Serious young male detective holding magnifying glass by right eye while standing in front of camera in isolation man with magnifying glass stock pictures, royalty-free photos &amp; images">
            <a:extLst>
              <a:ext uri="{FF2B5EF4-FFF2-40B4-BE49-F238E27FC236}">
                <a16:creationId xmlns:a16="http://schemas.microsoft.com/office/drawing/2014/main" id="{398FC80D-1465-85C4-4020-3D9262D499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4801" r="5799" b="-2"/>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2E530-1774-26B3-9141-29C6260B1A67}"/>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dirty="0">
                <a:solidFill>
                  <a:schemeClr val="tx1">
                    <a:lumMod val="85000"/>
                    <a:lumOff val="15000"/>
                  </a:schemeClr>
                </a:solidFill>
              </a:rPr>
              <a:t>Why Patients Matter. . .From a Data Perspective</a:t>
            </a:r>
          </a:p>
        </p:txBody>
      </p:sp>
      <p:sp>
        <p:nvSpPr>
          <p:cNvPr id="3" name="Text Placeholder 2">
            <a:extLst>
              <a:ext uri="{FF2B5EF4-FFF2-40B4-BE49-F238E27FC236}">
                <a16:creationId xmlns:a16="http://schemas.microsoft.com/office/drawing/2014/main" id="{55B3180C-B354-125A-C791-B8AF39868442}"/>
              </a:ext>
            </a:extLst>
          </p:cNvPr>
          <p:cNvSpPr>
            <a:spLocks noGrp="1"/>
          </p:cNvSpPr>
          <p:nvPr>
            <p:ph type="body" idx="1"/>
          </p:nvPr>
        </p:nvSpPr>
        <p:spPr>
          <a:xfrm>
            <a:off x="2426447" y="6019391"/>
            <a:ext cx="7315199" cy="365125"/>
          </a:xfrm>
        </p:spPr>
        <p:txBody>
          <a:bodyPr vert="horz" lIns="91440" tIns="45720" rIns="91440" bIns="45720" rtlCol="0" anchor="t">
            <a:normAutofit/>
          </a:bodyPr>
          <a:lstStyle/>
          <a:p>
            <a:pPr algn="ctr"/>
            <a:endParaRPr lang="en-US" sz="1600">
              <a:solidFill>
                <a:schemeClr val="tx1">
                  <a:lumMod val="85000"/>
                  <a:lumOff val="15000"/>
                </a:schemeClr>
              </a:solidFill>
            </a:endParaRPr>
          </a:p>
        </p:txBody>
      </p:sp>
      <p:pic>
        <p:nvPicPr>
          <p:cNvPr id="18434" name="Picture 2" descr="Expert Medical Treatment for International Patients | Jackson International">
            <a:extLst>
              <a:ext uri="{FF2B5EF4-FFF2-40B4-BE49-F238E27FC236}">
                <a16:creationId xmlns:a16="http://schemas.microsoft.com/office/drawing/2014/main" id="{27156AF4-FB6C-DDBF-8762-2C06646C0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16" b="11714"/>
          <a:stretch>
            <a:fillRect/>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67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E7C321-22CC-A7FD-D902-9E8B1A2AABE0}"/>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A9B4851E-BB1E-4E85-C043-31158CF47446}"/>
              </a:ext>
            </a:extLst>
          </p:cNvPr>
          <p:cNvSpPr>
            <a:spLocks noGrp="1"/>
          </p:cNvSpPr>
          <p:nvPr>
            <p:ph sz="half" idx="1"/>
          </p:nvPr>
        </p:nvSpPr>
        <p:spPr>
          <a:xfrm>
            <a:off x="914400" y="961512"/>
            <a:ext cx="5181600" cy="4351338"/>
          </a:xfrm>
        </p:spPr>
        <p:txBody>
          <a:bodyPr>
            <a:normAutofit fontScale="85000" lnSpcReduction="20000"/>
          </a:bodyPr>
          <a:lstStyle/>
          <a:p>
            <a:r>
              <a:rPr lang="en-US" dirty="0"/>
              <a:t>This next slide is messy</a:t>
            </a:r>
          </a:p>
          <a:p>
            <a:endParaRPr lang="en-US" dirty="0"/>
          </a:p>
          <a:p>
            <a:r>
              <a:rPr lang="en-US" dirty="0"/>
              <a:t>Black bars: patient derived items</a:t>
            </a:r>
          </a:p>
          <a:p>
            <a:pPr marL="0" indent="0">
              <a:buNone/>
            </a:pPr>
            <a:endParaRPr lang="en-US" dirty="0"/>
          </a:p>
          <a:p>
            <a:r>
              <a:rPr lang="en-US" dirty="0"/>
              <a:t>Grey bars: physician derived items (tie goes to the physician)</a:t>
            </a:r>
          </a:p>
          <a:p>
            <a:endParaRPr lang="en-US" dirty="0"/>
          </a:p>
          <a:p>
            <a:r>
              <a:rPr lang="en-US" dirty="0"/>
              <a:t>Height: How “good” the item was found to be</a:t>
            </a:r>
          </a:p>
          <a:p>
            <a:endParaRPr lang="en-US" dirty="0"/>
          </a:p>
          <a:p>
            <a:r>
              <a:rPr lang="en-US" dirty="0"/>
              <a:t>It’s a bladder procedure of some kind, no questions please</a:t>
            </a:r>
          </a:p>
        </p:txBody>
      </p:sp>
      <p:pic>
        <p:nvPicPr>
          <p:cNvPr id="13314" name="Picture 2" descr="May include: A red triangle warning sign with a black exclamation point in the center.">
            <a:extLst>
              <a:ext uri="{FF2B5EF4-FFF2-40B4-BE49-F238E27FC236}">
                <a16:creationId xmlns:a16="http://schemas.microsoft.com/office/drawing/2014/main" id="{0570AAEE-B379-F96E-75EC-BDB338F69B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4630" y="1261550"/>
            <a:ext cx="5041900" cy="4051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hio State: O Buckeye Laser Die Cut">
            <a:extLst>
              <a:ext uri="{FF2B5EF4-FFF2-40B4-BE49-F238E27FC236}">
                <a16:creationId xmlns:a16="http://schemas.microsoft.com/office/drawing/2014/main" id="{8C4F87B6-B8B4-C3F6-5262-29691727B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9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49" name="Straight Connector 1024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251" name="Straight Connector 1025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0244" name="Picture 4">
            <a:extLst>
              <a:ext uri="{FF2B5EF4-FFF2-40B4-BE49-F238E27FC236}">
                <a16:creationId xmlns:a16="http://schemas.microsoft.com/office/drawing/2014/main" id="{796CCFA3-42FE-1F4C-7CC5-E9201650D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31" y="513759"/>
            <a:ext cx="10677338" cy="583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3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9609-AFBE-D0CE-8095-7D2FBCAA83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083EA0-6754-C94B-934E-F59E745B46A0}"/>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5B48FE73-D1FD-0B7F-7131-6C44488105AF}"/>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06F413B9-CF17-1837-9DBD-637BBC04AD9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52A83A0-D1E8-6D04-F077-1CBABF0626AD}"/>
              </a:ext>
            </a:extLst>
          </p:cNvPr>
          <p:cNvSpPr>
            <a:spLocks noGrp="1"/>
          </p:cNvSpPr>
          <p:nvPr>
            <p:ph sz="quarter" idx="4"/>
          </p:nvPr>
        </p:nvSpPr>
        <p:spPr/>
        <p:txBody>
          <a:bodyPr/>
          <a:lstStyle/>
          <a:p>
            <a:endParaRPr lang="en-US"/>
          </a:p>
        </p:txBody>
      </p:sp>
      <p:sp>
        <p:nvSpPr>
          <p:cNvPr id="7" name="Rectangle 3">
            <a:extLst>
              <a:ext uri="{FF2B5EF4-FFF2-40B4-BE49-F238E27FC236}">
                <a16:creationId xmlns:a16="http://schemas.microsoft.com/office/drawing/2014/main" id="{CF12AAD5-1B08-41A7-8783-3F16D687604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49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Schibsted Grotesk"/>
              </a:rPr>
              <a:t>Figure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268" name="Picture 4">
            <a:extLst>
              <a:ext uri="{FF2B5EF4-FFF2-40B4-BE49-F238E27FC236}">
                <a16:creationId xmlns:a16="http://schemas.microsoft.com/office/drawing/2014/main" id="{75DB10F4-DE35-BCCA-71AD-FC3276717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6" y="1337428"/>
            <a:ext cx="10795887" cy="470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1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9CA0-2CB4-F5B5-3D4F-EC0FD9BD87F1}"/>
              </a:ext>
            </a:extLst>
          </p:cNvPr>
          <p:cNvSpPr>
            <a:spLocks noGrp="1"/>
          </p:cNvSpPr>
          <p:nvPr>
            <p:ph type="title"/>
          </p:nvPr>
        </p:nvSpPr>
        <p:spPr/>
        <p:txBody>
          <a:bodyPr/>
          <a:lstStyle/>
          <a:p>
            <a:r>
              <a:rPr lang="en-US" dirty="0"/>
              <a:t> A Case Report</a:t>
            </a:r>
          </a:p>
        </p:txBody>
      </p:sp>
      <p:sp>
        <p:nvSpPr>
          <p:cNvPr id="3" name="Content Placeholder 2">
            <a:extLst>
              <a:ext uri="{FF2B5EF4-FFF2-40B4-BE49-F238E27FC236}">
                <a16:creationId xmlns:a16="http://schemas.microsoft.com/office/drawing/2014/main" id="{088E1799-A004-CE0F-752D-1CF12EFE6A5E}"/>
              </a:ext>
            </a:extLst>
          </p:cNvPr>
          <p:cNvSpPr>
            <a:spLocks noGrp="1"/>
          </p:cNvSpPr>
          <p:nvPr>
            <p:ph idx="1"/>
          </p:nvPr>
        </p:nvSpPr>
        <p:spPr/>
        <p:txBody>
          <a:bodyPr>
            <a:normAutofit fontScale="92500" lnSpcReduction="10000"/>
          </a:bodyPr>
          <a:lstStyle/>
          <a:p>
            <a:r>
              <a:rPr lang="en-US" dirty="0"/>
              <a:t>Plaintiff: USW</a:t>
            </a:r>
          </a:p>
          <a:p>
            <a:pPr marL="0" indent="0">
              <a:buNone/>
            </a:pPr>
            <a:endParaRPr lang="en-US" dirty="0"/>
          </a:p>
          <a:p>
            <a:r>
              <a:rPr lang="en-US" dirty="0"/>
              <a:t>Complaint: Non-payment after laryngectomy</a:t>
            </a:r>
          </a:p>
          <a:p>
            <a:pPr marL="0" indent="0">
              <a:buNone/>
            </a:pPr>
            <a:endParaRPr lang="en-US" dirty="0"/>
          </a:p>
          <a:p>
            <a:r>
              <a:rPr lang="en-US" dirty="0"/>
              <a:t>Testimony: Patient </a:t>
            </a:r>
            <a:r>
              <a:rPr lang="en-US" b="1" dirty="0"/>
              <a:t>voluntarily consented </a:t>
            </a:r>
            <a:r>
              <a:rPr lang="en-US" dirty="0"/>
              <a:t>to laryngectomy. </a:t>
            </a:r>
            <a:r>
              <a:rPr lang="en-US" b="1" dirty="0"/>
              <a:t>Unable to find provider willing to take on case </a:t>
            </a:r>
            <a:r>
              <a:rPr lang="en-US" dirty="0"/>
              <a:t>due to complexity and social issues until seen by USW. USW provided </a:t>
            </a:r>
            <a:r>
              <a:rPr lang="en-US" b="1" dirty="0"/>
              <a:t>charity care with expectation of payment in timeline explicitly outlined </a:t>
            </a:r>
            <a:r>
              <a:rPr lang="en-US" dirty="0"/>
              <a:t>in the consent/contract. Procedure went well with expected </a:t>
            </a:r>
            <a:r>
              <a:rPr lang="en-US" b="1" dirty="0"/>
              <a:t>all goals achieved </a:t>
            </a:r>
            <a:r>
              <a:rPr lang="en-US" dirty="0"/>
              <a:t>but patient now refusing to adhere to outlined repayment plan due to dissatisfaction.  </a:t>
            </a:r>
          </a:p>
        </p:txBody>
      </p:sp>
      <p:pic>
        <p:nvPicPr>
          <p:cNvPr id="4" name="Picture 2" descr="Ohio State: O Buckeye Laser Die Cut">
            <a:extLst>
              <a:ext uri="{FF2B5EF4-FFF2-40B4-BE49-F238E27FC236}">
                <a16:creationId xmlns:a16="http://schemas.microsoft.com/office/drawing/2014/main" id="{79E89659-1BA5-D6AA-BE51-A8AE9C5B9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82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89EA00-3ACC-3AD9-1AFA-67DA5353DAE2}"/>
              </a:ext>
            </a:extLst>
          </p:cNvPr>
          <p:cNvSpPr>
            <a:spLocks noGrp="1"/>
          </p:cNvSpPr>
          <p:nvPr>
            <p:ph type="title"/>
          </p:nvPr>
        </p:nvSpPr>
        <p:spPr/>
        <p:txBody>
          <a:bodyPr/>
          <a:lstStyle/>
          <a:p>
            <a:r>
              <a:rPr lang="en-US" dirty="0"/>
              <a:t>In General</a:t>
            </a:r>
          </a:p>
        </p:txBody>
      </p:sp>
      <p:sp>
        <p:nvSpPr>
          <p:cNvPr id="9" name="Content Placeholder 8">
            <a:extLst>
              <a:ext uri="{FF2B5EF4-FFF2-40B4-BE49-F238E27FC236}">
                <a16:creationId xmlns:a16="http://schemas.microsoft.com/office/drawing/2014/main" id="{3979367C-0DD0-8371-DF0A-2B33D5517E1E}"/>
              </a:ext>
            </a:extLst>
          </p:cNvPr>
          <p:cNvSpPr>
            <a:spLocks noGrp="1"/>
          </p:cNvSpPr>
          <p:nvPr>
            <p:ph sz="half" idx="1"/>
          </p:nvPr>
        </p:nvSpPr>
        <p:spPr/>
        <p:txBody>
          <a:bodyPr/>
          <a:lstStyle/>
          <a:p>
            <a:r>
              <a:rPr lang="en-US" dirty="0"/>
              <a:t>Physicians value</a:t>
            </a:r>
          </a:p>
          <a:p>
            <a:pPr lvl="1"/>
            <a:r>
              <a:rPr lang="en-US" dirty="0"/>
              <a:t>Clear endpoints</a:t>
            </a:r>
          </a:p>
          <a:p>
            <a:pPr marL="457200" lvl="1" indent="0">
              <a:buNone/>
            </a:pPr>
            <a:endParaRPr lang="en-US" dirty="0"/>
          </a:p>
          <a:p>
            <a:pPr lvl="1"/>
            <a:r>
              <a:rPr lang="en-US" dirty="0"/>
              <a:t>Things they’ve read about</a:t>
            </a:r>
          </a:p>
          <a:p>
            <a:pPr marL="457200" lvl="1" indent="0">
              <a:buNone/>
            </a:pPr>
            <a:endParaRPr lang="en-US" dirty="0"/>
          </a:p>
          <a:p>
            <a:pPr lvl="1"/>
            <a:r>
              <a:rPr lang="en-US" dirty="0"/>
              <a:t>Things that make sense to them</a:t>
            </a:r>
          </a:p>
          <a:p>
            <a:pPr marL="457200" lvl="1" indent="0">
              <a:buNone/>
            </a:pPr>
            <a:endParaRPr lang="en-US" dirty="0"/>
          </a:p>
          <a:p>
            <a:pPr lvl="1"/>
            <a:r>
              <a:rPr lang="en-US" dirty="0"/>
              <a:t>Things they think they can fix</a:t>
            </a:r>
          </a:p>
        </p:txBody>
      </p:sp>
      <p:sp>
        <p:nvSpPr>
          <p:cNvPr id="10" name="Content Placeholder 9">
            <a:extLst>
              <a:ext uri="{FF2B5EF4-FFF2-40B4-BE49-F238E27FC236}">
                <a16:creationId xmlns:a16="http://schemas.microsoft.com/office/drawing/2014/main" id="{20554FBE-9EC6-2328-0013-0AD9E39E2F9F}"/>
              </a:ext>
            </a:extLst>
          </p:cNvPr>
          <p:cNvSpPr>
            <a:spLocks noGrp="1"/>
          </p:cNvSpPr>
          <p:nvPr>
            <p:ph sz="half" idx="2"/>
          </p:nvPr>
        </p:nvSpPr>
        <p:spPr/>
        <p:txBody>
          <a:bodyPr/>
          <a:lstStyle/>
          <a:p>
            <a:r>
              <a:rPr lang="en-US" dirty="0"/>
              <a:t>Patients value</a:t>
            </a:r>
          </a:p>
          <a:p>
            <a:pPr lvl="1"/>
            <a:r>
              <a:rPr lang="en-US" dirty="0"/>
              <a:t>Experience</a:t>
            </a:r>
          </a:p>
          <a:p>
            <a:pPr marL="457200" lvl="1" indent="0">
              <a:buNone/>
            </a:pPr>
            <a:endParaRPr lang="en-US" dirty="0"/>
          </a:p>
          <a:p>
            <a:pPr lvl="1"/>
            <a:r>
              <a:rPr lang="en-US" dirty="0"/>
              <a:t>Psychosocial aspects</a:t>
            </a:r>
          </a:p>
          <a:p>
            <a:pPr marL="457200" lvl="1" indent="0">
              <a:buNone/>
            </a:pPr>
            <a:endParaRPr lang="en-US" dirty="0"/>
          </a:p>
          <a:p>
            <a:pPr lvl="1"/>
            <a:r>
              <a:rPr lang="en-US" dirty="0"/>
              <a:t>Treatment burden</a:t>
            </a:r>
          </a:p>
          <a:p>
            <a:pPr marL="457200" lvl="1" indent="0">
              <a:buNone/>
            </a:pPr>
            <a:endParaRPr lang="en-US" dirty="0"/>
          </a:p>
          <a:p>
            <a:pPr lvl="1"/>
            <a:r>
              <a:rPr lang="en-US" dirty="0"/>
              <a:t>Quality of life concerns</a:t>
            </a:r>
          </a:p>
          <a:p>
            <a:pPr lvl="1"/>
            <a:endParaRPr lang="en-US" dirty="0"/>
          </a:p>
        </p:txBody>
      </p:sp>
      <p:pic>
        <p:nvPicPr>
          <p:cNvPr id="11" name="Picture 2" descr="Ohio State: O Buckeye Laser Die Cut">
            <a:extLst>
              <a:ext uri="{FF2B5EF4-FFF2-40B4-BE49-F238E27FC236}">
                <a16:creationId xmlns:a16="http://schemas.microsoft.com/office/drawing/2014/main" id="{95B49F43-C029-5242-097C-C1EFD5B40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0DEC-301E-9C1A-24BF-F1E9E1B684CF}"/>
              </a:ext>
            </a:extLst>
          </p:cNvPr>
          <p:cNvSpPr>
            <a:spLocks noGrp="1"/>
          </p:cNvSpPr>
          <p:nvPr>
            <p:ph type="title"/>
          </p:nvPr>
        </p:nvSpPr>
        <p:spPr/>
        <p:txBody>
          <a:bodyPr/>
          <a:lstStyle/>
          <a:p>
            <a:r>
              <a:rPr lang="en-US" dirty="0"/>
              <a:t>Don’t Be Sad We Still Matter!</a:t>
            </a:r>
          </a:p>
        </p:txBody>
      </p:sp>
      <p:sp>
        <p:nvSpPr>
          <p:cNvPr id="3" name="Content Placeholder 2">
            <a:extLst>
              <a:ext uri="{FF2B5EF4-FFF2-40B4-BE49-F238E27FC236}">
                <a16:creationId xmlns:a16="http://schemas.microsoft.com/office/drawing/2014/main" id="{1840C11F-2861-3E3D-24A6-654BCB4A55BC}"/>
              </a:ext>
            </a:extLst>
          </p:cNvPr>
          <p:cNvSpPr>
            <a:spLocks noGrp="1"/>
          </p:cNvSpPr>
          <p:nvPr>
            <p:ph sz="half" idx="1"/>
          </p:nvPr>
        </p:nvSpPr>
        <p:spPr/>
        <p:txBody>
          <a:bodyPr/>
          <a:lstStyle/>
          <a:p>
            <a:r>
              <a:rPr lang="en-US" dirty="0"/>
              <a:t>Identify things that are actionable</a:t>
            </a:r>
          </a:p>
          <a:p>
            <a:endParaRPr lang="en-US" dirty="0"/>
          </a:p>
          <a:p>
            <a:r>
              <a:rPr lang="en-US" dirty="0"/>
              <a:t>Identify shared goals</a:t>
            </a:r>
          </a:p>
          <a:p>
            <a:endParaRPr lang="en-US" dirty="0"/>
          </a:p>
          <a:p>
            <a:r>
              <a:rPr lang="en-US" dirty="0"/>
              <a:t>Refine questions to best identify improvements</a:t>
            </a:r>
          </a:p>
        </p:txBody>
      </p:sp>
      <p:pic>
        <p:nvPicPr>
          <p:cNvPr id="12290" name="Picture 2" descr="pout — Dreams 'N Motion">
            <a:extLst>
              <a:ext uri="{FF2B5EF4-FFF2-40B4-BE49-F238E27FC236}">
                <a16:creationId xmlns:a16="http://schemas.microsoft.com/office/drawing/2014/main" id="{FC40DD33-5A84-BCF9-6A10-1E9A32BAA6B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876003"/>
            <a:ext cx="5181600" cy="3436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hio State: O Buckeye Laser Die Cut">
            <a:extLst>
              <a:ext uri="{FF2B5EF4-FFF2-40B4-BE49-F238E27FC236}">
                <a16:creationId xmlns:a16="http://schemas.microsoft.com/office/drawing/2014/main" id="{BA56D105-1DE7-F500-F8F1-B9CCFE1A2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09BE-9AFB-2EBC-3862-968A4D6B22AC}"/>
              </a:ext>
            </a:extLst>
          </p:cNvPr>
          <p:cNvSpPr>
            <a:spLocks noGrp="1"/>
          </p:cNvSpPr>
          <p:nvPr>
            <p:ph type="title"/>
          </p:nvPr>
        </p:nvSpPr>
        <p:spPr/>
        <p:txBody>
          <a:bodyPr/>
          <a:lstStyle/>
          <a:p>
            <a:r>
              <a:rPr lang="en-US" dirty="0"/>
              <a:t>What Makes a Good Item? </a:t>
            </a:r>
          </a:p>
        </p:txBody>
      </p:sp>
      <p:sp>
        <p:nvSpPr>
          <p:cNvPr id="3" name="Content Placeholder 2">
            <a:extLst>
              <a:ext uri="{FF2B5EF4-FFF2-40B4-BE49-F238E27FC236}">
                <a16:creationId xmlns:a16="http://schemas.microsoft.com/office/drawing/2014/main" id="{905DF8DF-8CC3-3147-59CC-0E09C32791A4}"/>
              </a:ext>
            </a:extLst>
          </p:cNvPr>
          <p:cNvSpPr>
            <a:spLocks noGrp="1"/>
          </p:cNvSpPr>
          <p:nvPr>
            <p:ph sz="half" idx="1"/>
          </p:nvPr>
        </p:nvSpPr>
        <p:spPr/>
        <p:txBody>
          <a:bodyPr>
            <a:normAutofit fontScale="85000" lnSpcReduction="20000"/>
          </a:bodyPr>
          <a:lstStyle/>
          <a:p>
            <a:r>
              <a:rPr lang="en-US" dirty="0"/>
              <a:t>Specific</a:t>
            </a:r>
          </a:p>
          <a:p>
            <a:pPr marL="0" indent="0">
              <a:buNone/>
            </a:pPr>
            <a:endParaRPr lang="en-US" dirty="0"/>
          </a:p>
          <a:p>
            <a:r>
              <a:rPr lang="en-US" dirty="0" err="1"/>
              <a:t>Scaleable</a:t>
            </a:r>
            <a:endParaRPr lang="en-US" dirty="0"/>
          </a:p>
          <a:p>
            <a:endParaRPr lang="en-US" dirty="0"/>
          </a:p>
          <a:p>
            <a:r>
              <a:rPr lang="en-US" dirty="0"/>
              <a:t>Measures one concept at a time</a:t>
            </a:r>
          </a:p>
          <a:p>
            <a:pPr marL="0" indent="0">
              <a:buNone/>
            </a:pPr>
            <a:endParaRPr lang="en-US" dirty="0"/>
          </a:p>
          <a:p>
            <a:r>
              <a:rPr lang="en-US" dirty="0"/>
              <a:t>Avoids ”topping” or “bottoming” out</a:t>
            </a:r>
          </a:p>
          <a:p>
            <a:pPr marL="0" indent="0">
              <a:buNone/>
            </a:pPr>
            <a:endParaRPr lang="en-US" dirty="0"/>
          </a:p>
          <a:p>
            <a:r>
              <a:rPr lang="en-US" dirty="0"/>
              <a:t>Actionable</a:t>
            </a:r>
          </a:p>
          <a:p>
            <a:endParaRPr lang="en-US" dirty="0"/>
          </a:p>
          <a:p>
            <a:r>
              <a:rPr lang="en-US" dirty="0"/>
              <a:t>Statistically valid</a:t>
            </a:r>
          </a:p>
        </p:txBody>
      </p:sp>
      <p:sp>
        <p:nvSpPr>
          <p:cNvPr id="4" name="Content Placeholder 3">
            <a:extLst>
              <a:ext uri="{FF2B5EF4-FFF2-40B4-BE49-F238E27FC236}">
                <a16:creationId xmlns:a16="http://schemas.microsoft.com/office/drawing/2014/main" id="{D5F1D327-4E39-52D7-24FB-0A2B2A47D540}"/>
              </a:ext>
            </a:extLst>
          </p:cNvPr>
          <p:cNvSpPr>
            <a:spLocks noGrp="1"/>
          </p:cNvSpPr>
          <p:nvPr>
            <p:ph sz="half" idx="2"/>
          </p:nvPr>
        </p:nvSpPr>
        <p:spPr/>
        <p:txBody>
          <a:bodyPr>
            <a:normAutofit fontScale="85000" lnSpcReduction="20000"/>
          </a:bodyPr>
          <a:lstStyle/>
          <a:p>
            <a:r>
              <a:rPr lang="en-US" dirty="0"/>
              <a:t>Bad question “Does your hernia cause you problems with things like bending or lifting heavy items”</a:t>
            </a:r>
          </a:p>
          <a:p>
            <a:endParaRPr lang="en-US" dirty="0"/>
          </a:p>
          <a:p>
            <a:r>
              <a:rPr lang="en-US" dirty="0"/>
              <a:t>Medium question ”How much does your hernia affect your ability to lift?”</a:t>
            </a:r>
          </a:p>
          <a:p>
            <a:endParaRPr lang="en-US" dirty="0"/>
          </a:p>
          <a:p>
            <a:r>
              <a:rPr lang="en-US" dirty="0"/>
              <a:t>Better question “In the past 7 days how often has your hernia prevented you from lifting something?”</a:t>
            </a:r>
          </a:p>
        </p:txBody>
      </p:sp>
      <p:pic>
        <p:nvPicPr>
          <p:cNvPr id="5" name="Picture 2" descr="Ohio State: O Buckeye Laser Die Cut">
            <a:extLst>
              <a:ext uri="{FF2B5EF4-FFF2-40B4-BE49-F238E27FC236}">
                <a16:creationId xmlns:a16="http://schemas.microsoft.com/office/drawing/2014/main" id="{7A42A45D-2608-457A-6331-3196F937A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ED2-9A52-B75E-6DDC-AFC6D2D8CE42}"/>
              </a:ext>
            </a:extLst>
          </p:cNvPr>
          <p:cNvSpPr>
            <a:spLocks noGrp="1"/>
          </p:cNvSpPr>
          <p:nvPr>
            <p:ph type="title"/>
          </p:nvPr>
        </p:nvSpPr>
        <p:spPr/>
        <p:txBody>
          <a:bodyPr/>
          <a:lstStyle/>
          <a:p>
            <a:r>
              <a:rPr lang="en-US" dirty="0"/>
              <a:t>Other things to think about</a:t>
            </a:r>
          </a:p>
        </p:txBody>
      </p:sp>
      <p:sp>
        <p:nvSpPr>
          <p:cNvPr id="5" name="Content Placeholder 4">
            <a:extLst>
              <a:ext uri="{FF2B5EF4-FFF2-40B4-BE49-F238E27FC236}">
                <a16:creationId xmlns:a16="http://schemas.microsoft.com/office/drawing/2014/main" id="{A084158B-4986-933A-E373-1D1E92824425}"/>
              </a:ext>
            </a:extLst>
          </p:cNvPr>
          <p:cNvSpPr>
            <a:spLocks noGrp="1"/>
          </p:cNvSpPr>
          <p:nvPr>
            <p:ph sz="half" idx="1"/>
          </p:nvPr>
        </p:nvSpPr>
        <p:spPr/>
        <p:txBody>
          <a:bodyPr>
            <a:normAutofit/>
          </a:bodyPr>
          <a:lstStyle/>
          <a:p>
            <a:r>
              <a:rPr lang="en-US" dirty="0"/>
              <a:t>Population-will this be valid for everyone?</a:t>
            </a:r>
          </a:p>
          <a:p>
            <a:pPr lvl="1"/>
            <a:r>
              <a:rPr lang="en-US" dirty="0"/>
              <a:t>Men, women, age, surgical approach</a:t>
            </a:r>
          </a:p>
          <a:p>
            <a:endParaRPr lang="en-US" dirty="0"/>
          </a:p>
          <a:p>
            <a:r>
              <a:rPr lang="en-US" dirty="0"/>
              <a:t>Is it written so everyone understands it? </a:t>
            </a:r>
          </a:p>
          <a:p>
            <a:pPr lvl="1"/>
            <a:r>
              <a:rPr lang="en-US" dirty="0"/>
              <a:t>Language, reading level (6</a:t>
            </a:r>
            <a:r>
              <a:rPr lang="en-US" baseline="30000" dirty="0"/>
              <a:t>th</a:t>
            </a:r>
            <a:r>
              <a:rPr lang="en-US" dirty="0"/>
              <a:t> grade or lower)</a:t>
            </a:r>
          </a:p>
          <a:p>
            <a:endParaRPr lang="en-US" dirty="0"/>
          </a:p>
        </p:txBody>
      </p:sp>
      <p:sp>
        <p:nvSpPr>
          <p:cNvPr id="6" name="Content Placeholder 5">
            <a:extLst>
              <a:ext uri="{FF2B5EF4-FFF2-40B4-BE49-F238E27FC236}">
                <a16:creationId xmlns:a16="http://schemas.microsoft.com/office/drawing/2014/main" id="{25053232-8B60-6310-0AF1-B20DCC7366BB}"/>
              </a:ext>
            </a:extLst>
          </p:cNvPr>
          <p:cNvSpPr>
            <a:spLocks noGrp="1"/>
          </p:cNvSpPr>
          <p:nvPr>
            <p:ph sz="half" idx="2"/>
          </p:nvPr>
        </p:nvSpPr>
        <p:spPr/>
        <p:txBody>
          <a:bodyPr/>
          <a:lstStyle/>
          <a:p>
            <a:r>
              <a:rPr lang="en-US" dirty="0"/>
              <a:t>Is it feasible?</a:t>
            </a:r>
          </a:p>
          <a:p>
            <a:pPr lvl="1"/>
            <a:r>
              <a:rPr lang="en-US" dirty="0"/>
              <a:t>Short, fast. </a:t>
            </a:r>
          </a:p>
          <a:p>
            <a:endParaRPr lang="en-US" dirty="0"/>
          </a:p>
          <a:p>
            <a:r>
              <a:rPr lang="en-US" dirty="0"/>
              <a:t>Does EVERY question matter? </a:t>
            </a:r>
          </a:p>
          <a:p>
            <a:pPr lvl="1"/>
            <a:r>
              <a:rPr lang="en-US" dirty="0"/>
              <a:t>If you aren’t going to do anything with it don’t ask</a:t>
            </a:r>
          </a:p>
        </p:txBody>
      </p:sp>
      <p:pic>
        <p:nvPicPr>
          <p:cNvPr id="7" name="Picture 2" descr="Ohio State: O Buckeye Laser Die Cut">
            <a:extLst>
              <a:ext uri="{FF2B5EF4-FFF2-40B4-BE49-F238E27FC236}">
                <a16:creationId xmlns:a16="http://schemas.microsoft.com/office/drawing/2014/main" id="{55308A96-EB3E-0E54-DF53-C65D47DC4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Thats My Opinion GIFs - Find &amp; Share on GIPHY">
            <a:extLst>
              <a:ext uri="{FF2B5EF4-FFF2-40B4-BE49-F238E27FC236}">
                <a16:creationId xmlns:a16="http://schemas.microsoft.com/office/drawing/2014/main" id="{502AF977-691A-F84B-976B-35AB0D5A59D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06550" y="643466"/>
            <a:ext cx="9378900" cy="5571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hio State: O Buckeye Laser Die Cut">
            <a:extLst>
              <a:ext uri="{FF2B5EF4-FFF2-40B4-BE49-F238E27FC236}">
                <a16:creationId xmlns:a16="http://schemas.microsoft.com/office/drawing/2014/main" id="{355F6B18-1450-C6E3-C2D7-B0628E43A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7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CAB7-DBEA-DC39-F682-7888CD41ED60}"/>
              </a:ext>
            </a:extLst>
          </p:cNvPr>
          <p:cNvSpPr>
            <a:spLocks noGrp="1"/>
          </p:cNvSpPr>
          <p:nvPr>
            <p:ph type="title"/>
          </p:nvPr>
        </p:nvSpPr>
        <p:spPr/>
        <p:txBody>
          <a:bodyPr/>
          <a:lstStyle/>
          <a:p>
            <a:r>
              <a:rPr lang="en-US" dirty="0"/>
              <a:t>My Two Cents</a:t>
            </a:r>
          </a:p>
        </p:txBody>
      </p:sp>
      <p:sp>
        <p:nvSpPr>
          <p:cNvPr id="3" name="Content Placeholder 2">
            <a:extLst>
              <a:ext uri="{FF2B5EF4-FFF2-40B4-BE49-F238E27FC236}">
                <a16:creationId xmlns:a16="http://schemas.microsoft.com/office/drawing/2014/main" id="{1953D781-11D4-D643-610B-10A1E4327198}"/>
              </a:ext>
            </a:extLst>
          </p:cNvPr>
          <p:cNvSpPr>
            <a:spLocks noGrp="1"/>
          </p:cNvSpPr>
          <p:nvPr>
            <p:ph idx="1"/>
          </p:nvPr>
        </p:nvSpPr>
        <p:spPr/>
        <p:txBody>
          <a:bodyPr>
            <a:normAutofit fontScale="92500" lnSpcReduction="10000"/>
          </a:bodyPr>
          <a:lstStyle/>
          <a:p>
            <a:r>
              <a:rPr lang="en-US" dirty="0"/>
              <a:t>Hernia PROMs are good. . but can probably be improved</a:t>
            </a:r>
          </a:p>
          <a:p>
            <a:endParaRPr lang="en-US" dirty="0"/>
          </a:p>
          <a:p>
            <a:r>
              <a:rPr lang="en-US" dirty="0"/>
              <a:t>AHQ only looked at open procedures, young patients</a:t>
            </a:r>
          </a:p>
          <a:p>
            <a:endParaRPr lang="en-US" dirty="0"/>
          </a:p>
          <a:p>
            <a:r>
              <a:rPr lang="en-US" dirty="0" err="1"/>
              <a:t>HerQLes</a:t>
            </a:r>
            <a:r>
              <a:rPr lang="en-US" dirty="0"/>
              <a:t> not designed with patients (also probably due for an update)</a:t>
            </a:r>
          </a:p>
          <a:p>
            <a:pPr marL="0" indent="0">
              <a:buNone/>
            </a:pPr>
            <a:endParaRPr lang="en-US" dirty="0"/>
          </a:p>
          <a:p>
            <a:r>
              <a:rPr lang="en-US" dirty="0"/>
              <a:t>General PROMs not found to be very useful </a:t>
            </a:r>
          </a:p>
          <a:p>
            <a:endParaRPr lang="en-US" dirty="0"/>
          </a:p>
          <a:p>
            <a:r>
              <a:rPr lang="en-US" dirty="0"/>
              <a:t>Several hernia domains don’t have good PROs at all (inguinal, </a:t>
            </a:r>
            <a:r>
              <a:rPr lang="en-US" dirty="0" err="1"/>
              <a:t>parastomals</a:t>
            </a:r>
            <a:r>
              <a:rPr lang="en-US" dirty="0"/>
              <a:t>, </a:t>
            </a:r>
            <a:r>
              <a:rPr lang="en-US" dirty="0" err="1"/>
              <a:t>etc</a:t>
            </a:r>
            <a:r>
              <a:rPr lang="en-US" dirty="0"/>
              <a:t>). </a:t>
            </a:r>
          </a:p>
          <a:p>
            <a:endParaRPr lang="en-US" dirty="0"/>
          </a:p>
        </p:txBody>
      </p:sp>
      <p:pic>
        <p:nvPicPr>
          <p:cNvPr id="5" name="Picture 2" descr="Ohio State: O Buckeye Laser Die Cut">
            <a:extLst>
              <a:ext uri="{FF2B5EF4-FFF2-40B4-BE49-F238E27FC236}">
                <a16:creationId xmlns:a16="http://schemas.microsoft.com/office/drawing/2014/main" id="{1FE1785F-82AE-1817-07C6-E7EA7C719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A6E9-8568-A454-BB66-B76F04988014}"/>
              </a:ext>
            </a:extLst>
          </p:cNvPr>
          <p:cNvSpPr>
            <a:spLocks noGrp="1"/>
          </p:cNvSpPr>
          <p:nvPr>
            <p:ph type="title"/>
          </p:nvPr>
        </p:nvSpPr>
        <p:spPr/>
        <p:txBody>
          <a:bodyPr/>
          <a:lstStyle/>
          <a:p>
            <a:r>
              <a:rPr lang="en-US" dirty="0"/>
              <a:t>More of my cents</a:t>
            </a:r>
          </a:p>
        </p:txBody>
      </p:sp>
      <p:sp>
        <p:nvSpPr>
          <p:cNvPr id="3" name="Content Placeholder 2">
            <a:extLst>
              <a:ext uri="{FF2B5EF4-FFF2-40B4-BE49-F238E27FC236}">
                <a16:creationId xmlns:a16="http://schemas.microsoft.com/office/drawing/2014/main" id="{2B16BC46-3B90-D8ED-FCDD-462C37682C68}"/>
              </a:ext>
            </a:extLst>
          </p:cNvPr>
          <p:cNvSpPr>
            <a:spLocks noGrp="1"/>
          </p:cNvSpPr>
          <p:nvPr>
            <p:ph idx="1"/>
          </p:nvPr>
        </p:nvSpPr>
        <p:spPr/>
        <p:txBody>
          <a:bodyPr/>
          <a:lstStyle/>
          <a:p>
            <a:r>
              <a:rPr lang="en-US" dirty="0"/>
              <a:t>Validate </a:t>
            </a:r>
            <a:r>
              <a:rPr lang="en-US" dirty="0" err="1"/>
              <a:t>HerQles</a:t>
            </a:r>
            <a:r>
              <a:rPr lang="en-US" dirty="0"/>
              <a:t> (and AHQ) in different populations/approaches</a:t>
            </a:r>
          </a:p>
          <a:p>
            <a:endParaRPr lang="en-US" dirty="0"/>
          </a:p>
          <a:p>
            <a:r>
              <a:rPr lang="en-US" dirty="0"/>
              <a:t>New PROs? </a:t>
            </a:r>
          </a:p>
          <a:p>
            <a:endParaRPr lang="en-US" dirty="0"/>
          </a:p>
          <a:p>
            <a:r>
              <a:rPr lang="en-US" dirty="0"/>
              <a:t>Use findings to generate discussion guides/shared decision making tools. </a:t>
            </a:r>
          </a:p>
        </p:txBody>
      </p:sp>
      <p:pic>
        <p:nvPicPr>
          <p:cNvPr id="5" name="Picture 2" descr="Ohio State: O Buckeye Laser Die Cut">
            <a:extLst>
              <a:ext uri="{FF2B5EF4-FFF2-40B4-BE49-F238E27FC236}">
                <a16:creationId xmlns:a16="http://schemas.microsoft.com/office/drawing/2014/main" id="{CAA8FA6E-37B4-5FEE-6B0B-3741479AB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5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80" name="Rectangle 1947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CC6E9-6A4A-F8DE-3FA0-A565A3E7C242}"/>
              </a:ext>
            </a:extLst>
          </p:cNvPr>
          <p:cNvSpPr>
            <a:spLocks noGrp="1"/>
          </p:cNvSpPr>
          <p:nvPr>
            <p:ph type="title"/>
          </p:nvPr>
        </p:nvSpPr>
        <p:spPr>
          <a:xfrm>
            <a:off x="640080" y="325369"/>
            <a:ext cx="4368602" cy="1956841"/>
          </a:xfrm>
        </p:spPr>
        <p:txBody>
          <a:bodyPr anchor="b">
            <a:normAutofit/>
          </a:bodyPr>
          <a:lstStyle/>
          <a:p>
            <a:r>
              <a:rPr lang="en-US" sz="5400"/>
              <a:t>Thank You!</a:t>
            </a:r>
          </a:p>
        </p:txBody>
      </p:sp>
      <p:sp>
        <p:nvSpPr>
          <p:cNvPr id="1948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77DFEBC-E544-F088-42DD-7E1C4AFC9375}"/>
              </a:ext>
            </a:extLst>
          </p:cNvPr>
          <p:cNvSpPr>
            <a:spLocks noGrp="1"/>
          </p:cNvSpPr>
          <p:nvPr>
            <p:ph idx="1"/>
          </p:nvPr>
        </p:nvSpPr>
        <p:spPr>
          <a:xfrm>
            <a:off x="640080" y="2872899"/>
            <a:ext cx="4243589" cy="3320668"/>
          </a:xfrm>
        </p:spPr>
        <p:txBody>
          <a:bodyPr>
            <a:normAutofit/>
          </a:bodyPr>
          <a:lstStyle/>
          <a:p>
            <a:r>
              <a:rPr lang="en-US" sz="2200">
                <a:hlinkClick r:id="rId2"/>
              </a:rPr>
              <a:t>Courtney.collins@osumc.edu</a:t>
            </a:r>
            <a:endParaRPr lang="en-US" sz="2200"/>
          </a:p>
          <a:p>
            <a:r>
              <a:rPr lang="en-US" sz="2200"/>
              <a:t>253 651 1539</a:t>
            </a:r>
          </a:p>
        </p:txBody>
      </p:sp>
      <p:pic>
        <p:nvPicPr>
          <p:cNvPr id="19460" name="Picture 4" descr="The Seahawks Are Super Bowl LX Champions">
            <a:extLst>
              <a:ext uri="{FF2B5EF4-FFF2-40B4-BE49-F238E27FC236}">
                <a16:creationId xmlns:a16="http://schemas.microsoft.com/office/drawing/2014/main" id="{2F9FBCAB-E44A-183B-2976-B8FC38743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40" r="2904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7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09282-2725-E744-E6C0-655A24BEC906}"/>
              </a:ext>
            </a:extLst>
          </p:cNvPr>
          <p:cNvSpPr>
            <a:spLocks noGrp="1"/>
          </p:cNvSpPr>
          <p:nvPr>
            <p:ph idx="1"/>
          </p:nvPr>
        </p:nvSpPr>
        <p:spPr>
          <a:xfrm>
            <a:off x="838200" y="1032248"/>
            <a:ext cx="10515600" cy="4351338"/>
          </a:xfrm>
        </p:spPr>
        <p:txBody>
          <a:bodyPr/>
          <a:lstStyle/>
          <a:p>
            <a:r>
              <a:rPr lang="en-US" dirty="0"/>
              <a:t>Defendant: AM</a:t>
            </a:r>
          </a:p>
          <a:p>
            <a:endParaRPr lang="en-US" dirty="0"/>
          </a:p>
          <a:p>
            <a:r>
              <a:rPr lang="en-US" dirty="0"/>
              <a:t>Testimony: While laryngectomy performed without issue, </a:t>
            </a:r>
            <a:r>
              <a:rPr lang="en-US" b="1" dirty="0"/>
              <a:t>post operative course was more complicated than was outlined </a:t>
            </a:r>
            <a:r>
              <a:rPr lang="en-US" dirty="0"/>
              <a:t>and she is not satisfied with the overall outcome. Unable to participate in activities to the extent which she expected. </a:t>
            </a:r>
            <a:r>
              <a:rPr lang="en-US" b="1" dirty="0"/>
              <a:t>Quality of life poor after surgery</a:t>
            </a:r>
            <a:r>
              <a:rPr lang="en-US" dirty="0"/>
              <a:t> largely due to actions of USW. Felt she agreed to pay only in the event of successful surgical course which did not happen. </a:t>
            </a:r>
          </a:p>
        </p:txBody>
      </p:sp>
      <p:pic>
        <p:nvPicPr>
          <p:cNvPr id="4" name="Picture 2" descr="Ohio State: O Buckeye Laser Die Cut">
            <a:extLst>
              <a:ext uri="{FF2B5EF4-FFF2-40B4-BE49-F238E27FC236}">
                <a16:creationId xmlns:a16="http://schemas.microsoft.com/office/drawing/2014/main" id="{B8719A0B-3683-B951-2767-8CE16FC27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5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5896-9525-A26F-6B1D-F807C3C2C8B5}"/>
              </a:ext>
            </a:extLst>
          </p:cNvPr>
          <p:cNvSpPr>
            <a:spLocks noGrp="1"/>
          </p:cNvSpPr>
          <p:nvPr>
            <p:ph type="title"/>
          </p:nvPr>
        </p:nvSpPr>
        <p:spPr>
          <a:xfrm>
            <a:off x="6417733" y="127282"/>
            <a:ext cx="5291663" cy="1628775"/>
          </a:xfrm>
        </p:spPr>
        <p:txBody>
          <a:bodyPr vert="horz" lIns="91440" tIns="45720" rIns="91440" bIns="45720" rtlCol="0" anchor="b">
            <a:normAutofit/>
          </a:bodyPr>
          <a:lstStyle/>
          <a:p>
            <a:r>
              <a:rPr lang="en-US" sz="4000" dirty="0"/>
              <a:t>The Sad Ending</a:t>
            </a:r>
          </a:p>
        </p:txBody>
      </p:sp>
      <p:pic>
        <p:nvPicPr>
          <p:cNvPr id="1026" name="Picture 2" descr="7] The Little Mermaid - yes Ursula is the worst, but SHE GETS IMPALED BY A  SHIP! IMPALED. I bet you repressed the hell out of that ending?">
            <a:extLst>
              <a:ext uri="{FF2B5EF4-FFF2-40B4-BE49-F238E27FC236}">
                <a16:creationId xmlns:a16="http://schemas.microsoft.com/office/drawing/2014/main" id="{DE11DD99-00FC-3992-E8DF-06E578271F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2357" r="37632"/>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399020D-97A2-4BEB-920B-BB4482677266}"/>
              </a:ext>
            </a:extLst>
          </p:cNvPr>
          <p:cNvSpPr>
            <a:spLocks noGrp="1"/>
          </p:cNvSpPr>
          <p:nvPr>
            <p:ph sz="half" idx="1"/>
          </p:nvPr>
        </p:nvSpPr>
        <p:spPr>
          <a:xfrm>
            <a:off x="6417734" y="2614612"/>
            <a:ext cx="5291663" cy="3752849"/>
          </a:xfrm>
        </p:spPr>
        <p:txBody>
          <a:bodyPr vert="horz" lIns="91440" tIns="45720" rIns="91440" bIns="45720" rtlCol="0">
            <a:noAutofit/>
          </a:bodyPr>
          <a:lstStyle/>
          <a:p>
            <a:r>
              <a:rPr lang="en-US" sz="2400" dirty="0"/>
              <a:t>During confrontation about continued non-payment, USW attacked by partner of AM</a:t>
            </a:r>
          </a:p>
          <a:p>
            <a:endParaRPr lang="en-US" sz="2400" dirty="0"/>
          </a:p>
          <a:p>
            <a:r>
              <a:rPr lang="en-US" sz="2400" dirty="0"/>
              <a:t>USW died immediately of stab wound to the torso/abdomen</a:t>
            </a:r>
          </a:p>
          <a:p>
            <a:endParaRPr lang="en-US" sz="2400" dirty="0"/>
          </a:p>
          <a:p>
            <a:r>
              <a:rPr lang="en-US" sz="2400" dirty="0"/>
              <a:t>No legal action against AM or husband. </a:t>
            </a:r>
          </a:p>
        </p:txBody>
      </p:sp>
      <p:pic>
        <p:nvPicPr>
          <p:cNvPr id="6" name="Picture 2" descr="Ohio State: O Buckeye Laser Die Cut">
            <a:extLst>
              <a:ext uri="{FF2B5EF4-FFF2-40B4-BE49-F238E27FC236}">
                <a16:creationId xmlns:a16="http://schemas.microsoft.com/office/drawing/2014/main" id="{F8695050-1029-DC9A-5E1D-D6A940FBA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733C-2517-1025-5DA1-EF024D5552D2}"/>
              </a:ext>
            </a:extLst>
          </p:cNvPr>
          <p:cNvSpPr>
            <a:spLocks noGrp="1"/>
          </p:cNvSpPr>
          <p:nvPr>
            <p:ph type="title"/>
          </p:nvPr>
        </p:nvSpPr>
        <p:spPr/>
        <p:txBody>
          <a:bodyPr/>
          <a:lstStyle/>
          <a:p>
            <a:r>
              <a:rPr lang="en-US" dirty="0"/>
              <a:t>USW’s side</a:t>
            </a:r>
          </a:p>
        </p:txBody>
      </p:sp>
      <p:sp>
        <p:nvSpPr>
          <p:cNvPr id="3" name="Content Placeholder 2">
            <a:extLst>
              <a:ext uri="{FF2B5EF4-FFF2-40B4-BE49-F238E27FC236}">
                <a16:creationId xmlns:a16="http://schemas.microsoft.com/office/drawing/2014/main" id="{C4DD0F11-623E-07F7-4EDA-4295C6306067}"/>
              </a:ext>
            </a:extLst>
          </p:cNvPr>
          <p:cNvSpPr>
            <a:spLocks noGrp="1"/>
          </p:cNvSpPr>
          <p:nvPr>
            <p:ph sz="half" idx="1"/>
          </p:nvPr>
        </p:nvSpPr>
        <p:spPr/>
        <p:txBody>
          <a:bodyPr>
            <a:normAutofit fontScale="92500" lnSpcReduction="20000"/>
          </a:bodyPr>
          <a:lstStyle/>
          <a:p>
            <a:pPr marL="0" indent="0">
              <a:buNone/>
            </a:pPr>
            <a:endParaRPr lang="en-US" dirty="0"/>
          </a:p>
          <a:p>
            <a:r>
              <a:rPr lang="en-US" dirty="0"/>
              <a:t>Procedure performed without issue</a:t>
            </a:r>
          </a:p>
          <a:p>
            <a:endParaRPr lang="en-US" dirty="0"/>
          </a:p>
          <a:p>
            <a:r>
              <a:rPr lang="en-US" dirty="0"/>
              <a:t>AM got exactly what she requested</a:t>
            </a:r>
          </a:p>
          <a:p>
            <a:endParaRPr lang="en-US" dirty="0"/>
          </a:p>
          <a:p>
            <a:r>
              <a:rPr lang="en-US" dirty="0"/>
              <a:t>Risks clearly explained (it was a whole song)</a:t>
            </a:r>
          </a:p>
          <a:p>
            <a:endParaRPr lang="en-US" dirty="0"/>
          </a:p>
          <a:p>
            <a:r>
              <a:rPr lang="en-US" dirty="0"/>
              <a:t>Why not just write? </a:t>
            </a:r>
          </a:p>
        </p:txBody>
      </p:sp>
      <p:pic>
        <p:nvPicPr>
          <p:cNvPr id="5" name="Picture 2" descr="Ohio State: O Buckeye Laser Die Cut">
            <a:extLst>
              <a:ext uri="{FF2B5EF4-FFF2-40B4-BE49-F238E27FC236}">
                <a16:creationId xmlns:a16="http://schemas.microsoft.com/office/drawing/2014/main" id="{632DCEDD-FBE8-2280-F2C0-351A43AB4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w Would You Describe Ursula's Voice? : r/disney">
            <a:extLst>
              <a:ext uri="{FF2B5EF4-FFF2-40B4-BE49-F238E27FC236}">
                <a16:creationId xmlns:a16="http://schemas.microsoft.com/office/drawing/2014/main" id="{77905FCD-DB9B-E05E-1454-DC6E9B55C43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578206"/>
            <a:ext cx="5181600" cy="3888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 we know Ariel can minimum sign the letters of her name ...">
            <a:extLst>
              <a:ext uri="{FF2B5EF4-FFF2-40B4-BE49-F238E27FC236}">
                <a16:creationId xmlns:a16="http://schemas.microsoft.com/office/drawing/2014/main" id="{0813A39F-312A-B41D-11EF-00404F437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1047750"/>
            <a:ext cx="635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DF0E-E8BB-D0F7-A851-BBC1C95B8EE6}"/>
              </a:ext>
            </a:extLst>
          </p:cNvPr>
          <p:cNvSpPr>
            <a:spLocks noGrp="1"/>
          </p:cNvSpPr>
          <p:nvPr>
            <p:ph type="title"/>
          </p:nvPr>
        </p:nvSpPr>
        <p:spPr/>
        <p:txBody>
          <a:bodyPr/>
          <a:lstStyle/>
          <a:p>
            <a:r>
              <a:rPr lang="en-US" dirty="0"/>
              <a:t>AM’s side</a:t>
            </a:r>
          </a:p>
        </p:txBody>
      </p:sp>
      <p:sp>
        <p:nvSpPr>
          <p:cNvPr id="3" name="Content Placeholder 2">
            <a:extLst>
              <a:ext uri="{FF2B5EF4-FFF2-40B4-BE49-F238E27FC236}">
                <a16:creationId xmlns:a16="http://schemas.microsoft.com/office/drawing/2014/main" id="{13AF899B-52C4-69B5-3E86-2D48512149FC}"/>
              </a:ext>
            </a:extLst>
          </p:cNvPr>
          <p:cNvSpPr>
            <a:spLocks noGrp="1"/>
          </p:cNvSpPr>
          <p:nvPr>
            <p:ph sz="half" idx="1"/>
          </p:nvPr>
        </p:nvSpPr>
        <p:spPr/>
        <p:txBody>
          <a:bodyPr>
            <a:normAutofit/>
          </a:bodyPr>
          <a:lstStyle/>
          <a:p>
            <a:pPr marL="0" indent="0">
              <a:buNone/>
            </a:pPr>
            <a:endParaRPr lang="en-US" dirty="0"/>
          </a:p>
          <a:p>
            <a:r>
              <a:rPr lang="en-US" dirty="0"/>
              <a:t>Didn’t understand how hard life would be without a voice. </a:t>
            </a:r>
          </a:p>
          <a:p>
            <a:endParaRPr lang="en-US" dirty="0"/>
          </a:p>
          <a:p>
            <a:r>
              <a:rPr lang="en-US" dirty="0"/>
              <a:t>Thought she’d get kissed faster (been there. . .)</a:t>
            </a:r>
          </a:p>
          <a:p>
            <a:pPr marL="0" indent="0">
              <a:buNone/>
            </a:pPr>
            <a:endParaRPr lang="en-US" dirty="0"/>
          </a:p>
          <a:p>
            <a:r>
              <a:rPr lang="en-US" dirty="0"/>
              <a:t>Um, I’m 16? </a:t>
            </a:r>
          </a:p>
          <a:p>
            <a:pPr marL="0" indent="0">
              <a:buNone/>
            </a:pPr>
            <a:endParaRPr lang="en-US" dirty="0"/>
          </a:p>
        </p:txBody>
      </p:sp>
      <p:pic>
        <p:nvPicPr>
          <p:cNvPr id="7" name="Picture 2" descr="Ohio State: O Buckeye Laser Die Cut">
            <a:extLst>
              <a:ext uri="{FF2B5EF4-FFF2-40B4-BE49-F238E27FC236}">
                <a16:creationId xmlns:a16="http://schemas.microsoft.com/office/drawing/2014/main" id="{B2F56751-573F-15E6-9E9E-F2C3F6F2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LITTLE MERMAID, 1989. photo: (C) Walt Disney Co. / Courtesy Everett Collection">
            <a:extLst>
              <a:ext uri="{FF2B5EF4-FFF2-40B4-BE49-F238E27FC236}">
                <a16:creationId xmlns:a16="http://schemas.microsoft.com/office/drawing/2014/main" id="{1158EB25-5749-A0DD-BF5D-4653576BC1A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350" r="16779" b="-1390"/>
          <a:stretch>
            <a:fillRect/>
          </a:stretch>
        </p:blipFill>
        <p:spPr bwMode="auto">
          <a:xfrm>
            <a:off x="6351495" y="1306117"/>
            <a:ext cx="4831976" cy="45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4482-3A9B-3E4A-A93C-72C3A6286C53}"/>
              </a:ext>
            </a:extLst>
          </p:cNvPr>
          <p:cNvSpPr>
            <a:spLocks noGrp="1"/>
          </p:cNvSpPr>
          <p:nvPr>
            <p:ph type="title"/>
          </p:nvPr>
        </p:nvSpPr>
        <p:spPr/>
        <p:txBody>
          <a:bodyPr/>
          <a:lstStyle/>
          <a:p>
            <a:r>
              <a:rPr lang="en-US" dirty="0"/>
              <a:t>Was this procedure successful? </a:t>
            </a:r>
          </a:p>
        </p:txBody>
      </p:sp>
      <p:pic>
        <p:nvPicPr>
          <p:cNvPr id="4098" name="Picture 2" descr="Stream Ariel's Voice (Taken by Ursula) by katherinemegan | Listen online  for free on SoundCloud">
            <a:extLst>
              <a:ext uri="{FF2B5EF4-FFF2-40B4-BE49-F238E27FC236}">
                <a16:creationId xmlns:a16="http://schemas.microsoft.com/office/drawing/2014/main" id="{18F7B26E-BF28-BD0B-88A1-0732769D745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71467" y="1690688"/>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146770-CE8B-0672-5634-CCAF4D0601A5}"/>
              </a:ext>
            </a:extLst>
          </p:cNvPr>
          <p:cNvSpPr txBox="1"/>
          <p:nvPr/>
        </p:nvSpPr>
        <p:spPr>
          <a:xfrm>
            <a:off x="701458" y="1941534"/>
            <a:ext cx="4835046"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Pain free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Outcome achieved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No real “complications”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But. . . </a:t>
            </a:r>
          </a:p>
        </p:txBody>
      </p:sp>
      <p:pic>
        <p:nvPicPr>
          <p:cNvPr id="6" name="Picture 2" descr="Ohio State: O Buckeye Laser Die Cut">
            <a:extLst>
              <a:ext uri="{FF2B5EF4-FFF2-40B4-BE49-F238E27FC236}">
                <a16:creationId xmlns:a16="http://schemas.microsoft.com/office/drawing/2014/main" id="{F05735D4-25C9-1AA0-DD7F-E398C8916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5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766B7-B2F0-FBAA-7B51-5598C3235206}"/>
              </a:ext>
            </a:extLst>
          </p:cNvPr>
          <p:cNvSpPr>
            <a:spLocks noGrp="1"/>
          </p:cNvSpPr>
          <p:nvPr>
            <p:ph type="title"/>
          </p:nvPr>
        </p:nvSpPr>
        <p:spPr>
          <a:xfrm>
            <a:off x="630936" y="381000"/>
            <a:ext cx="3419856" cy="2003057"/>
          </a:xfrm>
        </p:spPr>
        <p:txBody>
          <a:bodyPr vert="horz" lIns="91440" tIns="45720" rIns="91440" bIns="45720" rtlCol="0" anchor="ctr">
            <a:normAutofit/>
          </a:bodyPr>
          <a:lstStyle/>
          <a:p>
            <a:r>
              <a:rPr lang="en-US" kern="1200">
                <a:solidFill>
                  <a:schemeClr val="tx1"/>
                </a:solidFill>
                <a:latin typeface="+mj-lt"/>
                <a:ea typeface="+mj-ea"/>
                <a:cs typeface="+mj-cs"/>
              </a:rPr>
              <a:t>The Hernia Outcome Paradox</a:t>
            </a:r>
          </a:p>
        </p:txBody>
      </p:sp>
      <p:sp>
        <p:nvSpPr>
          <p:cNvPr id="5138"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E7988DE-88C9-00A8-6115-C50845023E33}"/>
              </a:ext>
            </a:extLst>
          </p:cNvPr>
          <p:cNvSpPr>
            <a:spLocks noGrp="1"/>
          </p:cNvSpPr>
          <p:nvPr>
            <p:ph sz="half" idx="1"/>
          </p:nvPr>
        </p:nvSpPr>
        <p:spPr>
          <a:xfrm>
            <a:off x="4654295" y="381000"/>
            <a:ext cx="6894576" cy="2003057"/>
          </a:xfrm>
        </p:spPr>
        <p:txBody>
          <a:bodyPr vert="horz" lIns="91440" tIns="45720" rIns="91440" bIns="45720" rtlCol="0" anchor="ctr">
            <a:normAutofit/>
          </a:bodyPr>
          <a:lstStyle/>
          <a:p>
            <a:r>
              <a:rPr lang="en-US" sz="2200" dirty="0"/>
              <a:t>The CT is amazing!!</a:t>
            </a:r>
          </a:p>
          <a:p>
            <a:r>
              <a:rPr lang="en-US" sz="2200" dirty="0"/>
              <a:t>The patient is miserable</a:t>
            </a:r>
          </a:p>
        </p:txBody>
      </p:sp>
      <p:pic>
        <p:nvPicPr>
          <p:cNvPr id="5124" name="Picture 4" descr="GoFundMe Misery: Unaffordable Healthcare is Unavailable Healthcare - 4sight  Health">
            <a:extLst>
              <a:ext uri="{FF2B5EF4-FFF2-40B4-BE49-F238E27FC236}">
                <a16:creationId xmlns:a16="http://schemas.microsoft.com/office/drawing/2014/main" id="{AFACC0DE-1371-EE25-B9A0-5974EABF9FE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762"/>
          <a:stretch>
            <a:fillRect/>
          </a:stretch>
        </p:blipFill>
        <p:spPr bwMode="auto">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CT scans of the abdomen">
            <a:extLst>
              <a:ext uri="{FF2B5EF4-FFF2-40B4-BE49-F238E27FC236}">
                <a16:creationId xmlns:a16="http://schemas.microsoft.com/office/drawing/2014/main" id="{FB060F60-9886-10FC-71B5-B49810A70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925" r="-2" b="9415"/>
          <a:stretch>
            <a:fillRect/>
          </a:stretch>
        </p:blipFill>
        <p:spPr bwMode="auto">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9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A661-9FC0-23DB-D0E6-57407778C995}"/>
              </a:ext>
            </a:extLst>
          </p:cNvPr>
          <p:cNvSpPr>
            <a:spLocks noGrp="1"/>
          </p:cNvSpPr>
          <p:nvPr>
            <p:ph type="title"/>
          </p:nvPr>
        </p:nvSpPr>
        <p:spPr/>
        <p:txBody>
          <a:bodyPr/>
          <a:lstStyle/>
          <a:p>
            <a:r>
              <a:rPr lang="en-US" dirty="0"/>
              <a:t>Why Does Hernia Surgery Happen?</a:t>
            </a:r>
          </a:p>
        </p:txBody>
      </p:sp>
      <p:sp>
        <p:nvSpPr>
          <p:cNvPr id="5" name="Text Placeholder 4">
            <a:extLst>
              <a:ext uri="{FF2B5EF4-FFF2-40B4-BE49-F238E27FC236}">
                <a16:creationId xmlns:a16="http://schemas.microsoft.com/office/drawing/2014/main" id="{B3D48729-740D-068A-F1F3-907E6FDED4A1}"/>
              </a:ext>
            </a:extLst>
          </p:cNvPr>
          <p:cNvSpPr>
            <a:spLocks noGrp="1"/>
          </p:cNvSpPr>
          <p:nvPr>
            <p:ph type="body" idx="1"/>
          </p:nvPr>
        </p:nvSpPr>
        <p:spPr/>
        <p:txBody>
          <a:bodyPr/>
          <a:lstStyle/>
          <a:p>
            <a:r>
              <a:rPr lang="en-US" dirty="0"/>
              <a:t>Patients</a:t>
            </a:r>
          </a:p>
        </p:txBody>
      </p:sp>
      <p:sp>
        <p:nvSpPr>
          <p:cNvPr id="6" name="Content Placeholder 5">
            <a:extLst>
              <a:ext uri="{FF2B5EF4-FFF2-40B4-BE49-F238E27FC236}">
                <a16:creationId xmlns:a16="http://schemas.microsoft.com/office/drawing/2014/main" id="{EF33647B-5F07-44A8-002E-5B51DC3AC6B7}"/>
              </a:ext>
            </a:extLst>
          </p:cNvPr>
          <p:cNvSpPr>
            <a:spLocks noGrp="1"/>
          </p:cNvSpPr>
          <p:nvPr>
            <p:ph sz="half" idx="2"/>
          </p:nvPr>
        </p:nvSpPr>
        <p:spPr/>
        <p:txBody>
          <a:bodyPr>
            <a:normAutofit lnSpcReduction="10000"/>
          </a:bodyPr>
          <a:lstStyle/>
          <a:p>
            <a:r>
              <a:rPr lang="en-US" dirty="0"/>
              <a:t>Pain</a:t>
            </a:r>
          </a:p>
          <a:p>
            <a:pPr marL="0" indent="0">
              <a:buNone/>
            </a:pPr>
            <a:endParaRPr lang="en-US" dirty="0"/>
          </a:p>
          <a:p>
            <a:r>
              <a:rPr lang="en-US" dirty="0"/>
              <a:t>Cosmesis</a:t>
            </a:r>
          </a:p>
          <a:p>
            <a:pPr marL="0" indent="0">
              <a:buNone/>
            </a:pPr>
            <a:endParaRPr lang="en-US" dirty="0"/>
          </a:p>
          <a:p>
            <a:r>
              <a:rPr lang="en-US" dirty="0"/>
              <a:t>Anxiety</a:t>
            </a:r>
          </a:p>
        </p:txBody>
      </p:sp>
      <p:sp>
        <p:nvSpPr>
          <p:cNvPr id="7" name="Text Placeholder 6">
            <a:extLst>
              <a:ext uri="{FF2B5EF4-FFF2-40B4-BE49-F238E27FC236}">
                <a16:creationId xmlns:a16="http://schemas.microsoft.com/office/drawing/2014/main" id="{0C20DC74-E2E0-C57C-7B56-14669C35F168}"/>
              </a:ext>
            </a:extLst>
          </p:cNvPr>
          <p:cNvSpPr>
            <a:spLocks noGrp="1"/>
          </p:cNvSpPr>
          <p:nvPr>
            <p:ph type="body" sz="quarter" idx="3"/>
          </p:nvPr>
        </p:nvSpPr>
        <p:spPr/>
        <p:txBody>
          <a:bodyPr/>
          <a:lstStyle/>
          <a:p>
            <a:r>
              <a:rPr lang="en-US" dirty="0"/>
              <a:t>Surgeons</a:t>
            </a:r>
          </a:p>
        </p:txBody>
      </p:sp>
      <p:sp>
        <p:nvSpPr>
          <p:cNvPr id="8" name="Content Placeholder 7">
            <a:extLst>
              <a:ext uri="{FF2B5EF4-FFF2-40B4-BE49-F238E27FC236}">
                <a16:creationId xmlns:a16="http://schemas.microsoft.com/office/drawing/2014/main" id="{6AE342F1-0DF9-6E3E-2D20-59CAA2DE50AD}"/>
              </a:ext>
            </a:extLst>
          </p:cNvPr>
          <p:cNvSpPr>
            <a:spLocks noGrp="1"/>
          </p:cNvSpPr>
          <p:nvPr>
            <p:ph sz="quarter" idx="4"/>
          </p:nvPr>
        </p:nvSpPr>
        <p:spPr/>
        <p:txBody>
          <a:bodyPr>
            <a:normAutofit lnSpcReduction="10000"/>
          </a:bodyPr>
          <a:lstStyle/>
          <a:p>
            <a:r>
              <a:rPr lang="en-US" dirty="0"/>
              <a:t>What the literature says</a:t>
            </a:r>
          </a:p>
          <a:p>
            <a:pPr marL="0" indent="0">
              <a:buNone/>
            </a:pPr>
            <a:endParaRPr lang="en-US" dirty="0"/>
          </a:p>
          <a:p>
            <a:r>
              <a:rPr lang="en-US" dirty="0"/>
              <a:t>Feasibility</a:t>
            </a:r>
          </a:p>
          <a:p>
            <a:pPr marL="0" indent="0">
              <a:buNone/>
            </a:pPr>
            <a:endParaRPr lang="en-US" dirty="0"/>
          </a:p>
          <a:p>
            <a:r>
              <a:rPr lang="en-US" dirty="0"/>
              <a:t>Prevent complications</a:t>
            </a:r>
          </a:p>
          <a:p>
            <a:pPr marL="0" indent="0">
              <a:buNone/>
            </a:pPr>
            <a:endParaRPr lang="en-US" dirty="0"/>
          </a:p>
          <a:p>
            <a:r>
              <a:rPr lang="en-US" dirty="0"/>
              <a:t>Patient symptoms (mostly pain)</a:t>
            </a:r>
          </a:p>
          <a:p>
            <a:endParaRPr lang="en-US" dirty="0"/>
          </a:p>
        </p:txBody>
      </p:sp>
      <p:pic>
        <p:nvPicPr>
          <p:cNvPr id="10" name="Picture 2" descr="Ohio State: O Buckeye Laser Die Cut">
            <a:extLst>
              <a:ext uri="{FF2B5EF4-FFF2-40B4-BE49-F238E27FC236}">
                <a16:creationId xmlns:a16="http://schemas.microsoft.com/office/drawing/2014/main" id="{34A6AE4E-DA4F-D754-D97E-4551C02DF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2788" y="5498307"/>
            <a:ext cx="1319212"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3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1133</TotalTime>
  <Words>800</Words>
  <Application>Microsoft Macintosh PowerPoint</Application>
  <PresentationFormat>Widescreen</PresentationFormat>
  <Paragraphs>189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Schibsted Grotesk</vt:lpstr>
      <vt:lpstr>Office Theme</vt:lpstr>
      <vt:lpstr>Measuring What Matters</vt:lpstr>
      <vt:lpstr> A Case Report</vt:lpstr>
      <vt:lpstr>PowerPoint Presentation</vt:lpstr>
      <vt:lpstr>The Sad Ending</vt:lpstr>
      <vt:lpstr>USW’s side</vt:lpstr>
      <vt:lpstr>AM’s side</vt:lpstr>
      <vt:lpstr>Was this procedure successful? </vt:lpstr>
      <vt:lpstr>The Hernia Outcome Paradox</vt:lpstr>
      <vt:lpstr>Why Does Hernia Surgery Happen?</vt:lpstr>
      <vt:lpstr>Why Does Hernia Surgery Happen?</vt:lpstr>
      <vt:lpstr>Why We’re Special</vt:lpstr>
      <vt:lpstr>What Patient Reported Outcomes Offer</vt:lpstr>
      <vt:lpstr>How to Make a Patient Reported Outcome Measure (PROM)</vt:lpstr>
      <vt:lpstr>Conceptual Framework-Finding the Path</vt:lpstr>
      <vt:lpstr>What is Your Question? </vt:lpstr>
      <vt:lpstr>Why Patients Matter. . .From a Data Perspective</vt:lpstr>
      <vt:lpstr>PowerPoint Presentation</vt:lpstr>
      <vt:lpstr>PowerPoint Presentation</vt:lpstr>
      <vt:lpstr>PowerPoint Presentation</vt:lpstr>
      <vt:lpstr>In General</vt:lpstr>
      <vt:lpstr>Don’t Be Sad We Still Matter!</vt:lpstr>
      <vt:lpstr>What Makes a Good Item? </vt:lpstr>
      <vt:lpstr>Other things to think about</vt:lpstr>
      <vt:lpstr>PowerPoint Presentation</vt:lpstr>
      <vt:lpstr>My Two Cents</vt:lpstr>
      <vt:lpstr>More of my cents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Collins, Courtney</dc:creator>
  <cp:lastModifiedBy>Collins, Courtney</cp:lastModifiedBy>
  <cp:revision>2</cp:revision>
  <dcterms:created xsi:type="dcterms:W3CDTF">2026-02-20T19:00:04Z</dcterms:created>
  <dcterms:modified xsi:type="dcterms:W3CDTF">2026-02-21T13:53:52Z</dcterms:modified>
</cp:coreProperties>
</file>