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323" r:id="rId2"/>
    <p:sldId id="330" r:id="rId3"/>
    <p:sldId id="334" r:id="rId4"/>
    <p:sldId id="336" r:id="rId5"/>
    <p:sldId id="337" r:id="rId6"/>
    <p:sldId id="333" r:id="rId7"/>
    <p:sldId id="348" r:id="rId8"/>
    <p:sldId id="331" r:id="rId9"/>
    <p:sldId id="338" r:id="rId10"/>
    <p:sldId id="339" r:id="rId11"/>
    <p:sldId id="340" r:id="rId12"/>
    <p:sldId id="342" r:id="rId13"/>
    <p:sldId id="341" r:id="rId14"/>
    <p:sldId id="345" r:id="rId15"/>
    <p:sldId id="343" r:id="rId16"/>
    <p:sldId id="344" r:id="rId17"/>
    <p:sldId id="346" r:id="rId18"/>
    <p:sldId id="347" r:id="rId19"/>
    <p:sldId id="332" r:id="rId2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2169"/>
    <a:srgbClr val="EE3F51"/>
    <a:srgbClr val="92246B"/>
    <a:srgbClr val="FDDA05"/>
    <a:srgbClr val="CF7D39"/>
    <a:srgbClr val="CD3B53"/>
    <a:srgbClr val="E22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5440" autoAdjust="0"/>
  </p:normalViewPr>
  <p:slideViewPr>
    <p:cSldViewPr snapToGrid="0" snapToObjects="1">
      <p:cViewPr varScale="1">
        <p:scale>
          <a:sx n="102" d="100"/>
          <a:sy n="102" d="100"/>
        </p:scale>
        <p:origin x="89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651E5F-A653-45E5-BE30-FCF9B0962135}" type="datetimeFigureOut">
              <a:rPr lang="en-US"/>
              <a:pPr>
                <a:defRPr/>
              </a:pPr>
              <a:t>2/21/26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20B912-72E8-4A82-9D2C-6D05296D1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61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77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579AF-7B5F-F830-F55C-57220DEE0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10A0C6-6BD9-C51D-7465-94BC3F40E5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80C2F7-E5A8-FC56-C30D-CBC8D8829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DBFEA-C61B-2DD7-E0D8-A301EE35AD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1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DC8D2-90A5-D062-8EFC-F916DC991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D25E23-00D7-55A8-DD82-842AD68795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65E7D4-0CE1-7BA6-B379-045C4AEF56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44179-1BE1-62AA-D440-84CC38DD00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79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F05A6-B2E0-87E7-95F3-EF0BF19B5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5CB6E1-33F1-33C9-F6B0-11B78A3360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C3EA70-BCA6-B882-C2A9-615CDB0AC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D220C-C69C-958D-6995-29DDBFFE76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44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4932C-959B-81B2-650F-09682CF31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6B5E69-6FB9-292E-6BFA-BD86F3FA5E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F47C0F-9C99-9E34-5A19-26BAF44B4F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690119-2701-ED6D-5871-032D05FD5D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68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16A49-A787-8707-E423-5EE85AA75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80A737-E4B0-4F38-6E74-A67515D676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B8C00D-9904-E3B6-03A4-17C368FA1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5B20D-6906-15E7-9E8B-9268BC7DA2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38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72131-2F16-A5BA-BBAE-DB26F4589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6B20AE-4619-2E7D-F1FD-3BFB2F53C2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56DDE1-0409-50D5-026D-9644BBAF7A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5BBB7-0226-D89C-8E75-A6D1B27C73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95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39727-9789-1AF8-4571-167FE0925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0F95D7-66D6-9D22-570F-91E6698C6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E101FA-E736-E0EF-4B5D-42F68B8FE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33112-4DA6-4DA5-5460-5BD4FE1905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04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B8FB8-0434-7A00-197D-DAADA4BA3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08613B-0E1E-F692-9903-224B8E66D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F21DE9-B51C-2E10-E3F3-3AB8F08681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80185-95A4-3065-D568-BC424E95A7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25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57A63-8BE6-94A8-8E9A-1839834EF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C9866B-D468-56B8-1021-EB13DE5C08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07BCD7-D864-85D6-00D0-6BD05ED1F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052FB-D86B-C50B-276D-98B4E098C5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44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85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72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6E7F7-A515-18AA-DEBA-564823A2A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89E939-86D8-39B6-1DBA-B3B90A1BF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8B0B1F-2EC0-00E7-F7F8-F2B95091B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B9FBC-88C8-539E-3BE4-DD30627EEA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57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875EC-F68F-4902-9FC9-AF6007D3D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C0D498-7FEF-80D7-DF9C-C1155071C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49621B-0D6F-C881-8955-4ADAA4C0A9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738CB-8D25-2C26-E2F8-FDFB1D209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32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F3000-292B-0013-E29F-626E67DD7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5C507F-32B1-6BDD-D678-A69C1A5C8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02D71F-E17C-FEBB-B787-28574E550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25E70-282B-17A0-5EBC-D19C13728A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59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A2B6D-B1D7-0916-0A14-0FF835763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CB4FCE-D966-7684-C1E6-1D8F245AAC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102F1-C79C-2A9A-C1DB-30EA99EDB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A487E-9AFE-5E3E-3C20-25CA40D887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84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FEEE6-F01A-A0EE-0F4A-28C858223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7F7CE5-3061-D983-2F21-841E8BD8C9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7C053B-D37C-2AF8-5EA6-8D74AD286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65AC2-E559-D0B4-25EF-0EF2577DD9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49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55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0D441-3492-55A3-BB44-50AA9DE11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5D1313-38BC-2A91-C8CC-CF967D715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30828A-1D3A-CB22-0760-3BF57ED1F2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BAD90-B0E8-1E6D-A213-D97FCD3B43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B912-72E8-4A82-9D2C-6D05296D17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90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227" y="4006998"/>
            <a:ext cx="11817458" cy="906690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77" y="4928824"/>
            <a:ext cx="9144000" cy="957020"/>
          </a:xfr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E76B5-DB8D-4F0C-B61B-C11E7090A392}" type="datetimeFigureOut">
              <a:rPr lang="en-US"/>
              <a:pPr>
                <a:defRPr/>
              </a:pPr>
              <a:t>2/21/26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DC79F-AFB6-4AC1-9F53-8517F3347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1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326" y="420927"/>
            <a:ext cx="11458322" cy="865847"/>
          </a:xfrm>
        </p:spPr>
        <p:txBody>
          <a:bodyPr>
            <a:normAutofit/>
          </a:bodyPr>
          <a:lstStyle>
            <a:lvl1pPr>
              <a:defRPr sz="4000" b="0" i="0"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706" y="1739789"/>
            <a:ext cx="11336942" cy="4126938"/>
          </a:xfrm>
        </p:spPr>
        <p:txBody>
          <a:bodyPr>
            <a:normAutofit/>
          </a:bodyPr>
          <a:lstStyle>
            <a:lvl1pPr>
              <a:defRPr sz="2800" b="0" i="0">
                <a:latin typeface="Verdana" charset="0"/>
                <a:ea typeface="Verdana" charset="0"/>
                <a:cs typeface="Verdana" charset="0"/>
              </a:defRPr>
            </a:lvl1pPr>
            <a:lvl2pPr>
              <a:defRPr sz="2800" b="0" i="0">
                <a:latin typeface="Verdana" charset="0"/>
                <a:ea typeface="Verdana" charset="0"/>
                <a:cs typeface="Verdana" charset="0"/>
              </a:defRPr>
            </a:lvl2pPr>
            <a:lvl3pPr>
              <a:defRPr sz="2800" b="0" i="0">
                <a:latin typeface="Verdana" charset="0"/>
                <a:ea typeface="Verdana" charset="0"/>
                <a:cs typeface="Verdana" charset="0"/>
              </a:defRPr>
            </a:lvl3pPr>
            <a:lvl4pPr>
              <a:defRPr sz="2800" b="0" i="0">
                <a:latin typeface="Verdana" charset="0"/>
                <a:ea typeface="Verdana" charset="0"/>
                <a:cs typeface="Verdana" charset="0"/>
              </a:defRPr>
            </a:lvl4pPr>
            <a:lvl5pPr>
              <a:defRPr sz="2800" b="0" i="0">
                <a:latin typeface="Verdana" charset="0"/>
                <a:ea typeface="Verdana" charset="0"/>
                <a:cs typeface="Verdan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A8039-5856-4FB2-9B88-04FCCE61D10D}" type="datetimeFigureOut">
              <a:rPr lang="en-US"/>
              <a:pPr>
                <a:defRPr/>
              </a:pPr>
              <a:t>2/21/26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846B7-9C77-49B8-AFED-D285EC130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51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691AE-C9F6-47A7-8E9F-49773D39FD7A}" type="datetimeFigureOut">
              <a:rPr lang="en-US"/>
              <a:pPr>
                <a:defRPr/>
              </a:pPr>
              <a:t>2/21/26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5AB7A-A902-4E02-8254-FC5E543C2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19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220" y="41161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4A955-83B2-459B-9D26-06CCC33663F3}" type="datetimeFigureOut">
              <a:rPr lang="en-US"/>
              <a:pPr>
                <a:defRPr/>
              </a:pPr>
              <a:t>2/21/26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338E4-1857-49AE-A4D9-FBBC27E66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0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306" y="39612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18B92-F14D-42F3-B7F2-705C6AD91A62}" type="datetimeFigureOut">
              <a:rPr lang="en-US"/>
              <a:pPr>
                <a:defRPr/>
              </a:pPr>
              <a:t>2/21/26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88119-8545-4E8C-BF48-6E48EE16D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5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220" y="39612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1B73A-8432-414F-AFD8-E8A951482A38}" type="datetimeFigureOut">
              <a:rPr lang="en-US"/>
              <a:pPr>
                <a:defRPr/>
              </a:pPr>
              <a:t>2/21/26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358A5-BA04-4AEA-906B-B9E79E8A4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1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DDA5F-A0C8-4970-8C9E-D427EAF862AA}" type="datetimeFigureOut">
              <a:rPr lang="en-US"/>
              <a:pPr>
                <a:defRPr/>
              </a:pPr>
              <a:t>2/21/26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EBD23-3237-4E5A-9946-78858BD8F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3962"/>
            <a:ext cx="8381704" cy="898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3686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09890-813F-40EC-810F-FE7BB92F3F11}" type="datetimeFigureOut">
              <a:rPr lang="en-US"/>
              <a:pPr>
                <a:defRPr/>
              </a:pPr>
              <a:t>2/21/26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8E96D-6A89-442A-8048-8F375A217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E76B5-DB8D-4F0C-B61B-C11E7090A392}" type="datetimeFigureOut">
              <a:rPr lang="en-US"/>
              <a:pPr>
                <a:defRPr/>
              </a:pPr>
              <a:t>2/21/26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DC79F-AFB6-4AC1-9F53-8517F3347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797" y="3916402"/>
            <a:ext cx="2376406" cy="85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6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1083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3C1F6D1-5EE8-4330-B78C-DB4B065C256C}" type="datetimeFigureOut">
              <a:rPr lang="en-US"/>
              <a:pPr>
                <a:defRPr/>
              </a:pPr>
              <a:t>2/21/26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12774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62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5E75224-0F1D-492B-A21E-25BAA71BE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46"/>
            <a:ext cx="12192000" cy="3964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9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4DC497-2AD1-BD49-934C-5374372E9D45}"/>
              </a:ext>
            </a:extLst>
          </p:cNvPr>
          <p:cNvSpPr txBox="1"/>
          <p:nvPr/>
        </p:nvSpPr>
        <p:spPr>
          <a:xfrm>
            <a:off x="877824" y="1170432"/>
            <a:ext cx="94975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Integrating Wearable Technology into Hernia Quality Outcome Measures</a:t>
            </a:r>
            <a:endParaRPr lang="en-US" sz="4400" dirty="0"/>
          </a:p>
          <a:p>
            <a:pPr algn="ctr"/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r>
              <a:rPr lang="en-US" sz="2400" dirty="0"/>
              <a:t>Jeremy Warren, MD FACS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University of South Carolina School of Medicine Greenville</a:t>
            </a:r>
          </a:p>
          <a:p>
            <a:pPr algn="ctr"/>
            <a:r>
              <a:rPr lang="en-US" sz="2400" dirty="0"/>
              <a:t>Prisma Health Upstate</a:t>
            </a:r>
          </a:p>
        </p:txBody>
      </p:sp>
    </p:spTree>
    <p:extLst>
      <p:ext uri="{BB962C8B-B14F-4D97-AF65-F5344CB8AC3E}">
        <p14:creationId xmlns:p14="http://schemas.microsoft.com/office/powerpoint/2010/main" val="3957000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CBAE5-ABBA-F4F4-8CE3-EBC75FE4D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57E603-8F2A-17AE-E7F2-F90E8E8F5903}"/>
              </a:ext>
            </a:extLst>
          </p:cNvPr>
          <p:cNvSpPr txBox="1"/>
          <p:nvPr/>
        </p:nvSpPr>
        <p:spPr>
          <a:xfrm>
            <a:off x="316991" y="463296"/>
            <a:ext cx="1128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do we really know about post-op recovery?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7E5844-521C-9A83-75B7-245E1D019913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154755-7530-CAD4-76CC-BA9FCD5238F2}"/>
              </a:ext>
            </a:extLst>
          </p:cNvPr>
          <p:cNvSpPr txBox="1"/>
          <p:nvPr/>
        </p:nvSpPr>
        <p:spPr>
          <a:xfrm>
            <a:off x="578181" y="2839418"/>
            <a:ext cx="107617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87 patients measured with Oura ring to moderate and vigorous intensity measure metabolic-equivalent minutes (MAVI-MET) and step count.</a:t>
            </a:r>
          </a:p>
          <a:p>
            <a:endParaRPr lang="en-US" sz="2800" dirty="0"/>
          </a:p>
          <a:p>
            <a:r>
              <a:rPr lang="en-US" sz="2800" dirty="0"/>
              <a:t>Endpoints: 30-day complication, postop goal (&gt;70% of baseline), and return to baseline (2-6 week postop follow-up)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DD1752-17B2-B30B-7097-A04062349AFA}"/>
              </a:ext>
            </a:extLst>
          </p:cNvPr>
          <p:cNvSpPr/>
          <p:nvPr/>
        </p:nvSpPr>
        <p:spPr>
          <a:xfrm>
            <a:off x="5400118" y="6059546"/>
            <a:ext cx="69987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Wang CC, et al. </a:t>
            </a:r>
            <a:r>
              <a:rPr lang="en-US" sz="1600" i="1" dirty="0"/>
              <a:t>Gyn </a:t>
            </a:r>
            <a:r>
              <a:rPr lang="en-US" sz="1600" i="1" dirty="0" err="1"/>
              <a:t>Onc</a:t>
            </a:r>
            <a:r>
              <a:rPr lang="en-US" sz="1600" dirty="0"/>
              <a:t> 2024;186:137-143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3B264-16CE-3778-48AD-902CB55C6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1" y="1412228"/>
            <a:ext cx="8313442" cy="10993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66480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5D8D3-BE65-1F98-DF71-3B1F56B95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B24A8F-AD29-B07A-DA03-BD63079BA6D0}"/>
              </a:ext>
            </a:extLst>
          </p:cNvPr>
          <p:cNvSpPr txBox="1"/>
          <p:nvPr/>
        </p:nvSpPr>
        <p:spPr>
          <a:xfrm>
            <a:off x="316991" y="463296"/>
            <a:ext cx="1128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do we really know about post-op recovery?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92E161-973C-8FCD-E3E9-C865E5244C0A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8FDF12-946F-4462-605E-58830750911F}"/>
              </a:ext>
            </a:extLst>
          </p:cNvPr>
          <p:cNvSpPr/>
          <p:nvPr/>
        </p:nvSpPr>
        <p:spPr>
          <a:xfrm>
            <a:off x="5400118" y="6059546"/>
            <a:ext cx="69987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Wang CC, et al. </a:t>
            </a:r>
            <a:r>
              <a:rPr lang="en-US" sz="1600" i="1" dirty="0"/>
              <a:t>Gyn </a:t>
            </a:r>
            <a:r>
              <a:rPr lang="en-US" sz="1600" i="1" dirty="0" err="1"/>
              <a:t>Onc</a:t>
            </a:r>
            <a:r>
              <a:rPr lang="en-US" sz="1600" dirty="0"/>
              <a:t> 2024;186:137-143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F22E6-57ED-AD47-4E84-E32DB2C37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1" y="1412228"/>
            <a:ext cx="8313442" cy="1099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DB8A01-13D2-FE97-4DE5-BD837E22A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05" y="2703938"/>
            <a:ext cx="10362989" cy="328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25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09EA8-9E51-58C6-1D8C-2A1D09E78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18229D-219B-57B0-EF52-542E21C33176}"/>
              </a:ext>
            </a:extLst>
          </p:cNvPr>
          <p:cNvSpPr txBox="1"/>
          <p:nvPr/>
        </p:nvSpPr>
        <p:spPr>
          <a:xfrm>
            <a:off x="316991" y="463296"/>
            <a:ext cx="1128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can OBERD do for you?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393ED7-EBD7-B610-B169-9178995F96B5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earable Design definition | Uxcel">
            <a:extLst>
              <a:ext uri="{FF2B5EF4-FFF2-40B4-BE49-F238E27FC236}">
                <a16:creationId xmlns:a16="http://schemas.microsoft.com/office/drawing/2014/main" id="{96C010A9-11C1-A8BF-500D-70DE5BF83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46" y="2793467"/>
            <a:ext cx="5437054" cy="33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arables | OBERD">
            <a:extLst>
              <a:ext uri="{FF2B5EF4-FFF2-40B4-BE49-F238E27FC236}">
                <a16:creationId xmlns:a16="http://schemas.microsoft.com/office/drawing/2014/main" id="{85CE0F40-2059-06C3-4E65-F0D02CDE9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637" y="3695178"/>
            <a:ext cx="4431620" cy="140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1DC600-3721-B01D-A85F-ADBC7397A258}"/>
              </a:ext>
            </a:extLst>
          </p:cNvPr>
          <p:cNvSpPr txBox="1"/>
          <p:nvPr/>
        </p:nvSpPr>
        <p:spPr>
          <a:xfrm>
            <a:off x="578181" y="1549237"/>
            <a:ext cx="111837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Wearable technology to monitor perioperative patient activity</a:t>
            </a:r>
            <a:endParaRPr lang="en-US" sz="3200" dirty="0"/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00913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B91EA-07E2-59A5-F07D-9CB6C2ED4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D27A00-2C5A-38E2-CDB4-19FB517FDCC5}"/>
              </a:ext>
            </a:extLst>
          </p:cNvPr>
          <p:cNvSpPr txBox="1"/>
          <p:nvPr/>
        </p:nvSpPr>
        <p:spPr>
          <a:xfrm>
            <a:off x="316991" y="463296"/>
            <a:ext cx="1128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can OBERD do for you?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646598-638C-CAA7-3DC3-9AE62787EBBC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922D26-DBF2-1046-EDE2-113F3E688C4D}"/>
              </a:ext>
            </a:extLst>
          </p:cNvPr>
          <p:cNvSpPr/>
          <p:nvPr/>
        </p:nvSpPr>
        <p:spPr>
          <a:xfrm>
            <a:off x="5400118" y="6059546"/>
            <a:ext cx="69987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Reference</a:t>
            </a:r>
          </a:p>
        </p:txBody>
      </p:sp>
      <p:sp>
        <p:nvSpPr>
          <p:cNvPr id="8" name="Google Shape;72;p16">
            <a:extLst>
              <a:ext uri="{FF2B5EF4-FFF2-40B4-BE49-F238E27FC236}">
                <a16:creationId xmlns:a16="http://schemas.microsoft.com/office/drawing/2014/main" id="{3ADC8F5B-2E00-E58F-2692-6D6E136789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15656" y="152192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Quicksand"/>
                <a:ea typeface="Quicksand"/>
                <a:cs typeface="Quicksand"/>
                <a:sym typeface="Quicksand"/>
              </a:rPr>
              <a:t>Preoperative Gait Speed Mirrors Patient-Reported Functional Status</a:t>
            </a:r>
            <a:endParaRPr sz="2400" dirty="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9" name="Google Shape;73;p16">
            <a:extLst>
              <a:ext uri="{FF2B5EF4-FFF2-40B4-BE49-F238E27FC236}">
                <a16:creationId xmlns:a16="http://schemas.microsoft.com/office/drawing/2014/main" id="{60E61330-532A-88FA-90DC-D24A9F1ABE2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656" y="2182848"/>
            <a:ext cx="8520601" cy="3588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851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3A253-1410-A502-478E-B8E8278F1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FF254-9C34-A1D6-7C72-791A6F93F3BA}"/>
              </a:ext>
            </a:extLst>
          </p:cNvPr>
          <p:cNvSpPr txBox="1"/>
          <p:nvPr/>
        </p:nvSpPr>
        <p:spPr>
          <a:xfrm>
            <a:off x="316991" y="463296"/>
            <a:ext cx="1128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can OBERD do for you?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A34A15-83BA-B70E-219F-DE54979E6088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78;p17">
            <a:extLst>
              <a:ext uri="{FF2B5EF4-FFF2-40B4-BE49-F238E27FC236}">
                <a16:creationId xmlns:a16="http://schemas.microsoft.com/office/drawing/2014/main" id="{A5C613E2-C36A-B0C2-DC9A-80B4443D87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2168" y="1909944"/>
            <a:ext cx="900766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Quicksand"/>
                <a:ea typeface="Quicksand"/>
                <a:cs typeface="Quicksand"/>
                <a:sym typeface="Quicksand"/>
              </a:rPr>
              <a:t>Higher BMI Associated with Reduced Digital Mobility</a:t>
            </a:r>
            <a:endParaRPr sz="3200" dirty="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4" name="Google Shape;79;p17">
            <a:extLst>
              <a:ext uri="{FF2B5EF4-FFF2-40B4-BE49-F238E27FC236}">
                <a16:creationId xmlns:a16="http://schemas.microsoft.com/office/drawing/2014/main" id="{C828359D-EE65-00D7-D300-D30BDF55F20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663" y="2875991"/>
            <a:ext cx="8520600" cy="2944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257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28451-899E-F4A5-F29C-A077212D2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7E543E-337B-C81E-4FC9-522874C589EA}"/>
              </a:ext>
            </a:extLst>
          </p:cNvPr>
          <p:cNvSpPr txBox="1"/>
          <p:nvPr/>
        </p:nvSpPr>
        <p:spPr>
          <a:xfrm>
            <a:off x="316991" y="463296"/>
            <a:ext cx="1128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can OBERD do for you?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5AB6B0-55E4-C194-D422-0F93EEB889F6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91;p19">
            <a:extLst>
              <a:ext uri="{FF2B5EF4-FFF2-40B4-BE49-F238E27FC236}">
                <a16:creationId xmlns:a16="http://schemas.microsoft.com/office/drawing/2014/main" id="{0A42E347-6FD6-0E30-D2F7-2A29D42241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65135" y="1559842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>
                <a:latin typeface="Quicksand"/>
                <a:ea typeface="Quicksand"/>
                <a:cs typeface="Quicksand"/>
                <a:sym typeface="Quicksand"/>
              </a:rPr>
              <a:t>Gait Stability Trajectory Following Surgery</a:t>
            </a:r>
            <a:endParaRPr sz="232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0" name="Google Shape;93;p19">
            <a:extLst>
              <a:ext uri="{FF2B5EF4-FFF2-40B4-BE49-F238E27FC236}">
                <a16:creationId xmlns:a16="http://schemas.microsoft.com/office/drawing/2014/main" id="{38FCBD72-8B91-1EB5-3D10-319F8602CE7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3135" y="2042317"/>
            <a:ext cx="7288975" cy="4173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9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A947E-F945-777B-0128-57975ACCB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602EAA-DCC0-94BE-4D5A-1ED2BD81DFF4}"/>
              </a:ext>
            </a:extLst>
          </p:cNvPr>
          <p:cNvSpPr txBox="1"/>
          <p:nvPr/>
        </p:nvSpPr>
        <p:spPr>
          <a:xfrm>
            <a:off x="316991" y="463296"/>
            <a:ext cx="1128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can OBERD do for you?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D30CB6-D1B3-F584-2F9D-EEB323EB7774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creen Recording 2026-02-21 at 10.52.41 AM.mov">
            <a:hlinkClick r:id="" action="ppaction://media"/>
            <a:extLst>
              <a:ext uri="{FF2B5EF4-FFF2-40B4-BE49-F238E27FC236}">
                <a16:creationId xmlns:a16="http://schemas.microsoft.com/office/drawing/2014/main" id="{939B561A-9719-E057-AE9A-F74EE7E52F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87729"/>
            <a:ext cx="12192000" cy="500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2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713A1-88B5-8CC4-A0EC-4D374D95F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9B71E2-FBA9-A616-8121-0C345DBCE4BB}"/>
              </a:ext>
            </a:extLst>
          </p:cNvPr>
          <p:cNvSpPr txBox="1"/>
          <p:nvPr/>
        </p:nvSpPr>
        <p:spPr>
          <a:xfrm>
            <a:off x="316991" y="463296"/>
            <a:ext cx="1128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Next steps?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F33578-3DAC-1FED-5711-E31D58A2918A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72;p16">
            <a:extLst>
              <a:ext uri="{FF2B5EF4-FFF2-40B4-BE49-F238E27FC236}">
                <a16:creationId xmlns:a16="http://schemas.microsoft.com/office/drawing/2014/main" id="{C3CD9DB8-921B-3105-8EC1-10B776A80C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3128" y="1459356"/>
            <a:ext cx="93318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Quicksand"/>
                <a:ea typeface="Quicksand"/>
                <a:cs typeface="Quicksand"/>
                <a:sym typeface="Quicksand"/>
              </a:rPr>
              <a:t>Targeted Prehabilitation &amp; Outcome Tracking in Ventral Hernia Repair</a:t>
            </a:r>
            <a:endParaRPr sz="2400" dirty="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11C04F-9A88-C329-23DA-771471D96EC2}"/>
              </a:ext>
            </a:extLst>
          </p:cNvPr>
          <p:cNvSpPr txBox="1"/>
          <p:nvPr/>
        </p:nvSpPr>
        <p:spPr>
          <a:xfrm>
            <a:off x="1853851" y="2506135"/>
            <a:ext cx="115239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Control</a:t>
            </a:r>
          </a:p>
          <a:p>
            <a:pPr algn="ctr"/>
            <a:r>
              <a:rPr lang="en-US" u="sng" dirty="0"/>
              <a:t>&gt;</a:t>
            </a:r>
            <a:r>
              <a:rPr lang="en-US" dirty="0"/>
              <a:t>65</a:t>
            </a:r>
          </a:p>
          <a:p>
            <a:pPr algn="ctr"/>
            <a:r>
              <a:rPr lang="en-US" dirty="0"/>
              <a:t>Frail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5D24BF-E85E-454F-9BFC-BD23D5864149}"/>
              </a:ext>
            </a:extLst>
          </p:cNvPr>
          <p:cNvSpPr txBox="1"/>
          <p:nvPr/>
        </p:nvSpPr>
        <p:spPr>
          <a:xfrm>
            <a:off x="3745282" y="2505670"/>
            <a:ext cx="264299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Study</a:t>
            </a:r>
          </a:p>
          <a:p>
            <a:pPr algn="ctr"/>
            <a:r>
              <a:rPr lang="en-US" u="sng" dirty="0"/>
              <a:t>&gt;</a:t>
            </a:r>
            <a:r>
              <a:rPr lang="en-US" dirty="0"/>
              <a:t>65</a:t>
            </a:r>
          </a:p>
          <a:p>
            <a:pPr algn="ctr"/>
            <a:r>
              <a:rPr lang="en-US" dirty="0"/>
              <a:t>Frail</a:t>
            </a:r>
          </a:p>
          <a:p>
            <a:pPr algn="ctr"/>
            <a:r>
              <a:rPr lang="en-US" dirty="0"/>
              <a:t>Prescribed Physical Activity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81664D-D8CB-AC1C-7172-6A220C488E70}"/>
              </a:ext>
            </a:extLst>
          </p:cNvPr>
          <p:cNvSpPr txBox="1"/>
          <p:nvPr/>
        </p:nvSpPr>
        <p:spPr>
          <a:xfrm>
            <a:off x="8171142" y="2505670"/>
            <a:ext cx="2014609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Observational</a:t>
            </a:r>
          </a:p>
          <a:p>
            <a:pPr algn="ctr"/>
            <a:r>
              <a:rPr lang="en-US" dirty="0"/>
              <a:t>Any patient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CD0A5F-CEA9-F7BE-1C31-DA72E21FEA58}"/>
              </a:ext>
            </a:extLst>
          </p:cNvPr>
          <p:cNvSpPr txBox="1"/>
          <p:nvPr/>
        </p:nvSpPr>
        <p:spPr>
          <a:xfrm>
            <a:off x="2430048" y="4133445"/>
            <a:ext cx="240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Target N=40</a:t>
            </a:r>
          </a:p>
          <a:p>
            <a:pPr algn="ctr"/>
            <a:r>
              <a:rPr lang="en-US" dirty="0"/>
              <a:t>Current enrollment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D4945E-B614-FEFC-CE44-6951C4743678}"/>
              </a:ext>
            </a:extLst>
          </p:cNvPr>
          <p:cNvSpPr txBox="1"/>
          <p:nvPr/>
        </p:nvSpPr>
        <p:spPr>
          <a:xfrm>
            <a:off x="7977701" y="4133444"/>
            <a:ext cx="240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Target N=40+</a:t>
            </a:r>
          </a:p>
          <a:p>
            <a:pPr algn="ctr"/>
            <a:r>
              <a:rPr lang="en-US" dirty="0"/>
              <a:t>Current enrollment 11</a:t>
            </a:r>
          </a:p>
        </p:txBody>
      </p:sp>
    </p:spTree>
    <p:extLst>
      <p:ext uri="{BB962C8B-B14F-4D97-AF65-F5344CB8AC3E}">
        <p14:creationId xmlns:p14="http://schemas.microsoft.com/office/powerpoint/2010/main" val="442903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90E1A-8C8B-1652-F27A-4E3A08BA5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71EB19-1DA7-8126-050A-D473F7B26986}"/>
              </a:ext>
            </a:extLst>
          </p:cNvPr>
          <p:cNvSpPr txBox="1"/>
          <p:nvPr/>
        </p:nvSpPr>
        <p:spPr>
          <a:xfrm>
            <a:off x="316991" y="463296"/>
            <a:ext cx="1128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Next steps?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1174E9-1EB3-E7D5-D222-14E3FA14337D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FA6BC2-D890-C2CC-E9DC-B231E1355435}"/>
              </a:ext>
            </a:extLst>
          </p:cNvPr>
          <p:cNvSpPr txBox="1"/>
          <p:nvPr/>
        </p:nvSpPr>
        <p:spPr>
          <a:xfrm>
            <a:off x="506301" y="1745706"/>
            <a:ext cx="101282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Barriers:</a:t>
            </a:r>
          </a:p>
          <a:p>
            <a:r>
              <a:rPr lang="en-US" sz="2800" dirty="0"/>
              <a:t>	elderly patients &amp; technology</a:t>
            </a:r>
          </a:p>
          <a:p>
            <a:r>
              <a:rPr lang="en-US" sz="2800" dirty="0"/>
              <a:t>	IT, DUA, </a:t>
            </a:r>
            <a:r>
              <a:rPr lang="en-US" sz="2800" dirty="0" err="1"/>
              <a:t>etc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Opportunities:</a:t>
            </a:r>
          </a:p>
          <a:p>
            <a:r>
              <a:rPr lang="en-US" sz="2800" dirty="0"/>
              <a:t>	Multicenter through QC</a:t>
            </a:r>
          </a:p>
          <a:p>
            <a:r>
              <a:rPr lang="en-US" sz="2800" dirty="0"/>
              <a:t>	More universal enrollment</a:t>
            </a:r>
          </a:p>
          <a:p>
            <a:r>
              <a:rPr lang="en-US" sz="2800" dirty="0"/>
              <a:t>	PT vs self-directed / guided</a:t>
            </a:r>
          </a:p>
        </p:txBody>
      </p:sp>
    </p:spTree>
    <p:extLst>
      <p:ext uri="{BB962C8B-B14F-4D97-AF65-F5344CB8AC3E}">
        <p14:creationId xmlns:p14="http://schemas.microsoft.com/office/powerpoint/2010/main" val="1039743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creen Recording 2023-04-18 at 9.40.50 AM.mov">
            <a:hlinkClick r:id="" action="ppaction://media"/>
            <a:extLst>
              <a:ext uri="{FF2B5EF4-FFF2-40B4-BE49-F238E27FC236}">
                <a16:creationId xmlns:a16="http://schemas.microsoft.com/office/drawing/2014/main" id="{9E99EABB-585E-7B4C-4B6E-1E9E47CF84F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66.9248"/>
                  <p14:fade out="1313.0857"/>
                </p14:media>
              </p:ext>
            </p:extLst>
          </p:nvPr>
        </p:nvPicPr>
        <p:blipFill rotWithShape="1">
          <a:blip r:embed="rId5"/>
          <a:srcRect b="6888"/>
          <a:stretch>
            <a:fillRect/>
          </a:stretch>
        </p:blipFill>
        <p:spPr>
          <a:xfrm>
            <a:off x="0" y="459746"/>
            <a:ext cx="12192000" cy="601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D6DC32-7D26-7542-8511-72FECDBB5EB2}"/>
              </a:ext>
            </a:extLst>
          </p:cNvPr>
          <p:cNvSpPr txBox="1"/>
          <p:nvPr/>
        </p:nvSpPr>
        <p:spPr>
          <a:xfrm>
            <a:off x="316992" y="463296"/>
            <a:ext cx="2572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Disclosures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81A049-2746-884C-9760-76347EA61B38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E4021C-6B34-C6CC-60C7-61726E4D48F2}"/>
              </a:ext>
            </a:extLst>
          </p:cNvPr>
          <p:cNvSpPr txBox="1"/>
          <p:nvPr/>
        </p:nvSpPr>
        <p:spPr>
          <a:xfrm>
            <a:off x="335279" y="1391763"/>
            <a:ext cx="7769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Johnson &amp; Johnson: consultant</a:t>
            </a:r>
          </a:p>
        </p:txBody>
      </p:sp>
    </p:spTree>
    <p:extLst>
      <p:ext uri="{BB962C8B-B14F-4D97-AF65-F5344CB8AC3E}">
        <p14:creationId xmlns:p14="http://schemas.microsoft.com/office/powerpoint/2010/main" val="4104063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0812C-3752-08FD-8661-1398C1CEE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AE86A2-2E2B-7CA4-DBB6-10E706B2FE07}"/>
              </a:ext>
            </a:extLst>
          </p:cNvPr>
          <p:cNvSpPr txBox="1"/>
          <p:nvPr/>
        </p:nvSpPr>
        <p:spPr>
          <a:xfrm>
            <a:off x="316990" y="463296"/>
            <a:ext cx="11758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do you tell your patients about postop recovery?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A54397-DB54-3C62-CDAA-EEE6E5032A04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62986A-EBD4-B7BA-C6F7-8F011E0C2B94}"/>
              </a:ext>
            </a:extLst>
          </p:cNvPr>
          <p:cNvSpPr txBox="1"/>
          <p:nvPr/>
        </p:nvSpPr>
        <p:spPr>
          <a:xfrm>
            <a:off x="578181" y="1549237"/>
            <a:ext cx="107617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AWR (open RM+TAR) in 50 y/o male with 15x20cm hernia.</a:t>
            </a:r>
          </a:p>
          <a:p>
            <a:r>
              <a:rPr lang="en-US" sz="3600" dirty="0"/>
              <a:t>	Restrictions</a:t>
            </a:r>
          </a:p>
          <a:p>
            <a:r>
              <a:rPr lang="en-US" sz="3600" dirty="0"/>
              <a:t>	Expected return to “normal”</a:t>
            </a:r>
            <a:endParaRPr lang="en-US" sz="32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07E361-7424-EB62-4C63-4AAF00A6F8CC}"/>
              </a:ext>
            </a:extLst>
          </p:cNvPr>
          <p:cNvSpPr/>
          <p:nvPr/>
        </p:nvSpPr>
        <p:spPr>
          <a:xfrm>
            <a:off x="5400118" y="6059546"/>
            <a:ext cx="69987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081602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C7282-DCD9-9F84-C646-08A759938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03D767-93AC-5FAB-EAFF-2EC5C0FBE1DF}"/>
              </a:ext>
            </a:extLst>
          </p:cNvPr>
          <p:cNvSpPr txBox="1"/>
          <p:nvPr/>
        </p:nvSpPr>
        <p:spPr>
          <a:xfrm>
            <a:off x="316990" y="463296"/>
            <a:ext cx="11758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do you tell your patients about postop recovery?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FBF69B-08FB-60E7-E0C1-D2F44B8F24D5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B3936C-FA41-E5A2-7E85-66E0DFBA34A6}"/>
              </a:ext>
            </a:extLst>
          </p:cNvPr>
          <p:cNvSpPr txBox="1"/>
          <p:nvPr/>
        </p:nvSpPr>
        <p:spPr>
          <a:xfrm>
            <a:off x="578181" y="1549237"/>
            <a:ext cx="107617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AWR (open RM+TAR) in 70 y/o female with 12x15cm hernia.</a:t>
            </a:r>
          </a:p>
          <a:p>
            <a:r>
              <a:rPr lang="en-US" sz="3600" dirty="0"/>
              <a:t>	Restrictions</a:t>
            </a:r>
          </a:p>
          <a:p>
            <a:r>
              <a:rPr lang="en-US" sz="3600" dirty="0"/>
              <a:t>	Expected return to “normal”</a:t>
            </a:r>
            <a:endParaRPr lang="en-US" sz="32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D8728E-B8CD-69A7-3AE6-0E7243CBDC34}"/>
              </a:ext>
            </a:extLst>
          </p:cNvPr>
          <p:cNvSpPr/>
          <p:nvPr/>
        </p:nvSpPr>
        <p:spPr>
          <a:xfrm>
            <a:off x="5400118" y="6059546"/>
            <a:ext cx="69987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526697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566B2-0EB5-2812-B6C1-C51590653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2F1F7-AD24-75C6-BE32-6AE9E8E7F630}"/>
              </a:ext>
            </a:extLst>
          </p:cNvPr>
          <p:cNvSpPr txBox="1"/>
          <p:nvPr/>
        </p:nvSpPr>
        <p:spPr>
          <a:xfrm>
            <a:off x="316990" y="463296"/>
            <a:ext cx="11758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do you tell your patients about postop recovery?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736E6E-4C65-99FC-A50E-4110E93B8C06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2168F0-5395-916D-47B8-4AA3E85D5AF6}"/>
              </a:ext>
            </a:extLst>
          </p:cNvPr>
          <p:cNvSpPr txBox="1"/>
          <p:nvPr/>
        </p:nvSpPr>
        <p:spPr>
          <a:xfrm>
            <a:off x="578181" y="1549237"/>
            <a:ext cx="107617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Unilateral lap inguinal hernia in 40 y/o healthy male.</a:t>
            </a:r>
          </a:p>
          <a:p>
            <a:r>
              <a:rPr lang="en-US" sz="3600" dirty="0"/>
              <a:t>	Restrictions</a:t>
            </a:r>
          </a:p>
          <a:p>
            <a:r>
              <a:rPr lang="en-US" sz="3600" dirty="0"/>
              <a:t>	Expected return to “normal”</a:t>
            </a:r>
            <a:endParaRPr lang="en-US" sz="32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516308-EC41-55D9-BE8D-5D56D27AADEA}"/>
              </a:ext>
            </a:extLst>
          </p:cNvPr>
          <p:cNvSpPr/>
          <p:nvPr/>
        </p:nvSpPr>
        <p:spPr>
          <a:xfrm>
            <a:off x="5400118" y="6059546"/>
            <a:ext cx="69987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178209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4CE28-BBB1-3C53-5A33-26E671717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BEBF1B-0074-3767-C2B4-06FE121E77E9}"/>
              </a:ext>
            </a:extLst>
          </p:cNvPr>
          <p:cNvSpPr txBox="1"/>
          <p:nvPr/>
        </p:nvSpPr>
        <p:spPr>
          <a:xfrm>
            <a:off x="316991" y="463296"/>
            <a:ext cx="1128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do we </a:t>
            </a:r>
            <a:r>
              <a:rPr lang="en-US" sz="4000" b="1" i="1" dirty="0"/>
              <a:t>really</a:t>
            </a:r>
            <a:r>
              <a:rPr lang="en-US" sz="4000" b="1" dirty="0"/>
              <a:t> know about post-op recovery?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EAEF92-A106-0B78-0263-E94F61DF1318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6A72FC-D592-AD21-5CF6-577939FCF092}"/>
              </a:ext>
            </a:extLst>
          </p:cNvPr>
          <p:cNvSpPr txBox="1"/>
          <p:nvPr/>
        </p:nvSpPr>
        <p:spPr>
          <a:xfrm>
            <a:off x="578181" y="1549237"/>
            <a:ext cx="10761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Not that much …</a:t>
            </a:r>
            <a:endParaRPr lang="en-US" sz="3200" dirty="0"/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2050" name="Picture 2" descr="WHEN YOU DON'T KNOW WHAT YOU'RE TALKING ABOUT; YOU ALSO DON'T KNOW ENOUGH  ABOUT WHAT YOU'RE TALKING ABOUT TO EVEN KNOW THAT YOU DON'T KNOW WHAT  YOU'RE TALKING ABOUT meme - Piñata">
            <a:extLst>
              <a:ext uri="{FF2B5EF4-FFF2-40B4-BE49-F238E27FC236}">
                <a16:creationId xmlns:a16="http://schemas.microsoft.com/office/drawing/2014/main" id="{A0CF5DAA-5BB0-43BA-EAB3-649D25AB8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966" y="1380124"/>
            <a:ext cx="5021138" cy="490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5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31756-307D-48CD-0CA4-031AA2D3C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557B7-20F0-1583-1A19-EB7D749F5F2C}"/>
              </a:ext>
            </a:extLst>
          </p:cNvPr>
          <p:cNvSpPr txBox="1"/>
          <p:nvPr/>
        </p:nvSpPr>
        <p:spPr>
          <a:xfrm>
            <a:off x="316991" y="463296"/>
            <a:ext cx="1128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Next steps?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8CB66-DE54-D02A-AA1F-F80FBF58E1B2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72;p16">
            <a:extLst>
              <a:ext uri="{FF2B5EF4-FFF2-40B4-BE49-F238E27FC236}">
                <a16:creationId xmlns:a16="http://schemas.microsoft.com/office/drawing/2014/main" id="{51500081-701F-658B-5425-3D796D0E12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93128" y="1459356"/>
            <a:ext cx="93318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Quicksand"/>
                <a:ea typeface="Quicksand"/>
                <a:cs typeface="Quicksand"/>
                <a:sym typeface="Quicksand"/>
              </a:rPr>
              <a:t>Targeted Prehabilitation &amp; Outcome Tracking in Ventral Hernia Repair</a:t>
            </a:r>
            <a:endParaRPr sz="2400" dirty="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80743-5CF3-779C-7BF7-3746811F2E73}"/>
              </a:ext>
            </a:extLst>
          </p:cNvPr>
          <p:cNvSpPr txBox="1"/>
          <p:nvPr/>
        </p:nvSpPr>
        <p:spPr>
          <a:xfrm>
            <a:off x="1853851" y="2506135"/>
            <a:ext cx="115239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Control</a:t>
            </a:r>
          </a:p>
          <a:p>
            <a:pPr algn="ctr"/>
            <a:r>
              <a:rPr lang="en-US" u="sng" dirty="0"/>
              <a:t>&gt;</a:t>
            </a:r>
            <a:r>
              <a:rPr lang="en-US" dirty="0"/>
              <a:t>65</a:t>
            </a:r>
          </a:p>
          <a:p>
            <a:pPr algn="ctr"/>
            <a:r>
              <a:rPr lang="en-US" dirty="0"/>
              <a:t>Frail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B94E1E-6A47-2756-92BF-1ACC50211CA9}"/>
              </a:ext>
            </a:extLst>
          </p:cNvPr>
          <p:cNvSpPr txBox="1"/>
          <p:nvPr/>
        </p:nvSpPr>
        <p:spPr>
          <a:xfrm>
            <a:off x="3745282" y="2505670"/>
            <a:ext cx="264299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Study</a:t>
            </a:r>
          </a:p>
          <a:p>
            <a:pPr algn="ctr"/>
            <a:r>
              <a:rPr lang="en-US" u="sng" dirty="0"/>
              <a:t>&gt;</a:t>
            </a:r>
            <a:r>
              <a:rPr lang="en-US" dirty="0"/>
              <a:t>65</a:t>
            </a:r>
          </a:p>
          <a:p>
            <a:pPr algn="ctr"/>
            <a:r>
              <a:rPr lang="en-US" dirty="0"/>
              <a:t>Frail</a:t>
            </a:r>
          </a:p>
          <a:p>
            <a:pPr algn="ctr"/>
            <a:r>
              <a:rPr lang="en-US" dirty="0"/>
              <a:t>Prescribed Physical Activity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C30529-FF15-478E-66C7-333401D16CCC}"/>
              </a:ext>
            </a:extLst>
          </p:cNvPr>
          <p:cNvSpPr txBox="1"/>
          <p:nvPr/>
        </p:nvSpPr>
        <p:spPr>
          <a:xfrm>
            <a:off x="8171142" y="2505670"/>
            <a:ext cx="2014609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Observational</a:t>
            </a:r>
          </a:p>
          <a:p>
            <a:pPr algn="ctr"/>
            <a:r>
              <a:rPr lang="en-US" dirty="0"/>
              <a:t>Any patient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ED15A5-5FF5-648D-1CCB-E17DBCAEC7C3}"/>
              </a:ext>
            </a:extLst>
          </p:cNvPr>
          <p:cNvSpPr txBox="1"/>
          <p:nvPr/>
        </p:nvSpPr>
        <p:spPr>
          <a:xfrm>
            <a:off x="2430048" y="4133445"/>
            <a:ext cx="240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Target N=40</a:t>
            </a:r>
          </a:p>
          <a:p>
            <a:pPr algn="ctr"/>
            <a:r>
              <a:rPr lang="en-US" dirty="0"/>
              <a:t>Current enrollment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7B664A-255D-6E47-875A-709F617598D6}"/>
              </a:ext>
            </a:extLst>
          </p:cNvPr>
          <p:cNvSpPr txBox="1"/>
          <p:nvPr/>
        </p:nvSpPr>
        <p:spPr>
          <a:xfrm>
            <a:off x="7977701" y="4133444"/>
            <a:ext cx="240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Target N=40+</a:t>
            </a:r>
          </a:p>
          <a:p>
            <a:pPr algn="ctr"/>
            <a:r>
              <a:rPr lang="en-US" dirty="0"/>
              <a:t>Current enrollment 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E1DFF6-774C-B6DC-9D5D-1C9C3F5A2DAA}"/>
              </a:ext>
            </a:extLst>
          </p:cNvPr>
          <p:cNvSpPr txBox="1"/>
          <p:nvPr/>
        </p:nvSpPr>
        <p:spPr>
          <a:xfrm>
            <a:off x="316991" y="5299553"/>
            <a:ext cx="10308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Barriers: elderly patients &amp; technology</a:t>
            </a:r>
          </a:p>
        </p:txBody>
      </p:sp>
    </p:spTree>
    <p:extLst>
      <p:ext uri="{BB962C8B-B14F-4D97-AF65-F5344CB8AC3E}">
        <p14:creationId xmlns:p14="http://schemas.microsoft.com/office/powerpoint/2010/main" val="3656644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D6DC32-7D26-7542-8511-72FECDBB5EB2}"/>
              </a:ext>
            </a:extLst>
          </p:cNvPr>
          <p:cNvSpPr txBox="1"/>
          <p:nvPr/>
        </p:nvSpPr>
        <p:spPr>
          <a:xfrm>
            <a:off x="316991" y="463296"/>
            <a:ext cx="1128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do we really know about post-op recovery?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81A049-2746-884C-9760-76347EA61B38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006FE-02FB-F447-8098-ED2DE0841421}"/>
              </a:ext>
            </a:extLst>
          </p:cNvPr>
          <p:cNvSpPr txBox="1"/>
          <p:nvPr/>
        </p:nvSpPr>
        <p:spPr>
          <a:xfrm>
            <a:off x="316991" y="2558959"/>
            <a:ext cx="10761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143 with preop and at least 2 weeks postop data</a:t>
            </a:r>
            <a:endParaRPr lang="en-US" sz="20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AAF00-792D-1FF6-B866-6F7B6C123D2C}"/>
              </a:ext>
            </a:extLst>
          </p:cNvPr>
          <p:cNvSpPr/>
          <p:nvPr/>
        </p:nvSpPr>
        <p:spPr>
          <a:xfrm>
            <a:off x="5400118" y="6059546"/>
            <a:ext cx="69987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Carmichael H, et al. </a:t>
            </a:r>
            <a:r>
              <a:rPr lang="en-US" sz="1600" i="1" dirty="0"/>
              <a:t>J Surg </a:t>
            </a:r>
            <a:r>
              <a:rPr lang="en-US" sz="1600" i="1" dirty="0" err="1"/>
              <a:t>Rsrch</a:t>
            </a:r>
            <a:r>
              <a:rPr lang="en-US" sz="1600" dirty="0"/>
              <a:t> 2019:244;368-373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F8544A-4FBF-DFB6-BA3E-383582C32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1" y="1373741"/>
            <a:ext cx="7772400" cy="1063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300019-3522-F487-70C2-197881808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108622"/>
            <a:ext cx="7772400" cy="256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34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02D8E-A85D-CEBA-A18B-0762B12EA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B0E061-B1D4-6025-90EE-20F95220FAAF}"/>
              </a:ext>
            </a:extLst>
          </p:cNvPr>
          <p:cNvSpPr txBox="1"/>
          <p:nvPr/>
        </p:nvSpPr>
        <p:spPr>
          <a:xfrm>
            <a:off x="316991" y="463296"/>
            <a:ext cx="11284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What do we really know about post-op recovery?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2CA9A6-02FA-DC3E-7987-CC81C21D61BB}"/>
              </a:ext>
            </a:extLst>
          </p:cNvPr>
          <p:cNvSpPr/>
          <p:nvPr/>
        </p:nvSpPr>
        <p:spPr>
          <a:xfrm>
            <a:off x="316992" y="1037820"/>
            <a:ext cx="5181600" cy="133362"/>
          </a:xfrm>
          <a:prstGeom prst="rect">
            <a:avLst/>
          </a:prstGeom>
          <a:gradFill flip="none" rotWithShape="1">
            <a:gsLst>
              <a:gs pos="0">
                <a:srgbClr val="FDDA05"/>
              </a:gs>
              <a:gs pos="29000">
                <a:srgbClr val="EE3F51"/>
              </a:gs>
              <a:gs pos="69000">
                <a:srgbClr val="CC2169"/>
              </a:gs>
              <a:gs pos="100000">
                <a:srgbClr val="92246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7B979F-CECE-2041-E3ED-6ACC3F643DDB}"/>
              </a:ext>
            </a:extLst>
          </p:cNvPr>
          <p:cNvSpPr txBox="1"/>
          <p:nvPr/>
        </p:nvSpPr>
        <p:spPr>
          <a:xfrm>
            <a:off x="316991" y="2558959"/>
            <a:ext cx="107617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Post-hoc analysis of prior study analyzing 84 outpatient surgery (various; 79% inguinal)</a:t>
            </a:r>
          </a:p>
          <a:p>
            <a:endParaRPr lang="en-US" sz="2400" dirty="0"/>
          </a:p>
          <a:p>
            <a:r>
              <a:rPr lang="en-US" sz="2400" dirty="0"/>
              <a:t>	61% of patients &lt;65y/o returned to preop step-count by POD 7</a:t>
            </a:r>
          </a:p>
          <a:p>
            <a:r>
              <a:rPr lang="en-US" sz="2400" dirty="0"/>
              <a:t>	35% of patients </a:t>
            </a:r>
            <a:r>
              <a:rPr lang="en-US" sz="2400" u="sng" dirty="0"/>
              <a:t>&gt;</a:t>
            </a:r>
            <a:r>
              <a:rPr lang="en-US" sz="2400" dirty="0"/>
              <a:t>65y/o returned to preop step-count by POD 7</a:t>
            </a:r>
          </a:p>
          <a:p>
            <a:r>
              <a:rPr lang="en-US" sz="2400" dirty="0"/>
              <a:t>	</a:t>
            </a:r>
          </a:p>
          <a:p>
            <a:r>
              <a:rPr lang="en-US" sz="2400" dirty="0"/>
              <a:t>	In patients &lt;65y/o that </a:t>
            </a:r>
            <a:r>
              <a:rPr lang="en-US" sz="2400" i="1" dirty="0"/>
              <a:t>failed</a:t>
            </a:r>
            <a:r>
              <a:rPr lang="en-US" sz="2400" dirty="0"/>
              <a:t> to return to baseline, there was a 6x increase in 	return to the ED</a:t>
            </a:r>
            <a:endParaRPr lang="en-US" sz="20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0AC612-A3F7-1072-523C-9BC7CF0F8ABB}"/>
              </a:ext>
            </a:extLst>
          </p:cNvPr>
          <p:cNvSpPr/>
          <p:nvPr/>
        </p:nvSpPr>
        <p:spPr>
          <a:xfrm>
            <a:off x="5400118" y="6059546"/>
            <a:ext cx="69987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Abbitt D, et al. </a:t>
            </a:r>
            <a:r>
              <a:rPr lang="en-US" sz="1600" i="1" dirty="0"/>
              <a:t>Surg </a:t>
            </a:r>
            <a:r>
              <a:rPr lang="en-US" sz="1600" i="1" dirty="0" err="1"/>
              <a:t>Endosc</a:t>
            </a:r>
            <a:r>
              <a:rPr lang="en-US" sz="1600" dirty="0"/>
              <a:t> 2024;38:999-1004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07C7B-C5B1-D45B-755B-2351A9B2D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1" y="1465020"/>
            <a:ext cx="77724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63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551</Words>
  <Application>Microsoft Macintosh PowerPoint</Application>
  <PresentationFormat>Widescreen</PresentationFormat>
  <Paragraphs>113</Paragraphs>
  <Slides>19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Quicksand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Targeted Prehabilitation &amp; Outcome Tracking in Ventral Hernia Repair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Preoperative Gait Speed Mirrors Patient-Reported Functional Status</vt:lpstr>
      <vt:lpstr>Higher BMI Associated with Reduced Digital Mobility</vt:lpstr>
      <vt:lpstr>Gait Stability Trajectory Following Surgery</vt:lpstr>
      <vt:lpstr>PowerPoint Presentation</vt:lpstr>
      <vt:lpstr>Targeted Prehabilitation &amp; Outcome Tracking in Ventral Hernia Repair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Phillips</dc:creator>
  <cp:lastModifiedBy>Jeremy Warren</cp:lastModifiedBy>
  <cp:revision>107</cp:revision>
  <dcterms:created xsi:type="dcterms:W3CDTF">2018-09-18T17:20:09Z</dcterms:created>
  <dcterms:modified xsi:type="dcterms:W3CDTF">2026-02-21T18:24:21Z</dcterms:modified>
</cp:coreProperties>
</file>