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4" r:id="rId2"/>
    <p:sldId id="257" r:id="rId3"/>
    <p:sldId id="318" r:id="rId4"/>
    <p:sldId id="258" r:id="rId5"/>
    <p:sldId id="319" r:id="rId6"/>
    <p:sldId id="320" r:id="rId7"/>
    <p:sldId id="322" r:id="rId8"/>
    <p:sldId id="321" r:id="rId9"/>
    <p:sldId id="323" r:id="rId10"/>
    <p:sldId id="324" r:id="rId11"/>
    <p:sldId id="330" r:id="rId12"/>
    <p:sldId id="325" r:id="rId13"/>
    <p:sldId id="326" r:id="rId14"/>
    <p:sldId id="331" r:id="rId15"/>
    <p:sldId id="329" r:id="rId16"/>
    <p:sldId id="327" r:id="rId17"/>
    <p:sldId id="332" r:id="rId18"/>
    <p:sldId id="337" r:id="rId19"/>
    <p:sldId id="333" r:id="rId20"/>
    <p:sldId id="336" r:id="rId21"/>
    <p:sldId id="335" r:id="rId22"/>
    <p:sldId id="338" r:id="rId23"/>
    <p:sldId id="34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4"/>
    <p:restoredTop sz="94681"/>
  </p:normalViewPr>
  <p:slideViewPr>
    <p:cSldViewPr snapToGrid="0">
      <p:cViewPr varScale="1">
        <p:scale>
          <a:sx n="95" d="100"/>
          <a:sy n="95" d="100"/>
        </p:scale>
        <p:origin x="20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F7BAC-97A3-393B-13FA-A1173AEDAF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148819-E088-98D8-DE4E-83CFE4AD1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5FC3D-58E1-2C9A-8277-EC6AC6B12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5D93-7F61-1644-9BF9-7627C934100D}" type="datetimeFigureOut">
              <a:rPr lang="en-US" smtClean="0"/>
              <a:t>2/21/26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FB9ED-782C-2A3B-7028-D5EB4A021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42183-5186-8A8B-F0FC-8D592034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C53C-F82C-C044-B134-8AFD95B53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1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E6B8-F7C6-6294-C972-AEC09088E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A24818-FACC-DF59-48AC-37E43DB590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71F5B-2C36-20EC-9228-0B3DA8B7F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5D93-7F61-1644-9BF9-7627C934100D}" type="datetimeFigureOut">
              <a:rPr lang="en-US" smtClean="0"/>
              <a:t>2/21/26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1EC76-83C0-F786-F1AF-179880326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D7532-377D-746B-795C-9DFC15AA9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C53C-F82C-C044-B134-8AFD95B53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84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093264-74A0-9BD9-813B-A9F82A436D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7EB887-4AD1-993F-6DE2-FADAB2599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2CC81-8DFF-7665-1E60-4CC98ECA0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5D93-7F61-1644-9BF9-7627C934100D}" type="datetimeFigureOut">
              <a:rPr lang="en-US" smtClean="0"/>
              <a:t>2/21/26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D288A-7619-375A-2F6F-665CA2F56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78AFC-543F-8D7E-BC19-B96418B35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C53C-F82C-C044-B134-8AFD95B53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38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 Slide -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3" r="4417" b="17071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 userDrawn="1"/>
        </p:nvSpPr>
        <p:spPr>
          <a:xfrm>
            <a:off x="0" y="1411282"/>
            <a:ext cx="12192000" cy="3745334"/>
          </a:xfrm>
          <a:prstGeom prst="rect">
            <a:avLst/>
          </a:prstGeom>
          <a:solidFill>
            <a:srgbClr val="707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807502" y="1663445"/>
            <a:ext cx="0" cy="32683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85" y="2339362"/>
            <a:ext cx="2319832" cy="159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06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D8B78-2699-8B37-C82B-5FD55597B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BCBE0-D292-33D2-D7C7-8DC8FD4F2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832C4-B01C-25B5-32E9-448495CB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5D93-7F61-1644-9BF9-7627C934100D}" type="datetimeFigureOut">
              <a:rPr lang="en-US" smtClean="0"/>
              <a:t>2/21/26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B4C53-DC9F-ECA3-1701-B3F36AB74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55430-15AB-9007-ADF8-A5A60C5D5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C53C-F82C-C044-B134-8AFD95B53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29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6C6D8-35E7-40E5-E2F3-89B9E7239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87448-AD23-7C16-4619-20CCF10EE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06241-F70F-6371-33AE-6F2F76055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5D93-7F61-1644-9BF9-7627C934100D}" type="datetimeFigureOut">
              <a:rPr lang="en-US" smtClean="0"/>
              <a:t>2/21/26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BDC2B-0359-0FFC-C152-EBB253D31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26188-507A-7BD3-AB80-D18D8EBA7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C53C-F82C-C044-B134-8AFD95B53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14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759F2-5459-1A34-CFCA-7F9C35F54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3A883-2B93-BAE2-2ADB-933A7CB67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0F01D1-B733-B854-36EB-3307CBDC0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DB0CB-64BA-0823-9FD5-B14CAA5D2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5D93-7F61-1644-9BF9-7627C934100D}" type="datetimeFigureOut">
              <a:rPr lang="en-US" smtClean="0"/>
              <a:t>2/21/26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805264-882E-28FF-9608-2DAD87E43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AD033-5D57-D314-7A3D-40782ECCE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C53C-F82C-C044-B134-8AFD95B53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50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9BAE2-1495-1BE0-076D-EE8C1459D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BA661-0016-C487-DA02-86F9497E3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C6E1E2-7205-760A-B29A-D20905A45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AC81DD-B864-CD50-211A-B4B05884F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C14DDE-17D6-CF41-C216-5D43F0267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B05D4E-557C-A269-AC0E-85AA0195E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5D93-7F61-1644-9BF9-7627C934100D}" type="datetimeFigureOut">
              <a:rPr lang="en-US" smtClean="0"/>
              <a:t>2/21/26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1D163B-E56C-11CA-88EF-76A0CC5CC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A6B9D0-EF44-B0E0-7590-B88FF38A5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C53C-F82C-C044-B134-8AFD95B53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4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478C3-1DA6-813E-D594-EBC91265B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B045B6-2F10-5FCA-4334-7368C8630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5D93-7F61-1644-9BF9-7627C934100D}" type="datetimeFigureOut">
              <a:rPr lang="en-US" smtClean="0"/>
              <a:t>2/21/26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4B7F94-2409-F83D-2A5F-4C65896E4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94154C-ADA9-C06A-8FA9-FE2986C0E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C53C-F82C-C044-B134-8AFD95B53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62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EB4455-F41C-23D7-B515-4A73B6972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5D93-7F61-1644-9BF9-7627C934100D}" type="datetimeFigureOut">
              <a:rPr lang="en-US" smtClean="0"/>
              <a:t>2/21/26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08B37E-85EB-7A63-40F6-BB3E54442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5B889-79FE-0AEB-E3D7-2AF488A4C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C53C-F82C-C044-B134-8AFD95B53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3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ECF9E-B96F-EE6E-40B5-AC0C1FA92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93BAD-F35F-0276-CAD9-D47EF6EB7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37D86C-5CBD-0E82-8484-956B3CC399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668A5-2B7C-5C8A-641D-F5252C7D4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5D93-7F61-1644-9BF9-7627C934100D}" type="datetimeFigureOut">
              <a:rPr lang="en-US" smtClean="0"/>
              <a:t>2/21/26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5F5BDD-8F1F-A72D-5EE2-5489D7DB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862CD4-23E0-4EB3-EAE3-867342B2E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C53C-F82C-C044-B134-8AFD95B53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2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D6201-5B1A-3A9E-F511-DF8498CD3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B87359-39BE-1CA7-683C-054A513A36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581207-4162-6514-DB64-8FF6EA00C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C35EDC-81F9-E962-75C7-E89D5259C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5D93-7F61-1644-9BF9-7627C934100D}" type="datetimeFigureOut">
              <a:rPr lang="en-US" smtClean="0"/>
              <a:t>2/21/26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3327E3-A7B1-4CA1-FAFE-73E33BAE7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8C22B9-29FD-694B-FFC4-08B38B34E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AC53C-F82C-C044-B134-8AFD95B53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76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C5F406-F8A0-8F65-0492-1DB0D5F28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FAD60-442D-F670-FC56-1D2D033FD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E984D-21D9-ED2C-8A83-A1F44D1A1B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995D93-7F61-1644-9BF9-7627C934100D}" type="datetimeFigureOut">
              <a:rPr lang="en-US" smtClean="0"/>
              <a:t>2/21/26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243D8-1A7A-9611-E426-6DC752400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BD72A-B0AE-FDB3-B708-A3CBCAC4E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EAC53C-F82C-C044-B134-8AFD95B53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4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Courtney.collins@osumc.edu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2137" y="2043775"/>
            <a:ext cx="721026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When the Hernia is Fixed But The Patient is Not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62138" y="3706229"/>
            <a:ext cx="721026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Courtney Collins MD MS FACS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Ohio State University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ACHQC Summit 2026</a:t>
            </a:r>
          </a:p>
        </p:txBody>
      </p:sp>
    </p:spTree>
    <p:extLst>
      <p:ext uri="{BB962C8B-B14F-4D97-AF65-F5344CB8AC3E}">
        <p14:creationId xmlns:p14="http://schemas.microsoft.com/office/powerpoint/2010/main" val="1940072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7F958-D45C-F677-B35A-6CD60CF44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QoL Trends</a:t>
            </a:r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77CB14A-CB7B-CBBE-145B-E20651CF2D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1673" t="38456" r="22967" b="38328"/>
          <a:stretch>
            <a:fillRect/>
          </a:stretch>
        </p:blipFill>
        <p:spPr>
          <a:xfrm>
            <a:off x="430305" y="2057399"/>
            <a:ext cx="5946765" cy="360381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425642-4D2D-795C-8C34-26F8B31496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32812" y="1732287"/>
            <a:ext cx="4442012" cy="42540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Gains are  small in the first 30 days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Significant jump at 6 months</a:t>
            </a:r>
          </a:p>
          <a:p>
            <a:endParaRPr lang="en-US" dirty="0"/>
          </a:p>
          <a:p>
            <a:r>
              <a:rPr lang="en-US" dirty="0"/>
              <a:t>Then a plateau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Only 60% achieve MCID? </a:t>
            </a:r>
          </a:p>
        </p:txBody>
      </p:sp>
      <p:pic>
        <p:nvPicPr>
          <p:cNvPr id="7" name="Picture 2" descr="Ohio State Block O Sign - agrohort.ipb.ac.id">
            <a:extLst>
              <a:ext uri="{FF2B5EF4-FFF2-40B4-BE49-F238E27FC236}">
                <a16:creationId xmlns:a16="http://schemas.microsoft.com/office/drawing/2014/main" id="{5EBC7D62-CF47-BED0-DF55-51C06D384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370" y="5834857"/>
            <a:ext cx="791630" cy="102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17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 descr="FREE Rainbow and Clouds Clipart (PNG file) | Pearly Arts">
            <a:extLst>
              <a:ext uri="{FF2B5EF4-FFF2-40B4-BE49-F238E27FC236}">
                <a16:creationId xmlns:a16="http://schemas.microsoft.com/office/drawing/2014/main" id="{B056B075-B10D-E62E-23B3-19E3FF99E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7" b="29700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471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F54CD-D6DD-A4BE-EE2B-0B9939435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6B8FB47-50EB-B323-853E-40255FA272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2191" t="30773" r="46091" b="55824"/>
          <a:stretch>
            <a:fillRect/>
          </a:stretch>
        </p:blipFill>
        <p:spPr>
          <a:xfrm>
            <a:off x="1333499" y="2041570"/>
            <a:ext cx="9229165" cy="3699709"/>
          </a:xfrm>
          <a:prstGeom prst="rect">
            <a:avLst/>
          </a:prstGeom>
        </p:spPr>
      </p:pic>
      <p:pic>
        <p:nvPicPr>
          <p:cNvPr id="9" name="Picture 2" descr="Ohio State Block O Sign - agrohort.ipb.ac.id">
            <a:extLst>
              <a:ext uri="{FF2B5EF4-FFF2-40B4-BE49-F238E27FC236}">
                <a16:creationId xmlns:a16="http://schemas.microsoft.com/office/drawing/2014/main" id="{309E7D37-1831-7B6E-8419-216D5D9BC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370" y="5834857"/>
            <a:ext cx="791630" cy="102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059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38A7EE5-20EA-0C78-815B-3BE9982B0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Demographics</a:t>
            </a:r>
          </a:p>
        </p:txBody>
      </p:sp>
      <p:pic>
        <p:nvPicPr>
          <p:cNvPr id="17" name="Picture 1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2FFAE01-CC50-E36D-EFD9-67F88020C2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002" t="26751" r="8081" b="52316"/>
          <a:stretch>
            <a:fillRect/>
          </a:stretch>
        </p:blipFill>
        <p:spPr>
          <a:xfrm>
            <a:off x="838199" y="2075006"/>
            <a:ext cx="10515601" cy="2168710"/>
          </a:xfrm>
          <a:prstGeom prst="rect">
            <a:avLst/>
          </a:prstGeom>
        </p:spPr>
      </p:pic>
      <p:pic>
        <p:nvPicPr>
          <p:cNvPr id="18" name="Picture 2" descr="Ohio State Block O Sign - agrohort.ipb.ac.id">
            <a:extLst>
              <a:ext uri="{FF2B5EF4-FFF2-40B4-BE49-F238E27FC236}">
                <a16:creationId xmlns:a16="http://schemas.microsoft.com/office/drawing/2014/main" id="{46D104C1-0354-A336-6C5B-BACCD14CA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370" y="5834857"/>
            <a:ext cx="791630" cy="102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652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DE602-F125-A924-00B2-56A1F3575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Comorbidities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BA4C519-FEEE-E107-B609-B67A46803E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348" t="46884" r="4966" b="18485"/>
          <a:stretch>
            <a:fillRect/>
          </a:stretch>
        </p:blipFill>
        <p:spPr>
          <a:xfrm>
            <a:off x="202118" y="1784818"/>
            <a:ext cx="11837917" cy="3876394"/>
          </a:xfrm>
          <a:prstGeom prst="rect">
            <a:avLst/>
          </a:prstGeom>
        </p:spPr>
      </p:pic>
      <p:pic>
        <p:nvPicPr>
          <p:cNvPr id="8196" name="Picture 4" descr="Doesn Matter Stock Illustrations – 16 Doesn Matter Stock Illustrations,  Vectors &amp; Clipart - Dreamstime">
            <a:extLst>
              <a:ext uri="{FF2B5EF4-FFF2-40B4-BE49-F238E27FC236}">
                <a16:creationId xmlns:a16="http://schemas.microsoft.com/office/drawing/2014/main" id="{26FDFE46-8C7C-E35F-6DA8-6E76C52A4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711" y="1425389"/>
            <a:ext cx="4894729" cy="489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hio State Block O Sign - agrohort.ipb.ac.id">
            <a:extLst>
              <a:ext uri="{FF2B5EF4-FFF2-40B4-BE49-F238E27FC236}">
                <a16:creationId xmlns:a16="http://schemas.microsoft.com/office/drawing/2014/main" id="{FEEA6A42-9545-580A-EB2F-D92ECE2B3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370" y="5834857"/>
            <a:ext cx="791630" cy="102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21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3EEEB-298E-06E3-B6ED-6D25942FC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Indication and Hernia Biology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23ED1CF-07B0-40EE-A291-F007232EF1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560" t="31046" r="4965" b="20205"/>
          <a:stretch>
            <a:fillRect/>
          </a:stretch>
        </p:blipFill>
        <p:spPr>
          <a:xfrm>
            <a:off x="958269" y="1690688"/>
            <a:ext cx="9493448" cy="4454618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DB2A2107-7024-78EF-DF5A-CDCBCF15FE85}"/>
              </a:ext>
            </a:extLst>
          </p:cNvPr>
          <p:cNvSpPr/>
          <p:nvPr/>
        </p:nvSpPr>
        <p:spPr>
          <a:xfrm>
            <a:off x="201705" y="2460812"/>
            <a:ext cx="1048871" cy="3496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BD47E2BE-49AC-81C1-33B1-1C05E7497DA7}"/>
              </a:ext>
            </a:extLst>
          </p:cNvPr>
          <p:cNvSpPr/>
          <p:nvPr/>
        </p:nvSpPr>
        <p:spPr>
          <a:xfrm>
            <a:off x="201704" y="3697941"/>
            <a:ext cx="1048871" cy="3496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3083DC43-3EA2-CB18-0400-46B7EC9D09D4}"/>
              </a:ext>
            </a:extLst>
          </p:cNvPr>
          <p:cNvSpPr/>
          <p:nvPr/>
        </p:nvSpPr>
        <p:spPr>
          <a:xfrm>
            <a:off x="201704" y="4992500"/>
            <a:ext cx="1048871" cy="3496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Ohio State Block O Sign - agrohort.ipb.ac.id">
            <a:extLst>
              <a:ext uri="{FF2B5EF4-FFF2-40B4-BE49-F238E27FC236}">
                <a16:creationId xmlns:a16="http://schemas.microsoft.com/office/drawing/2014/main" id="{1B334EE7-53C9-A214-63F5-122CFA0B7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370" y="5834857"/>
            <a:ext cx="791630" cy="102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20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21F52-B84B-18B6-004E-84D908AAD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Operative  Approach</a:t>
            </a: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1B324D8-34AC-E0B6-816B-6D6D66BBAD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003" t="24120" r="8080" b="22868"/>
          <a:stretch>
            <a:fillRect/>
          </a:stretch>
        </p:blipFill>
        <p:spPr>
          <a:xfrm>
            <a:off x="1653988" y="1690688"/>
            <a:ext cx="8350624" cy="4361613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113FB9BB-893E-BFA7-D02F-B839E6D4A3E0}"/>
              </a:ext>
            </a:extLst>
          </p:cNvPr>
          <p:cNvSpPr/>
          <p:nvPr/>
        </p:nvSpPr>
        <p:spPr>
          <a:xfrm>
            <a:off x="313764" y="2218765"/>
            <a:ext cx="1048871" cy="3496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A247BAB9-F6A0-52C5-B679-F181C90DE5B1}"/>
              </a:ext>
            </a:extLst>
          </p:cNvPr>
          <p:cNvSpPr/>
          <p:nvPr/>
        </p:nvSpPr>
        <p:spPr>
          <a:xfrm>
            <a:off x="313764" y="3347058"/>
            <a:ext cx="1048871" cy="3496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854B3E6B-EE6F-482B-9CF8-0C81EB909C62}"/>
              </a:ext>
            </a:extLst>
          </p:cNvPr>
          <p:cNvSpPr/>
          <p:nvPr/>
        </p:nvSpPr>
        <p:spPr>
          <a:xfrm>
            <a:off x="313764" y="4585447"/>
            <a:ext cx="1048871" cy="3496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Ohio State Block O Sign - agrohort.ipb.ac.id">
            <a:extLst>
              <a:ext uri="{FF2B5EF4-FFF2-40B4-BE49-F238E27FC236}">
                <a16:creationId xmlns:a16="http://schemas.microsoft.com/office/drawing/2014/main" id="{2C7CE579-7AF1-7A75-943F-6616B0FCE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370" y="5834857"/>
            <a:ext cx="791630" cy="102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96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A67A7-BC7E-BAE2-1483-504740FC6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8F178DD-7EE8-5C31-B0EE-0F00D9C761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116" t="38093" r="6524" b="29942"/>
          <a:stretch>
            <a:fillRect/>
          </a:stretch>
        </p:blipFill>
        <p:spPr>
          <a:xfrm>
            <a:off x="838200" y="1949823"/>
            <a:ext cx="10629901" cy="3429000"/>
          </a:xfrm>
          <a:prstGeom prst="rect">
            <a:avLst/>
          </a:prstGeom>
        </p:spPr>
      </p:pic>
      <p:pic>
        <p:nvPicPr>
          <p:cNvPr id="5" name="Picture 2" descr="Ohio State Block O Sign - agrohort.ipb.ac.id">
            <a:extLst>
              <a:ext uri="{FF2B5EF4-FFF2-40B4-BE49-F238E27FC236}">
                <a16:creationId xmlns:a16="http://schemas.microsoft.com/office/drawing/2014/main" id="{5CDF5A71-5D74-BB8F-5B37-1826B47AD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370" y="5834857"/>
            <a:ext cx="791630" cy="102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292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F774B-CCD9-DF9E-8CB6-C549C7231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That Says A Lot GIFs - Find &amp; Share on GIPHY">
            <a:extLst>
              <a:ext uri="{FF2B5EF4-FFF2-40B4-BE49-F238E27FC236}">
                <a16:creationId xmlns:a16="http://schemas.microsoft.com/office/drawing/2014/main" id="{55FD4767-D79D-3721-26A6-F018DEAB2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24" y="762000"/>
            <a:ext cx="5550647" cy="555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Ohio State Block O Sign - agrohort.ipb.ac.id">
            <a:extLst>
              <a:ext uri="{FF2B5EF4-FFF2-40B4-BE49-F238E27FC236}">
                <a16:creationId xmlns:a16="http://schemas.microsoft.com/office/drawing/2014/main" id="{0A46D91C-C122-AD13-8C41-B7DD8357B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370" y="5834857"/>
            <a:ext cx="791630" cy="102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885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61DB8-64A8-DFCB-2FBB-FBC1CE9C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59ABCD-B1F1-5ED1-D7D9-DAA757AF03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Predictors of MCID Failure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93F2B2-767A-6E79-A6F6-9E8065BC0E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Male </a:t>
            </a:r>
          </a:p>
          <a:p>
            <a:r>
              <a:rPr lang="en-US" dirty="0"/>
              <a:t>Older Age</a:t>
            </a:r>
          </a:p>
          <a:p>
            <a:r>
              <a:rPr lang="en-US" dirty="0"/>
              <a:t>Open approach</a:t>
            </a:r>
          </a:p>
          <a:p>
            <a:r>
              <a:rPr lang="en-US" dirty="0"/>
              <a:t>Early complications</a:t>
            </a:r>
          </a:p>
          <a:p>
            <a:r>
              <a:rPr lang="en-US" dirty="0"/>
              <a:t>Bowel Obstruction</a:t>
            </a:r>
          </a:p>
          <a:p>
            <a:r>
              <a:rPr lang="en-US" dirty="0"/>
              <a:t>Incisional/recurrent hernias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EF32BF-4A09-3382-4C47-41187CDD21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Predictors of MCID Success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6B68F9-8EDF-C464-CA99-931B01B583D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err="1"/>
              <a:t>Retrorectus</a:t>
            </a:r>
            <a:r>
              <a:rPr lang="en-US" dirty="0"/>
              <a:t> repair/TAR</a:t>
            </a:r>
          </a:p>
          <a:p>
            <a:r>
              <a:rPr lang="en-US" dirty="0"/>
              <a:t>Large hernia size</a:t>
            </a:r>
          </a:p>
          <a:p>
            <a:r>
              <a:rPr lang="en-US" dirty="0"/>
              <a:t>Pain indication</a:t>
            </a:r>
          </a:p>
          <a:p>
            <a:endParaRPr lang="en-US" dirty="0"/>
          </a:p>
        </p:txBody>
      </p:sp>
      <p:pic>
        <p:nvPicPr>
          <p:cNvPr id="7" name="Picture 2" descr="Ohio State Block O Sign - agrohort.ipb.ac.id">
            <a:extLst>
              <a:ext uri="{FF2B5EF4-FFF2-40B4-BE49-F238E27FC236}">
                <a16:creationId xmlns:a16="http://schemas.microsoft.com/office/drawing/2014/main" id="{83172BF2-DB7C-8874-90E1-18931303D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370" y="5834857"/>
            <a:ext cx="791630" cy="102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63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B356D-DC20-4F62-1173-072769F7F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631"/>
            <a:ext cx="10515600" cy="1325563"/>
          </a:xfrm>
        </p:spPr>
        <p:txBody>
          <a:bodyPr/>
          <a:lstStyle/>
          <a:p>
            <a:r>
              <a:rPr lang="en-US" dirty="0"/>
              <a:t>Is This A Good Idea? </a:t>
            </a:r>
          </a:p>
        </p:txBody>
      </p:sp>
      <p:pic>
        <p:nvPicPr>
          <p:cNvPr id="5" name="Content Placeholder 4" descr="A group of people standing in snow with snowboards&#10;&#10;AI-generated content may be incorrect.">
            <a:extLst>
              <a:ext uri="{FF2B5EF4-FFF2-40B4-BE49-F238E27FC236}">
                <a16:creationId xmlns:a16="http://schemas.microsoft.com/office/drawing/2014/main" id="{24CD9074-B0FB-1B81-FA84-B59E5080CC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7941" y="1226360"/>
            <a:ext cx="4035865" cy="5030819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96F86019-D4AE-1C44-BF55-122FA71956BD}"/>
              </a:ext>
            </a:extLst>
          </p:cNvPr>
          <p:cNvSpPr/>
          <p:nvPr/>
        </p:nvSpPr>
        <p:spPr>
          <a:xfrm>
            <a:off x="3056350" y="3350712"/>
            <a:ext cx="2141951" cy="75156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1EDF47-B87D-F676-70B7-1F3E9485AFD2}"/>
              </a:ext>
            </a:extLst>
          </p:cNvPr>
          <p:cNvSpPr txBox="1"/>
          <p:nvPr/>
        </p:nvSpPr>
        <p:spPr>
          <a:xfrm>
            <a:off x="1002082" y="3043825"/>
            <a:ext cx="1954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Kelly –ACC Champion Snowboarder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E543C51C-504B-CF80-52F4-ECABA8E98C00}"/>
              </a:ext>
            </a:extLst>
          </p:cNvPr>
          <p:cNvSpPr/>
          <p:nvPr/>
        </p:nvSpPr>
        <p:spPr>
          <a:xfrm rot="9368673">
            <a:off x="6503094" y="2276408"/>
            <a:ext cx="2141951" cy="75156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C13209-8EA4-AFE4-470F-CD50ACA598F8}"/>
              </a:ext>
            </a:extLst>
          </p:cNvPr>
          <p:cNvSpPr txBox="1"/>
          <p:nvPr/>
        </p:nvSpPr>
        <p:spPr>
          <a:xfrm>
            <a:off x="8639487" y="1593178"/>
            <a:ext cx="2934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Derrick- Brand new to boarding. .  and  the world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B65F27-79D5-F820-38F2-20202455AA3A}"/>
              </a:ext>
            </a:extLst>
          </p:cNvPr>
          <p:cNvSpPr txBox="1"/>
          <p:nvPr/>
        </p:nvSpPr>
        <p:spPr>
          <a:xfrm>
            <a:off x="8475605" y="4518284"/>
            <a:ext cx="29345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“Could I do that? </a:t>
            </a:r>
          </a:p>
        </p:txBody>
      </p:sp>
      <p:pic>
        <p:nvPicPr>
          <p:cNvPr id="13" name="Picture 2" descr="Ohio State Block O Sign - agrohort.ipb.ac.id">
            <a:extLst>
              <a:ext uri="{FF2B5EF4-FFF2-40B4-BE49-F238E27FC236}">
                <a16:creationId xmlns:a16="http://schemas.microsoft.com/office/drawing/2014/main" id="{2E229CB1-BE2C-5345-3AA0-5884524DA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370" y="5834857"/>
            <a:ext cx="791630" cy="102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49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DE0EB97-0B81-8F10-D8AC-F70C5B6BA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Trends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BB70DF-2762-C559-B297-8B5463DB38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Early</a:t>
            </a:r>
          </a:p>
          <a:p>
            <a:pPr lvl="1"/>
            <a:r>
              <a:rPr lang="en-US" dirty="0"/>
              <a:t>Biology dominates</a:t>
            </a:r>
          </a:p>
          <a:p>
            <a:pPr lvl="1"/>
            <a:r>
              <a:rPr lang="en-US" dirty="0"/>
              <a:t>Complications, indication  matter</a:t>
            </a:r>
          </a:p>
          <a:p>
            <a:pPr lvl="1"/>
            <a:r>
              <a:rPr lang="en-US" dirty="0"/>
              <a:t>Size does not matter</a:t>
            </a:r>
          </a:p>
          <a:p>
            <a:r>
              <a:rPr lang="en-US" dirty="0"/>
              <a:t>Mid way</a:t>
            </a:r>
          </a:p>
          <a:p>
            <a:pPr lvl="1"/>
            <a:r>
              <a:rPr lang="en-US" dirty="0"/>
              <a:t>Hernia biology starts to play a role</a:t>
            </a:r>
          </a:p>
          <a:p>
            <a:pPr lvl="1"/>
            <a:r>
              <a:rPr lang="en-US" dirty="0"/>
              <a:t>Complex hernias plateau</a:t>
            </a:r>
          </a:p>
          <a:p>
            <a:r>
              <a:rPr lang="en-US" dirty="0"/>
              <a:t>Long term</a:t>
            </a:r>
          </a:p>
          <a:p>
            <a:pPr lvl="1"/>
            <a:r>
              <a:rPr lang="en-US" dirty="0"/>
              <a:t>Indication, complication effects vanish</a:t>
            </a:r>
          </a:p>
          <a:p>
            <a:pPr lvl="1"/>
            <a:r>
              <a:rPr lang="en-US" dirty="0"/>
              <a:t>Structure and size persist</a:t>
            </a:r>
          </a:p>
          <a:p>
            <a:pPr lvl="1"/>
            <a:r>
              <a:rPr lang="en-US" dirty="0"/>
              <a:t>Demographic effects persist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ACC8B4C-B042-7C03-04D9-25FB6F75E6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9" name="Picture 2" descr="Ohio State Block O Sign - agrohort.ipb.ac.id">
            <a:extLst>
              <a:ext uri="{FF2B5EF4-FFF2-40B4-BE49-F238E27FC236}">
                <a16:creationId xmlns:a16="http://schemas.microsoft.com/office/drawing/2014/main" id="{3D2FBAAA-D6B0-63EF-8CB4-5A2057D52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370" y="5834857"/>
            <a:ext cx="791630" cy="102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What Is Time? : ScienceAlert">
            <a:extLst>
              <a:ext uri="{FF2B5EF4-FFF2-40B4-BE49-F238E27FC236}">
                <a16:creationId xmlns:a16="http://schemas.microsoft.com/office/drawing/2014/main" id="{D6184DFB-0DD0-4882-195B-AA01ED7EBA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8" t="27" r="35182" b="672"/>
          <a:stretch>
            <a:fillRect/>
          </a:stretch>
        </p:blipFill>
        <p:spPr bwMode="auto">
          <a:xfrm>
            <a:off x="6172200" y="1690688"/>
            <a:ext cx="518160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57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0FEFE-FC6D-9B79-0C5C-73BBE7953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Some People </a:t>
            </a:r>
            <a:r>
              <a:rPr lang="en-US" b="1" u="sng" dirty="0"/>
              <a:t>Worse</a:t>
            </a:r>
            <a:r>
              <a:rPr lang="en-US" dirty="0"/>
              <a:t> Off After Surgery?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75D79-1DB9-3130-C415-C8E8357114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Yup!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12% of people report a decrease in QoL compared to pre op. </a:t>
            </a:r>
          </a:p>
          <a:p>
            <a:endParaRPr lang="en-US" dirty="0"/>
          </a:p>
          <a:p>
            <a:r>
              <a:rPr lang="en-US" dirty="0"/>
              <a:t>Still analyzing this group-but overall similar trends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9B7BF59-442A-757B-1292-2046D13DAAB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17059"/>
            <a:ext cx="5368730" cy="38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Ohio State Block O Sign - agrohort.ipb.ac.id">
            <a:extLst>
              <a:ext uri="{FF2B5EF4-FFF2-40B4-BE49-F238E27FC236}">
                <a16:creationId xmlns:a16="http://schemas.microsoft.com/office/drawing/2014/main" id="{E71379F2-21EF-52B0-649B-F72865A76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370" y="5834857"/>
            <a:ext cx="791630" cy="102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06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609BE-9EE4-2995-E9EE-03F24199C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3F18B-E125-B43F-6A3F-C6F930752A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I need to do a lot more math.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Certain groups do appear to benefit less from ventral hernia repair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Early and late QoL trends are different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What about small hernias? </a:t>
            </a:r>
          </a:p>
          <a:p>
            <a:endParaRPr lang="en-US" dirty="0"/>
          </a:p>
          <a:p>
            <a:r>
              <a:rPr lang="en-US" dirty="0"/>
              <a:t>Could we use </a:t>
            </a:r>
            <a:r>
              <a:rPr lang="en-US" dirty="0" err="1"/>
              <a:t>HerQLes</a:t>
            </a:r>
            <a:r>
              <a:rPr lang="en-US" dirty="0"/>
              <a:t> better? </a:t>
            </a:r>
          </a:p>
          <a:p>
            <a:endParaRPr lang="en-US" dirty="0"/>
          </a:p>
          <a:p>
            <a:r>
              <a:rPr lang="en-US" dirty="0"/>
              <a:t>How will QoL and decisional regret interact?</a:t>
            </a:r>
          </a:p>
          <a:p>
            <a:endParaRPr lang="en-US" dirty="0"/>
          </a:p>
        </p:txBody>
      </p:sp>
      <p:pic>
        <p:nvPicPr>
          <p:cNvPr id="5" name="Picture 2" descr="Ohio State Block O Sign - agrohort.ipb.ac.id">
            <a:extLst>
              <a:ext uri="{FF2B5EF4-FFF2-40B4-BE49-F238E27FC236}">
                <a16:creationId xmlns:a16="http://schemas.microsoft.com/office/drawing/2014/main" id="{C0248431-6AAA-88A9-12F6-669DBF398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370" y="5834857"/>
            <a:ext cx="791630" cy="102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Good day! I said good day! - Imgur">
            <a:extLst>
              <a:ext uri="{FF2B5EF4-FFF2-40B4-BE49-F238E27FC236}">
                <a16:creationId xmlns:a16="http://schemas.microsoft.com/office/drawing/2014/main" id="{77D39253-13F5-0EB5-7DCC-F38B2AED799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59" y="1665943"/>
            <a:ext cx="4151826" cy="415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91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1,300+ Columbus Ohio Skyline Stock Photos, Pictures ...">
            <a:extLst>
              <a:ext uri="{FF2B5EF4-FFF2-40B4-BE49-F238E27FC236}">
                <a16:creationId xmlns:a16="http://schemas.microsoft.com/office/drawing/2014/main" id="{A1701368-90F5-F058-3CC7-44CB4B39A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1" b="259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7E22AE-1788-1429-E3C3-C12366332EEB}"/>
              </a:ext>
            </a:extLst>
          </p:cNvPr>
          <p:cNvSpPr txBox="1"/>
          <p:nvPr/>
        </p:nvSpPr>
        <p:spPr>
          <a:xfrm>
            <a:off x="377372" y="464457"/>
            <a:ext cx="4223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D236328-8E62-D378-62B7-5A8291C812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C8DDEDD-F298-0D81-4FB3-469A7A7D60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Courtney.collins@osumc.edu</a:t>
            </a:r>
            <a:endParaRPr lang="en-US" b="1" u="sng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253-651-1539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152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83461-52A2-08B2-16ED-61910D845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8FC72-F4BA-74B6-BF8A-9C62043B0C4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Backcountry Spring Skiing + Splitboarding- Colorado Mountain School">
            <a:extLst>
              <a:ext uri="{FF2B5EF4-FFF2-40B4-BE49-F238E27FC236}">
                <a16:creationId xmlns:a16="http://schemas.microsoft.com/office/drawing/2014/main" id="{E524D857-5191-C16E-96CA-2D3977EA4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96294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Took my son skiing for the first time... Went well I think. : r/funny">
            <a:extLst>
              <a:ext uri="{FF2B5EF4-FFF2-40B4-BE49-F238E27FC236}">
                <a16:creationId xmlns:a16="http://schemas.microsoft.com/office/drawing/2014/main" id="{DC1C0CBC-7EBD-C65A-E454-AADCF39EF5F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248" y="1825625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screenshot of a website&#10;&#10;Description automatically generated">
            <a:extLst>
              <a:ext uri="{FF2B5EF4-FFF2-40B4-BE49-F238E27FC236}">
                <a16:creationId xmlns:a16="http://schemas.microsoft.com/office/drawing/2014/main" id="{8E209FDF-406D-D23D-BD22-8F963BD0F4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5" t="47352" r="1042" b="4281"/>
          <a:stretch/>
        </p:blipFill>
        <p:spPr>
          <a:xfrm>
            <a:off x="1376221" y="2120899"/>
            <a:ext cx="9439557" cy="2917826"/>
          </a:xfrm>
          <a:prstGeom prst="rect">
            <a:avLst/>
          </a:prstGeom>
        </p:spPr>
      </p:pic>
      <p:pic>
        <p:nvPicPr>
          <p:cNvPr id="8" name="Picture 2" descr="Ohio State Block O Sign - agrohort.ipb.ac.id">
            <a:extLst>
              <a:ext uri="{FF2B5EF4-FFF2-40B4-BE49-F238E27FC236}">
                <a16:creationId xmlns:a16="http://schemas.microsoft.com/office/drawing/2014/main" id="{A6EF1C05-CD08-3FE6-FE19-CDB0616F4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370" y="5834857"/>
            <a:ext cx="791630" cy="102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30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Ohio State Block O Sign - agrohort.ipb.ac.id">
            <a:extLst>
              <a:ext uri="{FF2B5EF4-FFF2-40B4-BE49-F238E27FC236}">
                <a16:creationId xmlns:a16="http://schemas.microsoft.com/office/drawing/2014/main" id="{DC739B40-2DD3-9ADD-EE85-89B5F2E65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370" y="5834857"/>
            <a:ext cx="791630" cy="102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3126E8-AF5A-E6F5-2E3D-BCF45045F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Regrets Surgery- A Journey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A87FD1-9FF7-90C2-25A2-68805ECE4F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12897" y="1832380"/>
            <a:ext cx="1638650" cy="1638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605977-457A-C575-4D95-1D1311E1A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666" y="1986429"/>
            <a:ext cx="1474920" cy="1474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B2F69C-E10B-EDC5-E6F9-2A96C9454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768" y="4460443"/>
            <a:ext cx="1638649" cy="16386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E8B355-E59B-AD83-019F-5821EFE60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674" y="4299582"/>
            <a:ext cx="1966107" cy="19661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14353F-1E92-1A2F-30B9-600E6D8B9C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247" y="1904565"/>
            <a:ext cx="1638649" cy="16386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0CD9C5-DC31-1D75-9E7F-84EC18D741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721" y="4460442"/>
            <a:ext cx="1638649" cy="16386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6CA51A-4872-4A1A-76A1-43D3F1DC51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7693" y="4432020"/>
            <a:ext cx="1776787" cy="1776787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60C8C8D4-6286-D0C1-D157-9F653DD29355}"/>
              </a:ext>
            </a:extLst>
          </p:cNvPr>
          <p:cNvSpPr/>
          <p:nvPr/>
        </p:nvSpPr>
        <p:spPr>
          <a:xfrm>
            <a:off x="3092824" y="2541494"/>
            <a:ext cx="742897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457AE178-26A0-FBF4-3E43-E0431E524FF2}"/>
              </a:ext>
            </a:extLst>
          </p:cNvPr>
          <p:cNvSpPr/>
          <p:nvPr/>
        </p:nvSpPr>
        <p:spPr>
          <a:xfrm>
            <a:off x="5474370" y="2522183"/>
            <a:ext cx="742897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8C1574A0-3A9D-C505-1BB0-480C84C07F5A}"/>
              </a:ext>
            </a:extLst>
          </p:cNvPr>
          <p:cNvSpPr/>
          <p:nvPr/>
        </p:nvSpPr>
        <p:spPr>
          <a:xfrm>
            <a:off x="3029345" y="5091813"/>
            <a:ext cx="742897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A48DB5BE-53A2-8A29-9299-F9CBFC423718}"/>
              </a:ext>
            </a:extLst>
          </p:cNvPr>
          <p:cNvSpPr/>
          <p:nvPr/>
        </p:nvSpPr>
        <p:spPr>
          <a:xfrm>
            <a:off x="5634385" y="5206482"/>
            <a:ext cx="742897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EDD470EF-E749-7A7D-B71A-8AC8BEF03C9D}"/>
              </a:ext>
            </a:extLst>
          </p:cNvPr>
          <p:cNvSpPr/>
          <p:nvPr/>
        </p:nvSpPr>
        <p:spPr>
          <a:xfrm>
            <a:off x="8254724" y="5206482"/>
            <a:ext cx="742897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9E82D1-58D8-069F-A026-033237EBE649}"/>
              </a:ext>
            </a:extLst>
          </p:cNvPr>
          <p:cNvSpPr txBox="1"/>
          <p:nvPr/>
        </p:nvSpPr>
        <p:spPr>
          <a:xfrm>
            <a:off x="992247" y="6265689"/>
            <a:ext cx="2251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Complications: 2-4x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AE3137-E272-BC5B-2A5B-9483184C6270}"/>
              </a:ext>
            </a:extLst>
          </p:cNvPr>
          <p:cNvSpPr txBox="1"/>
          <p:nvPr/>
        </p:nvSpPr>
        <p:spPr>
          <a:xfrm>
            <a:off x="3579344" y="6258362"/>
            <a:ext cx="2251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Severe pain: 2x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2495BF-7C1F-E80E-8DAE-B9489AF99E05}"/>
              </a:ext>
            </a:extLst>
          </p:cNvPr>
          <p:cNvSpPr txBox="1"/>
          <p:nvPr/>
        </p:nvSpPr>
        <p:spPr>
          <a:xfrm>
            <a:off x="6518674" y="6295391"/>
            <a:ext cx="2251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Depression: 2-5x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2DADBD-7871-3019-98D7-C617F8219717}"/>
              </a:ext>
            </a:extLst>
          </p:cNvPr>
          <p:cNvSpPr txBox="1"/>
          <p:nvPr/>
        </p:nvSpPr>
        <p:spPr>
          <a:xfrm>
            <a:off x="8832151" y="6308209"/>
            <a:ext cx="31415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Expectation mismatch: 5-7x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087939-78A0-D155-205F-BF9B5D477C0E}"/>
              </a:ext>
            </a:extLst>
          </p:cNvPr>
          <p:cNvSpPr txBox="1"/>
          <p:nvPr/>
        </p:nvSpPr>
        <p:spPr>
          <a:xfrm>
            <a:off x="685574" y="3709811"/>
            <a:ext cx="2251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ASA/comorbidities: 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FA68C4-81F0-10ED-A77E-7A82037D6755}"/>
              </a:ext>
            </a:extLst>
          </p:cNvPr>
          <p:cNvSpPr txBox="1"/>
          <p:nvPr/>
        </p:nvSpPr>
        <p:spPr>
          <a:xfrm>
            <a:off x="3907666" y="3763960"/>
            <a:ext cx="2251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Age: 0-1.5x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665652-0007-6832-8FFA-1595D939BD2A}"/>
              </a:ext>
            </a:extLst>
          </p:cNvPr>
          <p:cNvSpPr txBox="1"/>
          <p:nvPr/>
        </p:nvSpPr>
        <p:spPr>
          <a:xfrm>
            <a:off x="9753131" y="3709811"/>
            <a:ext cx="2251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Female: 0-3x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5FE22BD-F351-7B55-658B-32A70A4E10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1207" y="1916246"/>
            <a:ext cx="1441808" cy="1441808"/>
          </a:xfrm>
          <a:prstGeom prst="rect">
            <a:avLst/>
          </a:prstGeom>
        </p:spPr>
      </p:pic>
      <p:sp>
        <p:nvSpPr>
          <p:cNvPr id="27" name="Right Arrow 26">
            <a:extLst>
              <a:ext uri="{FF2B5EF4-FFF2-40B4-BE49-F238E27FC236}">
                <a16:creationId xmlns:a16="http://schemas.microsoft.com/office/drawing/2014/main" id="{FEB77420-57AE-7B0E-6233-27A8CCE9794E}"/>
              </a:ext>
            </a:extLst>
          </p:cNvPr>
          <p:cNvSpPr/>
          <p:nvPr/>
        </p:nvSpPr>
        <p:spPr>
          <a:xfrm>
            <a:off x="8827976" y="2505758"/>
            <a:ext cx="742897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9EF52F4-5D33-70E7-2054-8F97526D674E}"/>
              </a:ext>
            </a:extLst>
          </p:cNvPr>
          <p:cNvSpPr txBox="1"/>
          <p:nvPr/>
        </p:nvSpPr>
        <p:spPr>
          <a:xfrm>
            <a:off x="6961207" y="3717089"/>
            <a:ext cx="2251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Function: 1-2x</a:t>
            </a:r>
          </a:p>
        </p:txBody>
      </p:sp>
      <p:sp>
        <p:nvSpPr>
          <p:cNvPr id="31" name="Frame 30">
            <a:extLst>
              <a:ext uri="{FF2B5EF4-FFF2-40B4-BE49-F238E27FC236}">
                <a16:creationId xmlns:a16="http://schemas.microsoft.com/office/drawing/2014/main" id="{986D33DE-AF71-EF8F-2173-5586F71317C3}"/>
              </a:ext>
            </a:extLst>
          </p:cNvPr>
          <p:cNvSpPr/>
          <p:nvPr/>
        </p:nvSpPr>
        <p:spPr>
          <a:xfrm>
            <a:off x="3835721" y="1580020"/>
            <a:ext cx="4850231" cy="2719562"/>
          </a:xfrm>
          <a:prstGeom prst="frame">
            <a:avLst>
              <a:gd name="adj1" fmla="val 4671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Frame 31">
            <a:extLst>
              <a:ext uri="{FF2B5EF4-FFF2-40B4-BE49-F238E27FC236}">
                <a16:creationId xmlns:a16="http://schemas.microsoft.com/office/drawing/2014/main" id="{1937989B-EF58-9228-FA54-FBF35D7E17F7}"/>
              </a:ext>
            </a:extLst>
          </p:cNvPr>
          <p:cNvSpPr/>
          <p:nvPr/>
        </p:nvSpPr>
        <p:spPr>
          <a:xfrm>
            <a:off x="5634385" y="4347019"/>
            <a:ext cx="3332260" cy="2482516"/>
          </a:xfrm>
          <a:prstGeom prst="frame">
            <a:avLst>
              <a:gd name="adj1" fmla="val 4671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Frame 32">
            <a:extLst>
              <a:ext uri="{FF2B5EF4-FFF2-40B4-BE49-F238E27FC236}">
                <a16:creationId xmlns:a16="http://schemas.microsoft.com/office/drawing/2014/main" id="{D9EAF1DC-E745-AC10-CE30-40CDAA2023AE}"/>
              </a:ext>
            </a:extLst>
          </p:cNvPr>
          <p:cNvSpPr/>
          <p:nvPr/>
        </p:nvSpPr>
        <p:spPr>
          <a:xfrm>
            <a:off x="8705294" y="4150669"/>
            <a:ext cx="3141583" cy="2719562"/>
          </a:xfrm>
          <a:prstGeom prst="frame">
            <a:avLst>
              <a:gd name="adj1" fmla="val 4671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33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 animBg="1"/>
      <p:bldP spid="28" grpId="0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D444B-2C25-600F-698E-045AD63EA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in Hernia Repair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70F6E-53CB-C422-1237-B2A6E9783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Ventral Hernias-11% Regret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FAF9C-B200-DA92-29A0-00273FEF3C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Most predictive:</a:t>
            </a:r>
          </a:p>
          <a:p>
            <a:pPr lvl="1"/>
            <a:r>
              <a:rPr lang="en-US" dirty="0"/>
              <a:t>Low SES (OR 1.5)</a:t>
            </a:r>
          </a:p>
          <a:p>
            <a:pPr lvl="1"/>
            <a:r>
              <a:rPr lang="en-US" dirty="0"/>
              <a:t>Laparoscopic approach (OR 2.1)</a:t>
            </a:r>
          </a:p>
          <a:p>
            <a:pPr lvl="1"/>
            <a:r>
              <a:rPr lang="en-US" dirty="0"/>
              <a:t>Complications (2.33 OR)</a:t>
            </a:r>
          </a:p>
          <a:p>
            <a:pPr lvl="1"/>
            <a:r>
              <a:rPr lang="en-US" dirty="0"/>
              <a:t>Readmission (2.7)</a:t>
            </a:r>
          </a:p>
          <a:p>
            <a:r>
              <a:rPr lang="en-US" dirty="0"/>
              <a:t>Not predictive</a:t>
            </a:r>
          </a:p>
          <a:p>
            <a:pPr lvl="1"/>
            <a:r>
              <a:rPr lang="en-US" dirty="0"/>
              <a:t>Age</a:t>
            </a:r>
          </a:p>
          <a:p>
            <a:pPr lvl="1"/>
            <a:r>
              <a:rPr lang="en-US" dirty="0"/>
              <a:t>Sex</a:t>
            </a:r>
          </a:p>
          <a:p>
            <a:pPr lvl="1"/>
            <a:r>
              <a:rPr lang="en-US" dirty="0"/>
              <a:t>Race</a:t>
            </a:r>
          </a:p>
          <a:p>
            <a:pPr lvl="1"/>
            <a:r>
              <a:rPr lang="en-US" dirty="0"/>
              <a:t>Comorbidities</a:t>
            </a:r>
          </a:p>
          <a:p>
            <a:pPr lvl="1"/>
            <a:r>
              <a:rPr lang="en-US" dirty="0"/>
              <a:t>Robotic approach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F0A544-B800-47F6-496D-F16B878ACA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Inguinals-9% Regret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B02E4F-A0A7-3FD5-65F4-7B4A0A716A7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Most predictive:</a:t>
            </a:r>
          </a:p>
          <a:p>
            <a:pPr lvl="1"/>
            <a:r>
              <a:rPr lang="en-US" dirty="0"/>
              <a:t>ED visit (OR 2.0)</a:t>
            </a:r>
          </a:p>
          <a:p>
            <a:pPr lvl="1"/>
            <a:r>
              <a:rPr lang="en-US" dirty="0"/>
              <a:t>Female (OR 1.4)</a:t>
            </a:r>
          </a:p>
          <a:p>
            <a:pPr lvl="1"/>
            <a:r>
              <a:rPr lang="en-US" dirty="0"/>
              <a:t>Readmission (OR 4.2)</a:t>
            </a:r>
          </a:p>
          <a:p>
            <a:pPr lvl="1"/>
            <a:r>
              <a:rPr lang="en-US" dirty="0"/>
              <a:t>Smoker (OR 1.4)</a:t>
            </a:r>
          </a:p>
          <a:p>
            <a:r>
              <a:rPr lang="en-US" dirty="0"/>
              <a:t>Not predictive</a:t>
            </a:r>
          </a:p>
          <a:p>
            <a:pPr lvl="1"/>
            <a:r>
              <a:rPr lang="en-US" dirty="0"/>
              <a:t>Age</a:t>
            </a:r>
          </a:p>
          <a:p>
            <a:pPr lvl="1"/>
            <a:r>
              <a:rPr lang="en-US" dirty="0"/>
              <a:t>Race</a:t>
            </a:r>
          </a:p>
          <a:p>
            <a:pPr lvl="1"/>
            <a:r>
              <a:rPr lang="en-US" dirty="0"/>
              <a:t>SES</a:t>
            </a:r>
          </a:p>
          <a:p>
            <a:pPr lvl="1"/>
            <a:r>
              <a:rPr lang="en-US" dirty="0"/>
              <a:t>Robotic approach</a:t>
            </a:r>
          </a:p>
          <a:p>
            <a:pPr lvl="1"/>
            <a:r>
              <a:rPr lang="en-US" dirty="0"/>
              <a:t>Complication</a:t>
            </a: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BD3A413-E2B6-AF72-27B0-DB0E891BBF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03" t="45018" r="33338" b="17954"/>
          <a:stretch>
            <a:fillRect/>
          </a:stretch>
        </p:blipFill>
        <p:spPr>
          <a:xfrm>
            <a:off x="1298611" y="1614535"/>
            <a:ext cx="9048306" cy="4220322"/>
          </a:xfrm>
          <a:prstGeom prst="rect">
            <a:avLst/>
          </a:prstGeom>
        </p:spPr>
      </p:pic>
      <p:pic>
        <p:nvPicPr>
          <p:cNvPr id="9" name="Picture 2" descr="Ohio State Block O Sign - agrohort.ipb.ac.id">
            <a:extLst>
              <a:ext uri="{FF2B5EF4-FFF2-40B4-BE49-F238E27FC236}">
                <a16:creationId xmlns:a16="http://schemas.microsoft.com/office/drawing/2014/main" id="{9506E927-5EE9-DBA1-399F-C9EF0D864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370" y="5834857"/>
            <a:ext cx="791630" cy="102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68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017F6-0608-6030-4290-E85B2DA5A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Quality of Life and Decisional Regret the Same?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331F78A-FEBB-5542-D531-B7D6DE65F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Maybe?</a:t>
            </a:r>
          </a:p>
          <a:p>
            <a:endParaRPr lang="en-US" dirty="0"/>
          </a:p>
          <a:p>
            <a:r>
              <a:rPr lang="en-US" dirty="0"/>
              <a:t>Post op QoL is associated with regret in multiple specialties (head and neck, cardiac, colorectal)</a:t>
            </a:r>
          </a:p>
          <a:p>
            <a:endParaRPr lang="en-US" dirty="0"/>
          </a:p>
          <a:p>
            <a:r>
              <a:rPr lang="en-US" dirty="0"/>
              <a:t>BUT so is decreased pre-op QoL</a:t>
            </a:r>
          </a:p>
          <a:p>
            <a:endParaRPr lang="en-US" dirty="0"/>
          </a:p>
          <a:p>
            <a:r>
              <a:rPr lang="en-US" dirty="0"/>
              <a:t>Is the difference what matters?  </a:t>
            </a:r>
          </a:p>
        </p:txBody>
      </p:sp>
      <p:pic>
        <p:nvPicPr>
          <p:cNvPr id="8" name="Picture 2" descr="Ohio State Block O Sign - agrohort.ipb.ac.id">
            <a:extLst>
              <a:ext uri="{FF2B5EF4-FFF2-40B4-BE49-F238E27FC236}">
                <a16:creationId xmlns:a16="http://schemas.microsoft.com/office/drawing/2014/main" id="{FBDFD98E-5CDB-1DFD-F419-F05180C91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370" y="5834857"/>
            <a:ext cx="791630" cy="102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533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9D1C0F-945E-A924-7BB0-8D821264F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Isn’t Benefitting from Hernia Repair?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A5D5C0-5122-D8DB-D3F6-F46F914CB6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Ohio State Block O Sign - agrohort.ipb.ac.id">
            <a:extLst>
              <a:ext uri="{FF2B5EF4-FFF2-40B4-BE49-F238E27FC236}">
                <a16:creationId xmlns:a16="http://schemas.microsoft.com/office/drawing/2014/main" id="{F954CC68-4450-579C-561D-7B8D34509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370" y="5834857"/>
            <a:ext cx="791630" cy="102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063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92751-17E6-6DEB-D6A3-EA7AEA60C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19502-AFDD-C944-0486-3592E4093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Adult QC Patients</a:t>
            </a:r>
          </a:p>
          <a:p>
            <a:r>
              <a:rPr lang="en-US" dirty="0"/>
              <a:t>Elective Ventral hernias</a:t>
            </a:r>
          </a:p>
          <a:p>
            <a:r>
              <a:rPr lang="en-US" dirty="0"/>
              <a:t>All approaches, all sizes, all techniques</a:t>
            </a:r>
          </a:p>
          <a:p>
            <a:r>
              <a:rPr lang="en-US" dirty="0" err="1"/>
              <a:t>HerQLes</a:t>
            </a:r>
            <a:r>
              <a:rPr lang="en-US" dirty="0"/>
              <a:t> scores at least at 30 days </a:t>
            </a:r>
          </a:p>
          <a:p>
            <a:r>
              <a:rPr lang="en-US" dirty="0"/>
              <a:t>Outcome: </a:t>
            </a:r>
            <a:r>
              <a:rPr lang="en-US" dirty="0" err="1"/>
              <a:t>HerQLes</a:t>
            </a:r>
            <a:r>
              <a:rPr lang="en-US" dirty="0"/>
              <a:t> score improvement (meeting MCID)</a:t>
            </a:r>
          </a:p>
          <a:p>
            <a:r>
              <a:rPr lang="en-US" dirty="0"/>
              <a:t>Secondary: Temporal trends in </a:t>
            </a:r>
            <a:r>
              <a:rPr lang="en-US" dirty="0" err="1"/>
              <a:t>HerQLes</a:t>
            </a:r>
            <a:r>
              <a:rPr lang="en-US" dirty="0"/>
              <a:t> improvement, predictors of QoL trends</a:t>
            </a:r>
          </a:p>
        </p:txBody>
      </p:sp>
      <p:pic>
        <p:nvPicPr>
          <p:cNvPr id="4" name="Picture 2" descr="Ohio State Block O Sign - agrohort.ipb.ac.id">
            <a:extLst>
              <a:ext uri="{FF2B5EF4-FFF2-40B4-BE49-F238E27FC236}">
                <a16:creationId xmlns:a16="http://schemas.microsoft.com/office/drawing/2014/main" id="{0864E98F-1AAE-04A3-A16B-73D1066A1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370" y="5834857"/>
            <a:ext cx="791630" cy="102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5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B6F39-F8A4-403E-0852-51DD40994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153" y="257547"/>
            <a:ext cx="10515600" cy="1325563"/>
          </a:xfrm>
        </p:spPr>
        <p:txBody>
          <a:bodyPr/>
          <a:lstStyle/>
          <a:p>
            <a:r>
              <a:rPr lang="en-US" dirty="0"/>
              <a:t>Population</a:t>
            </a:r>
          </a:p>
        </p:txBody>
      </p:sp>
      <p:pic>
        <p:nvPicPr>
          <p:cNvPr id="5" name="Content Placeholder 4" descr="A table of medical information&#10;&#10;AI-generated content may be incorrect.">
            <a:extLst>
              <a:ext uri="{FF2B5EF4-FFF2-40B4-BE49-F238E27FC236}">
                <a16:creationId xmlns:a16="http://schemas.microsoft.com/office/drawing/2014/main" id="{E1E7C607-A0B5-9989-0A3D-64F119C82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1" t="59088" r="-10389" b="480"/>
          <a:stretch>
            <a:fillRect/>
          </a:stretch>
        </p:blipFill>
        <p:spPr>
          <a:xfrm>
            <a:off x="5696726" y="1890575"/>
            <a:ext cx="7160201" cy="3933819"/>
          </a:xfrm>
          <a:prstGeom prst="rect">
            <a:avLst/>
          </a:prstGeom>
        </p:spPr>
      </p:pic>
      <p:pic>
        <p:nvPicPr>
          <p:cNvPr id="6" name="Content Placeholder 4" descr="A table of medical information&#10;&#10;AI-generated content may be incorrect.">
            <a:extLst>
              <a:ext uri="{FF2B5EF4-FFF2-40B4-BE49-F238E27FC236}">
                <a16:creationId xmlns:a16="http://schemas.microsoft.com/office/drawing/2014/main" id="{44405B4C-7BDC-03EF-FC8E-7ACCF28763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0708"/>
          <a:stretch>
            <a:fillRect/>
          </a:stretch>
        </p:blipFill>
        <p:spPr>
          <a:xfrm>
            <a:off x="253633" y="1290918"/>
            <a:ext cx="5443093" cy="4840941"/>
          </a:xfrm>
          <a:prstGeom prst="rect">
            <a:avLst/>
          </a:prstGeom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4223FA62-455B-B9BD-2E99-1EF4E9B8ADB1}"/>
              </a:ext>
            </a:extLst>
          </p:cNvPr>
          <p:cNvSpPr/>
          <p:nvPr/>
        </p:nvSpPr>
        <p:spPr>
          <a:xfrm>
            <a:off x="406033" y="1589271"/>
            <a:ext cx="5093814" cy="1839729"/>
          </a:xfrm>
          <a:prstGeom prst="frame">
            <a:avLst>
              <a:gd name="adj1" fmla="val 4671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62E6F300-7127-F39E-A362-0BA60A5A713C}"/>
              </a:ext>
            </a:extLst>
          </p:cNvPr>
          <p:cNvSpPr/>
          <p:nvPr/>
        </p:nvSpPr>
        <p:spPr>
          <a:xfrm>
            <a:off x="406033" y="3220261"/>
            <a:ext cx="5093814" cy="1457743"/>
          </a:xfrm>
          <a:prstGeom prst="frame">
            <a:avLst>
              <a:gd name="adj1" fmla="val 4671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EBDBD5BE-4E34-3829-2A79-6851EBBA2B62}"/>
              </a:ext>
            </a:extLst>
          </p:cNvPr>
          <p:cNvSpPr/>
          <p:nvPr/>
        </p:nvSpPr>
        <p:spPr>
          <a:xfrm>
            <a:off x="267666" y="4556857"/>
            <a:ext cx="5432612" cy="1847712"/>
          </a:xfrm>
          <a:prstGeom prst="frame">
            <a:avLst>
              <a:gd name="adj1" fmla="val 4671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70217DE0-045B-CDBE-5CE2-1755070A347C}"/>
              </a:ext>
            </a:extLst>
          </p:cNvPr>
          <p:cNvSpPr/>
          <p:nvPr/>
        </p:nvSpPr>
        <p:spPr>
          <a:xfrm>
            <a:off x="5893605" y="2017755"/>
            <a:ext cx="6044762" cy="1847712"/>
          </a:xfrm>
          <a:prstGeom prst="frame">
            <a:avLst>
              <a:gd name="adj1" fmla="val 4671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2EA33659-5E99-FB8C-4AE0-5DD83C39D047}"/>
              </a:ext>
            </a:extLst>
          </p:cNvPr>
          <p:cNvSpPr/>
          <p:nvPr/>
        </p:nvSpPr>
        <p:spPr>
          <a:xfrm>
            <a:off x="5857331" y="4460639"/>
            <a:ext cx="6218127" cy="1839729"/>
          </a:xfrm>
          <a:prstGeom prst="frame">
            <a:avLst>
              <a:gd name="adj1" fmla="val 4671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2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446</Words>
  <Application>Microsoft Macintosh PowerPoint</Application>
  <PresentationFormat>Widescreen</PresentationFormat>
  <Paragraphs>117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Aptos</vt:lpstr>
      <vt:lpstr>Aptos Display</vt:lpstr>
      <vt:lpstr>Arial</vt:lpstr>
      <vt:lpstr>Office Theme</vt:lpstr>
      <vt:lpstr>PowerPoint Presentation</vt:lpstr>
      <vt:lpstr>Is This A Good Idea? </vt:lpstr>
      <vt:lpstr>PowerPoint Presentation</vt:lpstr>
      <vt:lpstr>Who Regrets Surgery- A Journey </vt:lpstr>
      <vt:lpstr>What About in Hernia Repair</vt:lpstr>
      <vt:lpstr>Are Quality of Life and Decisional Regret the Same? </vt:lpstr>
      <vt:lpstr>Who Isn’t Benefitting from Hernia Repair?</vt:lpstr>
      <vt:lpstr>The Analysis</vt:lpstr>
      <vt:lpstr>Population</vt:lpstr>
      <vt:lpstr>QoL Trends</vt:lpstr>
      <vt:lpstr>PowerPoint Presentation</vt:lpstr>
      <vt:lpstr>PowerPoint Presentation</vt:lpstr>
      <vt:lpstr>Demographics</vt:lpstr>
      <vt:lpstr>Comorbidities</vt:lpstr>
      <vt:lpstr>Indication and Hernia Biology</vt:lpstr>
      <vt:lpstr>Operative  Approach</vt:lpstr>
      <vt:lpstr>Complications</vt:lpstr>
      <vt:lpstr>PowerPoint Presentation</vt:lpstr>
      <vt:lpstr>Big Picture</vt:lpstr>
      <vt:lpstr>Temporal Trends</vt:lpstr>
      <vt:lpstr>Are Some People Worse Off After Surgery? </vt:lpstr>
      <vt:lpstr>Parting Thoughts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Collins, Courtney</dc:creator>
  <cp:lastModifiedBy>Collins, Courtney</cp:lastModifiedBy>
  <cp:revision>1</cp:revision>
  <dcterms:created xsi:type="dcterms:W3CDTF">2026-02-21T17:05:08Z</dcterms:created>
  <dcterms:modified xsi:type="dcterms:W3CDTF">2026-02-22T04:23:06Z</dcterms:modified>
</cp:coreProperties>
</file>