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291" r:id="rId5"/>
    <p:sldId id="328" r:id="rId6"/>
    <p:sldId id="432" r:id="rId7"/>
    <p:sldId id="405" r:id="rId8"/>
    <p:sldId id="413" r:id="rId9"/>
    <p:sldId id="407" r:id="rId10"/>
    <p:sldId id="417" r:id="rId11"/>
    <p:sldId id="423" r:id="rId12"/>
    <p:sldId id="424" r:id="rId13"/>
    <p:sldId id="422" r:id="rId14"/>
    <p:sldId id="437" r:id="rId15"/>
    <p:sldId id="433" r:id="rId16"/>
    <p:sldId id="473" r:id="rId17"/>
    <p:sldId id="426" r:id="rId18"/>
    <p:sldId id="450" r:id="rId19"/>
    <p:sldId id="452" r:id="rId20"/>
    <p:sldId id="427" r:id="rId21"/>
    <p:sldId id="449" r:id="rId22"/>
    <p:sldId id="487" r:id="rId23"/>
    <p:sldId id="489" r:id="rId24"/>
    <p:sldId id="490" r:id="rId25"/>
    <p:sldId id="471" r:id="rId26"/>
    <p:sldId id="474" r:id="rId27"/>
    <p:sldId id="495" r:id="rId28"/>
    <p:sldId id="464" r:id="rId29"/>
    <p:sldId id="494" r:id="rId30"/>
    <p:sldId id="493" r:id="rId31"/>
    <p:sldId id="496" r:id="rId32"/>
    <p:sldId id="431" r:id="rId33"/>
    <p:sldId id="461" r:id="rId34"/>
    <p:sldId id="468" r:id="rId35"/>
    <p:sldId id="469" r:id="rId36"/>
    <p:sldId id="470" r:id="rId37"/>
    <p:sldId id="482" r:id="rId38"/>
    <p:sldId id="483" r:id="rId39"/>
    <p:sldId id="480" r:id="rId40"/>
    <p:sldId id="479" r:id="rId41"/>
    <p:sldId id="434" r:id="rId42"/>
    <p:sldId id="463" r:id="rId43"/>
    <p:sldId id="435" r:id="rId44"/>
    <p:sldId id="497" r:id="rId45"/>
    <p:sldId id="40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5675521-019B-83CD-9C7D-CC0E8574A1D2}" name="Zolin, Samuel J." initials="ZS" userId="S::samuel.zolin@uhhospitals.org::6c51dc46-c8cf-43a7-a7cd-81c0318dbb43" providerId="AD"/>
  <p188:author id="{268B1192-40FE-5B80-7F4C-02B6ECBBF3E5}" name="Siddiq, Ayesha" initials="AS" userId="S::Ayesha.Siddiq2@UHhospitals.org::7620ff00-d125-438f-9b32-ec63adab1a97" providerId="AD"/>
  <p188:author id="{2DC521B0-EF63-3AB9-AA30-9F61BBD628C9}" name="Siddiq, Ayesha" initials="SA" userId="S::ayesha.siddiq2@uhhospitals.org::7620ff00-d125-438f-9b32-ec63adab1a97" providerId="AD"/>
  <p188:author id="{E712E4B7-7ABD-61BA-27A0-8B87C8B72A68}" name="Lyons, Joshua L" initials="LJ" userId="S::joshua.lyons@uhhospitals.org::87fb7685-a873-4027-b2ea-feea2ea515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D0424"/>
    <a:srgbClr val="F0E7E8"/>
    <a:srgbClr val="DFCBCC"/>
    <a:srgbClr val="F5BA9D"/>
    <a:srgbClr val="E97132"/>
    <a:srgbClr val="EFAB47"/>
    <a:srgbClr val="156082"/>
    <a:srgbClr val="FFFFFF"/>
    <a:srgbClr val="FFFFE6"/>
    <a:srgbClr val="FDE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504E5-EAA4-EB4A-90DB-A5FBDADAE4A3}" v="36" dt="2026-02-20T00:38:28.266"/>
    <p1510:client id="{CFF59E49-9CDA-52D2-1EAB-65A7CBBBF203}" v="7" dt="2026-02-19T21:39:44.596"/>
    <p1510:client id="{DFC8CB6D-7A15-7BC0-FCB2-4BA118D0AB4A}" v="81" dt="2026-02-20T00:35:39.371"/>
    <p1510:client id="{F3E3A2BD-3985-4FA7-B8B3-AEC705246428}" v="58" dt="2026-02-19T19:22:20.764"/>
    <p1510:client id="{F73B4FA8-A4A4-1C54-6B2D-98DAD5DFF269}" v="185" dt="2026-02-18T22:10:45.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_1D0_51C1EFEF.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_1AF_8C616A3F.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_1CD_22BF0585.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_1D4_6447C9D9.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_1D5_B920494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_1D6_A16B22DA.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CPIP Rate</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17935877455371E-2"/>
          <c:y val="0.12086572191101223"/>
          <c:w val="0.91432372984938726"/>
          <c:h val="0.62391128957586606"/>
        </c:manualLayout>
      </c:layout>
      <c:barChart>
        <c:barDir val="col"/>
        <c:grouping val="clustered"/>
        <c:varyColors val="0"/>
        <c:ser>
          <c:idx val="0"/>
          <c:order val="0"/>
          <c:tx>
            <c:strRef>
              <c:f>Sheet1!$A$2</c:f>
              <c:strCache>
                <c:ptCount val="1"/>
                <c:pt idx="0">
                  <c:v> Anatomical Mesh</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6 months</c:v>
                </c:pt>
                <c:pt idx="1">
                  <c:v>1 year</c:v>
                </c:pt>
              </c:strCache>
            </c:strRef>
          </c:cat>
          <c:val>
            <c:numRef>
              <c:f>Sheet1!$B$2:$C$2</c:f>
              <c:numCache>
                <c:formatCode>0%</c:formatCode>
                <c:ptCount val="2"/>
                <c:pt idx="0">
                  <c:v>0.2</c:v>
                </c:pt>
                <c:pt idx="1">
                  <c:v>0.15</c:v>
                </c:pt>
              </c:numCache>
            </c:numRef>
          </c:val>
          <c:extLst>
            <c:ext xmlns:c16="http://schemas.microsoft.com/office/drawing/2014/chart" uri="{C3380CC4-5D6E-409C-BE32-E72D297353CC}">
              <c16:uniqueId val="{00000000-4A9B-4AA1-966E-74DB1DEA088B}"/>
            </c:ext>
          </c:extLst>
        </c:ser>
        <c:ser>
          <c:idx val="1"/>
          <c:order val="1"/>
          <c:tx>
            <c:strRef>
              <c:f>Sheet1!$A$3</c:f>
              <c:strCache>
                <c:ptCount val="1"/>
                <c:pt idx="0">
                  <c:v>Flat Mesh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6 months</c:v>
                </c:pt>
                <c:pt idx="1">
                  <c:v>1 year</c:v>
                </c:pt>
              </c:strCache>
            </c:strRef>
          </c:cat>
          <c:val>
            <c:numRef>
              <c:f>Sheet1!$B$3:$C$3</c:f>
              <c:numCache>
                <c:formatCode>0%</c:formatCode>
                <c:ptCount val="2"/>
                <c:pt idx="0">
                  <c:v>0.22</c:v>
                </c:pt>
                <c:pt idx="1">
                  <c:v>0.17</c:v>
                </c:pt>
              </c:numCache>
            </c:numRef>
          </c:val>
          <c:extLst>
            <c:ext xmlns:c16="http://schemas.microsoft.com/office/drawing/2014/chart" uri="{C3380CC4-5D6E-409C-BE32-E72D297353CC}">
              <c16:uniqueId val="{00000001-4A9B-4AA1-966E-74DB1DEA088B}"/>
            </c:ext>
          </c:extLst>
        </c:ser>
        <c:dLbls>
          <c:showLegendKey val="0"/>
          <c:showVal val="0"/>
          <c:showCatName val="0"/>
          <c:showSerName val="0"/>
          <c:showPercent val="0"/>
          <c:showBubbleSize val="0"/>
        </c:dLbls>
        <c:gapWidth val="219"/>
        <c:overlap val="-27"/>
        <c:axId val="1226989791"/>
        <c:axId val="1226977311"/>
      </c:barChart>
      <c:catAx>
        <c:axId val="122698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26977311"/>
        <c:crosses val="autoZero"/>
        <c:auto val="1"/>
        <c:lblAlgn val="ctr"/>
        <c:lblOffset val="100"/>
        <c:noMultiLvlLbl val="0"/>
      </c:catAx>
      <c:valAx>
        <c:axId val="1226977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26989791"/>
        <c:crosses val="autoZero"/>
        <c:crossBetween val="between"/>
      </c:valAx>
      <c:spPr>
        <a:noFill/>
        <a:ln>
          <a:noFill/>
        </a:ln>
        <a:effectLst/>
      </c:spPr>
    </c:plotArea>
    <c:legend>
      <c:legendPos val="b"/>
      <c:layout>
        <c:manualLayout>
          <c:xMode val="edge"/>
          <c:yMode val="edge"/>
          <c:x val="0.32429538421057935"/>
          <c:y val="0.9425627004957714"/>
          <c:w val="0.35081110564304463"/>
          <c:h val="5.665675950083982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sz="2400" baseline="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Operative Time</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357693569553808E-2"/>
          <c:y val="9.509259259259259E-2"/>
          <c:w val="0.93118397309711287"/>
          <c:h val="0.69474657334499856"/>
        </c:manualLayout>
      </c:layout>
      <c:barChart>
        <c:barDir val="col"/>
        <c:grouping val="clustered"/>
        <c:varyColors val="0"/>
        <c:ser>
          <c:idx val="0"/>
          <c:order val="0"/>
          <c:tx>
            <c:strRef>
              <c:f>Sheet1!$K$8</c:f>
              <c:strCache>
                <c:ptCount val="1"/>
                <c:pt idx="0">
                  <c:v>Anatomical Mesh</c:v>
                </c:pt>
              </c:strCache>
            </c:strRef>
          </c:tx>
          <c:spPr>
            <a:solidFill>
              <a:srgbClr val="00B0F0"/>
            </a:solidFill>
            <a:ln>
              <a:noFill/>
            </a:ln>
            <a:effectLst/>
          </c:spPr>
          <c:invertIfNegative val="0"/>
          <c:dLbls>
            <c:dLbl>
              <c:idx val="2"/>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FDE-431E-B41C-B5BE257E502B}"/>
                </c:ext>
              </c:extLst>
            </c:dLbl>
            <c:dLbl>
              <c:idx val="3"/>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FDE-431E-B41C-B5BE257E502B}"/>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Sheet1!$J$9:$J$13</c:f>
              <c:strCache>
                <c:ptCount val="5"/>
                <c:pt idx="0">
                  <c:v>0 - 59min</c:v>
                </c:pt>
                <c:pt idx="1">
                  <c:v>60 - 119min </c:v>
                </c:pt>
                <c:pt idx="2">
                  <c:v>120 - 179min</c:v>
                </c:pt>
                <c:pt idx="3">
                  <c:v>180 - 239min</c:v>
                </c:pt>
                <c:pt idx="4">
                  <c:v>≥240 min</c:v>
                </c:pt>
              </c:strCache>
            </c:strRef>
          </c:cat>
          <c:val>
            <c:numRef>
              <c:f>Sheet1!$K$9:$K$13</c:f>
              <c:numCache>
                <c:formatCode>0%</c:formatCode>
                <c:ptCount val="5"/>
                <c:pt idx="0">
                  <c:v>0.46</c:v>
                </c:pt>
                <c:pt idx="1">
                  <c:v>0.46</c:v>
                </c:pt>
                <c:pt idx="2" formatCode="0.00%">
                  <c:v>7.2999999999999995E-2</c:v>
                </c:pt>
                <c:pt idx="3" formatCode="0.00%">
                  <c:v>1.0999999999999999E-2</c:v>
                </c:pt>
                <c:pt idx="4" formatCode="General">
                  <c:v>0</c:v>
                </c:pt>
              </c:numCache>
            </c:numRef>
          </c:val>
          <c:extLst>
            <c:ext xmlns:c16="http://schemas.microsoft.com/office/drawing/2014/chart" uri="{C3380CC4-5D6E-409C-BE32-E72D297353CC}">
              <c16:uniqueId val="{00000000-0DC0-4230-B2E2-D26FDC31C711}"/>
            </c:ext>
          </c:extLst>
        </c:ser>
        <c:ser>
          <c:idx val="1"/>
          <c:order val="1"/>
          <c:tx>
            <c:strRef>
              <c:f>Sheet1!$L$8</c:f>
              <c:strCache>
                <c:ptCount val="1"/>
                <c:pt idx="0">
                  <c:v>Flat Mesh</c:v>
                </c:pt>
              </c:strCache>
            </c:strRef>
          </c:tx>
          <c:spPr>
            <a:solidFill>
              <a:schemeClr val="accent2"/>
            </a:solidFill>
            <a:ln>
              <a:noFill/>
            </a:ln>
            <a:effectLst/>
          </c:spPr>
          <c:invertIfNegative val="0"/>
          <c:dLbls>
            <c:dLbl>
              <c:idx val="2"/>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FDE-431E-B41C-B5BE257E502B}"/>
                </c:ext>
              </c:extLst>
            </c:dLbl>
            <c:dLbl>
              <c:idx val="3"/>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FDE-431E-B41C-B5BE257E502B}"/>
                </c:ext>
              </c:extLst>
            </c:dLbl>
            <c:dLbl>
              <c:idx val="4"/>
              <c:tx>
                <c:rich>
                  <a:bodyPr/>
                  <a:lstStyle/>
                  <a:p>
                    <a:r>
                      <a:rPr lang="en-US"/>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FDE-431E-B41C-B5BE257E502B}"/>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Sheet1!$J$9:$J$13</c:f>
              <c:strCache>
                <c:ptCount val="5"/>
                <c:pt idx="0">
                  <c:v>0 - 59min</c:v>
                </c:pt>
                <c:pt idx="1">
                  <c:v>60 - 119min </c:v>
                </c:pt>
                <c:pt idx="2">
                  <c:v>120 - 179min</c:v>
                </c:pt>
                <c:pt idx="3">
                  <c:v>180 - 239min</c:v>
                </c:pt>
                <c:pt idx="4">
                  <c:v>≥240 min</c:v>
                </c:pt>
              </c:strCache>
            </c:strRef>
          </c:cat>
          <c:val>
            <c:numRef>
              <c:f>Sheet1!$L$9:$L$13</c:f>
              <c:numCache>
                <c:formatCode>0%</c:formatCode>
                <c:ptCount val="5"/>
                <c:pt idx="0">
                  <c:v>0.42</c:v>
                </c:pt>
                <c:pt idx="1">
                  <c:v>0.51</c:v>
                </c:pt>
                <c:pt idx="2" formatCode="0.00%">
                  <c:v>5.7000000000000002E-2</c:v>
                </c:pt>
                <c:pt idx="3" formatCode="0.00%">
                  <c:v>1.0999999999999999E-2</c:v>
                </c:pt>
                <c:pt idx="4" formatCode="0.00%">
                  <c:v>1E-3</c:v>
                </c:pt>
              </c:numCache>
            </c:numRef>
          </c:val>
          <c:extLst>
            <c:ext xmlns:c16="http://schemas.microsoft.com/office/drawing/2014/chart" uri="{C3380CC4-5D6E-409C-BE32-E72D297353CC}">
              <c16:uniqueId val="{00000001-0DC0-4230-B2E2-D26FDC31C711}"/>
            </c:ext>
          </c:extLst>
        </c:ser>
        <c:dLbls>
          <c:showLegendKey val="0"/>
          <c:showVal val="0"/>
          <c:showCatName val="0"/>
          <c:showSerName val="0"/>
          <c:showPercent val="0"/>
          <c:showBubbleSize val="0"/>
        </c:dLbls>
        <c:gapWidth val="152"/>
        <c:overlap val="-12"/>
        <c:axId val="1759336047"/>
        <c:axId val="1759337007"/>
      </c:barChart>
      <c:catAx>
        <c:axId val="175933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7007"/>
        <c:crosses val="autoZero"/>
        <c:auto val="1"/>
        <c:lblAlgn val="ctr"/>
        <c:lblOffset val="100"/>
        <c:noMultiLvlLbl val="0"/>
      </c:catAx>
      <c:valAx>
        <c:axId val="175933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6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sz="2400" baseline="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r>
              <a:rPr lang="en-US"/>
              <a:t>30 day outcomes</a:t>
            </a:r>
          </a:p>
        </c:rich>
      </c:tx>
      <c:overlay val="0"/>
      <c:spPr>
        <a:noFill/>
        <a:ln>
          <a:noFill/>
        </a:ln>
        <a:effectLst/>
      </c:spPr>
      <c:txPr>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93208661417323E-2"/>
          <c:y val="6.3611111111111104E-2"/>
          <c:w val="0.94068922244094488"/>
          <c:h val="0.61882064741907261"/>
        </c:manualLayout>
      </c:layout>
      <c:barChart>
        <c:barDir val="col"/>
        <c:grouping val="clustered"/>
        <c:varyColors val="0"/>
        <c:ser>
          <c:idx val="0"/>
          <c:order val="0"/>
          <c:tx>
            <c:strRef>
              <c:f>Sheet1!$B$1</c:f>
              <c:strCache>
                <c:ptCount val="1"/>
                <c:pt idx="0">
                  <c:v>Anatomical Mesh</c:v>
                </c:pt>
              </c:strCache>
            </c:strRef>
          </c:tx>
          <c:spPr>
            <a:solidFill>
              <a:srgbClr val="00B0F0"/>
            </a:solidFill>
            <a:ln>
              <a:noFill/>
            </a:ln>
            <a:effectLst/>
          </c:spPr>
          <c:invertIfNegative val="0"/>
          <c:dLbls>
            <c:dLbl>
              <c:idx val="0"/>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FD-48C6-8029-06F3BBED3994}"/>
                </c:ext>
              </c:extLst>
            </c:dLbl>
            <c:dLbl>
              <c:idx val="1"/>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FD-48C6-8029-06F3BBED3994}"/>
                </c:ext>
              </c:extLst>
            </c:dLbl>
            <c:dLbl>
              <c:idx val="2"/>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3FD-48C6-8029-06F3BBED3994}"/>
                </c:ext>
              </c:extLst>
            </c:dLbl>
            <c:dLbl>
              <c:idx val="3"/>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3FD-48C6-8029-06F3BBED3994}"/>
                </c:ext>
              </c:extLst>
            </c:dLbl>
            <c:dLbl>
              <c:idx val="4"/>
              <c:tx>
                <c:rich>
                  <a:bodyPr/>
                  <a:lstStyle/>
                  <a:p>
                    <a:r>
                      <a:rPr lang="en-US"/>
                      <a:t>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3FD-48C6-8029-06F3BBED3994}"/>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SSI</c:v>
                </c:pt>
                <c:pt idx="1">
                  <c:v>SSO</c:v>
                </c:pt>
                <c:pt idx="2">
                  <c:v>SSOPI</c:v>
                </c:pt>
                <c:pt idx="3">
                  <c:v>Reoperation</c:v>
                </c:pt>
                <c:pt idx="4">
                  <c:v>Readmission</c:v>
                </c:pt>
              </c:strCache>
            </c:strRef>
          </c:cat>
          <c:val>
            <c:numRef>
              <c:f>Sheet1!$B$2:$B$6</c:f>
              <c:numCache>
                <c:formatCode>0.00%</c:formatCode>
                <c:ptCount val="5"/>
                <c:pt idx="0">
                  <c:v>3.0000000000000001E-3</c:v>
                </c:pt>
                <c:pt idx="1">
                  <c:v>6.7000000000000004E-2</c:v>
                </c:pt>
                <c:pt idx="2">
                  <c:v>5.0000000000000001E-3</c:v>
                </c:pt>
                <c:pt idx="3">
                  <c:v>3.0000000000000001E-3</c:v>
                </c:pt>
                <c:pt idx="4">
                  <c:v>6.0000000000000001E-3</c:v>
                </c:pt>
              </c:numCache>
            </c:numRef>
          </c:val>
          <c:extLst>
            <c:ext xmlns:c16="http://schemas.microsoft.com/office/drawing/2014/chart" uri="{C3380CC4-5D6E-409C-BE32-E72D297353CC}">
              <c16:uniqueId val="{00000000-526E-4E2D-8CDC-5C26322823D9}"/>
            </c:ext>
          </c:extLst>
        </c:ser>
        <c:ser>
          <c:idx val="1"/>
          <c:order val="1"/>
          <c:tx>
            <c:strRef>
              <c:f>Sheet1!$C$1</c:f>
              <c:strCache>
                <c:ptCount val="1"/>
                <c:pt idx="0">
                  <c:v>Flat Mesh</c:v>
                </c:pt>
              </c:strCache>
            </c:strRef>
          </c:tx>
          <c:spPr>
            <a:solidFill>
              <a:schemeClr val="accent2"/>
            </a:solidFill>
            <a:ln>
              <a:noFill/>
            </a:ln>
            <a:effectLst/>
          </c:spPr>
          <c:invertIfNegative val="0"/>
          <c:dLbls>
            <c:dLbl>
              <c:idx val="1"/>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FD-48C6-8029-06F3BBED3994}"/>
                </c:ext>
              </c:extLst>
            </c:dLbl>
            <c:dLbl>
              <c:idx val="2"/>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3FD-48C6-8029-06F3BBED3994}"/>
                </c:ext>
              </c:extLst>
            </c:dLbl>
            <c:dLbl>
              <c:idx val="3"/>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3FD-48C6-8029-06F3BBED3994}"/>
                </c:ext>
              </c:extLst>
            </c:dLbl>
            <c:dLbl>
              <c:idx val="4"/>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3FD-48C6-8029-06F3BBED3994}"/>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SSI</c:v>
                </c:pt>
                <c:pt idx="1">
                  <c:v>SSO</c:v>
                </c:pt>
                <c:pt idx="2">
                  <c:v>SSOPI</c:v>
                </c:pt>
                <c:pt idx="3">
                  <c:v>Reoperation</c:v>
                </c:pt>
                <c:pt idx="4">
                  <c:v>Readmission</c:v>
                </c:pt>
              </c:strCache>
            </c:strRef>
          </c:cat>
          <c:val>
            <c:numRef>
              <c:f>Sheet1!$C$2:$C$6</c:f>
              <c:numCache>
                <c:formatCode>0.00%</c:formatCode>
                <c:ptCount val="5"/>
                <c:pt idx="0" formatCode="General">
                  <c:v>0</c:v>
                </c:pt>
                <c:pt idx="1">
                  <c:v>5.5E-2</c:v>
                </c:pt>
                <c:pt idx="2">
                  <c:v>3.0000000000000001E-3</c:v>
                </c:pt>
                <c:pt idx="3">
                  <c:v>5.0000000000000001E-3</c:v>
                </c:pt>
                <c:pt idx="4">
                  <c:v>5.0000000000000001E-3</c:v>
                </c:pt>
              </c:numCache>
            </c:numRef>
          </c:val>
          <c:extLst>
            <c:ext xmlns:c16="http://schemas.microsoft.com/office/drawing/2014/chart" uri="{C3380CC4-5D6E-409C-BE32-E72D297353CC}">
              <c16:uniqueId val="{00000001-526E-4E2D-8CDC-5C26322823D9}"/>
            </c:ext>
          </c:extLst>
        </c:ser>
        <c:dLbls>
          <c:showLegendKey val="0"/>
          <c:showVal val="0"/>
          <c:showCatName val="0"/>
          <c:showSerName val="0"/>
          <c:showPercent val="0"/>
          <c:showBubbleSize val="0"/>
        </c:dLbls>
        <c:gapWidth val="152"/>
        <c:overlap val="-12"/>
        <c:axId val="1759336047"/>
        <c:axId val="1759337007"/>
      </c:barChart>
      <c:catAx>
        <c:axId val="175933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7007"/>
        <c:crosses val="autoZero"/>
        <c:auto val="1"/>
        <c:lblAlgn val="ctr"/>
        <c:lblOffset val="100"/>
        <c:noMultiLvlLbl val="0"/>
      </c:catAx>
      <c:valAx>
        <c:axId val="175933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6047"/>
        <c:crosses val="autoZero"/>
        <c:crossBetween val="between"/>
      </c:valAx>
      <c:spPr>
        <a:noFill/>
        <a:ln>
          <a:noFill/>
        </a:ln>
        <a:effectLst/>
      </c:spPr>
    </c:plotArea>
    <c:legend>
      <c:legendPos val="b"/>
      <c:layout>
        <c:manualLayout>
          <c:xMode val="edge"/>
          <c:yMode val="edge"/>
          <c:x val="0.21901681430446193"/>
          <c:y val="0.89305511811023619"/>
          <c:w val="0.56092470472440947"/>
          <c:h val="8.8426363371245265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2200" baseline="0"/>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Patient-Reported  Recurrence </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357698274089423E-2"/>
          <c:y val="0.10956474190726159"/>
          <c:w val="0.93118396745275323"/>
          <c:h val="0.64879294254884801"/>
        </c:manualLayout>
      </c:layout>
      <c:barChart>
        <c:barDir val="col"/>
        <c:grouping val="clustered"/>
        <c:varyColors val="0"/>
        <c:ser>
          <c:idx val="0"/>
          <c:order val="0"/>
          <c:tx>
            <c:strRef>
              <c:f>Sheet1!$B$1</c:f>
              <c:strCache>
                <c:ptCount val="1"/>
                <c:pt idx="0">
                  <c:v>Anatomical Mesh</c:v>
                </c:pt>
              </c:strCache>
            </c:strRef>
          </c:tx>
          <c:spPr>
            <a:solidFill>
              <a:srgbClr val="00B0F0"/>
            </a:solidFill>
            <a:ln>
              <a:noFill/>
            </a:ln>
            <a:effectLst/>
          </c:spPr>
          <c:invertIfNegative val="0"/>
          <c:dLbls>
            <c:dLbl>
              <c:idx val="0"/>
              <c:tx>
                <c:rich>
                  <a:bodyPr/>
                  <a:lstStyle/>
                  <a:p>
                    <a:r>
                      <a:rPr lang="en-US"/>
                      <a:t>15.0%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33A-46C1-85F0-D4B80EC8676B}"/>
                </c:ext>
              </c:extLst>
            </c:dLbl>
            <c:dLbl>
              <c:idx val="1"/>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B13-4F16-B57C-58422E4D615C}"/>
                </c:ext>
              </c:extLst>
            </c:dLbl>
            <c:dLbl>
              <c:idx val="2"/>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B13-4F16-B57C-58422E4D615C}"/>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≤30 days</c:v>
                </c:pt>
                <c:pt idx="1">
                  <c:v>6 months</c:v>
                </c:pt>
                <c:pt idx="2">
                  <c:v>1 year</c:v>
                </c:pt>
              </c:strCache>
            </c:strRef>
          </c:cat>
          <c:val>
            <c:numRef>
              <c:f>Sheet1!$B$2:$B$4</c:f>
              <c:numCache>
                <c:formatCode>0.00%</c:formatCode>
                <c:ptCount val="3"/>
                <c:pt idx="0" formatCode="0%">
                  <c:v>0.15</c:v>
                </c:pt>
                <c:pt idx="1">
                  <c:v>5.7000000000000002E-2</c:v>
                </c:pt>
                <c:pt idx="2">
                  <c:v>7.2999999999999995E-2</c:v>
                </c:pt>
              </c:numCache>
            </c:numRef>
          </c:val>
          <c:extLst>
            <c:ext xmlns:c16="http://schemas.microsoft.com/office/drawing/2014/chart" uri="{C3380CC4-5D6E-409C-BE32-E72D297353CC}">
              <c16:uniqueId val="{00000000-733A-46C1-85F0-D4B80EC8676B}"/>
            </c:ext>
          </c:extLst>
        </c:ser>
        <c:ser>
          <c:idx val="1"/>
          <c:order val="1"/>
          <c:tx>
            <c:strRef>
              <c:f>Sheet1!$C$1</c:f>
              <c:strCache>
                <c:ptCount val="1"/>
                <c:pt idx="0">
                  <c:v>Flat Mesh</c:v>
                </c:pt>
              </c:strCache>
            </c:strRef>
          </c:tx>
          <c:spPr>
            <a:solidFill>
              <a:srgbClr val="E97132"/>
            </a:solidFill>
            <a:ln>
              <a:noFill/>
            </a:ln>
            <a:effectLst/>
          </c:spPr>
          <c:invertIfNegative val="0"/>
          <c:dLbls>
            <c:dLbl>
              <c:idx val="0"/>
              <c:tx>
                <c:rich>
                  <a:bodyPr/>
                  <a:lstStyle/>
                  <a:p>
                    <a:r>
                      <a:rPr lang="en-US"/>
                      <a:t>12.0%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33A-46C1-85F0-D4B80EC8676B}"/>
                </c:ext>
              </c:extLst>
            </c:dLbl>
            <c:dLbl>
              <c:idx val="1"/>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13-4F16-B57C-58422E4D615C}"/>
                </c:ext>
              </c:extLst>
            </c:dLbl>
            <c:dLbl>
              <c:idx val="2"/>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13-4F16-B57C-58422E4D615C}"/>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≤30 days</c:v>
                </c:pt>
                <c:pt idx="1">
                  <c:v>6 months</c:v>
                </c:pt>
                <c:pt idx="2">
                  <c:v>1 year</c:v>
                </c:pt>
              </c:strCache>
            </c:strRef>
          </c:cat>
          <c:val>
            <c:numRef>
              <c:f>Sheet1!$C$2:$C$4</c:f>
              <c:numCache>
                <c:formatCode>0.00%</c:formatCode>
                <c:ptCount val="3"/>
                <c:pt idx="0" formatCode="0%">
                  <c:v>0.12</c:v>
                </c:pt>
                <c:pt idx="1">
                  <c:v>6.2E-2</c:v>
                </c:pt>
                <c:pt idx="2">
                  <c:v>4.7E-2</c:v>
                </c:pt>
              </c:numCache>
            </c:numRef>
          </c:val>
          <c:extLst>
            <c:ext xmlns:c16="http://schemas.microsoft.com/office/drawing/2014/chart" uri="{C3380CC4-5D6E-409C-BE32-E72D297353CC}">
              <c16:uniqueId val="{00000001-733A-46C1-85F0-D4B80EC8676B}"/>
            </c:ext>
          </c:extLst>
        </c:ser>
        <c:dLbls>
          <c:showLegendKey val="0"/>
          <c:showVal val="0"/>
          <c:showCatName val="0"/>
          <c:showSerName val="0"/>
          <c:showPercent val="0"/>
          <c:showBubbleSize val="0"/>
        </c:dLbls>
        <c:gapWidth val="152"/>
        <c:overlap val="-12"/>
        <c:axId val="1759336047"/>
        <c:axId val="1759337007"/>
      </c:barChart>
      <c:catAx>
        <c:axId val="175933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7007"/>
        <c:crosses val="autoZero"/>
        <c:auto val="1"/>
        <c:lblAlgn val="ctr"/>
        <c:lblOffset val="100"/>
        <c:noMultiLvlLbl val="0"/>
      </c:catAx>
      <c:valAx>
        <c:axId val="175933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6047"/>
        <c:crosses val="autoZero"/>
        <c:crossBetween val="between"/>
      </c:valAx>
      <c:spPr>
        <a:noFill/>
        <a:ln>
          <a:noFill/>
        </a:ln>
        <a:effectLst/>
      </c:spPr>
    </c:plotArea>
    <c:legend>
      <c:legendPos val="b"/>
      <c:layout>
        <c:manualLayout>
          <c:xMode val="edge"/>
          <c:yMode val="edge"/>
          <c:x val="0.20339174896585868"/>
          <c:y val="0.93379585885097682"/>
          <c:w val="0.54738308295464921"/>
          <c:h val="6.620414114902303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rgbClr val="FFFFFF"/>
    </a:solidFill>
    <a:ln>
      <a:noFill/>
    </a:ln>
    <a:effectLst/>
  </c:spPr>
  <c:txPr>
    <a:bodyPr/>
    <a:lstStyle/>
    <a:p>
      <a:pPr>
        <a:defRPr sz="2400" baseline="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Surgeon-Reported Recurrence</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357693569553808E-2"/>
          <c:y val="0.10956474190726159"/>
          <c:w val="0.93118397309711287"/>
          <c:h val="0.62657072032662586"/>
        </c:manualLayout>
      </c:layout>
      <c:barChart>
        <c:barDir val="col"/>
        <c:grouping val="clustered"/>
        <c:varyColors val="0"/>
        <c:ser>
          <c:idx val="0"/>
          <c:order val="0"/>
          <c:tx>
            <c:strRef>
              <c:f>Sheet1!$B$1</c:f>
              <c:strCache>
                <c:ptCount val="1"/>
                <c:pt idx="0">
                  <c:v>Anatomical Mesh</c:v>
                </c:pt>
              </c:strCache>
            </c:strRef>
          </c:tx>
          <c:spPr>
            <a:solidFill>
              <a:srgbClr val="00B0F0"/>
            </a:solidFill>
            <a:ln>
              <a:noFill/>
            </a:ln>
            <a:effectLst/>
          </c:spPr>
          <c:invertIfNegative val="0"/>
          <c:dLbls>
            <c:dLbl>
              <c:idx val="1"/>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B9-4F85-8C19-422C49F61030}"/>
                </c:ext>
              </c:extLst>
            </c:dLbl>
            <c:dLbl>
              <c:idx val="2"/>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2B9-4F85-8C19-422C49F61030}"/>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≤30 days</c:v>
                </c:pt>
                <c:pt idx="1">
                  <c:v>6 months</c:v>
                </c:pt>
                <c:pt idx="2">
                  <c:v>1 year</c:v>
                </c:pt>
              </c:strCache>
            </c:strRef>
          </c:cat>
          <c:val>
            <c:numRef>
              <c:f>Sheet1!$B$2:$B$4</c:f>
              <c:numCache>
                <c:formatCode>0.00%</c:formatCode>
                <c:ptCount val="3"/>
                <c:pt idx="0" formatCode="General">
                  <c:v>0</c:v>
                </c:pt>
                <c:pt idx="1">
                  <c:v>3.1E-2</c:v>
                </c:pt>
                <c:pt idx="2">
                  <c:v>9.8000000000000004E-2</c:v>
                </c:pt>
              </c:numCache>
            </c:numRef>
          </c:val>
          <c:extLst>
            <c:ext xmlns:c16="http://schemas.microsoft.com/office/drawing/2014/chart" uri="{C3380CC4-5D6E-409C-BE32-E72D297353CC}">
              <c16:uniqueId val="{00000000-25C0-44BE-8AF9-3D64F6DDF2CB}"/>
            </c:ext>
          </c:extLst>
        </c:ser>
        <c:ser>
          <c:idx val="1"/>
          <c:order val="1"/>
          <c:tx>
            <c:strRef>
              <c:f>Sheet1!$C$1</c:f>
              <c:strCache>
                <c:ptCount val="1"/>
                <c:pt idx="0">
                  <c:v>Flat Mesh</c:v>
                </c:pt>
              </c:strCache>
            </c:strRef>
          </c:tx>
          <c:spPr>
            <a:solidFill>
              <a:schemeClr val="accent2"/>
            </a:solidFill>
            <a:ln>
              <a:noFill/>
            </a:ln>
            <a:effectLst/>
          </c:spPr>
          <c:invertIfNegative val="0"/>
          <c:dLbls>
            <c:dLbl>
              <c:idx val="0"/>
              <c:tx>
                <c:rich>
                  <a:bodyPr/>
                  <a:lstStyle/>
                  <a:p>
                    <a:r>
                      <a:rPr lang="en-US"/>
                      <a:t>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2B9-4F85-8C19-422C49F61030}"/>
                </c:ext>
              </c:extLst>
            </c:dLbl>
            <c:dLbl>
              <c:idx val="1"/>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2B9-4F85-8C19-422C49F61030}"/>
                </c:ext>
              </c:extLst>
            </c:dLbl>
            <c:dLbl>
              <c:idx val="2"/>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2B9-4F85-8C19-422C49F61030}"/>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≤30 days</c:v>
                </c:pt>
                <c:pt idx="1">
                  <c:v>6 months</c:v>
                </c:pt>
                <c:pt idx="2">
                  <c:v>1 year</c:v>
                </c:pt>
              </c:strCache>
            </c:strRef>
          </c:cat>
          <c:val>
            <c:numRef>
              <c:f>Sheet1!$C$2:$C$4</c:f>
              <c:numCache>
                <c:formatCode>0.00%</c:formatCode>
                <c:ptCount val="3"/>
                <c:pt idx="0">
                  <c:v>4.0000000000000001E-3</c:v>
                </c:pt>
                <c:pt idx="1">
                  <c:v>5.3999999999999999E-2</c:v>
                </c:pt>
                <c:pt idx="2">
                  <c:v>4.4999999999999998E-2</c:v>
                </c:pt>
              </c:numCache>
            </c:numRef>
          </c:val>
          <c:extLst>
            <c:ext xmlns:c16="http://schemas.microsoft.com/office/drawing/2014/chart" uri="{C3380CC4-5D6E-409C-BE32-E72D297353CC}">
              <c16:uniqueId val="{00000001-25C0-44BE-8AF9-3D64F6DDF2CB}"/>
            </c:ext>
          </c:extLst>
        </c:ser>
        <c:dLbls>
          <c:showLegendKey val="0"/>
          <c:showVal val="0"/>
          <c:showCatName val="0"/>
          <c:showSerName val="0"/>
          <c:showPercent val="0"/>
          <c:showBubbleSize val="0"/>
        </c:dLbls>
        <c:gapWidth val="152"/>
        <c:overlap val="-12"/>
        <c:axId val="1759336047"/>
        <c:axId val="1759337007"/>
      </c:barChart>
      <c:catAx>
        <c:axId val="175933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7007"/>
        <c:crosses val="autoZero"/>
        <c:auto val="1"/>
        <c:lblAlgn val="ctr"/>
        <c:lblOffset val="100"/>
        <c:noMultiLvlLbl val="0"/>
      </c:catAx>
      <c:valAx>
        <c:axId val="175933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6047"/>
        <c:crosses val="autoZero"/>
        <c:crossBetween val="between"/>
      </c:valAx>
      <c:spPr>
        <a:noFill/>
        <a:ln>
          <a:noFill/>
        </a:ln>
        <a:effectLst/>
      </c:spPr>
    </c:plotArea>
    <c:legend>
      <c:legendPos val="b"/>
      <c:layout>
        <c:manualLayout>
          <c:xMode val="edge"/>
          <c:yMode val="edge"/>
          <c:x val="0.18929945866141731"/>
          <c:y val="0.94598002333041709"/>
          <c:w val="0.6203594160104986"/>
          <c:h val="5.401997666958296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rgbClr val="FFFFFF"/>
    </a:solidFill>
    <a:ln>
      <a:noFill/>
    </a:ln>
    <a:effectLst/>
  </c:spPr>
  <c:txPr>
    <a:bodyPr/>
    <a:lstStyle/>
    <a:p>
      <a:pPr>
        <a:defRPr sz="2400" baseline="0">
          <a:solidFill>
            <a:schemeClr val="tx1">
              <a:lumMod val="65000"/>
              <a:lumOff val="35000"/>
            </a:schemeClr>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Pragmatic Recurrence at 1 year </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414124015748034E-2"/>
          <c:y val="0.11182866724992709"/>
          <c:w val="0.93612754265091869"/>
          <c:h val="0.67408646835812192"/>
        </c:manualLayout>
      </c:layout>
      <c:barChart>
        <c:barDir val="col"/>
        <c:grouping val="clustered"/>
        <c:varyColors val="0"/>
        <c:ser>
          <c:idx val="0"/>
          <c:order val="0"/>
          <c:tx>
            <c:strRef>
              <c:f>Sheet1!$A$2</c:f>
              <c:strCache>
                <c:ptCount val="1"/>
                <c:pt idx="0">
                  <c:v>Anatomical Mesh (N=563)</c:v>
                </c:pt>
              </c:strCache>
            </c:strRef>
          </c:tx>
          <c:spPr>
            <a:solidFill>
              <a:srgbClr val="00B0F0"/>
            </a:solidFill>
            <a:ln>
              <a:noFill/>
            </a:ln>
            <a:effectLst/>
          </c:spPr>
          <c:invertIfNegative val="0"/>
          <c:dLbls>
            <c:dLbl>
              <c:idx val="0"/>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7E1-4C1E-9E18-AA8062EDC57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Pragmatic Recurrence at 1 year</c:v>
                </c:pt>
              </c:strCache>
            </c:strRef>
          </c:cat>
          <c:val>
            <c:numRef>
              <c:f>Sheet1!$B$2</c:f>
              <c:numCache>
                <c:formatCode>0.00%</c:formatCode>
                <c:ptCount val="1"/>
                <c:pt idx="0">
                  <c:v>7.0999999999999994E-2</c:v>
                </c:pt>
              </c:numCache>
            </c:numRef>
          </c:val>
          <c:extLst>
            <c:ext xmlns:c16="http://schemas.microsoft.com/office/drawing/2014/chart" uri="{C3380CC4-5D6E-409C-BE32-E72D297353CC}">
              <c16:uniqueId val="{00000000-BABF-4CAD-9BDD-24B6B0BF8AF8}"/>
            </c:ext>
          </c:extLst>
        </c:ser>
        <c:ser>
          <c:idx val="1"/>
          <c:order val="1"/>
          <c:tx>
            <c:strRef>
              <c:f>Sheet1!$A$3</c:f>
              <c:strCache>
                <c:ptCount val="1"/>
                <c:pt idx="0">
                  <c:v>Flat Mesh (N=529)</c:v>
                </c:pt>
              </c:strCache>
            </c:strRef>
          </c:tx>
          <c:spPr>
            <a:solidFill>
              <a:srgbClr val="E97132"/>
            </a:solidFill>
            <a:ln>
              <a:noFill/>
            </a:ln>
            <a:effectLst/>
          </c:spPr>
          <c:invertIfNegative val="0"/>
          <c:dLbls>
            <c:dLbl>
              <c:idx val="0"/>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E1-4C1E-9E18-AA8062EDC57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Pragmatic Recurrence at 1 year</c:v>
                </c:pt>
              </c:strCache>
            </c:strRef>
          </c:cat>
          <c:val>
            <c:numRef>
              <c:f>Sheet1!$B$3</c:f>
              <c:numCache>
                <c:formatCode>0.00%</c:formatCode>
                <c:ptCount val="1"/>
                <c:pt idx="0">
                  <c:v>4.2000000000000003E-2</c:v>
                </c:pt>
              </c:numCache>
            </c:numRef>
          </c:val>
          <c:extLst>
            <c:ext xmlns:c16="http://schemas.microsoft.com/office/drawing/2014/chart" uri="{C3380CC4-5D6E-409C-BE32-E72D297353CC}">
              <c16:uniqueId val="{00000001-BABF-4CAD-9BDD-24B6B0BF8AF8}"/>
            </c:ext>
          </c:extLst>
        </c:ser>
        <c:dLbls>
          <c:showLegendKey val="0"/>
          <c:showVal val="0"/>
          <c:showCatName val="0"/>
          <c:showSerName val="0"/>
          <c:showPercent val="0"/>
          <c:showBubbleSize val="0"/>
        </c:dLbls>
        <c:gapWidth val="152"/>
        <c:overlap val="-12"/>
        <c:axId val="1759336047"/>
        <c:axId val="1759337007"/>
      </c:barChart>
      <c:catAx>
        <c:axId val="175933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7007"/>
        <c:crosses val="autoZero"/>
        <c:auto val="1"/>
        <c:lblAlgn val="ctr"/>
        <c:lblOffset val="100"/>
        <c:noMultiLvlLbl val="0"/>
      </c:catAx>
      <c:valAx>
        <c:axId val="175933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9336047"/>
        <c:crosses val="autoZero"/>
        <c:crossBetween val="between"/>
      </c:valAx>
      <c:spPr>
        <a:noFill/>
        <a:ln>
          <a:noFill/>
        </a:ln>
        <a:effectLst/>
      </c:spPr>
    </c:plotArea>
    <c:legend>
      <c:legendPos val="b"/>
      <c:layout>
        <c:manualLayout>
          <c:xMode val="edge"/>
          <c:yMode val="edge"/>
          <c:x val="7.2415846456692912E-2"/>
          <c:y val="0.89783187518226892"/>
          <c:w val="0.81454330708661415"/>
          <c:h val="0.102168124817731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rgbClr val="FFFFFF"/>
    </a:solidFill>
    <a:ln>
      <a:noFill/>
    </a:ln>
    <a:effectLst/>
  </c:spPr>
  <c:txPr>
    <a:bodyPr/>
    <a:lstStyle/>
    <a:p>
      <a:pPr>
        <a:defRPr sz="2400" baseline="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FEA50-4D23-4290-9AF9-31491CF2A5EF}"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E0E7CC7E-5CB0-4DF3-923B-7A1B46EB5485}">
      <dgm:prSet custT="1"/>
      <dgm:spPr/>
      <dgm:t>
        <a:bodyPr/>
        <a:lstStyle/>
        <a:p>
          <a:r>
            <a:rPr lang="en-US" sz="2400">
              <a:latin typeface="+mn-lt"/>
            </a:rPr>
            <a:t>Adults</a:t>
          </a:r>
        </a:p>
        <a:p>
          <a:r>
            <a:rPr lang="en-US" sz="2400">
              <a:latin typeface="+mn-lt"/>
            </a:rPr>
            <a:t>N = 145,842</a:t>
          </a:r>
        </a:p>
      </dgm:t>
    </dgm:pt>
    <dgm:pt modelId="{899580F3-D276-4051-91A6-7DCE0CB8CD7D}" type="sibTrans" cxnId="{FDAD3248-89D9-4DB4-B712-BC9CC6F00405}">
      <dgm:prSet/>
      <dgm:spPr/>
      <dgm:t>
        <a:bodyPr/>
        <a:lstStyle/>
        <a:p>
          <a:endParaRPr lang="en-US"/>
        </a:p>
      </dgm:t>
    </dgm:pt>
    <dgm:pt modelId="{DC7AE87A-1D5E-4039-BB48-76950ACF7DFA}" type="parTrans" cxnId="{FDAD3248-89D9-4DB4-B712-BC9CC6F00405}">
      <dgm:prSet/>
      <dgm:spPr/>
      <dgm:t>
        <a:bodyPr/>
        <a:lstStyle/>
        <a:p>
          <a:endParaRPr lang="en-US"/>
        </a:p>
      </dgm:t>
    </dgm:pt>
    <dgm:pt modelId="{E220C3C1-091B-44D0-A89D-75C4D5EC0C05}">
      <dgm:prSet custT="1"/>
      <dgm:spPr/>
      <dgm:t>
        <a:bodyPr/>
        <a:lstStyle/>
        <a:p>
          <a:r>
            <a:rPr lang="en-US" sz="2400">
              <a:latin typeface="+mn-lt"/>
            </a:rPr>
            <a:t>ACHQC dataset </a:t>
          </a:r>
        </a:p>
        <a:p>
          <a:r>
            <a:rPr lang="en-US" sz="2400">
              <a:latin typeface="+mn-lt"/>
            </a:rPr>
            <a:t>N = 148,517</a:t>
          </a:r>
        </a:p>
      </dgm:t>
    </dgm:pt>
    <dgm:pt modelId="{75746794-3570-4E30-8BFC-5457D528085D}" type="sibTrans" cxnId="{F9E402EA-BBB5-4840-B287-B0181DC81CD6}">
      <dgm:prSet/>
      <dgm:spPr/>
      <dgm:t>
        <a:bodyPr/>
        <a:lstStyle/>
        <a:p>
          <a:endParaRPr lang="en-US"/>
        </a:p>
      </dgm:t>
    </dgm:pt>
    <dgm:pt modelId="{B4B78CCB-06A5-4410-A50C-8A4D81225557}" type="parTrans" cxnId="{F9E402EA-BBB5-4840-B287-B0181DC81CD6}">
      <dgm:prSet/>
      <dgm:spPr/>
      <dgm:t>
        <a:bodyPr/>
        <a:lstStyle/>
        <a:p>
          <a:endParaRPr lang="en-US"/>
        </a:p>
      </dgm:t>
    </dgm:pt>
    <dgm:pt modelId="{08B577D6-7FC5-40AE-BE0B-6219ED8B54A0}">
      <dgm:prSet custT="1"/>
      <dgm:spPr/>
      <dgm:t>
        <a:bodyPr/>
        <a:lstStyle/>
        <a:p>
          <a:pPr rtl="0"/>
          <a:r>
            <a:rPr lang="en-US" sz="2400">
              <a:latin typeface="+mn-lt"/>
            </a:rPr>
            <a:t> Elective inguinal, no concomitant procedure, CDC 1 </a:t>
          </a:r>
        </a:p>
        <a:p>
          <a:pPr rtl="0"/>
          <a:r>
            <a:rPr lang="en-US" sz="2400">
              <a:latin typeface="+mn-lt"/>
            </a:rPr>
            <a:t>N = 40,084</a:t>
          </a:r>
        </a:p>
      </dgm:t>
    </dgm:pt>
    <dgm:pt modelId="{2C89EB0E-2A05-47CA-AB64-A4DCE5D5AF45}" type="sibTrans" cxnId="{43B36EBC-07FC-4472-A3D2-1DF7BFCB029B}">
      <dgm:prSet/>
      <dgm:spPr/>
      <dgm:t>
        <a:bodyPr/>
        <a:lstStyle/>
        <a:p>
          <a:endParaRPr lang="en-US"/>
        </a:p>
      </dgm:t>
    </dgm:pt>
    <dgm:pt modelId="{03C1BB6A-BA7F-4B85-8C55-2AAD72714DF0}" type="parTrans" cxnId="{43B36EBC-07FC-4472-A3D2-1DF7BFCB029B}">
      <dgm:prSet/>
      <dgm:spPr/>
      <dgm:t>
        <a:bodyPr/>
        <a:lstStyle/>
        <a:p>
          <a:endParaRPr lang="en-US"/>
        </a:p>
      </dgm:t>
    </dgm:pt>
    <dgm:pt modelId="{D11ED911-E282-4B84-8072-07210769D406}">
      <dgm:prSet custT="1"/>
      <dgm:spPr/>
      <dgm:t>
        <a:bodyPr/>
        <a:lstStyle/>
        <a:p>
          <a:r>
            <a:rPr lang="en-US" sz="2400">
              <a:latin typeface="+mn-lt"/>
            </a:rPr>
            <a:t>Final eligible</a:t>
          </a:r>
        </a:p>
        <a:p>
          <a:pPr rtl="0"/>
          <a:r>
            <a:rPr lang="en-US" sz="2400">
              <a:latin typeface="+mn-lt"/>
            </a:rPr>
            <a:t> N = 7,566</a:t>
          </a:r>
        </a:p>
      </dgm:t>
    </dgm:pt>
    <dgm:pt modelId="{EF734962-95F9-4B2C-B9C5-51FF7BD5536C}" type="parTrans" cxnId="{637A6872-91CF-4FCB-8EE1-AE107F7659C4}">
      <dgm:prSet/>
      <dgm:spPr/>
      <dgm:t>
        <a:bodyPr/>
        <a:lstStyle/>
        <a:p>
          <a:endParaRPr lang="en-US"/>
        </a:p>
      </dgm:t>
    </dgm:pt>
    <dgm:pt modelId="{5788418E-66F3-4A55-B3CC-843E34DEEEA7}" type="sibTrans" cxnId="{637A6872-91CF-4FCB-8EE1-AE107F7659C4}">
      <dgm:prSet/>
      <dgm:spPr/>
      <dgm:t>
        <a:bodyPr/>
        <a:lstStyle/>
        <a:p>
          <a:endParaRPr lang="en-US"/>
        </a:p>
      </dgm:t>
    </dgm:pt>
    <dgm:pt modelId="{CB83DB06-810A-4E46-88FF-E22AC4AD1381}">
      <dgm:prSet custT="1"/>
      <dgm:spPr/>
      <dgm:t>
        <a:bodyPr/>
        <a:lstStyle/>
        <a:p>
          <a:r>
            <a:rPr lang="en-US" sz="2400">
              <a:latin typeface="+mn-lt"/>
            </a:rPr>
            <a:t>MIS repair with mesh (unilateral or bilateral) </a:t>
          </a:r>
        </a:p>
        <a:p>
          <a:r>
            <a:rPr lang="en-US" sz="2400">
              <a:latin typeface="+mn-lt"/>
            </a:rPr>
            <a:t>N = 23,455</a:t>
          </a:r>
        </a:p>
      </dgm:t>
    </dgm:pt>
    <dgm:pt modelId="{58C78955-2952-47C0-BEF3-3BDE4E49F8C3}" type="parTrans" cxnId="{BCFE2959-2E96-441E-A6CA-8C1804696F9F}">
      <dgm:prSet/>
      <dgm:spPr/>
      <dgm:t>
        <a:bodyPr/>
        <a:lstStyle/>
        <a:p>
          <a:endParaRPr lang="en-US"/>
        </a:p>
      </dgm:t>
    </dgm:pt>
    <dgm:pt modelId="{4B973FE6-DBC5-4804-A78E-AA1D6D7B9D02}" type="sibTrans" cxnId="{BCFE2959-2E96-441E-A6CA-8C1804696F9F}">
      <dgm:prSet/>
      <dgm:spPr/>
      <dgm:t>
        <a:bodyPr/>
        <a:lstStyle/>
        <a:p>
          <a:endParaRPr lang="en-US"/>
        </a:p>
      </dgm:t>
    </dgm:pt>
    <dgm:pt modelId="{E7F28C3E-37A1-4127-B0E2-D126970A5A13}">
      <dgm:prSet custT="1"/>
      <dgm:spPr/>
      <dgm:t>
        <a:bodyPr/>
        <a:lstStyle/>
        <a:p>
          <a:r>
            <a:rPr lang="en-US" sz="2400" err="1">
              <a:latin typeface="+mn-lt"/>
            </a:rPr>
            <a:t>EuraHS</a:t>
          </a:r>
          <a:r>
            <a:rPr lang="en-US" sz="2400">
              <a:latin typeface="+mn-lt"/>
            </a:rPr>
            <a:t> pain score at 30 days available</a:t>
          </a:r>
        </a:p>
        <a:p>
          <a:r>
            <a:rPr lang="en-US" sz="2400">
              <a:latin typeface="+mn-lt"/>
            </a:rPr>
            <a:t>N = 8,737</a:t>
          </a:r>
        </a:p>
      </dgm:t>
    </dgm:pt>
    <dgm:pt modelId="{DBF34E74-02DE-4E9E-8285-D230B6F52780}" type="parTrans" cxnId="{C62A8C50-ECA0-4FD2-B88B-0A1EC8A25FF6}">
      <dgm:prSet/>
      <dgm:spPr/>
      <dgm:t>
        <a:bodyPr/>
        <a:lstStyle/>
        <a:p>
          <a:endParaRPr lang="en-US"/>
        </a:p>
      </dgm:t>
    </dgm:pt>
    <dgm:pt modelId="{7F16D882-D4DB-4346-8B18-CACB5BB992C5}" type="sibTrans" cxnId="{C62A8C50-ECA0-4FD2-B88B-0A1EC8A25FF6}">
      <dgm:prSet/>
      <dgm:spPr/>
      <dgm:t>
        <a:bodyPr/>
        <a:lstStyle/>
        <a:p>
          <a:endParaRPr lang="en-US"/>
        </a:p>
      </dgm:t>
    </dgm:pt>
    <dgm:pt modelId="{F742E59F-9913-4FF6-901A-13294EEE0737}">
      <dgm:prSet custT="1"/>
      <dgm:spPr/>
      <dgm:t>
        <a:bodyPr/>
        <a:lstStyle/>
        <a:p>
          <a:r>
            <a:rPr lang="en-US" sz="2400">
              <a:latin typeface="+mn-lt"/>
            </a:rPr>
            <a:t>30-day surgeon-reported outcomes available </a:t>
          </a:r>
        </a:p>
        <a:p>
          <a:r>
            <a:rPr lang="en-US" sz="2400">
              <a:latin typeface="+mn-lt"/>
            </a:rPr>
            <a:t>N = 17,918</a:t>
          </a:r>
        </a:p>
      </dgm:t>
    </dgm:pt>
    <dgm:pt modelId="{9B6537F7-24A9-44B7-8C3B-A816EE8D2298}" type="parTrans" cxnId="{4BD71F6A-231B-40DA-B6FF-27D9532EBA21}">
      <dgm:prSet/>
      <dgm:spPr/>
      <dgm:t>
        <a:bodyPr/>
        <a:lstStyle/>
        <a:p>
          <a:endParaRPr lang="en-US"/>
        </a:p>
      </dgm:t>
    </dgm:pt>
    <dgm:pt modelId="{3B155AF2-1B5D-46AB-99E0-3FEADC4C6554}" type="sibTrans" cxnId="{4BD71F6A-231B-40DA-B6FF-27D9532EBA21}">
      <dgm:prSet/>
      <dgm:spPr/>
      <dgm:t>
        <a:bodyPr/>
        <a:lstStyle/>
        <a:p>
          <a:endParaRPr lang="en-US"/>
        </a:p>
      </dgm:t>
    </dgm:pt>
    <dgm:pt modelId="{92245C4D-B8F4-44F5-A2BE-E2D2D0C719F9}">
      <dgm:prSet custT="1"/>
      <dgm:spPr/>
      <dgm:t>
        <a:bodyPr/>
        <a:lstStyle/>
        <a:p>
          <a:r>
            <a:rPr lang="en-US" sz="2400">
              <a:latin typeface="+mn-lt"/>
            </a:rPr>
            <a:t>Eligible mesh &amp; valid approach (TAPP or TEP) </a:t>
          </a:r>
        </a:p>
        <a:p>
          <a:r>
            <a:rPr lang="en-US" sz="2400">
              <a:latin typeface="+mn-lt"/>
            </a:rPr>
            <a:t>N = 8,102</a:t>
          </a:r>
        </a:p>
      </dgm:t>
    </dgm:pt>
    <dgm:pt modelId="{F9C36B34-88C3-4406-BBF9-5618724B674C}" type="parTrans" cxnId="{22BB621E-68CB-4194-BE05-A80D04D54A6C}">
      <dgm:prSet/>
      <dgm:spPr/>
      <dgm:t>
        <a:bodyPr/>
        <a:lstStyle/>
        <a:p>
          <a:endParaRPr lang="en-US"/>
        </a:p>
      </dgm:t>
    </dgm:pt>
    <dgm:pt modelId="{AE3B0854-F21F-4487-9407-7C8C46D82CC0}" type="sibTrans" cxnId="{22BB621E-68CB-4194-BE05-A80D04D54A6C}">
      <dgm:prSet/>
      <dgm:spPr/>
      <dgm:t>
        <a:bodyPr/>
        <a:lstStyle/>
        <a:p>
          <a:endParaRPr lang="en-US"/>
        </a:p>
      </dgm:t>
    </dgm:pt>
    <dgm:pt modelId="{FCCE050F-44E6-466C-9508-8829D9A9E5B7}" type="pres">
      <dgm:prSet presAssocID="{AC9FEA50-4D23-4290-9AF9-31491CF2A5EF}" presName="Name0" presStyleCnt="0">
        <dgm:presLayoutVars>
          <dgm:dir/>
          <dgm:resizeHandles val="exact"/>
        </dgm:presLayoutVars>
      </dgm:prSet>
      <dgm:spPr/>
    </dgm:pt>
    <dgm:pt modelId="{537ABF37-AADF-42D4-805F-7595B8ECF84A}" type="pres">
      <dgm:prSet presAssocID="{E220C3C1-091B-44D0-A89D-75C4D5EC0C05}" presName="node" presStyleLbl="node1" presStyleIdx="0" presStyleCnt="8">
        <dgm:presLayoutVars>
          <dgm:bulletEnabled val="1"/>
        </dgm:presLayoutVars>
      </dgm:prSet>
      <dgm:spPr/>
    </dgm:pt>
    <dgm:pt modelId="{857844AC-9C7A-4C66-B927-E3A070CD3415}" type="pres">
      <dgm:prSet presAssocID="{75746794-3570-4E30-8BFC-5457D528085D}" presName="sibTrans" presStyleLbl="sibTrans1D1" presStyleIdx="0" presStyleCnt="7"/>
      <dgm:spPr/>
    </dgm:pt>
    <dgm:pt modelId="{1E6B5EC7-2841-4A71-845F-55586C08EDF7}" type="pres">
      <dgm:prSet presAssocID="{75746794-3570-4E30-8BFC-5457D528085D}" presName="connectorText" presStyleLbl="sibTrans1D1" presStyleIdx="0" presStyleCnt="7"/>
      <dgm:spPr/>
    </dgm:pt>
    <dgm:pt modelId="{44C1FC4C-36C6-46E2-8BF7-BE2024A05F54}" type="pres">
      <dgm:prSet presAssocID="{E0E7CC7E-5CB0-4DF3-923B-7A1B46EB5485}" presName="node" presStyleLbl="node1" presStyleIdx="1" presStyleCnt="8">
        <dgm:presLayoutVars>
          <dgm:bulletEnabled val="1"/>
        </dgm:presLayoutVars>
      </dgm:prSet>
      <dgm:spPr/>
    </dgm:pt>
    <dgm:pt modelId="{36F366BD-A099-4BD9-91C3-7B919274203D}" type="pres">
      <dgm:prSet presAssocID="{899580F3-D276-4051-91A6-7DCE0CB8CD7D}" presName="sibTrans" presStyleLbl="sibTrans1D1" presStyleIdx="1" presStyleCnt="7"/>
      <dgm:spPr/>
    </dgm:pt>
    <dgm:pt modelId="{DA333BEE-4E49-4DE1-8A88-6F6D94C6B621}" type="pres">
      <dgm:prSet presAssocID="{899580F3-D276-4051-91A6-7DCE0CB8CD7D}" presName="connectorText" presStyleLbl="sibTrans1D1" presStyleIdx="1" presStyleCnt="7"/>
      <dgm:spPr/>
    </dgm:pt>
    <dgm:pt modelId="{8EC67C37-4A20-4F98-AB76-C97761F8BCE5}" type="pres">
      <dgm:prSet presAssocID="{08B577D6-7FC5-40AE-BE0B-6219ED8B54A0}" presName="node" presStyleLbl="node1" presStyleIdx="2" presStyleCnt="8">
        <dgm:presLayoutVars>
          <dgm:bulletEnabled val="1"/>
        </dgm:presLayoutVars>
      </dgm:prSet>
      <dgm:spPr/>
    </dgm:pt>
    <dgm:pt modelId="{11185E05-2947-4B7C-A109-1ABE6399DFB0}" type="pres">
      <dgm:prSet presAssocID="{2C89EB0E-2A05-47CA-AB64-A4DCE5D5AF45}" presName="sibTrans" presStyleLbl="sibTrans1D1" presStyleIdx="2" presStyleCnt="7"/>
      <dgm:spPr/>
    </dgm:pt>
    <dgm:pt modelId="{EDC1A6D9-ACFC-4436-8EA7-FBC03ED32FC7}" type="pres">
      <dgm:prSet presAssocID="{2C89EB0E-2A05-47CA-AB64-A4DCE5D5AF45}" presName="connectorText" presStyleLbl="sibTrans1D1" presStyleIdx="2" presStyleCnt="7"/>
      <dgm:spPr/>
    </dgm:pt>
    <dgm:pt modelId="{AC6402C2-899A-41F0-9BD7-B395112CDE32}" type="pres">
      <dgm:prSet presAssocID="{CB83DB06-810A-4E46-88FF-E22AC4AD1381}" presName="node" presStyleLbl="node1" presStyleIdx="3" presStyleCnt="8">
        <dgm:presLayoutVars>
          <dgm:bulletEnabled val="1"/>
        </dgm:presLayoutVars>
      </dgm:prSet>
      <dgm:spPr/>
    </dgm:pt>
    <dgm:pt modelId="{95E1F284-B729-4690-9A00-911D41A98DC7}" type="pres">
      <dgm:prSet presAssocID="{4B973FE6-DBC5-4804-A78E-AA1D6D7B9D02}" presName="sibTrans" presStyleLbl="sibTrans1D1" presStyleIdx="3" presStyleCnt="7"/>
      <dgm:spPr/>
    </dgm:pt>
    <dgm:pt modelId="{B0A00773-8FB7-40DC-99CA-CA172BE2AA00}" type="pres">
      <dgm:prSet presAssocID="{4B973FE6-DBC5-4804-A78E-AA1D6D7B9D02}" presName="connectorText" presStyleLbl="sibTrans1D1" presStyleIdx="3" presStyleCnt="7"/>
      <dgm:spPr/>
    </dgm:pt>
    <dgm:pt modelId="{9F50018C-4761-4AE9-9560-D4202480D225}" type="pres">
      <dgm:prSet presAssocID="{F742E59F-9913-4FF6-901A-13294EEE0737}" presName="node" presStyleLbl="node1" presStyleIdx="4" presStyleCnt="8">
        <dgm:presLayoutVars>
          <dgm:bulletEnabled val="1"/>
        </dgm:presLayoutVars>
      </dgm:prSet>
      <dgm:spPr/>
    </dgm:pt>
    <dgm:pt modelId="{E9D73910-FC14-4BC4-9F8B-0703553C8F8F}" type="pres">
      <dgm:prSet presAssocID="{3B155AF2-1B5D-46AB-99E0-3FEADC4C6554}" presName="sibTrans" presStyleLbl="sibTrans1D1" presStyleIdx="4" presStyleCnt="7"/>
      <dgm:spPr/>
    </dgm:pt>
    <dgm:pt modelId="{C2B47D18-5113-4352-8834-5DBAB2E2DD90}" type="pres">
      <dgm:prSet presAssocID="{3B155AF2-1B5D-46AB-99E0-3FEADC4C6554}" presName="connectorText" presStyleLbl="sibTrans1D1" presStyleIdx="4" presStyleCnt="7"/>
      <dgm:spPr/>
    </dgm:pt>
    <dgm:pt modelId="{47C43B8F-3D3D-4BD6-A232-B46EE5709D1A}" type="pres">
      <dgm:prSet presAssocID="{E7F28C3E-37A1-4127-B0E2-D126970A5A13}" presName="node" presStyleLbl="node1" presStyleIdx="5" presStyleCnt="8">
        <dgm:presLayoutVars>
          <dgm:bulletEnabled val="1"/>
        </dgm:presLayoutVars>
      </dgm:prSet>
      <dgm:spPr/>
    </dgm:pt>
    <dgm:pt modelId="{62BEEBE2-4ABE-4082-9B44-A10E435DD7A9}" type="pres">
      <dgm:prSet presAssocID="{7F16D882-D4DB-4346-8B18-CACB5BB992C5}" presName="sibTrans" presStyleLbl="sibTrans1D1" presStyleIdx="5" presStyleCnt="7"/>
      <dgm:spPr/>
    </dgm:pt>
    <dgm:pt modelId="{5CA46131-6B53-4321-B710-0AA60FE5C8B7}" type="pres">
      <dgm:prSet presAssocID="{7F16D882-D4DB-4346-8B18-CACB5BB992C5}" presName="connectorText" presStyleLbl="sibTrans1D1" presStyleIdx="5" presStyleCnt="7"/>
      <dgm:spPr/>
    </dgm:pt>
    <dgm:pt modelId="{AEF1575E-1461-4740-B2B2-239E6493E0CA}" type="pres">
      <dgm:prSet presAssocID="{92245C4D-B8F4-44F5-A2BE-E2D2D0C719F9}" presName="node" presStyleLbl="node1" presStyleIdx="6" presStyleCnt="8" custLinFactNeighborX="42748" custLinFactNeighborY="-925">
        <dgm:presLayoutVars>
          <dgm:bulletEnabled val="1"/>
        </dgm:presLayoutVars>
      </dgm:prSet>
      <dgm:spPr/>
    </dgm:pt>
    <dgm:pt modelId="{714496BC-9E18-47A3-AF41-CA73D9E7C4FF}" type="pres">
      <dgm:prSet presAssocID="{AE3B0854-F21F-4487-9407-7C8C46D82CC0}" presName="sibTrans" presStyleLbl="sibTrans1D1" presStyleIdx="6" presStyleCnt="7"/>
      <dgm:spPr/>
    </dgm:pt>
    <dgm:pt modelId="{D355F58D-0261-4D26-A2C2-A0EA2CB08D3F}" type="pres">
      <dgm:prSet presAssocID="{AE3B0854-F21F-4487-9407-7C8C46D82CC0}" presName="connectorText" presStyleLbl="sibTrans1D1" presStyleIdx="6" presStyleCnt="7"/>
      <dgm:spPr/>
    </dgm:pt>
    <dgm:pt modelId="{D32C40DE-5209-4A0B-98FE-259579CF822E}" type="pres">
      <dgm:prSet presAssocID="{D11ED911-E282-4B84-8072-07210769D406}" presName="node" presStyleLbl="node1" presStyleIdx="7" presStyleCnt="8" custLinFactX="1041" custLinFactNeighborX="100000" custLinFactNeighborY="-925">
        <dgm:presLayoutVars>
          <dgm:bulletEnabled val="1"/>
        </dgm:presLayoutVars>
      </dgm:prSet>
      <dgm:spPr/>
    </dgm:pt>
  </dgm:ptLst>
  <dgm:cxnLst>
    <dgm:cxn modelId="{B43C7E00-4029-42CF-98BA-6A8BE8CE2629}" type="presOf" srcId="{D11ED911-E282-4B84-8072-07210769D406}" destId="{D32C40DE-5209-4A0B-98FE-259579CF822E}" srcOrd="0" destOrd="0" presId="urn:microsoft.com/office/officeart/2016/7/layout/RepeatingBendingProcessNew"/>
    <dgm:cxn modelId="{61289A07-F2BF-4CF7-BB68-C5B81211571E}" type="presOf" srcId="{899580F3-D276-4051-91A6-7DCE0CB8CD7D}" destId="{DA333BEE-4E49-4DE1-8A88-6F6D94C6B621}" srcOrd="1" destOrd="0" presId="urn:microsoft.com/office/officeart/2016/7/layout/RepeatingBendingProcessNew"/>
    <dgm:cxn modelId="{04B4121C-31F7-40DF-B660-3B9533EA1349}" type="presOf" srcId="{AE3B0854-F21F-4487-9407-7C8C46D82CC0}" destId="{D355F58D-0261-4D26-A2C2-A0EA2CB08D3F}" srcOrd="1" destOrd="0" presId="urn:microsoft.com/office/officeart/2016/7/layout/RepeatingBendingProcessNew"/>
    <dgm:cxn modelId="{22BB621E-68CB-4194-BE05-A80D04D54A6C}" srcId="{AC9FEA50-4D23-4290-9AF9-31491CF2A5EF}" destId="{92245C4D-B8F4-44F5-A2BE-E2D2D0C719F9}" srcOrd="6" destOrd="0" parTransId="{F9C36B34-88C3-4406-BBF9-5618724B674C}" sibTransId="{AE3B0854-F21F-4487-9407-7C8C46D82CC0}"/>
    <dgm:cxn modelId="{A1331023-D000-4CA0-A6F4-5D2049892D04}" type="presOf" srcId="{CB83DB06-810A-4E46-88FF-E22AC4AD1381}" destId="{AC6402C2-899A-41F0-9BD7-B395112CDE32}" srcOrd="0" destOrd="0" presId="urn:microsoft.com/office/officeart/2016/7/layout/RepeatingBendingProcessNew"/>
    <dgm:cxn modelId="{201F8A27-C884-4A03-AF60-2B8A1324BE10}" type="presOf" srcId="{92245C4D-B8F4-44F5-A2BE-E2D2D0C719F9}" destId="{AEF1575E-1461-4740-B2B2-239E6493E0CA}" srcOrd="0" destOrd="0" presId="urn:microsoft.com/office/officeart/2016/7/layout/RepeatingBendingProcessNew"/>
    <dgm:cxn modelId="{3545162B-DEE4-49B3-86D1-AEF62A4A88E6}" type="presOf" srcId="{F742E59F-9913-4FF6-901A-13294EEE0737}" destId="{9F50018C-4761-4AE9-9560-D4202480D225}" srcOrd="0" destOrd="0" presId="urn:microsoft.com/office/officeart/2016/7/layout/RepeatingBendingProcessNew"/>
    <dgm:cxn modelId="{69BF4262-DF14-4E63-99EB-D90C8DB85265}" type="presOf" srcId="{4B973FE6-DBC5-4804-A78E-AA1D6D7B9D02}" destId="{95E1F284-B729-4690-9A00-911D41A98DC7}" srcOrd="0" destOrd="0" presId="urn:microsoft.com/office/officeart/2016/7/layout/RepeatingBendingProcessNew"/>
    <dgm:cxn modelId="{FDAD3248-89D9-4DB4-B712-BC9CC6F00405}" srcId="{AC9FEA50-4D23-4290-9AF9-31491CF2A5EF}" destId="{E0E7CC7E-5CB0-4DF3-923B-7A1B46EB5485}" srcOrd="1" destOrd="0" parTransId="{DC7AE87A-1D5E-4039-BB48-76950ACF7DFA}" sibTransId="{899580F3-D276-4051-91A6-7DCE0CB8CD7D}"/>
    <dgm:cxn modelId="{4BD71F6A-231B-40DA-B6FF-27D9532EBA21}" srcId="{AC9FEA50-4D23-4290-9AF9-31491CF2A5EF}" destId="{F742E59F-9913-4FF6-901A-13294EEE0737}" srcOrd="4" destOrd="0" parTransId="{9B6537F7-24A9-44B7-8C3B-A816EE8D2298}" sibTransId="{3B155AF2-1B5D-46AB-99E0-3FEADC4C6554}"/>
    <dgm:cxn modelId="{C62A8C50-ECA0-4FD2-B88B-0A1EC8A25FF6}" srcId="{AC9FEA50-4D23-4290-9AF9-31491CF2A5EF}" destId="{E7F28C3E-37A1-4127-B0E2-D126970A5A13}" srcOrd="5" destOrd="0" parTransId="{DBF34E74-02DE-4E9E-8285-D230B6F52780}" sibTransId="{7F16D882-D4DB-4346-8B18-CACB5BB992C5}"/>
    <dgm:cxn modelId="{637A6872-91CF-4FCB-8EE1-AE107F7659C4}" srcId="{AC9FEA50-4D23-4290-9AF9-31491CF2A5EF}" destId="{D11ED911-E282-4B84-8072-07210769D406}" srcOrd="7" destOrd="0" parTransId="{EF734962-95F9-4B2C-B9C5-51FF7BD5536C}" sibTransId="{5788418E-66F3-4A55-B3CC-843E34DEEEA7}"/>
    <dgm:cxn modelId="{05336A56-A45E-4F6B-AB15-3D82BB861EF8}" type="presOf" srcId="{08B577D6-7FC5-40AE-BE0B-6219ED8B54A0}" destId="{8EC67C37-4A20-4F98-AB76-C97761F8BCE5}" srcOrd="0" destOrd="0" presId="urn:microsoft.com/office/officeart/2016/7/layout/RepeatingBendingProcessNew"/>
    <dgm:cxn modelId="{A758B277-03B2-41A5-B253-C78C58710B52}" type="presOf" srcId="{AC9FEA50-4D23-4290-9AF9-31491CF2A5EF}" destId="{FCCE050F-44E6-466C-9508-8829D9A9E5B7}" srcOrd="0" destOrd="0" presId="urn:microsoft.com/office/officeart/2016/7/layout/RepeatingBendingProcessNew"/>
    <dgm:cxn modelId="{BCFE2959-2E96-441E-A6CA-8C1804696F9F}" srcId="{AC9FEA50-4D23-4290-9AF9-31491CF2A5EF}" destId="{CB83DB06-810A-4E46-88FF-E22AC4AD1381}" srcOrd="3" destOrd="0" parTransId="{58C78955-2952-47C0-BEF3-3BDE4E49F8C3}" sibTransId="{4B973FE6-DBC5-4804-A78E-AA1D6D7B9D02}"/>
    <dgm:cxn modelId="{E355245A-A621-4FB0-AC12-02D1D0DF5B59}" type="presOf" srcId="{E0E7CC7E-5CB0-4DF3-923B-7A1B46EB5485}" destId="{44C1FC4C-36C6-46E2-8BF7-BE2024A05F54}" srcOrd="0" destOrd="0" presId="urn:microsoft.com/office/officeart/2016/7/layout/RepeatingBendingProcessNew"/>
    <dgm:cxn modelId="{E7D1B97E-3226-44A7-8997-25E4C5E57369}" type="presOf" srcId="{899580F3-D276-4051-91A6-7DCE0CB8CD7D}" destId="{36F366BD-A099-4BD9-91C3-7B919274203D}" srcOrd="0" destOrd="0" presId="urn:microsoft.com/office/officeart/2016/7/layout/RepeatingBendingProcessNew"/>
    <dgm:cxn modelId="{7C4B8F91-5D67-428B-A248-84987BCAC80F}" type="presOf" srcId="{2C89EB0E-2A05-47CA-AB64-A4DCE5D5AF45}" destId="{11185E05-2947-4B7C-A109-1ABE6399DFB0}" srcOrd="0" destOrd="0" presId="urn:microsoft.com/office/officeart/2016/7/layout/RepeatingBendingProcessNew"/>
    <dgm:cxn modelId="{55F7ED95-5024-425D-991A-23B1FD862F0F}" type="presOf" srcId="{E7F28C3E-37A1-4127-B0E2-D126970A5A13}" destId="{47C43B8F-3D3D-4BD6-A232-B46EE5709D1A}" srcOrd="0" destOrd="0" presId="urn:microsoft.com/office/officeart/2016/7/layout/RepeatingBendingProcessNew"/>
    <dgm:cxn modelId="{D98A9898-BA30-427C-89FA-6C4B5D2C49A8}" type="presOf" srcId="{7F16D882-D4DB-4346-8B18-CACB5BB992C5}" destId="{62BEEBE2-4ABE-4082-9B44-A10E435DD7A9}" srcOrd="0" destOrd="0" presId="urn:microsoft.com/office/officeart/2016/7/layout/RepeatingBendingProcessNew"/>
    <dgm:cxn modelId="{20D93F9F-BCDD-4D5D-9027-3D6D69AFF6FD}" type="presOf" srcId="{75746794-3570-4E30-8BFC-5457D528085D}" destId="{1E6B5EC7-2841-4A71-845F-55586C08EDF7}" srcOrd="1" destOrd="0" presId="urn:microsoft.com/office/officeart/2016/7/layout/RepeatingBendingProcessNew"/>
    <dgm:cxn modelId="{58EC1EB3-73AC-461A-8ACB-E7F89072FC5F}" type="presOf" srcId="{75746794-3570-4E30-8BFC-5457D528085D}" destId="{857844AC-9C7A-4C66-B927-E3A070CD3415}" srcOrd="0" destOrd="0" presId="urn:microsoft.com/office/officeart/2016/7/layout/RepeatingBendingProcessNew"/>
    <dgm:cxn modelId="{43B36EBC-07FC-4472-A3D2-1DF7BFCB029B}" srcId="{AC9FEA50-4D23-4290-9AF9-31491CF2A5EF}" destId="{08B577D6-7FC5-40AE-BE0B-6219ED8B54A0}" srcOrd="2" destOrd="0" parTransId="{03C1BB6A-BA7F-4B85-8C55-2AAD72714DF0}" sibTransId="{2C89EB0E-2A05-47CA-AB64-A4DCE5D5AF45}"/>
    <dgm:cxn modelId="{A6EEFCBD-FCE4-423B-BE62-4457690898A9}" type="presOf" srcId="{AE3B0854-F21F-4487-9407-7C8C46D82CC0}" destId="{714496BC-9E18-47A3-AF41-CA73D9E7C4FF}" srcOrd="0" destOrd="0" presId="urn:microsoft.com/office/officeart/2016/7/layout/RepeatingBendingProcessNew"/>
    <dgm:cxn modelId="{F4A1FED8-7AE9-4E33-925F-7681F5C21163}" type="presOf" srcId="{3B155AF2-1B5D-46AB-99E0-3FEADC4C6554}" destId="{E9D73910-FC14-4BC4-9F8B-0703553C8F8F}" srcOrd="0" destOrd="0" presId="urn:microsoft.com/office/officeart/2016/7/layout/RepeatingBendingProcessNew"/>
    <dgm:cxn modelId="{B7D9F2DC-9810-4BEE-9A46-9F24948BAA91}" type="presOf" srcId="{E220C3C1-091B-44D0-A89D-75C4D5EC0C05}" destId="{537ABF37-AADF-42D4-805F-7595B8ECF84A}" srcOrd="0" destOrd="0" presId="urn:microsoft.com/office/officeart/2016/7/layout/RepeatingBendingProcessNew"/>
    <dgm:cxn modelId="{1194F2DE-AFFD-42F9-B294-045A29F94C51}" type="presOf" srcId="{7F16D882-D4DB-4346-8B18-CACB5BB992C5}" destId="{5CA46131-6B53-4321-B710-0AA60FE5C8B7}" srcOrd="1" destOrd="0" presId="urn:microsoft.com/office/officeart/2016/7/layout/RepeatingBendingProcessNew"/>
    <dgm:cxn modelId="{A7C3F6E5-D1F4-4525-B206-34115828E4FC}" type="presOf" srcId="{2C89EB0E-2A05-47CA-AB64-A4DCE5D5AF45}" destId="{EDC1A6D9-ACFC-4436-8EA7-FBC03ED32FC7}" srcOrd="1" destOrd="0" presId="urn:microsoft.com/office/officeart/2016/7/layout/RepeatingBendingProcessNew"/>
    <dgm:cxn modelId="{F9E402EA-BBB5-4840-B287-B0181DC81CD6}" srcId="{AC9FEA50-4D23-4290-9AF9-31491CF2A5EF}" destId="{E220C3C1-091B-44D0-A89D-75C4D5EC0C05}" srcOrd="0" destOrd="0" parTransId="{B4B78CCB-06A5-4410-A50C-8A4D81225557}" sibTransId="{75746794-3570-4E30-8BFC-5457D528085D}"/>
    <dgm:cxn modelId="{708775F0-6C54-45FB-9FB4-132499D98A3B}" type="presOf" srcId="{3B155AF2-1B5D-46AB-99E0-3FEADC4C6554}" destId="{C2B47D18-5113-4352-8834-5DBAB2E2DD90}" srcOrd="1" destOrd="0" presId="urn:microsoft.com/office/officeart/2016/7/layout/RepeatingBendingProcessNew"/>
    <dgm:cxn modelId="{3C5DEDF4-0F38-49EB-9903-ADE42E1A995E}" type="presOf" srcId="{4B973FE6-DBC5-4804-A78E-AA1D6D7B9D02}" destId="{B0A00773-8FB7-40DC-99CA-CA172BE2AA00}" srcOrd="1" destOrd="0" presId="urn:microsoft.com/office/officeart/2016/7/layout/RepeatingBendingProcessNew"/>
    <dgm:cxn modelId="{1A029B0F-5FB1-49A3-A75F-EFB36BE73B9B}" type="presParOf" srcId="{FCCE050F-44E6-466C-9508-8829D9A9E5B7}" destId="{537ABF37-AADF-42D4-805F-7595B8ECF84A}" srcOrd="0" destOrd="0" presId="urn:microsoft.com/office/officeart/2016/7/layout/RepeatingBendingProcessNew"/>
    <dgm:cxn modelId="{5F59D3E1-C7C2-451F-B243-4BBE253D57D3}" type="presParOf" srcId="{FCCE050F-44E6-466C-9508-8829D9A9E5B7}" destId="{857844AC-9C7A-4C66-B927-E3A070CD3415}" srcOrd="1" destOrd="0" presId="urn:microsoft.com/office/officeart/2016/7/layout/RepeatingBendingProcessNew"/>
    <dgm:cxn modelId="{33064DC7-3C11-4FF4-9927-6E47C1AFB7D4}" type="presParOf" srcId="{857844AC-9C7A-4C66-B927-E3A070CD3415}" destId="{1E6B5EC7-2841-4A71-845F-55586C08EDF7}" srcOrd="0" destOrd="0" presId="urn:microsoft.com/office/officeart/2016/7/layout/RepeatingBendingProcessNew"/>
    <dgm:cxn modelId="{8B618301-7FF2-4AE3-AB94-596B74F1F0AC}" type="presParOf" srcId="{FCCE050F-44E6-466C-9508-8829D9A9E5B7}" destId="{44C1FC4C-36C6-46E2-8BF7-BE2024A05F54}" srcOrd="2" destOrd="0" presId="urn:microsoft.com/office/officeart/2016/7/layout/RepeatingBendingProcessNew"/>
    <dgm:cxn modelId="{A50CA869-E74A-429C-A6C6-FFD76E54FD74}" type="presParOf" srcId="{FCCE050F-44E6-466C-9508-8829D9A9E5B7}" destId="{36F366BD-A099-4BD9-91C3-7B919274203D}" srcOrd="3" destOrd="0" presId="urn:microsoft.com/office/officeart/2016/7/layout/RepeatingBendingProcessNew"/>
    <dgm:cxn modelId="{2ADD4FAD-1088-45ED-8BEE-B0D5DEC1E5C8}" type="presParOf" srcId="{36F366BD-A099-4BD9-91C3-7B919274203D}" destId="{DA333BEE-4E49-4DE1-8A88-6F6D94C6B621}" srcOrd="0" destOrd="0" presId="urn:microsoft.com/office/officeart/2016/7/layout/RepeatingBendingProcessNew"/>
    <dgm:cxn modelId="{60BE3934-750B-498D-A4D5-C8D58C0B7B8B}" type="presParOf" srcId="{FCCE050F-44E6-466C-9508-8829D9A9E5B7}" destId="{8EC67C37-4A20-4F98-AB76-C97761F8BCE5}" srcOrd="4" destOrd="0" presId="urn:microsoft.com/office/officeart/2016/7/layout/RepeatingBendingProcessNew"/>
    <dgm:cxn modelId="{010A56DA-B13A-41FC-90A3-CD99CE452091}" type="presParOf" srcId="{FCCE050F-44E6-466C-9508-8829D9A9E5B7}" destId="{11185E05-2947-4B7C-A109-1ABE6399DFB0}" srcOrd="5" destOrd="0" presId="urn:microsoft.com/office/officeart/2016/7/layout/RepeatingBendingProcessNew"/>
    <dgm:cxn modelId="{72A92CE2-0C0A-44BD-B64E-CA4BB70BD5EF}" type="presParOf" srcId="{11185E05-2947-4B7C-A109-1ABE6399DFB0}" destId="{EDC1A6D9-ACFC-4436-8EA7-FBC03ED32FC7}" srcOrd="0" destOrd="0" presId="urn:microsoft.com/office/officeart/2016/7/layout/RepeatingBendingProcessNew"/>
    <dgm:cxn modelId="{A076AA92-612C-46FF-A6E9-1FA904D9B7B2}" type="presParOf" srcId="{FCCE050F-44E6-466C-9508-8829D9A9E5B7}" destId="{AC6402C2-899A-41F0-9BD7-B395112CDE32}" srcOrd="6" destOrd="0" presId="urn:microsoft.com/office/officeart/2016/7/layout/RepeatingBendingProcessNew"/>
    <dgm:cxn modelId="{FD98BBCA-64E7-4821-B229-324255AAE004}" type="presParOf" srcId="{FCCE050F-44E6-466C-9508-8829D9A9E5B7}" destId="{95E1F284-B729-4690-9A00-911D41A98DC7}" srcOrd="7" destOrd="0" presId="urn:microsoft.com/office/officeart/2016/7/layout/RepeatingBendingProcessNew"/>
    <dgm:cxn modelId="{EDCD2935-6D42-415D-B7E3-59F07C0BC411}" type="presParOf" srcId="{95E1F284-B729-4690-9A00-911D41A98DC7}" destId="{B0A00773-8FB7-40DC-99CA-CA172BE2AA00}" srcOrd="0" destOrd="0" presId="urn:microsoft.com/office/officeart/2016/7/layout/RepeatingBendingProcessNew"/>
    <dgm:cxn modelId="{D0DAF466-0D45-4B05-AECA-AEBC697F32C6}" type="presParOf" srcId="{FCCE050F-44E6-466C-9508-8829D9A9E5B7}" destId="{9F50018C-4761-4AE9-9560-D4202480D225}" srcOrd="8" destOrd="0" presId="urn:microsoft.com/office/officeart/2016/7/layout/RepeatingBendingProcessNew"/>
    <dgm:cxn modelId="{32D1DCC0-0BDB-4314-AB02-B7B81ACC4236}" type="presParOf" srcId="{FCCE050F-44E6-466C-9508-8829D9A9E5B7}" destId="{E9D73910-FC14-4BC4-9F8B-0703553C8F8F}" srcOrd="9" destOrd="0" presId="urn:microsoft.com/office/officeart/2016/7/layout/RepeatingBendingProcessNew"/>
    <dgm:cxn modelId="{82A941E8-088B-451A-9BA0-B1A50E331B47}" type="presParOf" srcId="{E9D73910-FC14-4BC4-9F8B-0703553C8F8F}" destId="{C2B47D18-5113-4352-8834-5DBAB2E2DD90}" srcOrd="0" destOrd="0" presId="urn:microsoft.com/office/officeart/2016/7/layout/RepeatingBendingProcessNew"/>
    <dgm:cxn modelId="{C5840946-FE69-495D-A1DC-264148CFDC50}" type="presParOf" srcId="{FCCE050F-44E6-466C-9508-8829D9A9E5B7}" destId="{47C43B8F-3D3D-4BD6-A232-B46EE5709D1A}" srcOrd="10" destOrd="0" presId="urn:microsoft.com/office/officeart/2016/7/layout/RepeatingBendingProcessNew"/>
    <dgm:cxn modelId="{C10B6046-1674-4B30-9106-3A5E90BA0238}" type="presParOf" srcId="{FCCE050F-44E6-466C-9508-8829D9A9E5B7}" destId="{62BEEBE2-4ABE-4082-9B44-A10E435DD7A9}" srcOrd="11" destOrd="0" presId="urn:microsoft.com/office/officeart/2016/7/layout/RepeatingBendingProcessNew"/>
    <dgm:cxn modelId="{33BAA153-7C48-4966-B0A6-068CA98E77B9}" type="presParOf" srcId="{62BEEBE2-4ABE-4082-9B44-A10E435DD7A9}" destId="{5CA46131-6B53-4321-B710-0AA60FE5C8B7}" srcOrd="0" destOrd="0" presId="urn:microsoft.com/office/officeart/2016/7/layout/RepeatingBendingProcessNew"/>
    <dgm:cxn modelId="{73B03C25-6C7F-494E-946E-C4E7D002FA26}" type="presParOf" srcId="{FCCE050F-44E6-466C-9508-8829D9A9E5B7}" destId="{AEF1575E-1461-4740-B2B2-239E6493E0CA}" srcOrd="12" destOrd="0" presId="urn:microsoft.com/office/officeart/2016/7/layout/RepeatingBendingProcessNew"/>
    <dgm:cxn modelId="{597B8F0F-5680-43D5-BE0F-1A82F558AF37}" type="presParOf" srcId="{FCCE050F-44E6-466C-9508-8829D9A9E5B7}" destId="{714496BC-9E18-47A3-AF41-CA73D9E7C4FF}" srcOrd="13" destOrd="0" presId="urn:microsoft.com/office/officeart/2016/7/layout/RepeatingBendingProcessNew"/>
    <dgm:cxn modelId="{CCF22611-A9AB-451D-8B57-49208CBE226C}" type="presParOf" srcId="{714496BC-9E18-47A3-AF41-CA73D9E7C4FF}" destId="{D355F58D-0261-4D26-A2C2-A0EA2CB08D3F}" srcOrd="0" destOrd="0" presId="urn:microsoft.com/office/officeart/2016/7/layout/RepeatingBendingProcessNew"/>
    <dgm:cxn modelId="{1825EF89-6D98-44C9-A75E-1EBA75444345}" type="presParOf" srcId="{FCCE050F-44E6-466C-9508-8829D9A9E5B7}" destId="{D32C40DE-5209-4A0B-98FE-259579CF822E}"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513112E-F29F-484B-8590-CD6F070365D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D95A07C-F1DA-43CF-BFEA-479F0878CAFF}">
      <dgm:prSet phldrT="[Text]" phldr="0" custT="1"/>
      <dgm:spPr/>
      <dgm:t>
        <a:bodyPr/>
        <a:lstStyle/>
        <a:p>
          <a:pPr marL="0" lvl="0" defTabSz="1600200" rtl="0">
            <a:lnSpc>
              <a:spcPct val="90000"/>
            </a:lnSpc>
            <a:spcBef>
              <a:spcPct val="0"/>
            </a:spcBef>
            <a:spcAft>
              <a:spcPct val="35000"/>
            </a:spcAft>
            <a:buNone/>
          </a:pPr>
          <a:endParaRPr lang="en-US" sz="2800">
            <a:latin typeface="Arial"/>
            <a:ea typeface="+mn-lt"/>
            <a:cs typeface="+mn-lt"/>
          </a:endParaRPr>
        </a:p>
      </dgm:t>
    </dgm:pt>
    <dgm:pt modelId="{2835DFAC-94E1-4619-A7B9-3A6D17B34E02}" type="parTrans" cxnId="{BA80E949-AA2D-424F-9BA5-BEF4B2A1F975}">
      <dgm:prSet/>
      <dgm:spPr/>
      <dgm:t>
        <a:bodyPr/>
        <a:lstStyle/>
        <a:p>
          <a:endParaRPr lang="en-US"/>
        </a:p>
      </dgm:t>
    </dgm:pt>
    <dgm:pt modelId="{E8A6D9C8-271E-4565-A99D-FBB912D9DD9E}" type="sibTrans" cxnId="{BA80E949-AA2D-424F-9BA5-BEF4B2A1F975}">
      <dgm:prSet custT="1"/>
      <dgm:spPr>
        <a:solidFill>
          <a:schemeClr val="accent1"/>
        </a:solidFill>
      </dgm:spPr>
      <dgm:t>
        <a:bodyPr/>
        <a:lstStyle/>
        <a:p>
          <a:r>
            <a:rPr lang="en-US" sz="2400">
              <a:solidFill>
                <a:schemeClr val="bg1"/>
              </a:solidFill>
            </a:rPr>
            <a:t>PSM</a:t>
          </a:r>
        </a:p>
      </dgm:t>
    </dgm:pt>
    <dgm:pt modelId="{47C572D1-B23B-48B0-BA22-A525E8865019}">
      <dgm:prSet custT="1"/>
      <dgm:spPr/>
      <dgm:t>
        <a:bodyPr/>
        <a:lstStyle/>
        <a:p>
          <a:r>
            <a:rPr lang="en-US" sz="2800">
              <a:latin typeface="Arial"/>
              <a:ea typeface="+mn-lt"/>
              <a:cs typeface="+mn-lt"/>
            </a:rPr>
            <a:t>Flat = 2090</a:t>
          </a:r>
        </a:p>
      </dgm:t>
    </dgm:pt>
    <dgm:pt modelId="{9BA0CB87-FB95-4849-B8B7-0BA4B400273E}" type="parTrans" cxnId="{901A2272-E5DA-42FF-B209-69F546350016}">
      <dgm:prSet/>
      <dgm:spPr/>
      <dgm:t>
        <a:bodyPr/>
        <a:lstStyle/>
        <a:p>
          <a:endParaRPr lang="en-US"/>
        </a:p>
      </dgm:t>
    </dgm:pt>
    <dgm:pt modelId="{CF5DDB7F-9E42-477D-BEBD-B58C285A9D85}" type="sibTrans" cxnId="{901A2272-E5DA-42FF-B209-69F546350016}">
      <dgm:prSet/>
      <dgm:spPr/>
      <dgm:t>
        <a:bodyPr/>
        <a:lstStyle/>
        <a:p>
          <a:endParaRPr lang="en-US"/>
        </a:p>
      </dgm:t>
    </dgm:pt>
    <dgm:pt modelId="{32F0AFD3-978D-4E03-863B-726E540565D5}">
      <dgm:prSet phldr="0" custT="1"/>
      <dgm:spPr/>
      <dgm:t>
        <a:bodyPr/>
        <a:lstStyle/>
        <a:p>
          <a:pPr rtl="0"/>
          <a:r>
            <a:rPr lang="en-US" sz="2800">
              <a:latin typeface="Arial"/>
              <a:ea typeface="Calibri"/>
              <a:cs typeface="Calibri"/>
            </a:rPr>
            <a:t>Anatomical Mesh= 2090</a:t>
          </a:r>
          <a:endParaRPr lang="en-US" sz="2800">
            <a:latin typeface="Arial"/>
            <a:ea typeface="+mn-lt"/>
            <a:cs typeface="+mn-lt"/>
          </a:endParaRPr>
        </a:p>
      </dgm:t>
    </dgm:pt>
    <dgm:pt modelId="{5A199FDA-0E86-4D3D-837B-B5A64DBD8B68}" type="parTrans" cxnId="{3B717C22-E4C9-4795-9B9B-18BE2A425BF8}">
      <dgm:prSet/>
      <dgm:spPr/>
      <dgm:t>
        <a:bodyPr/>
        <a:lstStyle/>
        <a:p>
          <a:endParaRPr lang="en-US"/>
        </a:p>
      </dgm:t>
    </dgm:pt>
    <dgm:pt modelId="{EFD5E34E-5933-4417-9E17-1CACAE7E30AB}" type="sibTrans" cxnId="{3B717C22-E4C9-4795-9B9B-18BE2A425BF8}">
      <dgm:prSet/>
      <dgm:spPr/>
      <dgm:t>
        <a:bodyPr/>
        <a:lstStyle/>
        <a:p>
          <a:endParaRPr lang="en-US"/>
        </a:p>
      </dgm:t>
    </dgm:pt>
    <dgm:pt modelId="{2160C6F3-0BBB-4BC7-939C-8B650A09560F}">
      <dgm:prSet phldr="0" custT="1"/>
      <dgm:spPr/>
      <dgm:t>
        <a:bodyPr/>
        <a:lstStyle/>
        <a:p>
          <a:r>
            <a:rPr lang="en-US" sz="2800">
              <a:latin typeface="Arial"/>
              <a:ea typeface="+mn-lt"/>
              <a:cs typeface="+mn-lt"/>
            </a:rPr>
            <a:t>Flat Mesh = 2788</a:t>
          </a:r>
          <a:endParaRPr lang="en-GB" sz="2800">
            <a:latin typeface="Arial"/>
            <a:ea typeface="+mn-lt"/>
            <a:cs typeface="+mn-lt"/>
          </a:endParaRPr>
        </a:p>
      </dgm:t>
    </dgm:pt>
    <dgm:pt modelId="{711CCCAE-647D-4CF7-A1B9-2C9412862EDC}" type="parTrans" cxnId="{E88F093D-7298-4AB8-930E-E0C7C0B3BD32}">
      <dgm:prSet/>
      <dgm:spPr/>
      <dgm:t>
        <a:bodyPr/>
        <a:lstStyle/>
        <a:p>
          <a:endParaRPr lang="en-US"/>
        </a:p>
      </dgm:t>
    </dgm:pt>
    <dgm:pt modelId="{63720A30-8BB7-450A-B5F1-846B51CE3992}" type="sibTrans" cxnId="{E88F093D-7298-4AB8-930E-E0C7C0B3BD32}">
      <dgm:prSet/>
      <dgm:spPr/>
      <dgm:t>
        <a:bodyPr/>
        <a:lstStyle/>
        <a:p>
          <a:endParaRPr lang="en-GB"/>
        </a:p>
      </dgm:t>
    </dgm:pt>
    <dgm:pt modelId="{CE29CEE3-BC59-4A95-B11B-0F6891DA8D92}">
      <dgm:prSet phldr="0" custT="1"/>
      <dgm:spPr/>
      <dgm:t>
        <a:bodyPr/>
        <a:lstStyle/>
        <a:p>
          <a:pPr>
            <a:lnSpc>
              <a:spcPct val="90000"/>
            </a:lnSpc>
          </a:pPr>
          <a:r>
            <a:rPr lang="en-US" sz="2800">
              <a:latin typeface="Arial"/>
              <a:ea typeface="Calibri"/>
              <a:cs typeface="Calibri"/>
            </a:rPr>
            <a:t>Anatomical Mesh= </a:t>
          </a:r>
          <a:r>
            <a:rPr lang="en-US" sz="2800">
              <a:latin typeface="Arial"/>
              <a:ea typeface="+mn-lt"/>
              <a:cs typeface="+mn-lt"/>
            </a:rPr>
            <a:t>4778</a:t>
          </a:r>
        </a:p>
      </dgm:t>
    </dgm:pt>
    <dgm:pt modelId="{E8E4C817-7DE6-46EF-9EDD-62A9EC37C2F2}" type="parTrans" cxnId="{74EDB5B2-D4ED-44C1-A389-ECFD003074B0}">
      <dgm:prSet/>
      <dgm:spPr/>
      <dgm:t>
        <a:bodyPr/>
        <a:lstStyle/>
        <a:p>
          <a:endParaRPr lang="en-US"/>
        </a:p>
      </dgm:t>
    </dgm:pt>
    <dgm:pt modelId="{9197729B-65A8-4F83-858F-DFCF26764840}" type="sibTrans" cxnId="{74EDB5B2-D4ED-44C1-A389-ECFD003074B0}">
      <dgm:prSet/>
      <dgm:spPr/>
      <dgm:t>
        <a:bodyPr/>
        <a:lstStyle/>
        <a:p>
          <a:endParaRPr lang="en-GB"/>
        </a:p>
      </dgm:t>
    </dgm:pt>
    <dgm:pt modelId="{B569A6F2-591B-4B66-AC10-3AD861929671}">
      <dgm:prSet phldr="0"/>
      <dgm:spPr/>
      <dgm:t>
        <a:bodyPr/>
        <a:lstStyle/>
        <a:p>
          <a:pPr rtl="0"/>
          <a:endParaRPr lang="en-US" sz="3200">
            <a:latin typeface="Arial"/>
            <a:ea typeface="+mn-lt"/>
            <a:cs typeface="+mn-lt"/>
          </a:endParaRPr>
        </a:p>
      </dgm:t>
    </dgm:pt>
    <dgm:pt modelId="{176691FD-1E99-47CB-9B35-A4B97F77AC75}" type="parTrans" cxnId="{3634B225-960F-40BA-AE75-FBEE94ECC642}">
      <dgm:prSet/>
      <dgm:spPr/>
      <dgm:t>
        <a:bodyPr/>
        <a:lstStyle/>
        <a:p>
          <a:endParaRPr lang="en-US"/>
        </a:p>
      </dgm:t>
    </dgm:pt>
    <dgm:pt modelId="{54F97DD1-2B45-490D-8A4A-C59CE9A6E9C3}" type="sibTrans" cxnId="{3634B225-960F-40BA-AE75-FBEE94ECC642}">
      <dgm:prSet/>
      <dgm:spPr/>
      <dgm:t>
        <a:bodyPr/>
        <a:lstStyle/>
        <a:p>
          <a:endParaRPr lang="en-US"/>
        </a:p>
      </dgm:t>
    </dgm:pt>
    <dgm:pt modelId="{8B680895-39C2-4474-9F05-8482A234357E}" type="pres">
      <dgm:prSet presAssocID="{9513112E-F29F-484B-8590-CD6F070365DF}" presName="Name0" presStyleCnt="0">
        <dgm:presLayoutVars>
          <dgm:dir/>
          <dgm:resizeHandles val="exact"/>
        </dgm:presLayoutVars>
      </dgm:prSet>
      <dgm:spPr/>
    </dgm:pt>
    <dgm:pt modelId="{BE83A237-7D42-401F-BD7F-77E2F584B563}" type="pres">
      <dgm:prSet presAssocID="{1D95A07C-F1DA-43CF-BFEA-479F0878CAFF}" presName="node" presStyleLbl="node1" presStyleIdx="0" presStyleCnt="2" custLinFactNeighborX="-19452" custLinFactNeighborY="-2130">
        <dgm:presLayoutVars>
          <dgm:bulletEnabled val="1"/>
        </dgm:presLayoutVars>
      </dgm:prSet>
      <dgm:spPr/>
    </dgm:pt>
    <dgm:pt modelId="{143E6EBF-8287-48C0-8996-E545CBC2D2CC}" type="pres">
      <dgm:prSet presAssocID="{E8A6D9C8-271E-4565-A99D-FBB912D9DD9E}" presName="sibTrans" presStyleLbl="sibTrans2D1" presStyleIdx="0" presStyleCnt="1" custScaleX="141623"/>
      <dgm:spPr/>
    </dgm:pt>
    <dgm:pt modelId="{2AE0DC1F-3DDE-43F1-A899-8869E171C108}" type="pres">
      <dgm:prSet presAssocID="{E8A6D9C8-271E-4565-A99D-FBB912D9DD9E}" presName="connectorText" presStyleLbl="sibTrans2D1" presStyleIdx="0" presStyleCnt="1"/>
      <dgm:spPr/>
    </dgm:pt>
    <dgm:pt modelId="{95849F2C-C616-45B9-8F94-F9C4D707B404}" type="pres">
      <dgm:prSet presAssocID="{B569A6F2-591B-4B66-AC10-3AD861929671}" presName="node" presStyleLbl="node1" presStyleIdx="1" presStyleCnt="2">
        <dgm:presLayoutVars>
          <dgm:bulletEnabled val="1"/>
        </dgm:presLayoutVars>
      </dgm:prSet>
      <dgm:spPr/>
    </dgm:pt>
  </dgm:ptLst>
  <dgm:cxnLst>
    <dgm:cxn modelId="{01B22C06-3B04-4650-844F-E7E892C141EE}" type="presOf" srcId="{E8A6D9C8-271E-4565-A99D-FBB912D9DD9E}" destId="{2AE0DC1F-3DDE-43F1-A899-8869E171C108}" srcOrd="1" destOrd="0" presId="urn:microsoft.com/office/officeart/2005/8/layout/process1"/>
    <dgm:cxn modelId="{45265713-1D5F-40C9-AE7C-9600844FE2E1}" type="presOf" srcId="{1D95A07C-F1DA-43CF-BFEA-479F0878CAFF}" destId="{BE83A237-7D42-401F-BD7F-77E2F584B563}" srcOrd="0" destOrd="0" presId="urn:microsoft.com/office/officeart/2005/8/layout/process1"/>
    <dgm:cxn modelId="{3B717C22-E4C9-4795-9B9B-18BE2A425BF8}" srcId="{B569A6F2-591B-4B66-AC10-3AD861929671}" destId="{32F0AFD3-978D-4E03-863B-726E540565D5}" srcOrd="0" destOrd="0" parTransId="{5A199FDA-0E86-4D3D-837B-B5A64DBD8B68}" sibTransId="{EFD5E34E-5933-4417-9E17-1CACAE7E30AB}"/>
    <dgm:cxn modelId="{3634B225-960F-40BA-AE75-FBEE94ECC642}" srcId="{9513112E-F29F-484B-8590-CD6F070365DF}" destId="{B569A6F2-591B-4B66-AC10-3AD861929671}" srcOrd="1" destOrd="0" parTransId="{176691FD-1E99-47CB-9B35-A4B97F77AC75}" sibTransId="{54F97DD1-2B45-490D-8A4A-C59CE9A6E9C3}"/>
    <dgm:cxn modelId="{0E92E43C-15FE-4B32-A032-31FC81345A9D}" type="presOf" srcId="{E8A6D9C8-271E-4565-A99D-FBB912D9DD9E}" destId="{143E6EBF-8287-48C0-8996-E545CBC2D2CC}" srcOrd="0" destOrd="0" presId="urn:microsoft.com/office/officeart/2005/8/layout/process1"/>
    <dgm:cxn modelId="{E88F093D-7298-4AB8-930E-E0C7C0B3BD32}" srcId="{1D95A07C-F1DA-43CF-BFEA-479F0878CAFF}" destId="{2160C6F3-0BBB-4BC7-939C-8B650A09560F}" srcOrd="1" destOrd="0" parTransId="{711CCCAE-647D-4CF7-A1B9-2C9412862EDC}" sibTransId="{63720A30-8BB7-450A-B5F1-846B51CE3992}"/>
    <dgm:cxn modelId="{0D95EF40-2C4D-4C96-B283-E378BCF774CB}" type="presOf" srcId="{9513112E-F29F-484B-8590-CD6F070365DF}" destId="{8B680895-39C2-4474-9F05-8482A234357E}" srcOrd="0" destOrd="0" presId="urn:microsoft.com/office/officeart/2005/8/layout/process1"/>
    <dgm:cxn modelId="{BA80E949-AA2D-424F-9BA5-BEF4B2A1F975}" srcId="{9513112E-F29F-484B-8590-CD6F070365DF}" destId="{1D95A07C-F1DA-43CF-BFEA-479F0878CAFF}" srcOrd="0" destOrd="0" parTransId="{2835DFAC-94E1-4619-A7B9-3A6D17B34E02}" sibTransId="{E8A6D9C8-271E-4565-A99D-FBB912D9DD9E}"/>
    <dgm:cxn modelId="{A50D466A-9803-4513-B664-07F582BC82C1}" type="presOf" srcId="{2160C6F3-0BBB-4BC7-939C-8B650A09560F}" destId="{BE83A237-7D42-401F-BD7F-77E2F584B563}" srcOrd="0" destOrd="2" presId="urn:microsoft.com/office/officeart/2005/8/layout/process1"/>
    <dgm:cxn modelId="{901A2272-E5DA-42FF-B209-69F546350016}" srcId="{B569A6F2-591B-4B66-AC10-3AD861929671}" destId="{47C572D1-B23B-48B0-BA22-A525E8865019}" srcOrd="1" destOrd="0" parTransId="{9BA0CB87-FB95-4849-B8B7-0BA4B400273E}" sibTransId="{CF5DDB7F-9E42-477D-BEBD-B58C285A9D85}"/>
    <dgm:cxn modelId="{F71B7894-E7D5-4189-A5A5-F8AD577BA0A8}" type="presOf" srcId="{47C572D1-B23B-48B0-BA22-A525E8865019}" destId="{95849F2C-C616-45B9-8F94-F9C4D707B404}" srcOrd="0" destOrd="2" presId="urn:microsoft.com/office/officeart/2005/8/layout/process1"/>
    <dgm:cxn modelId="{254DB3A9-3F52-4EC5-9242-07745D51AEFA}" type="presOf" srcId="{CE29CEE3-BC59-4A95-B11B-0F6891DA8D92}" destId="{BE83A237-7D42-401F-BD7F-77E2F584B563}" srcOrd="0" destOrd="1" presId="urn:microsoft.com/office/officeart/2005/8/layout/process1"/>
    <dgm:cxn modelId="{74EDB5B2-D4ED-44C1-A389-ECFD003074B0}" srcId="{1D95A07C-F1DA-43CF-BFEA-479F0878CAFF}" destId="{CE29CEE3-BC59-4A95-B11B-0F6891DA8D92}" srcOrd="0" destOrd="0" parTransId="{E8E4C817-7DE6-46EF-9EDD-62A9EC37C2F2}" sibTransId="{9197729B-65A8-4F83-858F-DFCF26764840}"/>
    <dgm:cxn modelId="{672825D4-A981-43CD-8CF9-AC962C19AECC}" type="presOf" srcId="{32F0AFD3-978D-4E03-863B-726E540565D5}" destId="{95849F2C-C616-45B9-8F94-F9C4D707B404}" srcOrd="0" destOrd="1" presId="urn:microsoft.com/office/officeart/2005/8/layout/process1"/>
    <dgm:cxn modelId="{ADD98FD6-4745-496E-8132-56D34383754A}" type="presOf" srcId="{B569A6F2-591B-4B66-AC10-3AD861929671}" destId="{95849F2C-C616-45B9-8F94-F9C4D707B404}" srcOrd="0" destOrd="0" presId="urn:microsoft.com/office/officeart/2005/8/layout/process1"/>
    <dgm:cxn modelId="{DC49F7C1-0D20-45F3-B03C-3592D1A692A2}" type="presParOf" srcId="{8B680895-39C2-4474-9F05-8482A234357E}" destId="{BE83A237-7D42-401F-BD7F-77E2F584B563}" srcOrd="0" destOrd="0" presId="urn:microsoft.com/office/officeart/2005/8/layout/process1"/>
    <dgm:cxn modelId="{D09E957F-2B18-4D7F-98E0-759EAE2BAA4B}" type="presParOf" srcId="{8B680895-39C2-4474-9F05-8482A234357E}" destId="{143E6EBF-8287-48C0-8996-E545CBC2D2CC}" srcOrd="1" destOrd="0" presId="urn:microsoft.com/office/officeart/2005/8/layout/process1"/>
    <dgm:cxn modelId="{81167945-7149-481F-AB64-B39CA1572DE2}" type="presParOf" srcId="{143E6EBF-8287-48C0-8996-E545CBC2D2CC}" destId="{2AE0DC1F-3DDE-43F1-A899-8869E171C108}" srcOrd="0" destOrd="0" presId="urn:microsoft.com/office/officeart/2005/8/layout/process1"/>
    <dgm:cxn modelId="{D01AA583-A3D5-43A9-98E4-7067704326D3}" type="presParOf" srcId="{8B680895-39C2-4474-9F05-8482A234357E}" destId="{95849F2C-C616-45B9-8F94-F9C4D707B404}"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844AC-9C7A-4C66-B927-E3A070CD3415}">
      <dsp:nvSpPr>
        <dsp:cNvPr id="0" name=""/>
        <dsp:cNvSpPr/>
      </dsp:nvSpPr>
      <dsp:spPr>
        <a:xfrm>
          <a:off x="3639907" y="824514"/>
          <a:ext cx="634001" cy="91440"/>
        </a:xfrm>
        <a:custGeom>
          <a:avLst/>
          <a:gdLst/>
          <a:ahLst/>
          <a:cxnLst/>
          <a:rect l="0" t="0" r="0" b="0"/>
          <a:pathLst>
            <a:path>
              <a:moveTo>
                <a:pt x="0" y="45720"/>
              </a:moveTo>
              <a:lnTo>
                <a:pt x="6340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0292" y="866908"/>
        <a:ext cx="33230" cy="6652"/>
      </dsp:txXfrm>
    </dsp:sp>
    <dsp:sp modelId="{537ABF37-AADF-42D4-805F-7595B8ECF84A}">
      <dsp:nvSpPr>
        <dsp:cNvPr id="0" name=""/>
        <dsp:cNvSpPr/>
      </dsp:nvSpPr>
      <dsp:spPr>
        <a:xfrm>
          <a:off x="752135" y="3363"/>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ACHQC dataset </a:t>
          </a:r>
        </a:p>
        <a:p>
          <a:pPr marL="0" lvl="0" indent="0" algn="ctr" defTabSz="1066800">
            <a:lnSpc>
              <a:spcPct val="90000"/>
            </a:lnSpc>
            <a:spcBef>
              <a:spcPct val="0"/>
            </a:spcBef>
            <a:spcAft>
              <a:spcPct val="35000"/>
            </a:spcAft>
            <a:buNone/>
          </a:pPr>
          <a:r>
            <a:rPr lang="en-US" sz="2400" kern="1200">
              <a:latin typeface="+mn-lt"/>
            </a:rPr>
            <a:t>N = 148,517</a:t>
          </a:r>
        </a:p>
      </dsp:txBody>
      <dsp:txXfrm>
        <a:off x="752135" y="3363"/>
        <a:ext cx="2889571" cy="1733742"/>
      </dsp:txXfrm>
    </dsp:sp>
    <dsp:sp modelId="{36F366BD-A099-4BD9-91C3-7B919274203D}">
      <dsp:nvSpPr>
        <dsp:cNvPr id="0" name=""/>
        <dsp:cNvSpPr/>
      </dsp:nvSpPr>
      <dsp:spPr>
        <a:xfrm>
          <a:off x="7194080" y="824514"/>
          <a:ext cx="634001" cy="91440"/>
        </a:xfrm>
        <a:custGeom>
          <a:avLst/>
          <a:gdLst/>
          <a:ahLst/>
          <a:cxnLst/>
          <a:rect l="0" t="0" r="0" b="0"/>
          <a:pathLst>
            <a:path>
              <a:moveTo>
                <a:pt x="0" y="45720"/>
              </a:moveTo>
              <a:lnTo>
                <a:pt x="6340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94465" y="866908"/>
        <a:ext cx="33230" cy="6652"/>
      </dsp:txXfrm>
    </dsp:sp>
    <dsp:sp modelId="{44C1FC4C-36C6-46E2-8BF7-BE2024A05F54}">
      <dsp:nvSpPr>
        <dsp:cNvPr id="0" name=""/>
        <dsp:cNvSpPr/>
      </dsp:nvSpPr>
      <dsp:spPr>
        <a:xfrm>
          <a:off x="4306308" y="3363"/>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Adults</a:t>
          </a:r>
        </a:p>
        <a:p>
          <a:pPr marL="0" lvl="0" indent="0" algn="ctr" defTabSz="1066800">
            <a:lnSpc>
              <a:spcPct val="90000"/>
            </a:lnSpc>
            <a:spcBef>
              <a:spcPct val="0"/>
            </a:spcBef>
            <a:spcAft>
              <a:spcPct val="35000"/>
            </a:spcAft>
            <a:buNone/>
          </a:pPr>
          <a:r>
            <a:rPr lang="en-US" sz="2400" kern="1200">
              <a:latin typeface="+mn-lt"/>
            </a:rPr>
            <a:t>N = 145,842</a:t>
          </a:r>
        </a:p>
      </dsp:txBody>
      <dsp:txXfrm>
        <a:off x="4306308" y="3363"/>
        <a:ext cx="2889571" cy="1733742"/>
      </dsp:txXfrm>
    </dsp:sp>
    <dsp:sp modelId="{11185E05-2947-4B7C-A109-1ABE6399DFB0}">
      <dsp:nvSpPr>
        <dsp:cNvPr id="0" name=""/>
        <dsp:cNvSpPr/>
      </dsp:nvSpPr>
      <dsp:spPr>
        <a:xfrm>
          <a:off x="2196921" y="1735306"/>
          <a:ext cx="7108346" cy="634001"/>
        </a:xfrm>
        <a:custGeom>
          <a:avLst/>
          <a:gdLst/>
          <a:ahLst/>
          <a:cxnLst/>
          <a:rect l="0" t="0" r="0" b="0"/>
          <a:pathLst>
            <a:path>
              <a:moveTo>
                <a:pt x="7108346" y="0"/>
              </a:moveTo>
              <a:lnTo>
                <a:pt x="7108346" y="334100"/>
              </a:lnTo>
              <a:lnTo>
                <a:pt x="0" y="334100"/>
              </a:lnTo>
              <a:lnTo>
                <a:pt x="0" y="6340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2610" y="2048980"/>
        <a:ext cx="356967" cy="6652"/>
      </dsp:txXfrm>
    </dsp:sp>
    <dsp:sp modelId="{8EC67C37-4A20-4F98-AB76-C97761F8BCE5}">
      <dsp:nvSpPr>
        <dsp:cNvPr id="0" name=""/>
        <dsp:cNvSpPr/>
      </dsp:nvSpPr>
      <dsp:spPr>
        <a:xfrm>
          <a:off x="7860481" y="3363"/>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mn-lt"/>
            </a:rPr>
            <a:t> Elective inguinal, no concomitant procedure, CDC 1 </a:t>
          </a:r>
        </a:p>
        <a:p>
          <a:pPr marL="0" lvl="0" indent="0" algn="ctr" defTabSz="1066800" rtl="0">
            <a:lnSpc>
              <a:spcPct val="90000"/>
            </a:lnSpc>
            <a:spcBef>
              <a:spcPct val="0"/>
            </a:spcBef>
            <a:spcAft>
              <a:spcPct val="35000"/>
            </a:spcAft>
            <a:buNone/>
          </a:pPr>
          <a:r>
            <a:rPr lang="en-US" sz="2400" kern="1200">
              <a:latin typeface="+mn-lt"/>
            </a:rPr>
            <a:t>N = 40,084</a:t>
          </a:r>
        </a:p>
      </dsp:txBody>
      <dsp:txXfrm>
        <a:off x="7860481" y="3363"/>
        <a:ext cx="2889571" cy="1733742"/>
      </dsp:txXfrm>
    </dsp:sp>
    <dsp:sp modelId="{95E1F284-B729-4690-9A00-911D41A98DC7}">
      <dsp:nvSpPr>
        <dsp:cNvPr id="0" name=""/>
        <dsp:cNvSpPr/>
      </dsp:nvSpPr>
      <dsp:spPr>
        <a:xfrm>
          <a:off x="3639907" y="3222859"/>
          <a:ext cx="634001" cy="91440"/>
        </a:xfrm>
        <a:custGeom>
          <a:avLst/>
          <a:gdLst/>
          <a:ahLst/>
          <a:cxnLst/>
          <a:rect l="0" t="0" r="0" b="0"/>
          <a:pathLst>
            <a:path>
              <a:moveTo>
                <a:pt x="0" y="45720"/>
              </a:moveTo>
              <a:lnTo>
                <a:pt x="6340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0292" y="3265252"/>
        <a:ext cx="33230" cy="6652"/>
      </dsp:txXfrm>
    </dsp:sp>
    <dsp:sp modelId="{AC6402C2-899A-41F0-9BD7-B395112CDE32}">
      <dsp:nvSpPr>
        <dsp:cNvPr id="0" name=""/>
        <dsp:cNvSpPr/>
      </dsp:nvSpPr>
      <dsp:spPr>
        <a:xfrm>
          <a:off x="752135" y="2401707"/>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MIS repair with mesh (unilateral or bilateral) </a:t>
          </a:r>
        </a:p>
        <a:p>
          <a:pPr marL="0" lvl="0" indent="0" algn="ctr" defTabSz="1066800">
            <a:lnSpc>
              <a:spcPct val="90000"/>
            </a:lnSpc>
            <a:spcBef>
              <a:spcPct val="0"/>
            </a:spcBef>
            <a:spcAft>
              <a:spcPct val="35000"/>
            </a:spcAft>
            <a:buNone/>
          </a:pPr>
          <a:r>
            <a:rPr lang="en-US" sz="2400" kern="1200">
              <a:latin typeface="+mn-lt"/>
            </a:rPr>
            <a:t>N = 23,455</a:t>
          </a:r>
        </a:p>
      </dsp:txBody>
      <dsp:txXfrm>
        <a:off x="752135" y="2401707"/>
        <a:ext cx="2889571" cy="1733742"/>
      </dsp:txXfrm>
    </dsp:sp>
    <dsp:sp modelId="{E9D73910-FC14-4BC4-9F8B-0703553C8F8F}">
      <dsp:nvSpPr>
        <dsp:cNvPr id="0" name=""/>
        <dsp:cNvSpPr/>
      </dsp:nvSpPr>
      <dsp:spPr>
        <a:xfrm>
          <a:off x="7194080" y="3222859"/>
          <a:ext cx="634001" cy="91440"/>
        </a:xfrm>
        <a:custGeom>
          <a:avLst/>
          <a:gdLst/>
          <a:ahLst/>
          <a:cxnLst/>
          <a:rect l="0" t="0" r="0" b="0"/>
          <a:pathLst>
            <a:path>
              <a:moveTo>
                <a:pt x="0" y="45720"/>
              </a:moveTo>
              <a:lnTo>
                <a:pt x="6340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94465" y="3265252"/>
        <a:ext cx="33230" cy="6652"/>
      </dsp:txXfrm>
    </dsp:sp>
    <dsp:sp modelId="{9F50018C-4761-4AE9-9560-D4202480D225}">
      <dsp:nvSpPr>
        <dsp:cNvPr id="0" name=""/>
        <dsp:cNvSpPr/>
      </dsp:nvSpPr>
      <dsp:spPr>
        <a:xfrm>
          <a:off x="4306308" y="2401707"/>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30-day surgeon-reported outcomes available </a:t>
          </a:r>
        </a:p>
        <a:p>
          <a:pPr marL="0" lvl="0" indent="0" algn="ctr" defTabSz="1066800">
            <a:lnSpc>
              <a:spcPct val="90000"/>
            </a:lnSpc>
            <a:spcBef>
              <a:spcPct val="0"/>
            </a:spcBef>
            <a:spcAft>
              <a:spcPct val="35000"/>
            </a:spcAft>
            <a:buNone/>
          </a:pPr>
          <a:r>
            <a:rPr lang="en-US" sz="2400" kern="1200">
              <a:latin typeface="+mn-lt"/>
            </a:rPr>
            <a:t>N = 17,918</a:t>
          </a:r>
        </a:p>
      </dsp:txBody>
      <dsp:txXfrm>
        <a:off x="4306308" y="2401707"/>
        <a:ext cx="2889571" cy="1733742"/>
      </dsp:txXfrm>
    </dsp:sp>
    <dsp:sp modelId="{62BEEBE2-4ABE-4082-9B44-A10E435DD7A9}">
      <dsp:nvSpPr>
        <dsp:cNvPr id="0" name=""/>
        <dsp:cNvSpPr/>
      </dsp:nvSpPr>
      <dsp:spPr>
        <a:xfrm>
          <a:off x="3432155" y="4133650"/>
          <a:ext cx="5873111" cy="617964"/>
        </a:xfrm>
        <a:custGeom>
          <a:avLst/>
          <a:gdLst/>
          <a:ahLst/>
          <a:cxnLst/>
          <a:rect l="0" t="0" r="0" b="0"/>
          <a:pathLst>
            <a:path>
              <a:moveTo>
                <a:pt x="5873111" y="0"/>
              </a:moveTo>
              <a:lnTo>
                <a:pt x="5873111" y="326082"/>
              </a:lnTo>
              <a:lnTo>
                <a:pt x="0" y="326082"/>
              </a:lnTo>
              <a:lnTo>
                <a:pt x="0" y="61796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0991" y="4439306"/>
        <a:ext cx="295440" cy="6652"/>
      </dsp:txXfrm>
    </dsp:sp>
    <dsp:sp modelId="{47C43B8F-3D3D-4BD6-A232-B46EE5709D1A}">
      <dsp:nvSpPr>
        <dsp:cNvPr id="0" name=""/>
        <dsp:cNvSpPr/>
      </dsp:nvSpPr>
      <dsp:spPr>
        <a:xfrm>
          <a:off x="7860481" y="2401707"/>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err="1">
              <a:latin typeface="+mn-lt"/>
            </a:rPr>
            <a:t>EuraHS</a:t>
          </a:r>
          <a:r>
            <a:rPr lang="en-US" sz="2400" kern="1200">
              <a:latin typeface="+mn-lt"/>
            </a:rPr>
            <a:t> pain score at 30 days available</a:t>
          </a:r>
        </a:p>
        <a:p>
          <a:pPr marL="0" lvl="0" indent="0" algn="ctr" defTabSz="1066800">
            <a:lnSpc>
              <a:spcPct val="90000"/>
            </a:lnSpc>
            <a:spcBef>
              <a:spcPct val="0"/>
            </a:spcBef>
            <a:spcAft>
              <a:spcPct val="35000"/>
            </a:spcAft>
            <a:buNone/>
          </a:pPr>
          <a:r>
            <a:rPr lang="en-US" sz="2400" kern="1200">
              <a:latin typeface="+mn-lt"/>
            </a:rPr>
            <a:t>N = 8,737</a:t>
          </a:r>
        </a:p>
      </dsp:txBody>
      <dsp:txXfrm>
        <a:off x="7860481" y="2401707"/>
        <a:ext cx="2889571" cy="1733742"/>
      </dsp:txXfrm>
    </dsp:sp>
    <dsp:sp modelId="{714496BC-9E18-47A3-AF41-CA73D9E7C4FF}">
      <dsp:nvSpPr>
        <dsp:cNvPr id="0" name=""/>
        <dsp:cNvSpPr/>
      </dsp:nvSpPr>
      <dsp:spPr>
        <a:xfrm>
          <a:off x="4875141" y="5605166"/>
          <a:ext cx="2318419" cy="91440"/>
        </a:xfrm>
        <a:custGeom>
          <a:avLst/>
          <a:gdLst/>
          <a:ahLst/>
          <a:cxnLst/>
          <a:rect l="0" t="0" r="0" b="0"/>
          <a:pathLst>
            <a:path>
              <a:moveTo>
                <a:pt x="0" y="45720"/>
              </a:moveTo>
              <a:lnTo>
                <a:pt x="231841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5625" y="5647560"/>
        <a:ext cx="117450" cy="6652"/>
      </dsp:txXfrm>
    </dsp:sp>
    <dsp:sp modelId="{AEF1575E-1461-4740-B2B2-239E6493E0CA}">
      <dsp:nvSpPr>
        <dsp:cNvPr id="0" name=""/>
        <dsp:cNvSpPr/>
      </dsp:nvSpPr>
      <dsp:spPr>
        <a:xfrm>
          <a:off x="1987369" y="4784014"/>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Eligible mesh &amp; valid approach (TAPP or TEP) </a:t>
          </a:r>
        </a:p>
        <a:p>
          <a:pPr marL="0" lvl="0" indent="0" algn="ctr" defTabSz="1066800">
            <a:lnSpc>
              <a:spcPct val="90000"/>
            </a:lnSpc>
            <a:spcBef>
              <a:spcPct val="0"/>
            </a:spcBef>
            <a:spcAft>
              <a:spcPct val="35000"/>
            </a:spcAft>
            <a:buNone/>
          </a:pPr>
          <a:r>
            <a:rPr lang="en-US" sz="2400" kern="1200">
              <a:latin typeface="+mn-lt"/>
            </a:rPr>
            <a:t>N = 8,102</a:t>
          </a:r>
        </a:p>
      </dsp:txBody>
      <dsp:txXfrm>
        <a:off x="1987369" y="4784014"/>
        <a:ext cx="2889571" cy="1733742"/>
      </dsp:txXfrm>
    </dsp:sp>
    <dsp:sp modelId="{D32C40DE-5209-4A0B-98FE-259579CF822E}">
      <dsp:nvSpPr>
        <dsp:cNvPr id="0" name=""/>
        <dsp:cNvSpPr/>
      </dsp:nvSpPr>
      <dsp:spPr>
        <a:xfrm>
          <a:off x="7225960" y="4784014"/>
          <a:ext cx="2889571" cy="17337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1591" tIns="148625" rIns="141591" bIns="148625"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Final eligible</a:t>
          </a:r>
        </a:p>
        <a:p>
          <a:pPr marL="0" lvl="0" indent="0" algn="ctr" defTabSz="1066800" rtl="0">
            <a:lnSpc>
              <a:spcPct val="90000"/>
            </a:lnSpc>
            <a:spcBef>
              <a:spcPct val="0"/>
            </a:spcBef>
            <a:spcAft>
              <a:spcPct val="35000"/>
            </a:spcAft>
            <a:buNone/>
          </a:pPr>
          <a:r>
            <a:rPr lang="en-US" sz="2400" kern="1200">
              <a:latin typeface="+mn-lt"/>
            </a:rPr>
            <a:t> N = 7,566</a:t>
          </a:r>
        </a:p>
      </dsp:txBody>
      <dsp:txXfrm>
        <a:off x="7225960" y="4784014"/>
        <a:ext cx="2889571" cy="1733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3A237-7D42-401F-BD7F-77E2F584B563}">
      <dsp:nvSpPr>
        <dsp:cNvPr id="0" name=""/>
        <dsp:cNvSpPr/>
      </dsp:nvSpPr>
      <dsp:spPr>
        <a:xfrm>
          <a:off x="0" y="0"/>
          <a:ext cx="4537760" cy="2265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600200" rtl="0">
            <a:lnSpc>
              <a:spcPct val="90000"/>
            </a:lnSpc>
            <a:spcBef>
              <a:spcPct val="0"/>
            </a:spcBef>
            <a:spcAft>
              <a:spcPct val="35000"/>
            </a:spcAft>
            <a:buNone/>
          </a:pPr>
          <a:endParaRPr lang="en-US" sz="2800" kern="1200">
            <a:latin typeface="Arial"/>
            <a:ea typeface="+mn-lt"/>
            <a:cs typeface="+mn-lt"/>
          </a:endParaRPr>
        </a:p>
        <a:p>
          <a:pPr marL="285750" lvl="1" indent="-285750" algn="l" defTabSz="1244600">
            <a:lnSpc>
              <a:spcPct val="90000"/>
            </a:lnSpc>
            <a:spcBef>
              <a:spcPct val="0"/>
            </a:spcBef>
            <a:spcAft>
              <a:spcPct val="15000"/>
            </a:spcAft>
            <a:buChar char="•"/>
          </a:pPr>
          <a:r>
            <a:rPr lang="en-US" sz="2800" kern="1200">
              <a:latin typeface="Arial"/>
              <a:ea typeface="Calibri"/>
              <a:cs typeface="Calibri"/>
            </a:rPr>
            <a:t>Anatomical Mesh= </a:t>
          </a:r>
          <a:r>
            <a:rPr lang="en-US" sz="2800" kern="1200">
              <a:latin typeface="Arial"/>
              <a:ea typeface="+mn-lt"/>
              <a:cs typeface="+mn-lt"/>
            </a:rPr>
            <a:t>4778</a:t>
          </a:r>
        </a:p>
        <a:p>
          <a:pPr marL="285750" lvl="1" indent="-285750" algn="l" defTabSz="1244600">
            <a:lnSpc>
              <a:spcPct val="90000"/>
            </a:lnSpc>
            <a:spcBef>
              <a:spcPct val="0"/>
            </a:spcBef>
            <a:spcAft>
              <a:spcPct val="15000"/>
            </a:spcAft>
            <a:buChar char="•"/>
          </a:pPr>
          <a:r>
            <a:rPr lang="en-US" sz="2800" kern="1200">
              <a:latin typeface="Arial"/>
              <a:ea typeface="+mn-lt"/>
              <a:cs typeface="+mn-lt"/>
            </a:rPr>
            <a:t>Flat Mesh = 2788</a:t>
          </a:r>
          <a:endParaRPr lang="en-GB" sz="2800" kern="1200">
            <a:latin typeface="Arial"/>
            <a:ea typeface="+mn-lt"/>
            <a:cs typeface="+mn-lt"/>
          </a:endParaRPr>
        </a:p>
      </dsp:txBody>
      <dsp:txXfrm>
        <a:off x="66350" y="66350"/>
        <a:ext cx="4405060" cy="2132644"/>
      </dsp:txXfrm>
    </dsp:sp>
    <dsp:sp modelId="{143E6EBF-8287-48C0-8996-E545CBC2D2CC}">
      <dsp:nvSpPr>
        <dsp:cNvPr id="0" name=""/>
        <dsp:cNvSpPr/>
      </dsp:nvSpPr>
      <dsp:spPr>
        <a:xfrm>
          <a:off x="4791626" y="569989"/>
          <a:ext cx="1364017" cy="112536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PSM</a:t>
          </a:r>
        </a:p>
      </dsp:txBody>
      <dsp:txXfrm>
        <a:off x="4791626" y="795062"/>
        <a:ext cx="1026408" cy="675218"/>
      </dsp:txXfrm>
    </dsp:sp>
    <dsp:sp modelId="{95849F2C-C616-45B9-8F94-F9C4D707B404}">
      <dsp:nvSpPr>
        <dsp:cNvPr id="0" name=""/>
        <dsp:cNvSpPr/>
      </dsp:nvSpPr>
      <dsp:spPr>
        <a:xfrm>
          <a:off x="6354992" y="0"/>
          <a:ext cx="4537760" cy="2265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422400" rtl="0">
            <a:lnSpc>
              <a:spcPct val="90000"/>
            </a:lnSpc>
            <a:spcBef>
              <a:spcPct val="0"/>
            </a:spcBef>
            <a:spcAft>
              <a:spcPct val="35000"/>
            </a:spcAft>
            <a:buNone/>
          </a:pPr>
          <a:endParaRPr lang="en-US" sz="3200" kern="1200">
            <a:latin typeface="Arial"/>
            <a:ea typeface="+mn-lt"/>
            <a:cs typeface="+mn-lt"/>
          </a:endParaRPr>
        </a:p>
        <a:p>
          <a:pPr marL="285750" lvl="1" indent="-285750" algn="l" defTabSz="1244600" rtl="0">
            <a:lnSpc>
              <a:spcPct val="90000"/>
            </a:lnSpc>
            <a:spcBef>
              <a:spcPct val="0"/>
            </a:spcBef>
            <a:spcAft>
              <a:spcPct val="15000"/>
            </a:spcAft>
            <a:buChar char="•"/>
          </a:pPr>
          <a:r>
            <a:rPr lang="en-US" sz="2800" kern="1200">
              <a:latin typeface="Arial"/>
              <a:ea typeface="Calibri"/>
              <a:cs typeface="Calibri"/>
            </a:rPr>
            <a:t>Anatomical Mesh= 2090</a:t>
          </a:r>
          <a:endParaRPr lang="en-US" sz="2800" kern="1200">
            <a:latin typeface="Arial"/>
            <a:ea typeface="+mn-lt"/>
            <a:cs typeface="+mn-lt"/>
          </a:endParaRPr>
        </a:p>
        <a:p>
          <a:pPr marL="285750" lvl="1" indent="-285750" algn="l" defTabSz="1244600">
            <a:lnSpc>
              <a:spcPct val="90000"/>
            </a:lnSpc>
            <a:spcBef>
              <a:spcPct val="0"/>
            </a:spcBef>
            <a:spcAft>
              <a:spcPct val="15000"/>
            </a:spcAft>
            <a:buChar char="•"/>
          </a:pPr>
          <a:r>
            <a:rPr lang="en-US" sz="2800" kern="1200">
              <a:latin typeface="Arial"/>
              <a:ea typeface="+mn-lt"/>
              <a:cs typeface="+mn-lt"/>
            </a:rPr>
            <a:t>Flat = 2090</a:t>
          </a:r>
        </a:p>
      </dsp:txBody>
      <dsp:txXfrm>
        <a:off x="6421342" y="66350"/>
        <a:ext cx="4405060" cy="213264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0.26016</cdr:x>
      <cdr:y>0.91528</cdr:y>
    </cdr:from>
    <cdr:to>
      <cdr:x>0.35</cdr:x>
      <cdr:y>0.93889</cdr:y>
    </cdr:to>
    <cdr:sp macro="" textlink="">
      <cdr:nvSpPr>
        <cdr:cNvPr id="2" name="TextBox 1">
          <a:extLst xmlns:a="http://schemas.openxmlformats.org/drawingml/2006/main">
            <a:ext uri="{FF2B5EF4-FFF2-40B4-BE49-F238E27FC236}">
              <a16:creationId xmlns:a16="http://schemas.microsoft.com/office/drawing/2014/main" id="{77DE081E-3044-6DD0-E55B-AB8B22827E4F}"/>
            </a:ext>
          </a:extLst>
        </cdr:cNvPr>
        <cdr:cNvSpPr txBox="1"/>
      </cdr:nvSpPr>
      <cdr:spPr>
        <a:xfrm xmlns:a="http://schemas.openxmlformats.org/drawingml/2006/main">
          <a:off x="3171824" y="6276974"/>
          <a:ext cx="1095375"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0.2541</cdr:x>
      <cdr:y>0.81607</cdr:y>
    </cdr:from>
    <cdr:to>
      <cdr:x>0.41306</cdr:x>
      <cdr:y>0.96716</cdr:y>
    </cdr:to>
    <cdr:sp macro="" textlink="">
      <cdr:nvSpPr>
        <cdr:cNvPr id="3" name="TextBox 2">
          <a:extLst xmlns:a="http://schemas.openxmlformats.org/drawingml/2006/main">
            <a:ext uri="{FF2B5EF4-FFF2-40B4-BE49-F238E27FC236}">
              <a16:creationId xmlns:a16="http://schemas.microsoft.com/office/drawing/2014/main" id="{7F048DFD-483F-7A69-E34B-FC1A50B2C741}"/>
            </a:ext>
          </a:extLst>
        </cdr:cNvPr>
        <cdr:cNvSpPr txBox="1"/>
      </cdr:nvSpPr>
      <cdr:spPr>
        <a:xfrm xmlns:a="http://schemas.openxmlformats.org/drawingml/2006/main">
          <a:off x="3098041" y="5596608"/>
          <a:ext cx="1937981" cy="10362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kern="1200" dirty="0">
              <a:solidFill>
                <a:schemeClr val="tx1">
                  <a:lumMod val="65000"/>
                  <a:lumOff val="35000"/>
                </a:schemeClr>
              </a:solidFill>
              <a:latin typeface="Arial" panose="020B0604020202020204" pitchFamily="34" charset="0"/>
              <a:cs typeface="Arial" panose="020B0604020202020204" pitchFamily="34" charset="0"/>
            </a:rPr>
            <a:t>p=0.371</a:t>
          </a:r>
        </a:p>
        <a:p xmlns:a="http://schemas.openxmlformats.org/drawingml/2006/main">
          <a:r>
            <a:rPr lang="en-US" sz="2000" kern="1200" dirty="0">
              <a:solidFill>
                <a:schemeClr val="tx1">
                  <a:lumMod val="65000"/>
                  <a:lumOff val="35000"/>
                </a:schemeClr>
              </a:solidFill>
              <a:latin typeface="Arial" panose="020B0604020202020204" pitchFamily="34" charset="0"/>
              <a:cs typeface="Arial" panose="020B0604020202020204" pitchFamily="34" charset="0"/>
            </a:rPr>
            <a:t>N=1,462</a:t>
          </a:r>
        </a:p>
      </cdr:txBody>
    </cdr:sp>
  </cdr:relSizeAnchor>
  <cdr:relSizeAnchor xmlns:cdr="http://schemas.openxmlformats.org/drawingml/2006/chartDrawing">
    <cdr:from>
      <cdr:x>0.71497</cdr:x>
      <cdr:y>0.81792</cdr:y>
    </cdr:from>
    <cdr:to>
      <cdr:x>0.82724</cdr:x>
      <cdr:y>0.92736</cdr:y>
    </cdr:to>
    <cdr:sp macro="" textlink="">
      <cdr:nvSpPr>
        <cdr:cNvPr id="4" name="TextBox 1">
          <a:extLst xmlns:a="http://schemas.openxmlformats.org/drawingml/2006/main">
            <a:ext uri="{FF2B5EF4-FFF2-40B4-BE49-F238E27FC236}">
              <a16:creationId xmlns:a16="http://schemas.microsoft.com/office/drawing/2014/main" id="{1757E9E9-50C6-B00D-2FAD-39DE4AE31AE4}"/>
            </a:ext>
          </a:extLst>
        </cdr:cNvPr>
        <cdr:cNvSpPr txBox="1"/>
      </cdr:nvSpPr>
      <cdr:spPr>
        <a:xfrm xmlns:a="http://schemas.openxmlformats.org/drawingml/2006/main">
          <a:off x="8716951" y="5609295"/>
          <a:ext cx="1368744" cy="750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solidFill>
                <a:schemeClr val="tx1">
                  <a:lumMod val="65000"/>
                  <a:lumOff val="35000"/>
                </a:schemeClr>
              </a:solidFill>
              <a:latin typeface="Arial" panose="020B0604020202020204" pitchFamily="34" charset="0"/>
              <a:cs typeface="Arial" panose="020B0604020202020204" pitchFamily="34" charset="0"/>
            </a:rPr>
            <a:t>p=0.339</a:t>
          </a:r>
        </a:p>
        <a:p xmlns:a="http://schemas.openxmlformats.org/drawingml/2006/main">
          <a:r>
            <a:rPr lang="en-US" sz="2000" kern="1200" dirty="0">
              <a:solidFill>
                <a:schemeClr val="tx1">
                  <a:lumMod val="65000"/>
                  <a:lumOff val="35000"/>
                </a:schemeClr>
              </a:solidFill>
              <a:latin typeface="Arial" panose="020B0604020202020204" pitchFamily="34" charset="0"/>
              <a:cs typeface="Arial" panose="020B0604020202020204" pitchFamily="34" charset="0"/>
            </a:rPr>
            <a:t>N=1,023</a:t>
          </a:r>
        </a:p>
      </cdr:txBody>
    </cdr:sp>
  </cdr:relSizeAnchor>
</c:userShapes>
</file>

<file path=ppt/drawings/drawing2.xml><?xml version="1.0" encoding="utf-8"?>
<c:userShapes xmlns:c="http://schemas.openxmlformats.org/drawingml/2006/chart">
  <cdr:relSizeAnchor xmlns:cdr="http://schemas.openxmlformats.org/drawingml/2006/chartDrawing">
    <cdr:from>
      <cdr:x>0.70725</cdr:x>
      <cdr:y>0.94533</cdr:y>
    </cdr:from>
    <cdr:to>
      <cdr:x>0.81675</cdr:x>
      <cdr:y>0.968</cdr:y>
    </cdr:to>
    <cdr:sp macro="" textlink="">
      <cdr:nvSpPr>
        <cdr:cNvPr id="2" name="TextBox 1">
          <a:extLst xmlns:a="http://schemas.openxmlformats.org/drawingml/2006/main">
            <a:ext uri="{FF2B5EF4-FFF2-40B4-BE49-F238E27FC236}">
              <a16:creationId xmlns:a16="http://schemas.microsoft.com/office/drawing/2014/main" id="{CF1FB218-7445-57A1-B1E1-3831828947B7}"/>
            </a:ext>
          </a:extLst>
        </cdr:cNvPr>
        <cdr:cNvSpPr txBox="1"/>
      </cdr:nvSpPr>
      <cdr:spPr>
        <a:xfrm xmlns:a="http://schemas.openxmlformats.org/drawingml/2006/main">
          <a:off x="8622792" y="6483096"/>
          <a:ext cx="1335024" cy="155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0.77483</cdr:x>
      <cdr:y>0.92074</cdr:y>
    </cdr:from>
    <cdr:to>
      <cdr:x>0.92239</cdr:x>
      <cdr:y>0.98607</cdr:y>
    </cdr:to>
    <cdr:sp macro="" textlink="">
      <cdr:nvSpPr>
        <cdr:cNvPr id="3" name="TextBox 2">
          <a:extLst xmlns:a="http://schemas.openxmlformats.org/drawingml/2006/main">
            <a:ext uri="{FF2B5EF4-FFF2-40B4-BE49-F238E27FC236}">
              <a16:creationId xmlns:a16="http://schemas.microsoft.com/office/drawing/2014/main" id="{D75692CB-0805-1AAD-CDB0-D2C8DF90CC09}"/>
            </a:ext>
          </a:extLst>
        </cdr:cNvPr>
        <cdr:cNvSpPr txBox="1"/>
      </cdr:nvSpPr>
      <cdr:spPr>
        <a:xfrm xmlns:a="http://schemas.openxmlformats.org/drawingml/2006/main">
          <a:off x="9446708" y="6314432"/>
          <a:ext cx="1799048" cy="448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kern="1200" dirty="0">
              <a:solidFill>
                <a:schemeClr val="tx1">
                  <a:lumMod val="65000"/>
                  <a:lumOff val="35000"/>
                </a:schemeClr>
              </a:solidFill>
              <a:latin typeface="Arial" panose="020B0604020202020204" pitchFamily="34" charset="0"/>
              <a:cs typeface="Arial" panose="020B0604020202020204" pitchFamily="34" charset="0"/>
            </a:rPr>
            <a:t>p=0.006</a:t>
          </a:r>
        </a:p>
      </cdr:txBody>
    </cdr:sp>
  </cdr:relSizeAnchor>
</c:userShapes>
</file>

<file path=ppt/drawings/drawing3.xml><?xml version="1.0" encoding="utf-8"?>
<c:userShapes xmlns:c="http://schemas.openxmlformats.org/drawingml/2006/chart">
  <cdr:relSizeAnchor xmlns:cdr="http://schemas.openxmlformats.org/drawingml/2006/chartDrawing">
    <cdr:from>
      <cdr:x>0.0955</cdr:x>
      <cdr:y>0.86442</cdr:y>
    </cdr:from>
    <cdr:to>
      <cdr:x>0.20189</cdr:x>
      <cdr:y>0.92644</cdr:y>
    </cdr:to>
    <cdr:sp macro="" textlink="">
      <cdr:nvSpPr>
        <cdr:cNvPr id="2" name="TextBox 1">
          <a:extLst xmlns:a="http://schemas.openxmlformats.org/drawingml/2006/main">
            <a:ext uri="{FF2B5EF4-FFF2-40B4-BE49-F238E27FC236}">
              <a16:creationId xmlns:a16="http://schemas.microsoft.com/office/drawing/2014/main" id="{081DE5AE-BD16-318F-73BA-89204A70617A}"/>
            </a:ext>
          </a:extLst>
        </cdr:cNvPr>
        <cdr:cNvSpPr txBox="1"/>
      </cdr:nvSpPr>
      <cdr:spPr>
        <a:xfrm xmlns:a="http://schemas.openxmlformats.org/drawingml/2006/main">
          <a:off x="1164314" y="5928203"/>
          <a:ext cx="1297172" cy="425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0.05454</cdr:x>
      <cdr:y>0.76142</cdr:y>
    </cdr:from>
    <cdr:to>
      <cdr:x>0.99091</cdr:x>
      <cdr:y>0.86464</cdr:y>
    </cdr:to>
    <cdr:sp macro="" textlink="">
      <cdr:nvSpPr>
        <cdr:cNvPr id="3" name="TextBox 6">
          <a:extLst xmlns:a="http://schemas.openxmlformats.org/drawingml/2006/main">
            <a:ext uri="{FF2B5EF4-FFF2-40B4-BE49-F238E27FC236}">
              <a16:creationId xmlns:a16="http://schemas.microsoft.com/office/drawing/2014/main" id="{6E569754-B84A-7284-1BFC-406820F5123E}"/>
            </a:ext>
          </a:extLst>
        </cdr:cNvPr>
        <cdr:cNvSpPr txBox="1"/>
      </cdr:nvSpPr>
      <cdr:spPr>
        <a:xfrm xmlns:a="http://schemas.openxmlformats.org/drawingml/2006/main">
          <a:off x="664949" y="5221810"/>
          <a:ext cx="11416183" cy="70788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dirty="0">
              <a:solidFill>
                <a:schemeClr val="tx1">
                  <a:lumMod val="65000"/>
                  <a:lumOff val="35000"/>
                </a:schemeClr>
              </a:solidFill>
              <a:latin typeface="Arial" panose="020B0604020202020204" pitchFamily="34" charset="0"/>
            </a:rPr>
            <a:t>        p=0.125                    p=0.094                   p=0.316                   p=0.316                     p=0834</a:t>
          </a:r>
        </a:p>
        <a:p xmlns:a="http://schemas.openxmlformats.org/drawingml/2006/main">
          <a:r>
            <a:rPr lang="en-US" sz="2000" dirty="0">
              <a:solidFill>
                <a:schemeClr val="tx1">
                  <a:lumMod val="65000"/>
                  <a:lumOff val="35000"/>
                </a:schemeClr>
              </a:solidFill>
              <a:latin typeface="Arial" panose="020B0604020202020204" pitchFamily="34" charset="0"/>
            </a:rPr>
            <a:t>        N=4179                    N=4179                    N=4177                   N=4180                     N=4180                  </a:t>
          </a:r>
        </a:p>
      </cdr:txBody>
    </cdr:sp>
  </cdr:relSizeAnchor>
</c:userShapes>
</file>

<file path=ppt/drawings/drawing4.xml><?xml version="1.0" encoding="utf-8"?>
<c:userShapes xmlns:c="http://schemas.openxmlformats.org/drawingml/2006/chart">
  <cdr:relSizeAnchor xmlns:cdr="http://schemas.openxmlformats.org/drawingml/2006/chartDrawing">
    <cdr:from>
      <cdr:x>0.18022</cdr:x>
      <cdr:y>0.87761</cdr:y>
    </cdr:from>
    <cdr:to>
      <cdr:x>0.94366</cdr:x>
      <cdr:y>0.93333</cdr:y>
    </cdr:to>
    <cdr:sp macro="" textlink="">
      <cdr:nvSpPr>
        <cdr:cNvPr id="3" name="TextBox 2">
          <a:extLst xmlns:a="http://schemas.openxmlformats.org/drawingml/2006/main">
            <a:ext uri="{FF2B5EF4-FFF2-40B4-BE49-F238E27FC236}">
              <a16:creationId xmlns:a16="http://schemas.microsoft.com/office/drawing/2014/main" id="{69CA1EA5-8CAB-2F7D-D5E2-681DBA7166E9}"/>
            </a:ext>
          </a:extLst>
        </cdr:cNvPr>
        <cdr:cNvSpPr txBox="1"/>
      </cdr:nvSpPr>
      <cdr:spPr>
        <a:xfrm xmlns:a="http://schemas.openxmlformats.org/drawingml/2006/main">
          <a:off x="2197289" y="6018663"/>
          <a:ext cx="9307773" cy="382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0.17351</cdr:x>
      <cdr:y>0.82587</cdr:y>
    </cdr:from>
    <cdr:to>
      <cdr:x>0.93694</cdr:x>
      <cdr:y>0.98109</cdr:y>
    </cdr:to>
    <cdr:sp macro="" textlink="">
      <cdr:nvSpPr>
        <cdr:cNvPr id="5" name="TextBox 4">
          <a:extLst xmlns:a="http://schemas.openxmlformats.org/drawingml/2006/main">
            <a:ext uri="{FF2B5EF4-FFF2-40B4-BE49-F238E27FC236}">
              <a16:creationId xmlns:a16="http://schemas.microsoft.com/office/drawing/2014/main" id="{0AE4B677-7D43-628F-0363-B539EBA42889}"/>
            </a:ext>
          </a:extLst>
        </cdr:cNvPr>
        <cdr:cNvSpPr txBox="1"/>
      </cdr:nvSpPr>
      <cdr:spPr>
        <a:xfrm xmlns:a="http://schemas.openxmlformats.org/drawingml/2006/main">
          <a:off x="2115402" y="5663820"/>
          <a:ext cx="9307773" cy="1064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kern="1200" dirty="0">
              <a:solidFill>
                <a:schemeClr val="tx1">
                  <a:lumMod val="65000"/>
                  <a:lumOff val="35000"/>
                </a:schemeClr>
              </a:solidFill>
            </a:rPr>
            <a:t>p=0.002                                                 p=0.711                                                 p=0.074</a:t>
          </a:r>
        </a:p>
        <a:p xmlns:a="http://schemas.openxmlformats.org/drawingml/2006/main">
          <a:r>
            <a:rPr lang="en-US" sz="2400" kern="1200" dirty="0">
              <a:solidFill>
                <a:schemeClr val="tx1">
                  <a:lumMod val="65000"/>
                  <a:lumOff val="35000"/>
                </a:schemeClr>
              </a:solidFill>
            </a:rPr>
            <a:t>N= 4177                                                N=1305                                                   N=1025   </a:t>
          </a:r>
        </a:p>
        <a:p xmlns:a="http://schemas.openxmlformats.org/drawingml/2006/main">
          <a:endParaRPr lang="en-US" sz="2400" kern="1200" dirty="0">
            <a:solidFill>
              <a:schemeClr val="tx1">
                <a:lumMod val="65000"/>
                <a:lumOff val="3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0.17687</cdr:x>
      <cdr:y>0.86667</cdr:y>
    </cdr:from>
    <cdr:to>
      <cdr:x>0.94366</cdr:x>
      <cdr:y>1</cdr:y>
    </cdr:to>
    <cdr:sp macro="" textlink="">
      <cdr:nvSpPr>
        <cdr:cNvPr id="3" name="TextBox 2">
          <a:extLst xmlns:a="http://schemas.openxmlformats.org/drawingml/2006/main">
            <a:ext uri="{FF2B5EF4-FFF2-40B4-BE49-F238E27FC236}">
              <a16:creationId xmlns:a16="http://schemas.microsoft.com/office/drawing/2014/main" id="{5130B309-4945-156E-B05A-DA281825969F}"/>
            </a:ext>
          </a:extLst>
        </cdr:cNvPr>
        <cdr:cNvSpPr txBox="1"/>
      </cdr:nvSpPr>
      <cdr:spPr>
        <a:xfrm xmlns:a="http://schemas.openxmlformats.org/drawingml/2006/main">
          <a:off x="2156345" y="5943600"/>
          <a:ext cx="934871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0.17015</cdr:x>
      <cdr:y>0.80199</cdr:y>
    </cdr:from>
    <cdr:to>
      <cdr:x>0.94366</cdr:x>
      <cdr:y>0.94925</cdr:y>
    </cdr:to>
    <cdr:sp macro="" textlink="">
      <cdr:nvSpPr>
        <cdr:cNvPr id="4" name="TextBox 3">
          <a:extLst xmlns:a="http://schemas.openxmlformats.org/drawingml/2006/main">
            <a:ext uri="{FF2B5EF4-FFF2-40B4-BE49-F238E27FC236}">
              <a16:creationId xmlns:a16="http://schemas.microsoft.com/office/drawing/2014/main" id="{9C571A6E-3656-D255-AC8D-FFF22B8085A0}"/>
            </a:ext>
          </a:extLst>
        </cdr:cNvPr>
        <cdr:cNvSpPr txBox="1"/>
      </cdr:nvSpPr>
      <cdr:spPr>
        <a:xfrm xmlns:a="http://schemas.openxmlformats.org/drawingml/2006/main">
          <a:off x="2074460" y="5500048"/>
          <a:ext cx="9430603" cy="1009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kern="1200" dirty="0">
              <a:solidFill>
                <a:schemeClr val="tx1">
                  <a:lumMod val="65000"/>
                  <a:lumOff val="35000"/>
                </a:schemeClr>
              </a:solidFill>
            </a:rPr>
            <a:t> p=0.039                                                  p=0.270                                                p=0.200</a:t>
          </a:r>
        </a:p>
        <a:p xmlns:a="http://schemas.openxmlformats.org/drawingml/2006/main">
          <a:r>
            <a:rPr lang="en-US" sz="2400" kern="1200" dirty="0">
              <a:solidFill>
                <a:schemeClr val="tx1">
                  <a:lumMod val="65000"/>
                  <a:lumOff val="35000"/>
                </a:schemeClr>
              </a:solidFill>
            </a:rPr>
            <a:t>N=4,175                                                   N=420                                                    N=172</a:t>
          </a:r>
        </a:p>
      </cdr:txBody>
    </cdr:sp>
  </cdr:relSizeAnchor>
</c:userShapes>
</file>

<file path=ppt/drawings/drawing6.xml><?xml version="1.0" encoding="utf-8"?>
<c:userShapes xmlns:c="http://schemas.openxmlformats.org/drawingml/2006/chart">
  <cdr:relSizeAnchor xmlns:cdr="http://schemas.openxmlformats.org/drawingml/2006/chartDrawing">
    <cdr:from>
      <cdr:x>0.8</cdr:x>
      <cdr:y>0.79496</cdr:y>
    </cdr:from>
    <cdr:to>
      <cdr:x>1</cdr:x>
      <cdr:y>0.86227</cdr:y>
    </cdr:to>
    <cdr:sp macro="" textlink="">
      <cdr:nvSpPr>
        <cdr:cNvPr id="2" name="TextBox 5">
          <a:extLst xmlns:a="http://schemas.openxmlformats.org/drawingml/2006/main">
            <a:ext uri="{FF2B5EF4-FFF2-40B4-BE49-F238E27FC236}">
              <a16:creationId xmlns:a16="http://schemas.microsoft.com/office/drawing/2014/main" id="{B060D300-CFDE-9ADB-44AC-06EDE2CB9105}"/>
            </a:ext>
          </a:extLst>
        </cdr:cNvPr>
        <cdr:cNvSpPr txBox="1"/>
      </cdr:nvSpPr>
      <cdr:spPr>
        <a:xfrm xmlns:a="http://schemas.openxmlformats.org/drawingml/2006/main">
          <a:off x="9753600" y="5451812"/>
          <a:ext cx="24384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solidFill>
                <a:schemeClr val="tx1">
                  <a:lumMod val="65000"/>
                  <a:lumOff val="35000"/>
                </a:schemeClr>
              </a:solidFill>
            </a:rPr>
            <a:t>p= 0.036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8AE613-EC06-FE45-A885-E4B5F77212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900229-F8A6-E848-9100-24AD5F50A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090960-2E17-924D-AB39-BC71C1F534D0}" type="datetimeFigureOut">
              <a:rPr lang="en-US" smtClean="0"/>
              <a:t>2/19/2026</a:t>
            </a:fld>
            <a:endParaRPr lang="en-US"/>
          </a:p>
        </p:txBody>
      </p:sp>
      <p:sp>
        <p:nvSpPr>
          <p:cNvPr id="4" name="Footer Placeholder 3">
            <a:extLst>
              <a:ext uri="{FF2B5EF4-FFF2-40B4-BE49-F238E27FC236}">
                <a16:creationId xmlns:a16="http://schemas.microsoft.com/office/drawing/2014/main" id="{EB6C2746-3BB1-644C-BACF-5B249D3B3D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DEF5A2-9E59-4745-AE0D-0C116BE21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55C02-99EF-3142-A034-FFA5E140EC8E}" type="slidenum">
              <a:rPr lang="en-US" smtClean="0"/>
              <a:t>‹#›</a:t>
            </a:fld>
            <a:endParaRPr lang="en-US"/>
          </a:p>
        </p:txBody>
      </p:sp>
    </p:spTree>
    <p:extLst>
      <p:ext uri="{BB962C8B-B14F-4D97-AF65-F5344CB8AC3E}">
        <p14:creationId xmlns:p14="http://schemas.microsoft.com/office/powerpoint/2010/main" val="18539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212DF-B547-034E-9D55-844744EDCCB8}"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2650C-019D-474D-B0CB-1967A812C2EF}" type="slidenum">
              <a:rPr lang="en-US" smtClean="0"/>
              <a:t>‹#›</a:t>
            </a:fld>
            <a:endParaRPr lang="en-US"/>
          </a:p>
        </p:txBody>
      </p:sp>
    </p:spTree>
    <p:extLst>
      <p:ext uri="{BB962C8B-B14F-4D97-AF65-F5344CB8AC3E}">
        <p14:creationId xmlns:p14="http://schemas.microsoft.com/office/powerpoint/2010/main" val="66329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Good morning. My name is Ayesha Siddiq, and I am a research associate at University Hospitals Cleveland.</a:t>
            </a:r>
          </a:p>
          <a:p>
            <a:r>
              <a:rPr lang="en-US"/>
              <a:t>•	Today I will be presenting our study comparing anatomical versus flat mesh for minimally invasive inguinal hernia repair.</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1</a:t>
            </a:fld>
            <a:endParaRPr lang="en-US"/>
          </a:p>
        </p:txBody>
      </p:sp>
    </p:spTree>
    <p:extLst>
      <p:ext uri="{BB962C8B-B14F-4D97-AF65-F5344CB8AC3E}">
        <p14:creationId xmlns:p14="http://schemas.microsoft.com/office/powerpoint/2010/main" val="355410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We used 3 different definitions of hernia recurrence in this study.</a:t>
            </a:r>
          </a:p>
          <a:p>
            <a:endParaRPr lang="en-US"/>
          </a:p>
          <a:p>
            <a:r>
              <a:rPr lang="en-US"/>
              <a:t>•	Patient-reported recurrence was defined as a positive response to either of the first two questions of the Hernia Recurrence Inventory</a:t>
            </a:r>
          </a:p>
          <a:p>
            <a:endParaRPr lang="en-US"/>
          </a:p>
          <a:p>
            <a:r>
              <a:rPr lang="en-US"/>
              <a:t>•	Surgeon-reported recurrence was defined as a surgeon-documented hernia recurrence based on clinical exam or imaging</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10</a:t>
            </a:fld>
            <a:endParaRPr lang="en-US"/>
          </a:p>
        </p:txBody>
      </p:sp>
    </p:spTree>
    <p:extLst>
      <p:ext uri="{BB962C8B-B14F-4D97-AF65-F5344CB8AC3E}">
        <p14:creationId xmlns:p14="http://schemas.microsoft.com/office/powerpoint/2010/main" val="358420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Finally, pragmatic recurrence integrates available elements of patient-reported recurrence and surgeon-reported recurrence at a given time point.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To go over some of the most common scenarios:</a:t>
            </a:r>
          </a:p>
          <a:p>
            <a:r>
              <a:rPr lang="en-US" sz="1200" kern="1200">
                <a:solidFill>
                  <a:schemeClr val="tx1"/>
                </a:solidFill>
                <a:effectLst/>
                <a:latin typeface="+mn-lt"/>
                <a:ea typeface="+mn-ea"/>
                <a:cs typeface="+mn-cs"/>
              </a:rPr>
              <a:t>-If both are negative – no recurrence</a:t>
            </a:r>
          </a:p>
          <a:p>
            <a:r>
              <a:rPr lang="en-US" sz="1200" kern="1200">
                <a:solidFill>
                  <a:schemeClr val="tx1"/>
                </a:solidFill>
                <a:effectLst/>
                <a:latin typeface="+mn-lt"/>
                <a:ea typeface="+mn-ea"/>
                <a:cs typeface="+mn-cs"/>
              </a:rPr>
              <a:t>- if both are positive – recurrence</a:t>
            </a:r>
          </a:p>
          <a:p>
            <a:r>
              <a:rPr lang="en-US" sz="1200" kern="1200">
                <a:solidFill>
                  <a:schemeClr val="tx1"/>
                </a:solidFill>
                <a:effectLst/>
                <a:latin typeface="+mn-lt"/>
                <a:ea typeface="+mn-ea"/>
                <a:cs typeface="+mn-cs"/>
              </a:rPr>
              <a:t>If pt reported but negative on clinical evaluation – no recurrence</a:t>
            </a:r>
          </a:p>
          <a:p>
            <a:r>
              <a:rPr lang="en-US" sz="1200" kern="1200">
                <a:solidFill>
                  <a:schemeClr val="tx1"/>
                </a:solidFill>
                <a:effectLst/>
                <a:latin typeface="+mn-lt"/>
                <a:ea typeface="+mn-ea"/>
                <a:cs typeface="+mn-cs"/>
              </a:rPr>
              <a:t>But pt reported w/o f/u – yes recurrence</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11</a:t>
            </a:fld>
            <a:endParaRPr lang="en-US"/>
          </a:p>
        </p:txBody>
      </p:sp>
    </p:spTree>
    <p:extLst>
      <p:ext uri="{BB962C8B-B14F-4D97-AF65-F5344CB8AC3E}">
        <p14:creationId xmlns:p14="http://schemas.microsoft.com/office/powerpoint/2010/main" val="201036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secondary outcomes included Perioperative outcomes such as operative time and early postoperative complications such as surgical site occurrences and infections, readmissions and reoperations </a:t>
            </a:r>
          </a:p>
          <a:p>
            <a:pPr lvl="0"/>
            <a:r>
              <a:rPr lang="en-US" sz="1200" kern="1200" err="1">
                <a:solidFill>
                  <a:schemeClr val="tx1"/>
                </a:solidFill>
                <a:effectLst/>
                <a:latin typeface="+mn-lt"/>
                <a:ea typeface="+mn-ea"/>
                <a:cs typeface="+mn-cs"/>
              </a:rPr>
              <a:t>EuraHS</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qol</a:t>
            </a:r>
            <a:r>
              <a:rPr lang="en-US" sz="1200" kern="1200">
                <a:solidFill>
                  <a:schemeClr val="tx1"/>
                </a:solidFill>
                <a:effectLst/>
                <a:latin typeface="+mn-lt"/>
                <a:ea typeface="+mn-ea"/>
                <a:cs typeface="+mn-cs"/>
              </a:rPr>
              <a:t> score from baseline through long-term follow-up. </a:t>
            </a:r>
          </a:p>
          <a:p>
            <a:pPr lvl="0"/>
            <a:r>
              <a:rPr lang="en-US" sz="1200" kern="1200">
                <a:solidFill>
                  <a:schemeClr val="tx1"/>
                </a:solidFill>
                <a:effectLst/>
                <a:latin typeface="+mn-lt"/>
                <a:ea typeface="+mn-ea"/>
                <a:cs typeface="+mn-cs"/>
              </a:rPr>
              <a:t>CPIP, was evaluated at 6m and 1yr to assess persistent pain. </a:t>
            </a:r>
          </a:p>
          <a:p>
            <a:pPr lvl="0"/>
            <a:r>
              <a:rPr lang="en-US" sz="1200" kern="1200">
                <a:solidFill>
                  <a:schemeClr val="tx1"/>
                </a:solidFill>
                <a:effectLst/>
                <a:latin typeface="+mn-lt"/>
                <a:ea typeface="+mn-ea"/>
                <a:cs typeface="+mn-cs"/>
              </a:rPr>
              <a:t>Recurrence was assessed at each follow-up interval (30d, 6m,1yr</a:t>
            </a:r>
          </a:p>
        </p:txBody>
      </p:sp>
      <p:sp>
        <p:nvSpPr>
          <p:cNvPr id="4" name="Slide Number Placeholder 3"/>
          <p:cNvSpPr>
            <a:spLocks noGrp="1"/>
          </p:cNvSpPr>
          <p:nvPr>
            <p:ph type="sldNum" sz="quarter" idx="5"/>
          </p:nvPr>
        </p:nvSpPr>
        <p:spPr/>
        <p:txBody>
          <a:bodyPr/>
          <a:lstStyle/>
          <a:p>
            <a:fld id="{C582650C-019D-474D-B0CB-1967A812C2EF}" type="slidenum">
              <a:rPr lang="en-US" smtClean="0"/>
              <a:t>12</a:t>
            </a:fld>
            <a:endParaRPr lang="en-US"/>
          </a:p>
        </p:txBody>
      </p:sp>
    </p:spTree>
    <p:extLst>
      <p:ext uri="{BB962C8B-B14F-4D97-AF65-F5344CB8AC3E}">
        <p14:creationId xmlns:p14="http://schemas.microsoft.com/office/powerpoint/2010/main" val="211369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mesh weight was classified based on prior published literature </a:t>
            </a:r>
          </a:p>
          <a:p>
            <a:pPr lvl="0"/>
            <a:r>
              <a:rPr lang="en-US" sz="1200" kern="1200">
                <a:solidFill>
                  <a:schemeClr val="tx1"/>
                </a:solidFill>
                <a:effectLst/>
                <a:latin typeface="+mn-lt"/>
                <a:ea typeface="+mn-ea"/>
                <a:cs typeface="+mn-cs"/>
              </a:rPr>
              <a:t>If a patient undergoing bilateral repair had two different weights of mesh used, they were classified based on the heaviest of the meshes used.</a:t>
            </a: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582650C-019D-474D-B0CB-1967A812C2EF}" type="slidenum">
              <a:rPr lang="en-US" smtClean="0"/>
              <a:t>13</a:t>
            </a:fld>
            <a:endParaRPr lang="en-US"/>
          </a:p>
        </p:txBody>
      </p:sp>
    </p:spTree>
    <p:extLst>
      <p:ext uri="{BB962C8B-B14F-4D97-AF65-F5344CB8AC3E}">
        <p14:creationId xmlns:p14="http://schemas.microsoft.com/office/powerpoint/2010/main" val="3452274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a:cs typeface="Calibri"/>
              </a:rPr>
              <a:t>•	For statistical analysis, </a:t>
            </a:r>
            <a:r>
              <a:rPr lang="en-US">
                <a:cs typeface="Calibri"/>
              </a:rPr>
              <a:t>standard method </a:t>
            </a:r>
            <a:r>
              <a:rPr lang="en-US" err="1">
                <a:cs typeface="Calibri"/>
              </a:rPr>
              <a:t>utilised</a:t>
            </a:r>
            <a:r>
              <a:rPr lang="en-US">
                <a:cs typeface="Calibri"/>
              </a:rPr>
              <a:t>.... sig diff noted </a:t>
            </a:r>
            <a:r>
              <a:rPr lang="en-US" err="1">
                <a:cs typeface="Calibri"/>
              </a:rPr>
              <a:t>bw</a:t>
            </a:r>
            <a:r>
              <a:rPr lang="en-US">
                <a:cs typeface="Calibri"/>
              </a:rPr>
              <a:t> mesh weight and </a:t>
            </a:r>
            <a:r>
              <a:rPr lang="en-US" err="1">
                <a:cs typeface="Calibri"/>
              </a:rPr>
              <a:t>sgm</a:t>
            </a:r>
            <a:r>
              <a:rPr lang="en-US">
                <a:cs typeface="Calibri"/>
              </a:rPr>
              <a:t> </a:t>
            </a:r>
            <a:r>
              <a:rPr lang="en-US" err="1">
                <a:cs typeface="Calibri"/>
              </a:rPr>
              <a:t>utliisation</a:t>
            </a:r>
            <a:r>
              <a:rPr lang="en-US">
                <a:cs typeface="Calibri"/>
              </a:rPr>
              <a:t> so we </a:t>
            </a:r>
            <a:r>
              <a:rPr lang="en-US" err="1">
                <a:cs typeface="Calibri"/>
              </a:rPr>
              <a:t>prfomerd</a:t>
            </a:r>
            <a:r>
              <a:rPr lang="en-US">
                <a:cs typeface="Calibri"/>
              </a:rPr>
              <a:t> </a:t>
            </a:r>
            <a:r>
              <a:rPr lang="en-US" err="1">
                <a:cs typeface="Calibri"/>
              </a:rPr>
              <a:t>mvlr</a:t>
            </a:r>
            <a:r>
              <a:rPr lang="en-US">
                <a:cs typeface="Calibri"/>
              </a:rPr>
              <a:t> to acc for these diff</a:t>
            </a:r>
            <a:endParaRPr lang="en-US" sz="1200">
              <a:cs typeface="Arial"/>
            </a:endParaRPr>
          </a:p>
          <a:p>
            <a:r>
              <a:rPr lang="en-US" sz="1200">
                <a:cs typeface="Arial"/>
              </a:rPr>
              <a:t>•	After matching we performed a multivariate logistic regression to adjust for differences</a:t>
            </a:r>
          </a:p>
        </p:txBody>
      </p:sp>
      <p:sp>
        <p:nvSpPr>
          <p:cNvPr id="4" name="Slide Number Placeholder 3"/>
          <p:cNvSpPr>
            <a:spLocks noGrp="1"/>
          </p:cNvSpPr>
          <p:nvPr>
            <p:ph type="sldNum" sz="quarter" idx="5"/>
          </p:nvPr>
        </p:nvSpPr>
        <p:spPr/>
        <p:txBody>
          <a:bodyPr/>
          <a:lstStyle/>
          <a:p>
            <a:fld id="{C582650C-019D-474D-B0CB-1967A812C2EF}" type="slidenum">
              <a:rPr lang="en-US" smtClean="0"/>
              <a:t>14</a:t>
            </a:fld>
            <a:endParaRPr lang="en-US"/>
          </a:p>
        </p:txBody>
      </p:sp>
    </p:spTree>
    <p:extLst>
      <p:ext uri="{BB962C8B-B14F-4D97-AF65-F5344CB8AC3E}">
        <p14:creationId xmlns:p14="http://schemas.microsoft.com/office/powerpoint/2010/main" val="2297679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Here is a flow diagram of how patients were ultimately included in this study based on inclusion and exclusion. After applying all of these criteria, about 7500 patients remained</a:t>
            </a:r>
          </a:p>
        </p:txBody>
      </p:sp>
      <p:sp>
        <p:nvSpPr>
          <p:cNvPr id="4" name="Slide Number Placeholder 3"/>
          <p:cNvSpPr>
            <a:spLocks noGrp="1"/>
          </p:cNvSpPr>
          <p:nvPr>
            <p:ph type="sldNum" sz="quarter" idx="5"/>
          </p:nvPr>
        </p:nvSpPr>
        <p:spPr/>
        <p:txBody>
          <a:bodyPr/>
          <a:lstStyle/>
          <a:p>
            <a:fld id="{C582650C-019D-474D-B0CB-1967A812C2EF}" type="slidenum">
              <a:rPr lang="en-US" smtClean="0"/>
              <a:t>15</a:t>
            </a:fld>
            <a:endParaRPr lang="en-US"/>
          </a:p>
        </p:txBody>
      </p:sp>
    </p:spTree>
    <p:extLst>
      <p:ext uri="{BB962C8B-B14F-4D97-AF65-F5344CB8AC3E}">
        <p14:creationId xmlns:p14="http://schemas.microsoft.com/office/powerpoint/2010/main" val="131421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performing propensity score matching, 2090 patients remained in each group. There was significant improvement in covariate balance.</a:t>
            </a:r>
          </a:p>
        </p:txBody>
      </p:sp>
      <p:sp>
        <p:nvSpPr>
          <p:cNvPr id="4" name="Slide Number Placeholder 3"/>
          <p:cNvSpPr>
            <a:spLocks noGrp="1"/>
          </p:cNvSpPr>
          <p:nvPr>
            <p:ph type="sldNum" sz="quarter" idx="5"/>
          </p:nvPr>
        </p:nvSpPr>
        <p:spPr/>
        <p:txBody>
          <a:bodyPr/>
          <a:lstStyle/>
          <a:p>
            <a:fld id="{C582650C-019D-474D-B0CB-1967A812C2EF}" type="slidenum">
              <a:rPr lang="en-US" smtClean="0"/>
              <a:t>16</a:t>
            </a:fld>
            <a:endParaRPr lang="en-US"/>
          </a:p>
        </p:txBody>
      </p:sp>
    </p:spTree>
    <p:extLst>
      <p:ext uri="{BB962C8B-B14F-4D97-AF65-F5344CB8AC3E}">
        <p14:creationId xmlns:p14="http://schemas.microsoft.com/office/powerpoint/2010/main" val="85620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Moving to baseline demographics after matching:</a:t>
            </a:r>
          </a:p>
          <a:p>
            <a:r>
              <a:rPr lang="en-US"/>
              <a:t>•	patients receiving anatomic mesh were slightly older</a:t>
            </a:r>
          </a:p>
          <a:p>
            <a:r>
              <a:rPr lang="en-US"/>
              <a:t>•	the remainder of the variables were comparable between groups.</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17</a:t>
            </a:fld>
            <a:endParaRPr lang="en-US"/>
          </a:p>
        </p:txBody>
      </p:sp>
    </p:spTree>
    <p:extLst>
      <p:ext uri="{BB962C8B-B14F-4D97-AF65-F5344CB8AC3E}">
        <p14:creationId xmlns:p14="http://schemas.microsoft.com/office/powerpoint/2010/main" val="73443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Next, operative characteristics:</a:t>
            </a:r>
          </a:p>
          <a:p>
            <a:r>
              <a:rPr lang="en-US"/>
              <a:t>•	No significant diff in between groups</a:t>
            </a:r>
          </a:p>
          <a:p>
            <a:r>
              <a:rPr lang="en-US"/>
              <a:t>•	Hernia laterality was identical after matching, with 30 percent bilateral and 70 percent unilateral repairs in both groups.</a:t>
            </a:r>
          </a:p>
          <a:p>
            <a:r>
              <a:rPr lang="en-US"/>
              <a:t>•	Operative approach was comparable, with roughly one-third laparoscopic and two-thirds robotic cases in each arm.</a:t>
            </a:r>
          </a:p>
          <a:p>
            <a:r>
              <a:rPr lang="en-US"/>
              <a:t>•	Peritoneal access was also similar, with the majority performed via TAPP and a smaller proportion via TEP.</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18</a:t>
            </a:fld>
            <a:endParaRPr lang="en-US"/>
          </a:p>
        </p:txBody>
      </p:sp>
    </p:spTree>
    <p:extLst>
      <p:ext uri="{BB962C8B-B14F-4D97-AF65-F5344CB8AC3E}">
        <p14:creationId xmlns:p14="http://schemas.microsoft.com/office/powerpoint/2010/main" val="188976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direct hernias the distribution of small, medium, and large defects is comparable between groups, with most in the 1.5 to 3 cm range.</a:t>
            </a:r>
          </a:p>
          <a:p>
            <a:endParaRPr lang="en-US"/>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19</a:t>
            </a:fld>
            <a:endParaRPr lang="en-US"/>
          </a:p>
        </p:txBody>
      </p:sp>
    </p:spTree>
    <p:extLst>
      <p:ext uri="{BB962C8B-B14F-4D97-AF65-F5344CB8AC3E}">
        <p14:creationId xmlns:p14="http://schemas.microsoft.com/office/powerpoint/2010/main" val="28769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here are our disclosures</a:t>
            </a:r>
          </a:p>
        </p:txBody>
      </p:sp>
      <p:sp>
        <p:nvSpPr>
          <p:cNvPr id="4" name="Slide Number Placeholder 3"/>
          <p:cNvSpPr>
            <a:spLocks noGrp="1"/>
          </p:cNvSpPr>
          <p:nvPr>
            <p:ph type="sldNum" sz="quarter" idx="5"/>
          </p:nvPr>
        </p:nvSpPr>
        <p:spPr/>
        <p:txBody>
          <a:bodyPr/>
          <a:lstStyle/>
          <a:p>
            <a:fld id="{C582650C-019D-474D-B0CB-1967A812C2EF}" type="slidenum">
              <a:rPr lang="en-US" smtClean="0"/>
              <a:t>2</a:t>
            </a:fld>
            <a:endParaRPr lang="en-US"/>
          </a:p>
        </p:txBody>
      </p:sp>
    </p:spTree>
    <p:extLst>
      <p:ext uri="{BB962C8B-B14F-4D97-AF65-F5344CB8AC3E}">
        <p14:creationId xmlns:p14="http://schemas.microsoft.com/office/powerpoint/2010/main" val="109740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indirect hernias, anatomical mesh cohort has more medium-sized defects, whereas the flat mesh cohort demonstrates a greater proportion of large indirect hernias over 3 cm.</a:t>
            </a:r>
          </a:p>
        </p:txBody>
      </p:sp>
      <p:sp>
        <p:nvSpPr>
          <p:cNvPr id="4" name="Slide Number Placeholder 3"/>
          <p:cNvSpPr>
            <a:spLocks noGrp="1"/>
          </p:cNvSpPr>
          <p:nvPr>
            <p:ph type="sldNum" sz="quarter" idx="5"/>
          </p:nvPr>
        </p:nvSpPr>
        <p:spPr/>
        <p:txBody>
          <a:bodyPr/>
          <a:lstStyle/>
          <a:p>
            <a:fld id="{C582650C-019D-474D-B0CB-1967A812C2EF}" type="slidenum">
              <a:rPr lang="en-US" smtClean="0"/>
              <a:t>20</a:t>
            </a:fld>
            <a:endParaRPr lang="en-US"/>
          </a:p>
        </p:txBody>
      </p:sp>
    </p:spTree>
    <p:extLst>
      <p:ext uri="{BB962C8B-B14F-4D97-AF65-F5344CB8AC3E}">
        <p14:creationId xmlns:p14="http://schemas.microsoft.com/office/powerpoint/2010/main" val="4056688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femoral defects, these are overall uncommon in our cohort.</a:t>
            </a:r>
          </a:p>
          <a:p>
            <a:r>
              <a:rPr lang="en-US"/>
              <a:t>flat mesh group has a relatively higher proportion of medium and large femoral hernias.</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21</a:t>
            </a:fld>
            <a:endParaRPr lang="en-US"/>
          </a:p>
        </p:txBody>
      </p:sp>
    </p:spTree>
    <p:extLst>
      <p:ext uri="{BB962C8B-B14F-4D97-AF65-F5344CB8AC3E}">
        <p14:creationId xmlns:p14="http://schemas.microsoft.com/office/powerpoint/2010/main" val="250946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Looking at mesh characteristics:</a:t>
            </a:r>
          </a:p>
          <a:p>
            <a:r>
              <a:rPr lang="en-US"/>
              <a:t>•	anatomical mesh had a shorter median length, while flat mesh tended to be longer.</a:t>
            </a:r>
          </a:p>
          <a:p>
            <a:r>
              <a:rPr lang="en-US"/>
              <a:t>•	Mesh width was similar between groups.</a:t>
            </a:r>
          </a:p>
          <a:p>
            <a:r>
              <a:rPr lang="en-US"/>
              <a:t>•	We also observed differences in mesh weight distribution. Anatomical mesh was more frequently heavy-weight, whereas flat mesh more commonly utilized medium-weight and lightweight options.</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22</a:t>
            </a:fld>
            <a:endParaRPr lang="en-US"/>
          </a:p>
        </p:txBody>
      </p:sp>
    </p:spTree>
    <p:extLst>
      <p:ext uri="{BB962C8B-B14F-4D97-AF65-F5344CB8AC3E}">
        <p14:creationId xmlns:p14="http://schemas.microsoft.com/office/powerpoint/2010/main" val="180484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Finally, fixation methods:</a:t>
            </a:r>
          </a:p>
          <a:p>
            <a:pPr lvl="0"/>
            <a:r>
              <a:rPr lang="en-US" sz="1200" kern="1200">
                <a:solidFill>
                  <a:schemeClr val="tx1"/>
                </a:solidFill>
                <a:effectLst/>
                <a:latin typeface="+mn-lt"/>
                <a:ea typeface="+mn-ea"/>
                <a:cs typeface="+mn-cs"/>
              </a:rPr>
              <a:t>Most fixation strategies were similarly distributed between groups.</a:t>
            </a:r>
          </a:p>
          <a:p>
            <a:pPr lvl="0"/>
            <a:r>
              <a:rPr lang="en-US" sz="1200" kern="1200">
                <a:solidFill>
                  <a:schemeClr val="tx1"/>
                </a:solidFill>
                <a:effectLst/>
                <a:latin typeface="+mn-lt"/>
                <a:ea typeface="+mn-ea"/>
                <a:cs typeface="+mn-cs"/>
              </a:rPr>
              <a:t>There were small differences in the use of staples and adhesives, which were slightly more common in the flat mesh group.</a:t>
            </a:r>
          </a:p>
          <a:p>
            <a:r>
              <a:rPr lang="en-US" sz="1200" kern="1200">
                <a:solidFill>
                  <a:schemeClr val="tx1"/>
                </a:solidFill>
                <a:effectLst/>
                <a:latin typeface="+mn-lt"/>
                <a:ea typeface="+mn-ea"/>
                <a:cs typeface="+mn-cs"/>
              </a:rPr>
              <a:t>Self-gripping mesh was used more frequently in the flat mesh cohort</a:t>
            </a:r>
          </a:p>
          <a:p>
            <a:endParaRPr lang="en-US">
              <a:ea typeface="Calibri" panose="020F0502020204030204"/>
              <a:cs typeface="Calibri" panose="020F0502020204030204"/>
            </a:endParaRPr>
          </a:p>
          <a:p>
            <a:r>
              <a:rPr lang="en-US">
                <a:ea typeface="Calibri" panose="020F0502020204030204"/>
                <a:cs typeface="Calibri" panose="020F0502020204030204"/>
              </a:rPr>
              <a:t>Put suture, tacks, </a:t>
            </a:r>
            <a:r>
              <a:rPr lang="en-US" err="1">
                <a:ea typeface="Calibri" panose="020F0502020204030204"/>
                <a:cs typeface="Calibri" panose="020F0502020204030204"/>
              </a:rPr>
              <a:t>sgm</a:t>
            </a:r>
            <a:r>
              <a:rPr lang="en-US">
                <a:ea typeface="Calibri" panose="020F0502020204030204"/>
                <a:cs typeface="Calibri" panose="020F0502020204030204"/>
              </a:rPr>
              <a:t>, no </a:t>
            </a:r>
            <a:r>
              <a:rPr lang="en-US" err="1">
                <a:ea typeface="Calibri" panose="020F0502020204030204"/>
                <a:cs typeface="Calibri" panose="020F0502020204030204"/>
              </a:rPr>
              <a:t>fixa</a:t>
            </a:r>
            <a:r>
              <a:rPr lang="en-US">
                <a:ea typeface="Calibri" panose="020F0502020204030204"/>
                <a:cs typeface="Calibri" panose="020F0502020204030204"/>
              </a:rPr>
              <a:t>, </a:t>
            </a:r>
            <a:r>
              <a:rPr lang="en-US"/>
              <a:t>adhesives, </a:t>
            </a:r>
            <a:r>
              <a:rPr lang="en-US">
                <a:ea typeface="Calibri" panose="020F0502020204030204"/>
                <a:cs typeface="Calibri" panose="020F0502020204030204"/>
              </a:rPr>
              <a:t>staples, </a:t>
            </a:r>
          </a:p>
        </p:txBody>
      </p:sp>
      <p:sp>
        <p:nvSpPr>
          <p:cNvPr id="4" name="Slide Number Placeholder 3"/>
          <p:cNvSpPr>
            <a:spLocks noGrp="1"/>
          </p:cNvSpPr>
          <p:nvPr>
            <p:ph type="sldNum" sz="quarter" idx="5"/>
          </p:nvPr>
        </p:nvSpPr>
        <p:spPr/>
        <p:txBody>
          <a:bodyPr/>
          <a:lstStyle/>
          <a:p>
            <a:fld id="{C582650C-019D-474D-B0CB-1967A812C2EF}" type="slidenum">
              <a:rPr lang="en-US" smtClean="0"/>
              <a:t>23</a:t>
            </a:fld>
            <a:endParaRPr lang="en-US"/>
          </a:p>
        </p:txBody>
      </p:sp>
    </p:spTree>
    <p:extLst>
      <p:ext uri="{BB962C8B-B14F-4D97-AF65-F5344CB8AC3E}">
        <p14:creationId xmlns:p14="http://schemas.microsoft.com/office/powerpoint/2010/main" val="22408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We first examined patient-reported pain over time using the </a:t>
            </a:r>
            <a:r>
              <a:rPr lang="en-US" sz="1200" kern="1200" err="1">
                <a:solidFill>
                  <a:schemeClr val="tx1"/>
                </a:solidFill>
                <a:effectLst/>
                <a:latin typeface="+mn-lt"/>
                <a:ea typeface="+mn-ea"/>
                <a:cs typeface="+mn-cs"/>
              </a:rPr>
              <a:t>EuraHS</a:t>
            </a:r>
            <a:r>
              <a:rPr lang="en-US" sz="1200" kern="1200">
                <a:solidFill>
                  <a:schemeClr val="tx1"/>
                </a:solidFill>
                <a:effectLst/>
                <a:latin typeface="+mn-lt"/>
                <a:ea typeface="+mn-ea"/>
                <a:cs typeface="+mn-cs"/>
              </a:rPr>
              <a:t> quality-of-life pain domain.</a:t>
            </a:r>
          </a:p>
          <a:p>
            <a:r>
              <a:rPr lang="en-US" sz="1200" kern="1200">
                <a:solidFill>
                  <a:schemeClr val="tx1"/>
                </a:solidFill>
                <a:effectLst/>
                <a:latin typeface="+mn-lt"/>
                <a:ea typeface="+mn-ea"/>
                <a:cs typeface="+mn-cs"/>
              </a:rPr>
              <a:t>Both groups demonstrated a similar trajectory, with pain scores decreasing substantially from baseline to 30 days and continuing to improve through 6 months and 1 year</a:t>
            </a:r>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24</a:t>
            </a:fld>
            <a:endParaRPr lang="en-US"/>
          </a:p>
        </p:txBody>
      </p:sp>
    </p:spTree>
    <p:extLst>
      <p:ext uri="{BB962C8B-B14F-4D97-AF65-F5344CB8AC3E}">
        <p14:creationId xmlns:p14="http://schemas.microsoft.com/office/powerpoint/2010/main" val="129644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a:p>
            <a:r>
              <a:rPr lang="en-US"/>
              <a:t>•	Next, we evaluated chronic postoperative inguinal pain, or CPIP.</a:t>
            </a:r>
          </a:p>
          <a:p>
            <a:r>
              <a:rPr lang="en-US"/>
              <a:t>•	At both 6 months and 1 year, CPIP rates were similar between groups. </a:t>
            </a:r>
          </a:p>
        </p:txBody>
      </p:sp>
      <p:sp>
        <p:nvSpPr>
          <p:cNvPr id="4" name="Slide Number Placeholder 3"/>
          <p:cNvSpPr>
            <a:spLocks noGrp="1"/>
          </p:cNvSpPr>
          <p:nvPr>
            <p:ph type="sldNum" sz="quarter" idx="5"/>
          </p:nvPr>
        </p:nvSpPr>
        <p:spPr/>
        <p:txBody>
          <a:bodyPr/>
          <a:lstStyle/>
          <a:p>
            <a:fld id="{C582650C-019D-474D-B0CB-1967A812C2EF}" type="slidenum">
              <a:rPr lang="en-US" smtClean="0"/>
              <a:t>25</a:t>
            </a:fld>
            <a:endParaRPr lang="en-US"/>
          </a:p>
        </p:txBody>
      </p:sp>
    </p:spTree>
    <p:extLst>
      <p:ext uri="{BB962C8B-B14F-4D97-AF65-F5344CB8AC3E}">
        <p14:creationId xmlns:p14="http://schemas.microsoft.com/office/powerpoint/2010/main" val="2771826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QoL outcomes followed the same pattern across all Eura-HS domains --- marked improvement from baseline with early recovery by six months and stable results at one year. </a:t>
            </a:r>
          </a:p>
        </p:txBody>
      </p:sp>
      <p:sp>
        <p:nvSpPr>
          <p:cNvPr id="4" name="Slide Number Placeholder 3"/>
          <p:cNvSpPr>
            <a:spLocks noGrp="1"/>
          </p:cNvSpPr>
          <p:nvPr>
            <p:ph type="sldNum" sz="quarter" idx="5"/>
          </p:nvPr>
        </p:nvSpPr>
        <p:spPr/>
        <p:txBody>
          <a:bodyPr/>
          <a:lstStyle/>
          <a:p>
            <a:fld id="{C582650C-019D-474D-B0CB-1967A812C2EF}" type="slidenum">
              <a:rPr lang="en-US" smtClean="0"/>
              <a:t>26</a:t>
            </a:fld>
            <a:endParaRPr lang="en-US"/>
          </a:p>
        </p:txBody>
      </p:sp>
    </p:spTree>
    <p:extLst>
      <p:ext uri="{BB962C8B-B14F-4D97-AF65-F5344CB8AC3E}">
        <p14:creationId xmlns:p14="http://schemas.microsoft.com/office/powerpoint/2010/main" val="3309055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We next looked at operative time.</a:t>
            </a:r>
          </a:p>
          <a:p>
            <a:r>
              <a:rPr lang="en-US"/>
              <a:t>•	Anatomical mesh cases were more frequently completed in under one hour, </a:t>
            </a:r>
          </a:p>
          <a:p>
            <a:r>
              <a:rPr lang="en-US"/>
              <a:t>•	whereas flat mesh cases more often fell in the one- to two-hour range.</a:t>
            </a:r>
          </a:p>
          <a:p>
            <a:r>
              <a:rPr lang="en-US"/>
              <a:t>•	However, the overall distribution suggests only a modest difference, and there is not a clear directionality to the overall trend.</a:t>
            </a:r>
          </a:p>
        </p:txBody>
      </p:sp>
      <p:sp>
        <p:nvSpPr>
          <p:cNvPr id="4" name="Slide Number Placeholder 3"/>
          <p:cNvSpPr>
            <a:spLocks noGrp="1"/>
          </p:cNvSpPr>
          <p:nvPr>
            <p:ph type="sldNum" sz="quarter" idx="5"/>
          </p:nvPr>
        </p:nvSpPr>
        <p:spPr/>
        <p:txBody>
          <a:bodyPr/>
          <a:lstStyle/>
          <a:p>
            <a:fld id="{C582650C-019D-474D-B0CB-1967A812C2EF}" type="slidenum">
              <a:rPr lang="en-US" smtClean="0"/>
              <a:t>29</a:t>
            </a:fld>
            <a:endParaRPr lang="en-US"/>
          </a:p>
        </p:txBody>
      </p:sp>
    </p:spTree>
    <p:extLst>
      <p:ext uri="{BB962C8B-B14F-4D97-AF65-F5344CB8AC3E}">
        <p14:creationId xmlns:p14="http://schemas.microsoft.com/office/powerpoint/2010/main" val="379295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Rates of short-term postoperative outcomes at 30 days were all low and comparable between the two groups.</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30</a:t>
            </a:fld>
            <a:endParaRPr lang="en-US"/>
          </a:p>
        </p:txBody>
      </p:sp>
    </p:spTree>
    <p:extLst>
      <p:ext uri="{BB962C8B-B14F-4D97-AF65-F5344CB8AC3E}">
        <p14:creationId xmlns:p14="http://schemas.microsoft.com/office/powerpoint/2010/main" val="3931252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200" kern="1200">
              <a:solidFill>
                <a:schemeClr val="tx1"/>
              </a:solidFill>
              <a:effectLst/>
              <a:latin typeface="+mn-lt"/>
              <a:ea typeface="Calibri"/>
              <a:cs typeface="Calibri"/>
            </a:endParaRPr>
          </a:p>
          <a:p>
            <a:endParaRPr lang="en-US">
              <a:ea typeface="Calibri"/>
              <a:cs typeface="Calibri"/>
            </a:endParaRPr>
          </a:p>
          <a:p>
            <a:r>
              <a:rPr lang="en-US">
                <a:ea typeface="Calibri"/>
                <a:cs typeface="Calibri"/>
              </a:rPr>
              <a:t>Higher pt reported at 30days but not later time points</a:t>
            </a:r>
          </a:p>
        </p:txBody>
      </p:sp>
      <p:sp>
        <p:nvSpPr>
          <p:cNvPr id="4" name="Slide Number Placeholder 3"/>
          <p:cNvSpPr>
            <a:spLocks noGrp="1"/>
          </p:cNvSpPr>
          <p:nvPr>
            <p:ph type="sldNum" sz="quarter" idx="5"/>
          </p:nvPr>
        </p:nvSpPr>
        <p:spPr/>
        <p:txBody>
          <a:bodyPr/>
          <a:lstStyle/>
          <a:p>
            <a:fld id="{C582650C-019D-474D-B0CB-1967A812C2EF}" type="slidenum">
              <a:rPr lang="en-US" smtClean="0"/>
              <a:t>31</a:t>
            </a:fld>
            <a:endParaRPr lang="en-US"/>
          </a:p>
        </p:txBody>
      </p:sp>
    </p:spTree>
    <p:extLst>
      <p:ext uri="{BB962C8B-B14F-4D97-AF65-F5344CB8AC3E}">
        <p14:creationId xmlns:p14="http://schemas.microsoft.com/office/powerpoint/2010/main" val="90278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latin typeface="+mn-lt"/>
              </a:rPr>
              <a:t>Inguinal hernia repair (IHR) is one of the most frequently performed general surgical procedures worldwide</a:t>
            </a:r>
            <a:endParaRPr lang="en-US" sz="1200" kern="1200">
              <a:latin typeface="+mn-lt"/>
              <a:cs typeface="Arial"/>
            </a:endParaRP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3</a:t>
            </a:fld>
            <a:endParaRPr lang="en-US"/>
          </a:p>
        </p:txBody>
      </p:sp>
    </p:spTree>
    <p:extLst>
      <p:ext uri="{BB962C8B-B14F-4D97-AF65-F5344CB8AC3E}">
        <p14:creationId xmlns:p14="http://schemas.microsoft.com/office/powerpoint/2010/main" val="2130792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ea typeface="Calibri"/>
                <a:cs typeface="Calibri"/>
              </a:rPr>
              <a:t>Interestingly, there was a statistically sig higher rate of early surg </a:t>
            </a:r>
            <a:r>
              <a:rPr lang="en-US" err="1">
                <a:ea typeface="Calibri"/>
                <a:cs typeface="Calibri"/>
              </a:rPr>
              <a:t>recu</a:t>
            </a:r>
            <a:r>
              <a:rPr lang="en-US">
                <a:ea typeface="Calibri"/>
                <a:cs typeface="Calibri"/>
              </a:rPr>
              <a:t> w flat mesh at 30days, but no </a:t>
            </a:r>
            <a:r>
              <a:rPr lang="en-US" err="1">
                <a:ea typeface="Calibri"/>
                <a:cs typeface="Calibri"/>
              </a:rPr>
              <a:t>stas</a:t>
            </a:r>
            <a:r>
              <a:rPr lang="en-US">
                <a:ea typeface="Calibri"/>
                <a:cs typeface="Calibri"/>
              </a:rPr>
              <a:t> sig </a:t>
            </a:r>
            <a:r>
              <a:rPr lang="en-US" err="1">
                <a:ea typeface="Calibri"/>
                <a:cs typeface="Calibri"/>
              </a:rPr>
              <a:t>dff</a:t>
            </a:r>
            <a:r>
              <a:rPr lang="en-US">
                <a:ea typeface="Calibri"/>
                <a:cs typeface="Calibri"/>
              </a:rPr>
              <a:t> at </a:t>
            </a:r>
            <a:r>
              <a:rPr lang="en-US" err="1">
                <a:ea typeface="Calibri"/>
                <a:cs typeface="Calibri"/>
              </a:rPr>
              <a:t>subseq</a:t>
            </a:r>
            <a:r>
              <a:rPr lang="en-US">
                <a:ea typeface="Calibri"/>
                <a:cs typeface="Calibri"/>
              </a:rPr>
              <a:t> time pts</a:t>
            </a:r>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32</a:t>
            </a:fld>
            <a:endParaRPr lang="en-US"/>
          </a:p>
        </p:txBody>
      </p:sp>
    </p:spTree>
    <p:extLst>
      <p:ext uri="{BB962C8B-B14F-4D97-AF65-F5344CB8AC3E}">
        <p14:creationId xmlns:p14="http://schemas.microsoft.com/office/powerpoint/2010/main" val="65475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Pragmatic recurrence at one year was 7.1 percent in the anatomical mesh group compared with 4.2 percent in the flat mesh group</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33</a:t>
            </a:fld>
            <a:endParaRPr lang="en-US"/>
          </a:p>
        </p:txBody>
      </p:sp>
    </p:spTree>
    <p:extLst>
      <p:ext uri="{BB962C8B-B14F-4D97-AF65-F5344CB8AC3E}">
        <p14:creationId xmlns:p14="http://schemas.microsoft.com/office/powerpoint/2010/main" val="601243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4DF68-638A-6F29-22CE-843FA29D6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B0461-0368-F233-DE90-8C603F1D63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620F2E-695F-B1E1-0007-7C14C2D63AD6}"/>
              </a:ext>
            </a:extLst>
          </p:cNvPr>
          <p:cNvSpPr>
            <a:spLocks noGrp="1"/>
          </p:cNvSpPr>
          <p:nvPr>
            <p:ph type="body" idx="1"/>
          </p:nvPr>
        </p:nvSpPr>
        <p:spPr/>
        <p:txBody>
          <a:bodyPr/>
          <a:lstStyle/>
          <a:p>
            <a:r>
              <a:rPr lang="en-US"/>
              <a:t>•	We next performed multivariable regression and saw that no mesh characteristics independently predicted outcomes after adjusting for confounders.</a:t>
            </a:r>
          </a:p>
          <a:p>
            <a:r>
              <a:rPr lang="en-US"/>
              <a:t>•	We evaluated </a:t>
            </a:r>
            <a:r>
              <a:rPr lang="en-US" err="1"/>
              <a:t>EuraH</a:t>
            </a:r>
            <a:r>
              <a:rPr lang="en-US"/>
              <a:t>-QOL pain subdomain as well as the overall score at 30 days and 1 year, CPIP at 6m and 1y, and pragmatic recurrence at 1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30d - Early postoperative pain was not independently associated with mesh classification, mesh weight, or fixation method.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 y - </a:t>
            </a:r>
            <a:r>
              <a:rPr lang="en-US" err="1"/>
              <a:t>EuraHS</a:t>
            </a:r>
            <a:r>
              <a:rPr lang="en-US"/>
              <a:t> pain scores not independently associated with mesh classification, mesh weight, or fixation method</a:t>
            </a:r>
          </a:p>
        </p:txBody>
      </p:sp>
      <p:sp>
        <p:nvSpPr>
          <p:cNvPr id="4" name="Slide Number Placeholder 3">
            <a:extLst>
              <a:ext uri="{FF2B5EF4-FFF2-40B4-BE49-F238E27FC236}">
                <a16:creationId xmlns:a16="http://schemas.microsoft.com/office/drawing/2014/main" id="{FC3C87F5-AE76-6972-9299-4D781816DDD6}"/>
              </a:ext>
            </a:extLst>
          </p:cNvPr>
          <p:cNvSpPr>
            <a:spLocks noGrp="1"/>
          </p:cNvSpPr>
          <p:nvPr>
            <p:ph type="sldNum" sz="quarter" idx="5"/>
          </p:nvPr>
        </p:nvSpPr>
        <p:spPr/>
        <p:txBody>
          <a:bodyPr/>
          <a:lstStyle/>
          <a:p>
            <a:fld id="{C582650C-019D-474D-B0CB-1967A812C2EF}" type="slidenum">
              <a:rPr lang="en-US" smtClean="0"/>
              <a:t>34</a:t>
            </a:fld>
            <a:endParaRPr lang="en-US"/>
          </a:p>
        </p:txBody>
      </p:sp>
    </p:spTree>
    <p:extLst>
      <p:ext uri="{BB962C8B-B14F-4D97-AF65-F5344CB8AC3E}">
        <p14:creationId xmlns:p14="http://schemas.microsoft.com/office/powerpoint/2010/main" val="3338331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56C1-F381-68D8-A8F4-7A97DC4BB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5576C-D288-16F2-D2E2-F233B7211A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CBA30E-7125-53CD-1F51-439BF65FC7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(((((((((30d - no mesh characteristic independently predicted </a:t>
            </a:r>
            <a:r>
              <a:rPr lang="en-US" err="1"/>
              <a:t>EuraHS</a:t>
            </a:r>
            <a:r>
              <a:rPr lang="en-US"/>
              <a:t> overall score.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Appears to be statistically sig, it does not meet MCID – confirm number – for </a:t>
            </a:r>
            <a:r>
              <a:rPr lang="en-US" err="1"/>
              <a:t>sgm</a:t>
            </a:r>
            <a:r>
              <a:rPr lang="en-US"/>
              <a:t> vs </a:t>
            </a:r>
            <a:r>
              <a:rPr lang="en-US" err="1"/>
              <a:t>nonsgm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1y - no mesh characteristic independently predicted </a:t>
            </a:r>
            <a:r>
              <a:rPr lang="en-US" err="1"/>
              <a:t>EuraHS</a:t>
            </a:r>
            <a:r>
              <a:rPr lang="en-US"/>
              <a:t> overall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B979B066-0271-3F90-3A44-4E64EFE31474}"/>
              </a:ext>
            </a:extLst>
          </p:cNvPr>
          <p:cNvSpPr>
            <a:spLocks noGrp="1"/>
          </p:cNvSpPr>
          <p:nvPr>
            <p:ph type="sldNum" sz="quarter" idx="5"/>
          </p:nvPr>
        </p:nvSpPr>
        <p:spPr/>
        <p:txBody>
          <a:bodyPr/>
          <a:lstStyle/>
          <a:p>
            <a:fld id="{C582650C-019D-474D-B0CB-1967A812C2EF}" type="slidenum">
              <a:rPr lang="en-US" smtClean="0"/>
              <a:t>35</a:t>
            </a:fld>
            <a:endParaRPr lang="en-US"/>
          </a:p>
        </p:txBody>
      </p:sp>
    </p:spTree>
    <p:extLst>
      <p:ext uri="{BB962C8B-B14F-4D97-AF65-F5344CB8AC3E}">
        <p14:creationId xmlns:p14="http://schemas.microsoft.com/office/powerpoint/2010/main" val="1569568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4B4C3-CC6F-9A75-AD70-AEF6B2758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E7A64-2E78-FD56-D87F-77056796B0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9E74A1-D3B6-DDA7-03C5-64864B1E55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 m - no mesh characteristic was independently associated with CPIP. MWM demonstrated a borderline trend toward higher odds of CPIP compared HWM but did not reach statistical significance.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 yr - no association between mesh characteristics and CPIP. ))))))))))))))</a:t>
            </a:r>
          </a:p>
        </p:txBody>
      </p:sp>
      <p:sp>
        <p:nvSpPr>
          <p:cNvPr id="4" name="Slide Number Placeholder 3">
            <a:extLst>
              <a:ext uri="{FF2B5EF4-FFF2-40B4-BE49-F238E27FC236}">
                <a16:creationId xmlns:a16="http://schemas.microsoft.com/office/drawing/2014/main" id="{F9A979DE-5B60-1DD3-4C5E-73027E67F92B}"/>
              </a:ext>
            </a:extLst>
          </p:cNvPr>
          <p:cNvSpPr>
            <a:spLocks noGrp="1"/>
          </p:cNvSpPr>
          <p:nvPr>
            <p:ph type="sldNum" sz="quarter" idx="5"/>
          </p:nvPr>
        </p:nvSpPr>
        <p:spPr/>
        <p:txBody>
          <a:bodyPr/>
          <a:lstStyle/>
          <a:p>
            <a:fld id="{C582650C-019D-474D-B0CB-1967A812C2EF}" type="slidenum">
              <a:rPr lang="en-US" smtClean="0"/>
              <a:t>36</a:t>
            </a:fld>
            <a:endParaRPr lang="en-US"/>
          </a:p>
        </p:txBody>
      </p:sp>
    </p:spTree>
    <p:extLst>
      <p:ext uri="{BB962C8B-B14F-4D97-AF65-F5344CB8AC3E}">
        <p14:creationId xmlns:p14="http://schemas.microsoft.com/office/powerpoint/2010/main" val="2079753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97B8C-AEE4-0B64-9CBF-4F0011F2F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ABA80-059D-161A-2013-49158790CC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0D1079-2AF6-6392-F261-A78684FD8381}"/>
              </a:ext>
            </a:extLst>
          </p:cNvPr>
          <p:cNvSpPr>
            <a:spLocks noGrp="1"/>
          </p:cNvSpPr>
          <p:nvPr>
            <p:ph type="body" idx="1"/>
          </p:nvPr>
        </p:nvSpPr>
        <p:spPr/>
        <p:txBody>
          <a:bodyPr/>
          <a:lstStyle/>
          <a:p>
            <a:r>
              <a:rPr lang="en-US"/>
              <a:t>((((((No variable was independently associated with </a:t>
            </a:r>
            <a:r>
              <a:rPr lang="en-US" err="1"/>
              <a:t>prag</a:t>
            </a:r>
            <a:r>
              <a:rPr lang="en-US"/>
              <a:t> recurrence at 1y . Flat mesh showed a borderline trend toward lower recurrence compared with anatomic mesh but did not reach statistical significance. )))))))))))</a:t>
            </a:r>
          </a:p>
        </p:txBody>
      </p:sp>
      <p:sp>
        <p:nvSpPr>
          <p:cNvPr id="4" name="Slide Number Placeholder 3">
            <a:extLst>
              <a:ext uri="{FF2B5EF4-FFF2-40B4-BE49-F238E27FC236}">
                <a16:creationId xmlns:a16="http://schemas.microsoft.com/office/drawing/2014/main" id="{D9C3ABE4-69EE-A37E-C1CE-FA32F14421FC}"/>
              </a:ext>
            </a:extLst>
          </p:cNvPr>
          <p:cNvSpPr>
            <a:spLocks noGrp="1"/>
          </p:cNvSpPr>
          <p:nvPr>
            <p:ph type="sldNum" sz="quarter" idx="5"/>
          </p:nvPr>
        </p:nvSpPr>
        <p:spPr/>
        <p:txBody>
          <a:bodyPr/>
          <a:lstStyle/>
          <a:p>
            <a:fld id="{C582650C-019D-474D-B0CB-1967A812C2EF}" type="slidenum">
              <a:rPr lang="en-US" smtClean="0"/>
              <a:t>37</a:t>
            </a:fld>
            <a:endParaRPr lang="en-US"/>
          </a:p>
        </p:txBody>
      </p:sp>
    </p:spTree>
    <p:extLst>
      <p:ext uri="{BB962C8B-B14F-4D97-AF65-F5344CB8AC3E}">
        <p14:creationId xmlns:p14="http://schemas.microsoft.com/office/powerpoint/2010/main" val="346437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To summarize our findings:</a:t>
            </a:r>
          </a:p>
          <a:p>
            <a:r>
              <a:rPr lang="en-US"/>
              <a:t>•	We observed no meaningful differences in </a:t>
            </a:r>
            <a:r>
              <a:rPr lang="en-US" err="1"/>
              <a:t>EuraHS</a:t>
            </a:r>
            <a:r>
              <a:rPr lang="en-US"/>
              <a:t> quality-of-life scores or CPIP rates between mesh configurations.</a:t>
            </a:r>
          </a:p>
          <a:p>
            <a:r>
              <a:rPr lang="en-US"/>
              <a:t>•	There was a higher rate of early patient-reported bulging with anatomical mesh and a higher pragmatic one-year recurrence signal in unadjusted analyses. </a:t>
            </a:r>
          </a:p>
          <a:p>
            <a:r>
              <a:rPr lang="en-US"/>
              <a:t>•	However, these differences were modest and did not persist in multivariable models.</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38</a:t>
            </a:fld>
            <a:endParaRPr lang="en-US"/>
          </a:p>
        </p:txBody>
      </p:sp>
    </p:spTree>
    <p:extLst>
      <p:ext uri="{BB962C8B-B14F-4D97-AF65-F5344CB8AC3E}">
        <p14:creationId xmlns:p14="http://schemas.microsoft.com/office/powerpoint/2010/main" val="1903215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This study has several characteristic limitations a retrospective study has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however a reasonable proportion of patients had available data at the 1-year time point, allowing for meaningful short- to intermediate-term outcome assessment</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39</a:t>
            </a:fld>
            <a:endParaRPr lang="en-US"/>
          </a:p>
        </p:txBody>
      </p:sp>
    </p:spTree>
    <p:extLst>
      <p:ext uri="{BB962C8B-B14F-4D97-AF65-F5344CB8AC3E}">
        <p14:creationId xmlns:p14="http://schemas.microsoft.com/office/powerpoint/2010/main" val="1717364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r>
              <a:rPr lang="en-US"/>
              <a:t>•	To power a trial based on the diff in </a:t>
            </a:r>
            <a:r>
              <a:rPr lang="en-US" err="1"/>
              <a:t>prag</a:t>
            </a:r>
            <a:r>
              <a:rPr lang="en-US"/>
              <a:t> </a:t>
            </a:r>
            <a:r>
              <a:rPr lang="en-US" err="1"/>
              <a:t>recurr</a:t>
            </a:r>
            <a:r>
              <a:rPr lang="en-US"/>
              <a:t> in this study, we would need 2,600 to 3,000 total patients which would be a major undertaking.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	this emphasizes the importance and value of registries such as this in terms of collecting long-term observational data.</a:t>
            </a:r>
          </a:p>
        </p:txBody>
      </p:sp>
      <p:sp>
        <p:nvSpPr>
          <p:cNvPr id="4" name="Slide Number Placeholder 3"/>
          <p:cNvSpPr>
            <a:spLocks noGrp="1"/>
          </p:cNvSpPr>
          <p:nvPr>
            <p:ph type="sldNum" sz="quarter" idx="5"/>
          </p:nvPr>
        </p:nvSpPr>
        <p:spPr/>
        <p:txBody>
          <a:bodyPr/>
          <a:lstStyle/>
          <a:p>
            <a:fld id="{C582650C-019D-474D-B0CB-1967A812C2EF}" type="slidenum">
              <a:rPr lang="en-US" smtClean="0"/>
              <a:t>40</a:t>
            </a:fld>
            <a:endParaRPr lang="en-US"/>
          </a:p>
        </p:txBody>
      </p:sp>
    </p:spTree>
    <p:extLst>
      <p:ext uri="{BB962C8B-B14F-4D97-AF65-F5344CB8AC3E}">
        <p14:creationId xmlns:p14="http://schemas.microsoft.com/office/powerpoint/2010/main" val="2546029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anatomical and flat mesh demonstrate comparable outcomes in minimally invasive inguinal hernia repair, with no clinically meaningful differences in short- to intermediate-term pain or recurrence.</a:t>
            </a:r>
          </a:p>
          <a:p>
            <a:endParaRPr lang="en-US"/>
          </a:p>
          <a:p>
            <a:r>
              <a:rPr lang="en-US"/>
              <a:t>Overall, these findings suggest that mesh configuration alone is unlikely to be the primary driver of patient outcomes. Instead, careful surgical technique, appropriate mesh coverage, and individualized decision-making remain the most important factors in optimizing results.</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41</a:t>
            </a:fld>
            <a:endParaRPr lang="en-US"/>
          </a:p>
        </p:txBody>
      </p:sp>
    </p:spTree>
    <p:extLst>
      <p:ext uri="{BB962C8B-B14F-4D97-AF65-F5344CB8AC3E}">
        <p14:creationId xmlns:p14="http://schemas.microsoft.com/office/powerpoint/2010/main" val="9822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Minimally invasive inguinal hernia repair is now the recommended first line approach for primary inguinal hernias according to the most recent </a:t>
            </a:r>
            <a:r>
              <a:rPr lang="en-US" sz="1200" kern="1200" err="1">
                <a:solidFill>
                  <a:schemeClr val="tx1"/>
                </a:solidFill>
                <a:effectLst/>
                <a:latin typeface="+mn-lt"/>
                <a:ea typeface="+mn-ea"/>
                <a:cs typeface="+mn-cs"/>
              </a:rPr>
              <a:t>HerniaSurge</a:t>
            </a:r>
            <a:r>
              <a:rPr lang="en-US" sz="1200" kern="1200">
                <a:solidFill>
                  <a:schemeClr val="tx1"/>
                </a:solidFill>
                <a:effectLst/>
                <a:latin typeface="+mn-lt"/>
                <a:ea typeface="+mn-ea"/>
                <a:cs typeface="+mn-cs"/>
              </a:rPr>
              <a:t> guidelines, due to lower risk of postoperative pain</a:t>
            </a:r>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4</a:t>
            </a:fld>
            <a:endParaRPr lang="en-US"/>
          </a:p>
        </p:txBody>
      </p:sp>
    </p:spTree>
    <p:extLst>
      <p:ext uri="{BB962C8B-B14F-4D97-AF65-F5344CB8AC3E}">
        <p14:creationId xmlns:p14="http://schemas.microsoft.com/office/powerpoint/2010/main" val="195333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There are a number of technical factors that may influence postoperative outcomes after minimally invasive inguinal hernia repair. Mesh fixation methods and mesh weight have been studied extensively, however the effect of mesh configuration, has not been explored.</a:t>
            </a:r>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5</a:t>
            </a:fld>
            <a:endParaRPr lang="en-US"/>
          </a:p>
        </p:txBody>
      </p:sp>
    </p:spTree>
    <p:extLst>
      <p:ext uri="{BB962C8B-B14F-4D97-AF65-F5344CB8AC3E}">
        <p14:creationId xmlns:p14="http://schemas.microsoft.com/office/powerpoint/2010/main" val="209181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Our objective was to evaluate clinical outcomes of anatomical versus flat mesh in MIS IHR repair using data from the ACHQC.</a:t>
            </a:r>
          </a:p>
          <a:p>
            <a:r>
              <a:rPr lang="en-US"/>
              <a:t>•	We hypothesize that Patients undergoing repair with anatomical mesh will have decreased 30-day pain compared to patients undergoing repair with flat mesh.</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6</a:t>
            </a:fld>
            <a:endParaRPr lang="en-US"/>
          </a:p>
        </p:txBody>
      </p:sp>
    </p:spTree>
    <p:extLst>
      <p:ext uri="{BB962C8B-B14F-4D97-AF65-F5344CB8AC3E}">
        <p14:creationId xmlns:p14="http://schemas.microsoft.com/office/powerpoint/2010/main" val="176261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 performed a retrospective analysis of prospectively collected ACHQC registry data.</a:t>
            </a:r>
          </a:p>
          <a:p>
            <a:r>
              <a:rPr lang="en-US"/>
              <a:t>•	We included adult patients who underwent elective clean primary inguinal hernia repair Via a minimally invasive approach either laparoscopic or robotic, </a:t>
            </a:r>
          </a:p>
          <a:p>
            <a:r>
              <a:rPr lang="en-US"/>
              <a:t>•	Both TAPP and TEP approaches were eligible. </a:t>
            </a:r>
          </a:p>
          <a:p>
            <a:r>
              <a:rPr lang="en-US"/>
              <a:t>•	Any fixation technique was included, including cases with no fixation.</a:t>
            </a:r>
          </a:p>
          <a:p>
            <a:r>
              <a:rPr lang="en-US"/>
              <a:t>•	and cases with available 30-day follow-up with patient-reported outcomes included</a:t>
            </a:r>
          </a:p>
          <a:p>
            <a:r>
              <a:rPr lang="en-US"/>
              <a:t>•	We excluded cases involving recurrent inguinal hernia repair, use of barrier-coated mesh </a:t>
            </a:r>
          </a:p>
          <a:p>
            <a:r>
              <a:rPr lang="en-US"/>
              <a:t>•	also excluded bilateral repairs in which flat mesh was used on one side and anatomical mesh on the other.</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7</a:t>
            </a:fld>
            <a:endParaRPr lang="en-US"/>
          </a:p>
        </p:txBody>
      </p:sp>
    </p:spTree>
    <p:extLst>
      <p:ext uri="{BB962C8B-B14F-4D97-AF65-F5344CB8AC3E}">
        <p14:creationId xmlns:p14="http://schemas.microsoft.com/office/powerpoint/2010/main" val="199107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Matching included key demographic, hernia characteristic, and operative variables, listed here. </a:t>
            </a:r>
          </a:p>
          <a:p>
            <a:r>
              <a:rPr lang="en-US" sz="1200" kern="1200">
                <a:solidFill>
                  <a:schemeClr val="tx1"/>
                </a:solidFill>
                <a:effectLst/>
                <a:latin typeface="+mn-lt"/>
                <a:ea typeface="+mn-ea"/>
                <a:cs typeface="+mn-cs"/>
              </a:rPr>
              <a:t>Of note, we matched exactly on whether hernias were unilateral or bilateral, so that unilateral cases were compared with other unilateral cases and bilateral with bilateral. </a:t>
            </a:r>
          </a:p>
          <a:p>
            <a:r>
              <a:rPr lang="en-US" sz="1200" kern="1200">
                <a:solidFill>
                  <a:schemeClr val="tx1"/>
                </a:solidFill>
                <a:effectLst/>
                <a:latin typeface="+mn-lt"/>
                <a:ea typeface="+mn-ea"/>
                <a:cs typeface="+mn-cs"/>
              </a:rPr>
              <a:t>EHS classification was included in this matching, and patients were classified based on the largest component of their hernia. (For instance, a patient with a class 1 indirect hernia and a class 2 direct hernia would be considered a class 2.)</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582650C-019D-474D-B0CB-1967A812C2EF}" type="slidenum">
              <a:rPr lang="en-US" smtClean="0"/>
              <a:t>8</a:t>
            </a:fld>
            <a:endParaRPr lang="en-US"/>
          </a:p>
        </p:txBody>
      </p:sp>
    </p:spTree>
    <p:extLst>
      <p:ext uri="{BB962C8B-B14F-4D97-AF65-F5344CB8AC3E}">
        <p14:creationId xmlns:p14="http://schemas.microsoft.com/office/powerpoint/2010/main" val="212492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Our primary outcome was postoperative pain at 30 days, measured using the </a:t>
            </a:r>
            <a:r>
              <a:rPr lang="en-US" sz="1200" kern="1200" err="1">
                <a:solidFill>
                  <a:schemeClr val="tx1"/>
                </a:solidFill>
                <a:effectLst/>
                <a:latin typeface="+mn-lt"/>
                <a:ea typeface="+mn-ea"/>
                <a:cs typeface="+mn-cs"/>
              </a:rPr>
              <a:t>EuraHS</a:t>
            </a:r>
            <a:r>
              <a:rPr lang="en-US" sz="1200" kern="1200">
                <a:solidFill>
                  <a:schemeClr val="tx1"/>
                </a:solidFill>
                <a:effectLst/>
                <a:latin typeface="+mn-lt"/>
                <a:ea typeface="+mn-ea"/>
                <a:cs typeface="+mn-cs"/>
              </a:rPr>
              <a:t>- QoL pain subdomain.</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"The </a:t>
            </a:r>
            <a:r>
              <a:rPr lang="en-US" sz="1200" kern="1200" err="1">
                <a:solidFill>
                  <a:schemeClr val="tx1"/>
                </a:solidFill>
                <a:effectLst/>
                <a:latin typeface="+mn-lt"/>
                <a:ea typeface="+mn-ea"/>
                <a:cs typeface="+mn-cs"/>
              </a:rPr>
              <a:t>EuraHS</a:t>
            </a:r>
            <a:r>
              <a:rPr lang="en-US" sz="1200" kern="1200">
                <a:solidFill>
                  <a:schemeClr val="tx1"/>
                </a:solidFill>
                <a:effectLst/>
                <a:latin typeface="+mn-lt"/>
                <a:ea typeface="+mn-ea"/>
                <a:cs typeface="+mn-cs"/>
              </a:rPr>
              <a:t> is a validated quality of life instrument for groin hernia repair.</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 Shown here, it consists of 3 sub-domains which include pain, activity restrictions, and cosmesis.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It is scored overall on a scale from 0 to 90. Higher scores indicate worse outcomes.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Prior work from the ACHQC has determined that the minimal clinically important difference, or MCID, is 3 for the pain domain, 5 for activity restrictions, and 2 for cosmesis, with 10 being the MCID for the overall instrument.</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 A secondary outcome was chronic postoperative inguinal pain, which has previously been defined in publications from this registry as a </a:t>
            </a:r>
            <a:r>
              <a:rPr lang="en-US" sz="1200" kern="1200" err="1">
                <a:solidFill>
                  <a:schemeClr val="tx1"/>
                </a:solidFill>
                <a:effectLst/>
                <a:latin typeface="+mn-lt"/>
                <a:ea typeface="+mn-ea"/>
                <a:cs typeface="+mn-cs"/>
              </a:rPr>
              <a:t>EuraHS</a:t>
            </a:r>
            <a:r>
              <a:rPr lang="en-US" sz="1200" kern="1200">
                <a:solidFill>
                  <a:schemeClr val="tx1"/>
                </a:solidFill>
                <a:effectLst/>
                <a:latin typeface="+mn-lt"/>
                <a:ea typeface="+mn-ea"/>
                <a:cs typeface="+mn-cs"/>
              </a:rPr>
              <a:t> pain domain score of 3 or greater at 6 month or more follow-up."</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C582650C-019D-474D-B0CB-1967A812C2EF}" type="slidenum">
              <a:rPr lang="en-US" smtClean="0"/>
              <a:t>9</a:t>
            </a:fld>
            <a:endParaRPr lang="en-US"/>
          </a:p>
        </p:txBody>
      </p:sp>
    </p:spTree>
    <p:extLst>
      <p:ext uri="{BB962C8B-B14F-4D97-AF65-F5344CB8AC3E}">
        <p14:creationId xmlns:p14="http://schemas.microsoft.com/office/powerpoint/2010/main" val="1930195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A red and white flag&#10;&#10;Description automatically generated with medium confidence">
            <a:extLst>
              <a:ext uri="{FF2B5EF4-FFF2-40B4-BE49-F238E27FC236}">
                <a16:creationId xmlns:a16="http://schemas.microsoft.com/office/drawing/2014/main" id="{7054194D-963F-AA45-BA2C-6847CADDE51D}"/>
              </a:ext>
            </a:extLst>
          </p:cNvPr>
          <p:cNvPicPr>
            <a:picLocks noChangeAspect="1"/>
          </p:cNvPicPr>
          <p:nvPr userDrawn="1"/>
        </p:nvPicPr>
        <p:blipFill>
          <a:blip r:embed="rId2"/>
          <a:stretch>
            <a:fillRect/>
          </a:stretch>
        </p:blipFill>
        <p:spPr>
          <a:xfrm>
            <a:off x="-1" y="-1"/>
            <a:ext cx="12421705" cy="6987209"/>
          </a:xfrm>
          <a:prstGeom prst="rect">
            <a:avLst/>
          </a:prstGeom>
        </p:spPr>
      </p:pic>
      <p:sp>
        <p:nvSpPr>
          <p:cNvPr id="8" name="Title Placeholder 1">
            <a:extLst>
              <a:ext uri="{FF2B5EF4-FFF2-40B4-BE49-F238E27FC236}">
                <a16:creationId xmlns:a16="http://schemas.microsoft.com/office/drawing/2014/main" id="{71EDF93E-204A-6444-8042-C8E0DD78B81F}"/>
              </a:ext>
            </a:extLst>
          </p:cNvPr>
          <p:cNvSpPr>
            <a:spLocks noGrp="1"/>
          </p:cNvSpPr>
          <p:nvPr>
            <p:ph type="title" hasCustomPrompt="1"/>
          </p:nvPr>
        </p:nvSpPr>
        <p:spPr>
          <a:xfrm>
            <a:off x="533400" y="1623848"/>
            <a:ext cx="6294783" cy="1339429"/>
          </a:xfrm>
          <a:prstGeom prst="rect">
            <a:avLst/>
          </a:prstGeom>
        </p:spPr>
        <p:txBody>
          <a:bodyPr vert="horz" lIns="91440" tIns="45720" rIns="91440" bIns="45720" rtlCol="0" anchor="b">
            <a:normAutofit/>
          </a:bodyPr>
          <a:lstStyle>
            <a:lvl1pPr>
              <a:lnSpc>
                <a:spcPct val="100000"/>
              </a:lnSpc>
              <a:defRPr sz="2800" b="1" i="0">
                <a:solidFill>
                  <a:srgbClr val="C61D23"/>
                </a:solidFill>
                <a:latin typeface="Arial" panose="020B0604020202020204" pitchFamily="34" charset="0"/>
                <a:cs typeface="Arial" panose="020B0604020202020204" pitchFamily="34" charset="0"/>
              </a:defRPr>
            </a:lvl1pPr>
          </a:lstStyle>
          <a:p>
            <a:r>
              <a:rPr lang="en-US"/>
              <a:t>Title – Arial Bold 28</a:t>
            </a:r>
          </a:p>
        </p:txBody>
      </p:sp>
      <p:pic>
        <p:nvPicPr>
          <p:cNvPr id="14" name="Picture 5">
            <a:extLst>
              <a:ext uri="{FF2B5EF4-FFF2-40B4-BE49-F238E27FC236}">
                <a16:creationId xmlns:a16="http://schemas.microsoft.com/office/drawing/2014/main" id="{5CEF1FB5-3D92-5346-A74A-822FEDEEB3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4195630"/>
            <a:ext cx="2833674" cy="78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069FD1D0-DEDA-354D-BE10-22E8F1899289}"/>
              </a:ext>
            </a:extLst>
          </p:cNvPr>
          <p:cNvSpPr>
            <a:spLocks noGrp="1"/>
          </p:cNvSpPr>
          <p:nvPr>
            <p:ph type="body" sz="quarter" idx="10" hasCustomPrompt="1"/>
          </p:nvPr>
        </p:nvSpPr>
        <p:spPr>
          <a:xfrm>
            <a:off x="533400" y="3616503"/>
            <a:ext cx="5492710" cy="331902"/>
          </a:xfrm>
        </p:spPr>
        <p:txBody>
          <a:bodyPr anchor="ctr">
            <a:noAutofit/>
          </a:bodyPr>
          <a:lstStyle>
            <a:lvl1pPr>
              <a:defRPr sz="18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US"/>
              <a:t>Date – Arial Regular 18</a:t>
            </a:r>
          </a:p>
        </p:txBody>
      </p:sp>
      <p:sp>
        <p:nvSpPr>
          <p:cNvPr id="3" name="Text Placeholder 2">
            <a:extLst>
              <a:ext uri="{FF2B5EF4-FFF2-40B4-BE49-F238E27FC236}">
                <a16:creationId xmlns:a16="http://schemas.microsoft.com/office/drawing/2014/main" id="{1232226A-B598-8A46-8F61-DEF9EE24DE60}"/>
              </a:ext>
            </a:extLst>
          </p:cNvPr>
          <p:cNvSpPr>
            <a:spLocks noGrp="1"/>
          </p:cNvSpPr>
          <p:nvPr>
            <p:ph type="body" sz="quarter" idx="11" hasCustomPrompt="1"/>
          </p:nvPr>
        </p:nvSpPr>
        <p:spPr>
          <a:xfrm>
            <a:off x="533400" y="3263049"/>
            <a:ext cx="5492710" cy="331902"/>
          </a:xfrm>
        </p:spPr>
        <p:txBody>
          <a:bodyPr>
            <a:noAutofit/>
          </a:bodyPr>
          <a:lstStyle>
            <a:lvl1pPr>
              <a:defRPr sz="1800" b="0" i="0">
                <a:latin typeface="Arial" panose="020B0604020202020204" pitchFamily="34" charset="0"/>
                <a:cs typeface="Arial" panose="020B0604020202020204" pitchFamily="34" charset="0"/>
              </a:defRPr>
            </a:lvl1pPr>
          </a:lstStyle>
          <a:p>
            <a:pPr lvl="0"/>
            <a:r>
              <a:rPr lang="en-US"/>
              <a:t>Meeting Name (Optional) – Arial Regular 18</a:t>
            </a:r>
          </a:p>
        </p:txBody>
      </p:sp>
    </p:spTree>
    <p:extLst>
      <p:ext uri="{BB962C8B-B14F-4D97-AF65-F5344CB8AC3E}">
        <p14:creationId xmlns:p14="http://schemas.microsoft.com/office/powerpoint/2010/main" val="351554792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20" name="Picture 19" descr="Chart, funnel chart&#10;&#10;Description automatically generated">
            <a:extLst>
              <a:ext uri="{FF2B5EF4-FFF2-40B4-BE49-F238E27FC236}">
                <a16:creationId xmlns:a16="http://schemas.microsoft.com/office/drawing/2014/main" id="{29B963CE-FC57-7647-B512-9029D3EECE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B49BA7-1E83-024D-9261-BF871FE8C65C}"/>
              </a:ext>
            </a:extLst>
          </p:cNvPr>
          <p:cNvSpPr>
            <a:spLocks noGrp="1"/>
          </p:cNvSpPr>
          <p:nvPr>
            <p:ph type="ctrTitle" hasCustomPrompt="1"/>
          </p:nvPr>
        </p:nvSpPr>
        <p:spPr>
          <a:xfrm>
            <a:off x="2669627" y="3647089"/>
            <a:ext cx="8983087" cy="1524001"/>
          </a:xfrm>
        </p:spPr>
        <p:txBody>
          <a:bodyPr anchor="t">
            <a:normAutofit/>
          </a:bodyPr>
          <a:lstStyle>
            <a:lvl1pPr algn="l">
              <a:lnSpc>
                <a:spcPct val="100000"/>
              </a:lnSpc>
              <a:defRPr sz="2800" b="1" i="0">
                <a:solidFill>
                  <a:schemeClr val="tx1"/>
                </a:solidFill>
                <a:latin typeface="+mj-lt"/>
                <a:cs typeface="Arial" panose="020B0604020202020204" pitchFamily="34" charset="0"/>
              </a:defRPr>
            </a:lvl1pPr>
          </a:lstStyle>
          <a:p>
            <a:r>
              <a:rPr lang="en-US"/>
              <a:t>New Chapter - Arial Regular 28</a:t>
            </a:r>
          </a:p>
        </p:txBody>
      </p:sp>
      <p:pic>
        <p:nvPicPr>
          <p:cNvPr id="5" name="Picture 4">
            <a:extLst>
              <a:ext uri="{FF2B5EF4-FFF2-40B4-BE49-F238E27FC236}">
                <a16:creationId xmlns:a16="http://schemas.microsoft.com/office/drawing/2014/main" id="{E2A0865D-0E98-833B-F651-0891D287BFDA}"/>
              </a:ext>
            </a:extLst>
          </p:cNvPr>
          <p:cNvPicPr>
            <a:picLocks noChangeAspect="1"/>
          </p:cNvPicPr>
          <p:nvPr userDrawn="1"/>
        </p:nvPicPr>
        <p:blipFill>
          <a:blip r:embed="rId3"/>
          <a:stretch>
            <a:fillRect/>
          </a:stretch>
        </p:blipFill>
        <p:spPr>
          <a:xfrm>
            <a:off x="533400" y="5989901"/>
            <a:ext cx="1314944" cy="591725"/>
          </a:xfrm>
          <a:prstGeom prst="rect">
            <a:avLst/>
          </a:prstGeom>
        </p:spPr>
      </p:pic>
      <p:sp>
        <p:nvSpPr>
          <p:cNvPr id="6" name="TextBox 5">
            <a:extLst>
              <a:ext uri="{FF2B5EF4-FFF2-40B4-BE49-F238E27FC236}">
                <a16:creationId xmlns:a16="http://schemas.microsoft.com/office/drawing/2014/main" id="{B3B75311-5A99-4706-C80F-794BDA667FAE}"/>
              </a:ext>
            </a:extLst>
          </p:cNvPr>
          <p:cNvSpPr txBox="1"/>
          <p:nvPr userDrawn="1"/>
        </p:nvSpPr>
        <p:spPr>
          <a:xfrm>
            <a:off x="9207062" y="6264624"/>
            <a:ext cx="2445653" cy="307777"/>
          </a:xfrm>
          <a:prstGeom prst="rect">
            <a:avLst/>
          </a:prstGeom>
          <a:noFill/>
        </p:spPr>
        <p:txBody>
          <a:bodyPr wrap="square" rtlCol="0">
            <a:spAutoFit/>
          </a:bodyPr>
          <a:lstStyle/>
          <a:p>
            <a:pPr algn="r"/>
            <a:r>
              <a:rPr lang="en-US" sz="1400">
                <a:solidFill>
                  <a:schemeClr val="tx1">
                    <a:lumMod val="50000"/>
                    <a:lumOff val="50000"/>
                  </a:schemeClr>
                </a:solidFill>
              </a:rPr>
              <a:t>Cleveland, Ohio  |  </a:t>
            </a:r>
            <a:fld id="{30530AB4-95B1-7E43-92F5-08650780D90C}" type="slidenum">
              <a:rPr lang="en-US" sz="1400" smtClean="0">
                <a:solidFill>
                  <a:schemeClr val="tx1">
                    <a:lumMod val="50000"/>
                    <a:lumOff val="50000"/>
                  </a:schemeClr>
                </a:solidFill>
              </a:rPr>
              <a:pPr algn="r"/>
              <a:t>‹#›</a:t>
            </a:fld>
            <a:endParaRPr lang="en-US" sz="1400">
              <a:solidFill>
                <a:schemeClr val="tx1">
                  <a:lumMod val="50000"/>
                  <a:lumOff val="50000"/>
                </a:schemeClr>
              </a:solidFill>
            </a:endParaRPr>
          </a:p>
        </p:txBody>
      </p:sp>
    </p:spTree>
    <p:extLst>
      <p:ext uri="{BB962C8B-B14F-4D97-AF65-F5344CB8AC3E}">
        <p14:creationId xmlns:p14="http://schemas.microsoft.com/office/powerpoint/2010/main" val="81110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Single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E076E-C927-57F9-A973-D44C359E55ED}"/>
              </a:ext>
            </a:extLst>
          </p:cNvPr>
          <p:cNvPicPr>
            <a:picLocks noChangeAspect="1"/>
          </p:cNvPicPr>
          <p:nvPr userDrawn="1"/>
        </p:nvPicPr>
        <p:blipFill>
          <a:blip r:embed="rId2"/>
          <a:stretch>
            <a:fillRect/>
          </a:stretch>
        </p:blipFill>
        <p:spPr>
          <a:xfrm>
            <a:off x="0" y="6696460"/>
            <a:ext cx="12192000" cy="167734"/>
          </a:xfrm>
          <a:prstGeom prst="rect">
            <a:avLst/>
          </a:prstGeom>
        </p:spPr>
      </p:pic>
      <p:pic>
        <p:nvPicPr>
          <p:cNvPr id="3" name="Picture 2">
            <a:extLst>
              <a:ext uri="{FF2B5EF4-FFF2-40B4-BE49-F238E27FC236}">
                <a16:creationId xmlns:a16="http://schemas.microsoft.com/office/drawing/2014/main" id="{DE2B2C81-59AD-70A4-446F-19397BD1D1AE}"/>
              </a:ext>
            </a:extLst>
          </p:cNvPr>
          <p:cNvPicPr>
            <a:picLocks noChangeAspect="1"/>
          </p:cNvPicPr>
          <p:nvPr userDrawn="1"/>
        </p:nvPicPr>
        <p:blipFill>
          <a:blip r:embed="rId3"/>
          <a:stretch>
            <a:fillRect/>
          </a:stretch>
        </p:blipFill>
        <p:spPr>
          <a:xfrm>
            <a:off x="533400" y="5989901"/>
            <a:ext cx="1314944" cy="591725"/>
          </a:xfrm>
          <a:prstGeom prst="rect">
            <a:avLst/>
          </a:prstGeom>
        </p:spPr>
      </p:pic>
      <p:sp>
        <p:nvSpPr>
          <p:cNvPr id="4" name="TextBox 3">
            <a:extLst>
              <a:ext uri="{FF2B5EF4-FFF2-40B4-BE49-F238E27FC236}">
                <a16:creationId xmlns:a16="http://schemas.microsoft.com/office/drawing/2014/main" id="{2B2A9972-F0E8-E1C2-0372-0AA615118095}"/>
              </a:ext>
            </a:extLst>
          </p:cNvPr>
          <p:cNvSpPr txBox="1"/>
          <p:nvPr userDrawn="1"/>
        </p:nvSpPr>
        <p:spPr>
          <a:xfrm>
            <a:off x="9207062" y="6264624"/>
            <a:ext cx="2445653" cy="307777"/>
          </a:xfrm>
          <a:prstGeom prst="rect">
            <a:avLst/>
          </a:prstGeom>
          <a:noFill/>
        </p:spPr>
        <p:txBody>
          <a:bodyPr wrap="square" rtlCol="0">
            <a:spAutoFit/>
          </a:bodyPr>
          <a:lstStyle/>
          <a:p>
            <a:pPr algn="r"/>
            <a:r>
              <a:rPr lang="en-US" sz="1400">
                <a:solidFill>
                  <a:schemeClr val="tx1">
                    <a:lumMod val="50000"/>
                    <a:lumOff val="50000"/>
                  </a:schemeClr>
                </a:solidFill>
              </a:rPr>
              <a:t>Cleveland, Ohio  |  </a:t>
            </a:r>
            <a:fld id="{30530AB4-95B1-7E43-92F5-08650780D90C}" type="slidenum">
              <a:rPr lang="en-US" sz="1400" smtClean="0">
                <a:solidFill>
                  <a:schemeClr val="tx1">
                    <a:lumMod val="50000"/>
                    <a:lumOff val="50000"/>
                  </a:schemeClr>
                </a:solidFill>
              </a:rPr>
              <a:pPr algn="r"/>
              <a:t>‹#›</a:t>
            </a:fld>
            <a:endParaRPr lang="en-US" sz="1400">
              <a:solidFill>
                <a:schemeClr val="tx1">
                  <a:lumMod val="50000"/>
                  <a:lumOff val="50000"/>
                </a:schemeClr>
              </a:solidFill>
            </a:endParaRPr>
          </a:p>
        </p:txBody>
      </p:sp>
      <p:sp>
        <p:nvSpPr>
          <p:cNvPr id="21" name="Text Placeholder 26">
            <a:extLst>
              <a:ext uri="{FF2B5EF4-FFF2-40B4-BE49-F238E27FC236}">
                <a16:creationId xmlns:a16="http://schemas.microsoft.com/office/drawing/2014/main" id="{F4AC54C4-39AA-F551-F6C6-DCE26D7A66F2}"/>
              </a:ext>
            </a:extLst>
          </p:cNvPr>
          <p:cNvSpPr>
            <a:spLocks noGrp="1"/>
          </p:cNvSpPr>
          <p:nvPr>
            <p:ph type="body" sz="quarter" idx="12" hasCustomPrompt="1"/>
          </p:nvPr>
        </p:nvSpPr>
        <p:spPr>
          <a:xfrm>
            <a:off x="533400" y="1409065"/>
            <a:ext cx="11138407" cy="4484687"/>
          </a:xfrm>
        </p:spPr>
        <p:txBody>
          <a:bodyPr>
            <a:normAutofit/>
          </a:bodyPr>
          <a:lstStyle>
            <a:lvl1pPr>
              <a:lnSpc>
                <a:spcPct val="100000"/>
              </a:lnSpc>
              <a:defRPr sz="1800" b="0">
                <a:latin typeface="+mn-lt"/>
              </a:defRPr>
            </a:lvl1pPr>
            <a:lvl2pPr>
              <a:lnSpc>
                <a:spcPct val="100000"/>
              </a:lnSpc>
              <a:defRPr sz="1800" b="0">
                <a:latin typeface="+mn-lt"/>
              </a:defRPr>
            </a:lvl2pPr>
            <a:lvl3pPr>
              <a:lnSpc>
                <a:spcPct val="100000"/>
              </a:lnSpc>
              <a:defRPr sz="1800" b="0">
                <a:latin typeface="+mn-lt"/>
              </a:defRPr>
            </a:lvl3pPr>
            <a:lvl4pPr>
              <a:lnSpc>
                <a:spcPct val="100000"/>
              </a:lnSpc>
              <a:defRPr sz="1800" b="0">
                <a:latin typeface="+mn-lt"/>
              </a:defRPr>
            </a:lvl4pPr>
            <a:lvl5pPr>
              <a:lnSpc>
                <a:spcPct val="100000"/>
              </a:lnSpc>
              <a:defRPr sz="1800" b="0">
                <a:latin typeface="+mn-lt"/>
              </a:defRPr>
            </a:lvl5pPr>
          </a:lstStyle>
          <a:p>
            <a:pPr lvl="0"/>
            <a:r>
              <a:rPr lang="en-US"/>
              <a:t>This is a one column slide.</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1BDAD39-0BF2-B542-82C3-DBD9FCC52848}"/>
              </a:ext>
            </a:extLst>
          </p:cNvPr>
          <p:cNvSpPr>
            <a:spLocks noGrp="1"/>
          </p:cNvSpPr>
          <p:nvPr>
            <p:ph type="ctrTitle" hasCustomPrompt="1"/>
          </p:nvPr>
        </p:nvSpPr>
        <p:spPr>
          <a:xfrm>
            <a:off x="533400" y="458851"/>
            <a:ext cx="11119315" cy="826155"/>
          </a:xfrm>
        </p:spPr>
        <p:txBody>
          <a:bodyPr anchor="t">
            <a:noAutofit/>
          </a:bodyPr>
          <a:lstStyle>
            <a:lvl1pPr algn="l">
              <a:lnSpc>
                <a:spcPct val="100000"/>
              </a:lnSpc>
              <a:defRPr sz="2400" b="1" i="0">
                <a:solidFill>
                  <a:srgbClr val="C61D23"/>
                </a:solidFill>
                <a:latin typeface="+mj-lt"/>
                <a:cs typeface="Arial" panose="020B0604020202020204" pitchFamily="34" charset="0"/>
              </a:defRPr>
            </a:lvl1pPr>
          </a:lstStyle>
          <a:p>
            <a:r>
              <a:rPr lang="en-US"/>
              <a:t>Title – Arial Regular 24</a:t>
            </a:r>
          </a:p>
        </p:txBody>
      </p:sp>
    </p:spTree>
    <p:extLst>
      <p:ext uri="{BB962C8B-B14F-4D97-AF65-F5344CB8AC3E}">
        <p14:creationId xmlns:p14="http://schemas.microsoft.com/office/powerpoint/2010/main" val="84255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Single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E076E-C927-57F9-A973-D44C359E55ED}"/>
              </a:ext>
            </a:extLst>
          </p:cNvPr>
          <p:cNvPicPr>
            <a:picLocks noChangeAspect="1"/>
          </p:cNvPicPr>
          <p:nvPr userDrawn="1"/>
        </p:nvPicPr>
        <p:blipFill>
          <a:blip r:embed="rId2"/>
          <a:stretch>
            <a:fillRect/>
          </a:stretch>
        </p:blipFill>
        <p:spPr>
          <a:xfrm>
            <a:off x="0" y="6696460"/>
            <a:ext cx="12192000" cy="167734"/>
          </a:xfrm>
          <a:prstGeom prst="rect">
            <a:avLst/>
          </a:prstGeom>
        </p:spPr>
      </p:pic>
      <p:pic>
        <p:nvPicPr>
          <p:cNvPr id="3" name="Picture 2">
            <a:extLst>
              <a:ext uri="{FF2B5EF4-FFF2-40B4-BE49-F238E27FC236}">
                <a16:creationId xmlns:a16="http://schemas.microsoft.com/office/drawing/2014/main" id="{DE2B2C81-59AD-70A4-446F-19397BD1D1AE}"/>
              </a:ext>
            </a:extLst>
          </p:cNvPr>
          <p:cNvPicPr>
            <a:picLocks noChangeAspect="1"/>
          </p:cNvPicPr>
          <p:nvPr userDrawn="1"/>
        </p:nvPicPr>
        <p:blipFill>
          <a:blip r:embed="rId3"/>
          <a:stretch>
            <a:fillRect/>
          </a:stretch>
        </p:blipFill>
        <p:spPr>
          <a:xfrm>
            <a:off x="533400" y="5989901"/>
            <a:ext cx="1314944" cy="591725"/>
          </a:xfrm>
          <a:prstGeom prst="rect">
            <a:avLst/>
          </a:prstGeom>
        </p:spPr>
      </p:pic>
      <p:sp>
        <p:nvSpPr>
          <p:cNvPr id="4" name="TextBox 3">
            <a:extLst>
              <a:ext uri="{FF2B5EF4-FFF2-40B4-BE49-F238E27FC236}">
                <a16:creationId xmlns:a16="http://schemas.microsoft.com/office/drawing/2014/main" id="{2B2A9972-F0E8-E1C2-0372-0AA615118095}"/>
              </a:ext>
            </a:extLst>
          </p:cNvPr>
          <p:cNvSpPr txBox="1"/>
          <p:nvPr userDrawn="1"/>
        </p:nvSpPr>
        <p:spPr>
          <a:xfrm>
            <a:off x="9207062" y="6264624"/>
            <a:ext cx="2445653" cy="307777"/>
          </a:xfrm>
          <a:prstGeom prst="rect">
            <a:avLst/>
          </a:prstGeom>
          <a:noFill/>
        </p:spPr>
        <p:txBody>
          <a:bodyPr wrap="square" rtlCol="0">
            <a:spAutoFit/>
          </a:bodyPr>
          <a:lstStyle/>
          <a:p>
            <a:pPr algn="r"/>
            <a:r>
              <a:rPr lang="en-US" sz="1400">
                <a:solidFill>
                  <a:schemeClr val="tx1">
                    <a:lumMod val="50000"/>
                    <a:lumOff val="50000"/>
                  </a:schemeClr>
                </a:solidFill>
              </a:rPr>
              <a:t>Cleveland, Ohio  |  </a:t>
            </a:r>
            <a:fld id="{30530AB4-95B1-7E43-92F5-08650780D90C}" type="slidenum">
              <a:rPr lang="en-US" sz="1400" smtClean="0">
                <a:solidFill>
                  <a:schemeClr val="tx1">
                    <a:lumMod val="50000"/>
                    <a:lumOff val="50000"/>
                  </a:schemeClr>
                </a:solidFill>
              </a:rPr>
              <a:pPr algn="r"/>
              <a:t>‹#›</a:t>
            </a:fld>
            <a:endParaRPr lang="en-US" sz="1400">
              <a:solidFill>
                <a:schemeClr val="tx1">
                  <a:lumMod val="50000"/>
                  <a:lumOff val="50000"/>
                </a:schemeClr>
              </a:solidFill>
            </a:endParaRPr>
          </a:p>
        </p:txBody>
      </p:sp>
      <p:sp>
        <p:nvSpPr>
          <p:cNvPr id="21" name="Text Placeholder 26">
            <a:extLst>
              <a:ext uri="{FF2B5EF4-FFF2-40B4-BE49-F238E27FC236}">
                <a16:creationId xmlns:a16="http://schemas.microsoft.com/office/drawing/2014/main" id="{F4AC54C4-39AA-F551-F6C6-DCE26D7A66F2}"/>
              </a:ext>
            </a:extLst>
          </p:cNvPr>
          <p:cNvSpPr>
            <a:spLocks noGrp="1"/>
          </p:cNvSpPr>
          <p:nvPr>
            <p:ph type="body" sz="quarter" idx="12" hasCustomPrompt="1"/>
          </p:nvPr>
        </p:nvSpPr>
        <p:spPr>
          <a:xfrm>
            <a:off x="533400" y="1409065"/>
            <a:ext cx="11138407" cy="4484687"/>
          </a:xfrm>
        </p:spPr>
        <p:txBody>
          <a:bodyPr>
            <a:normAutofit/>
          </a:bodyPr>
          <a:lstStyle>
            <a:lvl1pPr>
              <a:lnSpc>
                <a:spcPct val="100000"/>
              </a:lnSpc>
              <a:defRPr sz="1800" b="0">
                <a:latin typeface="+mn-lt"/>
              </a:defRPr>
            </a:lvl1pPr>
            <a:lvl2pPr>
              <a:lnSpc>
                <a:spcPct val="100000"/>
              </a:lnSpc>
              <a:defRPr sz="1800" b="0">
                <a:latin typeface="+mn-lt"/>
              </a:defRPr>
            </a:lvl2pPr>
            <a:lvl3pPr>
              <a:lnSpc>
                <a:spcPct val="100000"/>
              </a:lnSpc>
              <a:defRPr sz="1800" b="0">
                <a:latin typeface="+mn-lt"/>
              </a:defRPr>
            </a:lvl3pPr>
            <a:lvl4pPr>
              <a:lnSpc>
                <a:spcPct val="100000"/>
              </a:lnSpc>
              <a:defRPr sz="1800" b="0">
                <a:latin typeface="+mn-lt"/>
              </a:defRPr>
            </a:lvl4pPr>
            <a:lvl5pPr>
              <a:lnSpc>
                <a:spcPct val="100000"/>
              </a:lnSpc>
              <a:defRPr sz="1800" b="0">
                <a:latin typeface="+mn-lt"/>
              </a:defRPr>
            </a:lvl5pPr>
          </a:lstStyle>
          <a:p>
            <a:pPr lvl="0"/>
            <a:r>
              <a:rPr lang="en-US"/>
              <a:t>This is a one column slide.</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1BDAD39-0BF2-B542-82C3-DBD9FCC52848}"/>
              </a:ext>
            </a:extLst>
          </p:cNvPr>
          <p:cNvSpPr>
            <a:spLocks noGrp="1"/>
          </p:cNvSpPr>
          <p:nvPr>
            <p:ph type="ctrTitle" hasCustomPrompt="1"/>
          </p:nvPr>
        </p:nvSpPr>
        <p:spPr>
          <a:xfrm>
            <a:off x="533400" y="458851"/>
            <a:ext cx="11119315" cy="455549"/>
          </a:xfrm>
        </p:spPr>
        <p:txBody>
          <a:bodyPr anchor="t">
            <a:noAutofit/>
          </a:bodyPr>
          <a:lstStyle>
            <a:lvl1pPr algn="l">
              <a:lnSpc>
                <a:spcPct val="100000"/>
              </a:lnSpc>
              <a:defRPr sz="2400" b="1" i="0">
                <a:solidFill>
                  <a:srgbClr val="C61D23"/>
                </a:solidFill>
                <a:latin typeface="+mj-lt"/>
                <a:cs typeface="Arial" panose="020B0604020202020204" pitchFamily="34" charset="0"/>
              </a:defRPr>
            </a:lvl1pPr>
          </a:lstStyle>
          <a:p>
            <a:r>
              <a:rPr lang="en-US"/>
              <a:t>Title – Arial Regular 24</a:t>
            </a:r>
          </a:p>
        </p:txBody>
      </p:sp>
      <p:sp>
        <p:nvSpPr>
          <p:cNvPr id="11" name="Text Placeholder 10"/>
          <p:cNvSpPr>
            <a:spLocks noGrp="1"/>
          </p:cNvSpPr>
          <p:nvPr>
            <p:ph type="body" sz="quarter" idx="13" hasCustomPrompt="1"/>
          </p:nvPr>
        </p:nvSpPr>
        <p:spPr>
          <a:xfrm>
            <a:off x="533399" y="927413"/>
            <a:ext cx="11119315" cy="349917"/>
          </a:xfrm>
        </p:spPr>
        <p:txBody>
          <a:bodyPr/>
          <a:lstStyle>
            <a:lvl1pPr>
              <a:defRPr sz="2000" i="1">
                <a:solidFill>
                  <a:srgbClr val="C61D23"/>
                </a:solidFill>
                <a:latin typeface="+mj-lt"/>
              </a:defRPr>
            </a:lvl1pPr>
          </a:lstStyle>
          <a:p>
            <a:pPr lvl="0"/>
            <a:r>
              <a:rPr lang="en-US"/>
              <a:t>Subtitle – Arial Italics 20</a:t>
            </a:r>
          </a:p>
        </p:txBody>
      </p:sp>
    </p:spTree>
    <p:extLst>
      <p:ext uri="{BB962C8B-B14F-4D97-AF65-F5344CB8AC3E}">
        <p14:creationId xmlns:p14="http://schemas.microsoft.com/office/powerpoint/2010/main" val="358183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Single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E076E-C927-57F9-A973-D44C359E55ED}"/>
              </a:ext>
            </a:extLst>
          </p:cNvPr>
          <p:cNvPicPr>
            <a:picLocks noChangeAspect="1"/>
          </p:cNvPicPr>
          <p:nvPr userDrawn="1"/>
        </p:nvPicPr>
        <p:blipFill>
          <a:blip r:embed="rId2"/>
          <a:stretch>
            <a:fillRect/>
          </a:stretch>
        </p:blipFill>
        <p:spPr>
          <a:xfrm>
            <a:off x="0" y="6696460"/>
            <a:ext cx="12192000" cy="167734"/>
          </a:xfrm>
          <a:prstGeom prst="rect">
            <a:avLst/>
          </a:prstGeom>
        </p:spPr>
      </p:pic>
      <p:sp>
        <p:nvSpPr>
          <p:cNvPr id="4" name="TextBox 3">
            <a:extLst>
              <a:ext uri="{FF2B5EF4-FFF2-40B4-BE49-F238E27FC236}">
                <a16:creationId xmlns:a16="http://schemas.microsoft.com/office/drawing/2014/main" id="{2B2A9972-F0E8-E1C2-0372-0AA615118095}"/>
              </a:ext>
            </a:extLst>
          </p:cNvPr>
          <p:cNvSpPr txBox="1"/>
          <p:nvPr userDrawn="1"/>
        </p:nvSpPr>
        <p:spPr>
          <a:xfrm>
            <a:off x="9207062" y="6264624"/>
            <a:ext cx="2445653" cy="307777"/>
          </a:xfrm>
          <a:prstGeom prst="rect">
            <a:avLst/>
          </a:prstGeom>
          <a:noFill/>
        </p:spPr>
        <p:txBody>
          <a:bodyPr wrap="square" rtlCol="0">
            <a:spAutoFit/>
          </a:bodyPr>
          <a:lstStyle/>
          <a:p>
            <a:pPr algn="r"/>
            <a:r>
              <a:rPr lang="en-US" sz="1400">
                <a:solidFill>
                  <a:schemeClr val="tx1">
                    <a:lumMod val="50000"/>
                    <a:lumOff val="50000"/>
                  </a:schemeClr>
                </a:solidFill>
              </a:rPr>
              <a:t>Cleveland, Ohio  |  </a:t>
            </a:r>
            <a:fld id="{30530AB4-95B1-7E43-92F5-08650780D90C}" type="slidenum">
              <a:rPr lang="en-US" sz="1400" smtClean="0">
                <a:solidFill>
                  <a:schemeClr val="tx1">
                    <a:lumMod val="50000"/>
                    <a:lumOff val="50000"/>
                  </a:schemeClr>
                </a:solidFill>
              </a:rPr>
              <a:pPr algn="r"/>
              <a:t>‹#›</a:t>
            </a:fld>
            <a:endParaRPr lang="en-US" sz="1400">
              <a:solidFill>
                <a:schemeClr val="tx1">
                  <a:lumMod val="50000"/>
                  <a:lumOff val="50000"/>
                </a:schemeClr>
              </a:solidFill>
            </a:endParaRPr>
          </a:p>
        </p:txBody>
      </p:sp>
      <p:sp>
        <p:nvSpPr>
          <p:cNvPr id="7" name="Title 1">
            <a:extLst>
              <a:ext uri="{FF2B5EF4-FFF2-40B4-BE49-F238E27FC236}">
                <a16:creationId xmlns:a16="http://schemas.microsoft.com/office/drawing/2014/main" id="{A1BDAD39-0BF2-B542-82C3-DBD9FCC52848}"/>
              </a:ext>
            </a:extLst>
          </p:cNvPr>
          <p:cNvSpPr>
            <a:spLocks noGrp="1"/>
          </p:cNvSpPr>
          <p:nvPr>
            <p:ph type="ctrTitle" hasCustomPrompt="1"/>
          </p:nvPr>
        </p:nvSpPr>
        <p:spPr>
          <a:xfrm>
            <a:off x="533400" y="458851"/>
            <a:ext cx="11119315" cy="455549"/>
          </a:xfrm>
        </p:spPr>
        <p:txBody>
          <a:bodyPr anchor="t">
            <a:noAutofit/>
          </a:bodyPr>
          <a:lstStyle>
            <a:lvl1pPr algn="l">
              <a:lnSpc>
                <a:spcPct val="100000"/>
              </a:lnSpc>
              <a:defRPr sz="2400" b="1" i="0">
                <a:solidFill>
                  <a:srgbClr val="C61D23"/>
                </a:solidFill>
                <a:latin typeface="+mj-lt"/>
                <a:cs typeface="Arial" panose="020B0604020202020204" pitchFamily="34" charset="0"/>
              </a:defRPr>
            </a:lvl1pPr>
          </a:lstStyle>
          <a:p>
            <a:r>
              <a:rPr lang="en-US"/>
              <a:t>Title – Arial Regular 24</a:t>
            </a:r>
          </a:p>
        </p:txBody>
      </p:sp>
    </p:spTree>
    <p:extLst>
      <p:ext uri="{BB962C8B-B14F-4D97-AF65-F5344CB8AC3E}">
        <p14:creationId xmlns:p14="http://schemas.microsoft.com/office/powerpoint/2010/main" val="198880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clus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9BA7-1E83-024D-9261-BF871FE8C65C}"/>
              </a:ext>
            </a:extLst>
          </p:cNvPr>
          <p:cNvSpPr>
            <a:spLocks noGrp="1"/>
          </p:cNvSpPr>
          <p:nvPr>
            <p:ph type="ctrTitle" hasCustomPrompt="1"/>
          </p:nvPr>
        </p:nvSpPr>
        <p:spPr>
          <a:xfrm>
            <a:off x="533399" y="3548271"/>
            <a:ext cx="7070035" cy="1050664"/>
          </a:xfrm>
        </p:spPr>
        <p:txBody>
          <a:bodyPr anchor="b">
            <a:normAutofit/>
          </a:bodyPr>
          <a:lstStyle>
            <a:lvl1pPr algn="l">
              <a:lnSpc>
                <a:spcPct val="100000"/>
              </a:lnSpc>
              <a:defRPr sz="2800" b="1" i="0">
                <a:solidFill>
                  <a:srgbClr val="C61D23"/>
                </a:solidFill>
                <a:latin typeface="+mj-lt"/>
                <a:cs typeface="Arial" panose="020B0604020202020204" pitchFamily="34" charset="0"/>
              </a:defRPr>
            </a:lvl1pPr>
          </a:lstStyle>
          <a:p>
            <a:r>
              <a:rPr lang="en-US"/>
              <a:t>Thank You – Arial Regular 28</a:t>
            </a:r>
          </a:p>
        </p:txBody>
      </p:sp>
      <p:sp>
        <p:nvSpPr>
          <p:cNvPr id="8" name="Text Placeholder 3">
            <a:extLst>
              <a:ext uri="{FF2B5EF4-FFF2-40B4-BE49-F238E27FC236}">
                <a16:creationId xmlns:a16="http://schemas.microsoft.com/office/drawing/2014/main" id="{0BB8F909-5465-5E41-BBAA-3A40923EF1CE}"/>
              </a:ext>
            </a:extLst>
          </p:cNvPr>
          <p:cNvSpPr>
            <a:spLocks noGrp="1"/>
          </p:cNvSpPr>
          <p:nvPr>
            <p:ph type="body" sz="quarter" idx="10" hasCustomPrompt="1"/>
          </p:nvPr>
        </p:nvSpPr>
        <p:spPr>
          <a:xfrm>
            <a:off x="533400" y="4810539"/>
            <a:ext cx="7070034" cy="980661"/>
          </a:xfrm>
        </p:spPr>
        <p:txBody>
          <a:bodyPr>
            <a:normAutofit/>
          </a:bodyPr>
          <a:lstStyle>
            <a:lvl1pPr>
              <a:lnSpc>
                <a:spcPct val="100000"/>
              </a:lnSpc>
              <a:defRPr sz="1800" b="0" i="0">
                <a:latin typeface="+mn-lt"/>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US"/>
              <a:t>Arial Regular 18</a:t>
            </a:r>
          </a:p>
        </p:txBody>
      </p:sp>
      <p:pic>
        <p:nvPicPr>
          <p:cNvPr id="7" name="Picture 6">
            <a:extLst>
              <a:ext uri="{FF2B5EF4-FFF2-40B4-BE49-F238E27FC236}">
                <a16:creationId xmlns:a16="http://schemas.microsoft.com/office/drawing/2014/main" id="{1C2151F4-C4E2-716A-0F28-8B864B4560C4}"/>
              </a:ext>
            </a:extLst>
          </p:cNvPr>
          <p:cNvPicPr>
            <a:picLocks noChangeAspect="1"/>
          </p:cNvPicPr>
          <p:nvPr userDrawn="1"/>
        </p:nvPicPr>
        <p:blipFill>
          <a:blip r:embed="rId2"/>
          <a:stretch>
            <a:fillRect/>
          </a:stretch>
        </p:blipFill>
        <p:spPr>
          <a:xfrm>
            <a:off x="0" y="6696460"/>
            <a:ext cx="12192000" cy="167734"/>
          </a:xfrm>
          <a:prstGeom prst="rect">
            <a:avLst/>
          </a:prstGeom>
        </p:spPr>
      </p:pic>
      <p:pic>
        <p:nvPicPr>
          <p:cNvPr id="9" name="Picture 8">
            <a:extLst>
              <a:ext uri="{FF2B5EF4-FFF2-40B4-BE49-F238E27FC236}">
                <a16:creationId xmlns:a16="http://schemas.microsoft.com/office/drawing/2014/main" id="{11F6DE5E-D532-7D68-6FBA-C3AD95CAE646}"/>
              </a:ext>
            </a:extLst>
          </p:cNvPr>
          <p:cNvPicPr>
            <a:picLocks noChangeAspect="1"/>
          </p:cNvPicPr>
          <p:nvPr userDrawn="1"/>
        </p:nvPicPr>
        <p:blipFill>
          <a:blip r:embed="rId3"/>
          <a:stretch>
            <a:fillRect/>
          </a:stretch>
        </p:blipFill>
        <p:spPr>
          <a:xfrm>
            <a:off x="533400" y="5989901"/>
            <a:ext cx="1314944" cy="591725"/>
          </a:xfrm>
          <a:prstGeom prst="rect">
            <a:avLst/>
          </a:prstGeom>
        </p:spPr>
      </p:pic>
      <p:sp>
        <p:nvSpPr>
          <p:cNvPr id="10" name="TextBox 9">
            <a:extLst>
              <a:ext uri="{FF2B5EF4-FFF2-40B4-BE49-F238E27FC236}">
                <a16:creationId xmlns:a16="http://schemas.microsoft.com/office/drawing/2014/main" id="{0AEADEFE-F2B1-A7EA-2BEE-1A43C3A2F64F}"/>
              </a:ext>
            </a:extLst>
          </p:cNvPr>
          <p:cNvSpPr txBox="1"/>
          <p:nvPr userDrawn="1"/>
        </p:nvSpPr>
        <p:spPr>
          <a:xfrm>
            <a:off x="9207062" y="6264624"/>
            <a:ext cx="2445653" cy="307777"/>
          </a:xfrm>
          <a:prstGeom prst="rect">
            <a:avLst/>
          </a:prstGeom>
          <a:noFill/>
        </p:spPr>
        <p:txBody>
          <a:bodyPr wrap="square" rtlCol="0">
            <a:spAutoFit/>
          </a:bodyPr>
          <a:lstStyle/>
          <a:p>
            <a:pPr algn="r"/>
            <a:r>
              <a:rPr lang="en-US" sz="1400">
                <a:solidFill>
                  <a:schemeClr val="tx1">
                    <a:lumMod val="50000"/>
                    <a:lumOff val="50000"/>
                  </a:schemeClr>
                </a:solidFill>
              </a:rPr>
              <a:t>Cleveland, Ohio  |  </a:t>
            </a:r>
            <a:fld id="{30530AB4-95B1-7E43-92F5-08650780D90C}" type="slidenum">
              <a:rPr lang="en-US" sz="1400" smtClean="0">
                <a:solidFill>
                  <a:schemeClr val="tx1">
                    <a:lumMod val="50000"/>
                    <a:lumOff val="50000"/>
                  </a:schemeClr>
                </a:solidFill>
              </a:rPr>
              <a:pPr algn="r"/>
              <a:t>‹#›</a:t>
            </a:fld>
            <a:endParaRPr lang="en-US" sz="1400">
              <a:solidFill>
                <a:schemeClr val="tx1">
                  <a:lumMod val="50000"/>
                  <a:lumOff val="50000"/>
                </a:schemeClr>
              </a:solidFill>
            </a:endParaRPr>
          </a:p>
        </p:txBody>
      </p:sp>
    </p:spTree>
    <p:extLst>
      <p:ext uri="{BB962C8B-B14F-4D97-AF65-F5344CB8AC3E}">
        <p14:creationId xmlns:p14="http://schemas.microsoft.com/office/powerpoint/2010/main" val="302343114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41614-F10F-0543-A180-984E857A3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49006212-EF84-B744-9A5F-F123DF6E6219}"/>
              </a:ext>
            </a:extLst>
          </p:cNvPr>
          <p:cNvSpPr>
            <a:spLocks noGrp="1"/>
          </p:cNvSpPr>
          <p:nvPr>
            <p:ph type="body" idx="1"/>
          </p:nvPr>
        </p:nvSpPr>
        <p:spPr>
          <a:xfrm>
            <a:off x="838200" y="1825625"/>
            <a:ext cx="10515600" cy="1086540"/>
          </a:xfrm>
          <a:prstGeom prst="rect">
            <a:avLst/>
          </a:prstGeom>
        </p:spPr>
        <p:txBody>
          <a:bodyPr vert="horz" lIns="91440" tIns="45720" rIns="91440" bIns="45720" rtlCol="0">
            <a:normAutofit/>
          </a:bodyPr>
          <a:lstStyle/>
          <a:p>
            <a:pPr lvl="0"/>
            <a:r>
              <a:rPr lang="en-US"/>
              <a:t>Subtitle</a:t>
            </a:r>
          </a:p>
        </p:txBody>
      </p:sp>
    </p:spTree>
    <p:extLst>
      <p:ext uri="{BB962C8B-B14F-4D97-AF65-F5344CB8AC3E}">
        <p14:creationId xmlns:p14="http://schemas.microsoft.com/office/powerpoint/2010/main" val="1023847441"/>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85" r:id="rId3"/>
    <p:sldLayoutId id="2147483681" r:id="rId4"/>
    <p:sldLayoutId id="2147483686" r:id="rId5"/>
    <p:sldLayoutId id="2147483661" r:id="rId6"/>
  </p:sldLayoutIdLst>
  <p:hf hdr="0" dt="0"/>
  <p:txStyles>
    <p:titleStyle>
      <a:lvl1pPr algn="l" defTabSz="914400" rtl="0" eaLnBrk="1" latinLnBrk="0" hangingPunct="1">
        <a:lnSpc>
          <a:spcPct val="90000"/>
        </a:lnSpc>
        <a:spcBef>
          <a:spcPct val="0"/>
        </a:spcBef>
        <a:buNone/>
        <a:defRPr sz="4400" b="0" i="0" kern="1200">
          <a:solidFill>
            <a:schemeClr val="tx1"/>
          </a:solidFill>
          <a:latin typeface="Frutiger LT Std 55 Roman" panose="020B0602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Frutiger LT Std 45 Light" panose="020B04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4.png"/><Relationship Id="rId7" Type="http://schemas.openxmlformats.org/officeDocument/2006/relationships/diagramData" Target="../diagrams/data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7.png"/><Relationship Id="rId11" Type="http://schemas.microsoft.com/office/2007/relationships/diagramDrawing" Target="../diagrams/drawing2.xml"/><Relationship Id="rId5" Type="http://schemas.openxmlformats.org/officeDocument/2006/relationships/image" Target="../media/image26.png"/><Relationship Id="rId10" Type="http://schemas.openxmlformats.org/officeDocument/2006/relationships/diagramColors" Target="../diagrams/colors2.xml"/><Relationship Id="rId4" Type="http://schemas.openxmlformats.org/officeDocument/2006/relationships/image" Target="../media/image25.png"/><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8126"/>
            <a:ext cx="6907525" cy="1857447"/>
          </a:xfrm>
        </p:spPr>
        <p:txBody>
          <a:bodyPr>
            <a:noAutofit/>
          </a:bodyPr>
          <a:lstStyle/>
          <a:p>
            <a:r>
              <a:rPr lang="en-US" sz="3200">
                <a:latin typeface="Arial"/>
                <a:cs typeface="Arial"/>
              </a:rPr>
              <a:t>Anatomical vs Flat Mesh for Minimally-Invasive Inguinal Hernia Repair: An ACHQC Analysis</a:t>
            </a:r>
          </a:p>
        </p:txBody>
      </p:sp>
      <p:sp>
        <p:nvSpPr>
          <p:cNvPr id="6" name="TextBox 5">
            <a:extLst>
              <a:ext uri="{FF2B5EF4-FFF2-40B4-BE49-F238E27FC236}">
                <a16:creationId xmlns:a16="http://schemas.microsoft.com/office/drawing/2014/main" id="{99AD5F88-90BA-BB4B-FEC6-78B82385567A}"/>
              </a:ext>
            </a:extLst>
          </p:cNvPr>
          <p:cNvSpPr txBox="1"/>
          <p:nvPr/>
        </p:nvSpPr>
        <p:spPr>
          <a:xfrm>
            <a:off x="632847" y="2770322"/>
            <a:ext cx="67030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Times New Roman"/>
              </a:rPr>
              <a:t>Ayesha Siddiq MD,</a:t>
            </a:r>
            <a:r>
              <a:rPr lang="en-US">
                <a:ea typeface="Times New Roman"/>
              </a:rPr>
              <a:t> </a:t>
            </a:r>
            <a:r>
              <a:rPr lang="en-US">
                <a:ea typeface="+mn-lt"/>
                <a:cs typeface="+mn-lt"/>
              </a:rPr>
              <a:t>Nicolette Winder MD, Xinyan Zheng</a:t>
            </a:r>
            <a:r>
              <a:rPr lang="en-US">
                <a:ea typeface="+mn-lt"/>
              </a:rPr>
              <a:t> MS,</a:t>
            </a:r>
            <a:r>
              <a:rPr lang="en-US">
                <a:ea typeface="Times New Roman"/>
              </a:rPr>
              <a:t> Joshua Lyons MD FACS, Jeffrey Marks MD FACS, </a:t>
            </a:r>
            <a:br>
              <a:rPr lang="en-US">
                <a:ea typeface="Times New Roman"/>
              </a:rPr>
            </a:br>
            <a:r>
              <a:rPr lang="en-US">
                <a:ea typeface="Times New Roman"/>
              </a:rPr>
              <a:t>Samuel Zolin</a:t>
            </a:r>
            <a:r>
              <a:rPr lang="en-US"/>
              <a:t> MD. </a:t>
            </a:r>
            <a:endParaRPr lang="en-US">
              <a:cs typeface="Arial"/>
            </a:endParaRPr>
          </a:p>
          <a:p>
            <a:pPr algn="ctr"/>
            <a:endParaRPr lang="en-GB"/>
          </a:p>
        </p:txBody>
      </p:sp>
    </p:spTree>
    <p:extLst>
      <p:ext uri="{BB962C8B-B14F-4D97-AF65-F5344CB8AC3E}">
        <p14:creationId xmlns:p14="http://schemas.microsoft.com/office/powerpoint/2010/main" val="357112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AC61E-93C6-4839-7DEC-E69459BA6B2E}"/>
              </a:ext>
            </a:extLst>
          </p:cNvPr>
          <p:cNvSpPr>
            <a:spLocks noGrp="1"/>
          </p:cNvSpPr>
          <p:nvPr>
            <p:ph type="body" sz="quarter" idx="12"/>
          </p:nvPr>
        </p:nvSpPr>
        <p:spPr>
          <a:xfrm>
            <a:off x="520485" y="1266997"/>
            <a:ext cx="11138407" cy="4484687"/>
          </a:xfrm>
        </p:spPr>
        <p:txBody>
          <a:bodyPr vert="horz" lIns="91440" tIns="45720" rIns="91440" bIns="45720" rtlCol="0" anchor="t">
            <a:normAutofit fontScale="92500" lnSpcReduction="10000"/>
          </a:bodyPr>
          <a:lstStyle/>
          <a:p>
            <a:pPr>
              <a:spcBef>
                <a:spcPts val="0"/>
              </a:spcBef>
            </a:pPr>
            <a:r>
              <a:rPr lang="en-US" sz="2400" b="1">
                <a:cs typeface="Arial"/>
              </a:rPr>
              <a:t>Patient-reported recurrence </a:t>
            </a:r>
            <a:r>
              <a:rPr lang="en-US" sz="2400">
                <a:cs typeface="Arial"/>
              </a:rPr>
              <a:t>– Positive response to the Hernia Recurrence Inventory</a:t>
            </a:r>
            <a:br>
              <a:rPr lang="en-US" sz="2400">
                <a:cs typeface="Arial"/>
              </a:rPr>
            </a:br>
            <a:endParaRPr lang="en-US" sz="2400">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b="1">
              <a:cs typeface="Arial"/>
            </a:endParaRPr>
          </a:p>
          <a:p>
            <a:pPr>
              <a:spcBef>
                <a:spcPts val="0"/>
              </a:spcBef>
            </a:pPr>
            <a:endParaRPr lang="en-US" sz="2400" b="1">
              <a:cs typeface="Arial"/>
            </a:endParaRPr>
          </a:p>
          <a:p>
            <a:pPr>
              <a:spcBef>
                <a:spcPts val="0"/>
              </a:spcBef>
            </a:pPr>
            <a:r>
              <a:rPr lang="en-US" sz="2400" b="1">
                <a:cs typeface="Arial"/>
              </a:rPr>
              <a:t>Surgeon-reported recurrence </a:t>
            </a:r>
            <a:r>
              <a:rPr lang="en-US" sz="2400">
                <a:cs typeface="Arial"/>
              </a:rPr>
              <a:t>– Surgeon-reported recurrence based on clinical exam or imaging</a:t>
            </a:r>
            <a:endParaRPr lang="en-US" sz="2400"/>
          </a:p>
          <a:p>
            <a:pPr>
              <a:spcBef>
                <a:spcPts val="0"/>
              </a:spcBef>
            </a:pPr>
            <a:endParaRPr lang="en-US" b="1">
              <a:cs typeface="Arial"/>
            </a:endParaRPr>
          </a:p>
          <a:p>
            <a:pPr>
              <a:spcBef>
                <a:spcPts val="0"/>
              </a:spcBef>
            </a:pPr>
            <a:endParaRPr lang="en-US">
              <a:cs typeface="Arial" panose="020B0604020202020204"/>
            </a:endParaRPr>
          </a:p>
          <a:p>
            <a:endParaRPr lang="en-US">
              <a:cs typeface="Arial" panose="020B0604020202020204"/>
            </a:endParaRPr>
          </a:p>
          <a:p>
            <a:endParaRPr lang="en-US">
              <a:cs typeface="Arial" panose="020B0604020202020204"/>
            </a:endParaRPr>
          </a:p>
        </p:txBody>
      </p:sp>
      <p:sp>
        <p:nvSpPr>
          <p:cNvPr id="3" name="Title 2">
            <a:extLst>
              <a:ext uri="{FF2B5EF4-FFF2-40B4-BE49-F238E27FC236}">
                <a16:creationId xmlns:a16="http://schemas.microsoft.com/office/drawing/2014/main" id="{F67093B3-3D23-C0E4-2BA1-B80C89D947E8}"/>
              </a:ext>
            </a:extLst>
          </p:cNvPr>
          <p:cNvSpPr>
            <a:spLocks noGrp="1"/>
          </p:cNvSpPr>
          <p:nvPr>
            <p:ph type="ctrTitle"/>
          </p:nvPr>
        </p:nvSpPr>
        <p:spPr/>
        <p:txBody>
          <a:bodyPr/>
          <a:lstStyle/>
          <a:p>
            <a:r>
              <a:rPr lang="en-US" sz="3600">
                <a:cs typeface="Arial"/>
              </a:rPr>
              <a:t>Recurrence Definitions  </a:t>
            </a:r>
          </a:p>
        </p:txBody>
      </p:sp>
      <p:pic>
        <p:nvPicPr>
          <p:cNvPr id="4" name="Picture 3" descr="A questionnaire with white text&#10;&#10;AI-generated content may be incorrect.">
            <a:extLst>
              <a:ext uri="{FF2B5EF4-FFF2-40B4-BE49-F238E27FC236}">
                <a16:creationId xmlns:a16="http://schemas.microsoft.com/office/drawing/2014/main" id="{48EA0F81-A873-6FC8-A90E-B51E80EEB6D5}"/>
              </a:ext>
            </a:extLst>
          </p:cNvPr>
          <p:cNvPicPr>
            <a:picLocks noChangeAspect="1"/>
          </p:cNvPicPr>
          <p:nvPr/>
        </p:nvPicPr>
        <p:blipFill>
          <a:blip r:embed="rId3"/>
          <a:stretch>
            <a:fillRect/>
          </a:stretch>
        </p:blipFill>
        <p:spPr>
          <a:xfrm>
            <a:off x="3851785" y="1713414"/>
            <a:ext cx="4465127" cy="3110156"/>
          </a:xfrm>
          <a:prstGeom prst="rect">
            <a:avLst/>
          </a:prstGeom>
        </p:spPr>
      </p:pic>
    </p:spTree>
    <p:extLst>
      <p:ext uri="{BB962C8B-B14F-4D97-AF65-F5344CB8AC3E}">
        <p14:creationId xmlns:p14="http://schemas.microsoft.com/office/powerpoint/2010/main" val="257668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4240F-6F46-59E4-A60C-4D7846F7B594}"/>
              </a:ext>
            </a:extLst>
          </p:cNvPr>
          <p:cNvSpPr>
            <a:spLocks noGrp="1"/>
          </p:cNvSpPr>
          <p:nvPr>
            <p:ph type="ctrTitle"/>
          </p:nvPr>
        </p:nvSpPr>
        <p:spPr/>
        <p:txBody>
          <a:bodyPr/>
          <a:lstStyle/>
          <a:p>
            <a:r>
              <a:rPr lang="en-GB" sz="3600">
                <a:cs typeface="Arial"/>
              </a:rPr>
              <a:t>Pragmatic Recurrence </a:t>
            </a:r>
            <a:endParaRPr lang="en-GB" sz="3600"/>
          </a:p>
        </p:txBody>
      </p:sp>
      <p:graphicFrame>
        <p:nvGraphicFramePr>
          <p:cNvPr id="5" name="Table 4">
            <a:extLst>
              <a:ext uri="{FF2B5EF4-FFF2-40B4-BE49-F238E27FC236}">
                <a16:creationId xmlns:a16="http://schemas.microsoft.com/office/drawing/2014/main" id="{1EE0496D-A395-3B93-D0C1-71937D00011B}"/>
              </a:ext>
            </a:extLst>
          </p:cNvPr>
          <p:cNvGraphicFramePr>
            <a:graphicFrameLocks noGrp="1"/>
          </p:cNvGraphicFramePr>
          <p:nvPr>
            <p:extLst>
              <p:ext uri="{D42A27DB-BD31-4B8C-83A1-F6EECF244321}">
                <p14:modId xmlns:p14="http://schemas.microsoft.com/office/powerpoint/2010/main" val="2363910119"/>
              </p:ext>
            </p:extLst>
          </p:nvPr>
        </p:nvGraphicFramePr>
        <p:xfrm>
          <a:off x="1472184" y="2377440"/>
          <a:ext cx="8869680" cy="3419858"/>
        </p:xfrm>
        <a:graphic>
          <a:graphicData uri="http://schemas.openxmlformats.org/drawingml/2006/table">
            <a:tbl>
              <a:tblPr firstRow="1" bandRow="1">
                <a:tableStyleId>{5C22544A-7EE6-4342-B048-85BDC9FD1C3A}</a:tableStyleId>
              </a:tblPr>
              <a:tblGrid>
                <a:gridCol w="2217420">
                  <a:extLst>
                    <a:ext uri="{9D8B030D-6E8A-4147-A177-3AD203B41FA5}">
                      <a16:colId xmlns:a16="http://schemas.microsoft.com/office/drawing/2014/main" val="1916987721"/>
                    </a:ext>
                  </a:extLst>
                </a:gridCol>
                <a:gridCol w="2217420">
                  <a:extLst>
                    <a:ext uri="{9D8B030D-6E8A-4147-A177-3AD203B41FA5}">
                      <a16:colId xmlns:a16="http://schemas.microsoft.com/office/drawing/2014/main" val="3292993716"/>
                    </a:ext>
                  </a:extLst>
                </a:gridCol>
                <a:gridCol w="2217420">
                  <a:extLst>
                    <a:ext uri="{9D8B030D-6E8A-4147-A177-3AD203B41FA5}">
                      <a16:colId xmlns:a16="http://schemas.microsoft.com/office/drawing/2014/main" val="1162820547"/>
                    </a:ext>
                  </a:extLst>
                </a:gridCol>
                <a:gridCol w="2217420">
                  <a:extLst>
                    <a:ext uri="{9D8B030D-6E8A-4147-A177-3AD203B41FA5}">
                      <a16:colId xmlns:a16="http://schemas.microsoft.com/office/drawing/2014/main" val="1981203129"/>
                    </a:ext>
                  </a:extLst>
                </a:gridCol>
              </a:tblGrid>
              <a:tr h="1282446">
                <a:tc>
                  <a:txBody>
                    <a:bodyPr/>
                    <a:lstStyle/>
                    <a:p>
                      <a:pPr fontAlgn="t">
                        <a:buNone/>
                      </a:pP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726"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2000" b="1" i="0">
                          <a:solidFill>
                            <a:srgbClr val="FFFFFF"/>
                          </a:solidFill>
                          <a:effectLst/>
                          <a:latin typeface="Arial"/>
                        </a:rPr>
                        <a:t>Patient-Reported </a:t>
                      </a:r>
                    </a:p>
                    <a:p>
                      <a:pPr lvl="0" algn="ctr">
                        <a:lnSpc>
                          <a:spcPts val="2175"/>
                        </a:lnSpc>
                        <a:buNone/>
                      </a:pPr>
                      <a:r>
                        <a:rPr lang="en-US" sz="2000" b="1" i="0">
                          <a:solidFill>
                            <a:srgbClr val="FFFFFF"/>
                          </a:solidFill>
                          <a:effectLst/>
                          <a:latin typeface="Arial"/>
                        </a:rPr>
                        <a:t>Recurrence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726"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2000" b="1" i="0">
                          <a:solidFill>
                            <a:srgbClr val="FFFFFF"/>
                          </a:solidFill>
                          <a:effectLst/>
                          <a:latin typeface="Arial"/>
                        </a:rPr>
                        <a:t>Surgeon-Reported</a:t>
                      </a:r>
                    </a:p>
                    <a:p>
                      <a:pPr lvl="0" algn="ctr">
                        <a:lnSpc>
                          <a:spcPts val="2175"/>
                        </a:lnSpc>
                        <a:buNone/>
                      </a:pPr>
                      <a:r>
                        <a:rPr lang="en-US" sz="2000" b="1" i="0">
                          <a:solidFill>
                            <a:srgbClr val="FFFFFF"/>
                          </a:solidFill>
                          <a:effectLst/>
                          <a:latin typeface="Arial"/>
                        </a:rPr>
                        <a:t> Recurrence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726"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2000" b="1" i="0">
                          <a:solidFill>
                            <a:srgbClr val="FFFFFF"/>
                          </a:solidFill>
                          <a:effectLst/>
                          <a:latin typeface="Arial"/>
                        </a:rPr>
                        <a:t>Pragmatic </a:t>
                      </a:r>
                    </a:p>
                    <a:p>
                      <a:pPr lvl="0" algn="ctr">
                        <a:lnSpc>
                          <a:spcPts val="2175"/>
                        </a:lnSpc>
                        <a:buNone/>
                      </a:pPr>
                      <a:r>
                        <a:rPr lang="en-US" sz="2000" b="1" i="0">
                          <a:solidFill>
                            <a:srgbClr val="FFFFFF"/>
                          </a:solidFill>
                          <a:effectLst/>
                          <a:latin typeface="Arial"/>
                        </a:rPr>
                        <a:t>Recurrence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72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99281304"/>
                  </a:ext>
                </a:extLst>
              </a:tr>
              <a:tr h="534353">
                <a:tc>
                  <a:txBody>
                    <a:bodyPr/>
                    <a:lstStyle/>
                    <a:p>
                      <a:pPr algn="ctr" fontAlgn="base">
                        <a:lnSpc>
                          <a:spcPts val="2175"/>
                        </a:lnSpc>
                        <a:buNone/>
                      </a:pPr>
                      <a:r>
                        <a:rPr lang="en-US" sz="2000" b="0" i="0">
                          <a:solidFill>
                            <a:srgbClr val="000000"/>
                          </a:solidFill>
                          <a:effectLst/>
                          <a:latin typeface="Arial"/>
                        </a:rPr>
                        <a:t>Patient A</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72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72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72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72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14019100"/>
                  </a:ext>
                </a:extLst>
              </a:tr>
              <a:tr h="534353">
                <a:tc>
                  <a:txBody>
                    <a:bodyPr/>
                    <a:lstStyle/>
                    <a:p>
                      <a:pPr algn="ctr" fontAlgn="base">
                        <a:lnSpc>
                          <a:spcPts val="2175"/>
                        </a:lnSpc>
                        <a:buNone/>
                      </a:pPr>
                      <a:r>
                        <a:rPr lang="en-US" sz="2000" b="0" i="0">
                          <a:solidFill>
                            <a:srgbClr val="000000"/>
                          </a:solidFill>
                          <a:effectLst/>
                          <a:latin typeface="Arial"/>
                        </a:rPr>
                        <a:t>Patient B</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91403113"/>
                  </a:ext>
                </a:extLst>
              </a:tr>
              <a:tr h="534353">
                <a:tc>
                  <a:txBody>
                    <a:bodyPr/>
                    <a:lstStyle/>
                    <a:p>
                      <a:pPr algn="ctr" fontAlgn="base">
                        <a:lnSpc>
                          <a:spcPts val="2175"/>
                        </a:lnSpc>
                        <a:buNone/>
                      </a:pPr>
                      <a:r>
                        <a:rPr lang="en-US" sz="2000" b="0" i="0">
                          <a:solidFill>
                            <a:srgbClr val="000000"/>
                          </a:solidFill>
                          <a:effectLst/>
                          <a:latin typeface="Arial"/>
                        </a:rPr>
                        <a:t>Patient C</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2018587"/>
                  </a:ext>
                </a:extLst>
              </a:tr>
              <a:tr h="534353">
                <a:tc>
                  <a:txBody>
                    <a:bodyPr/>
                    <a:lstStyle/>
                    <a:p>
                      <a:pPr algn="ctr" fontAlgn="base">
                        <a:lnSpc>
                          <a:spcPts val="2175"/>
                        </a:lnSpc>
                        <a:buNone/>
                      </a:pPr>
                      <a:r>
                        <a:rPr lang="en-US" sz="2000" b="0" i="0">
                          <a:solidFill>
                            <a:srgbClr val="000000"/>
                          </a:solidFill>
                          <a:effectLst/>
                          <a:latin typeface="Arial"/>
                        </a:rPr>
                        <a:t>Patient 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fontAlgn="base">
                        <a:lnSpc>
                          <a:spcPts val="2850"/>
                        </a:lnSpc>
                        <a:buNone/>
                      </a:pPr>
                      <a:r>
                        <a:rPr lang="en-US" sz="2400" b="0" i="0">
                          <a:solidFill>
                            <a:srgbClr val="000000"/>
                          </a:solidFill>
                          <a:effectLst/>
                          <a:latin typeface="Arial"/>
                        </a:rPr>
                        <a:t>+</a:t>
                      </a:r>
                      <a:endParaRPr lang="en-US" b="0" i="0">
                        <a:solidFill>
                          <a:srgbClr val="000000"/>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64556000"/>
                  </a:ext>
                </a:extLst>
              </a:tr>
            </a:tbl>
          </a:graphicData>
        </a:graphic>
      </p:graphicFrame>
      <p:sp>
        <p:nvSpPr>
          <p:cNvPr id="4" name="TextBox 3">
            <a:extLst>
              <a:ext uri="{FF2B5EF4-FFF2-40B4-BE49-F238E27FC236}">
                <a16:creationId xmlns:a16="http://schemas.microsoft.com/office/drawing/2014/main" id="{B4134243-9738-7A71-AA89-7C0DF0B2D4A8}"/>
              </a:ext>
            </a:extLst>
          </p:cNvPr>
          <p:cNvSpPr txBox="1"/>
          <p:nvPr/>
        </p:nvSpPr>
        <p:spPr>
          <a:xfrm>
            <a:off x="534187" y="1143000"/>
            <a:ext cx="1111577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0" i="0" u="none" strike="noStrike" baseline="0">
                <a:solidFill>
                  <a:srgbClr val="000000"/>
                </a:solidFill>
                <a:latin typeface="Arial"/>
                <a:ea typeface="Arial"/>
                <a:cs typeface="Arial"/>
              </a:rPr>
              <a:t>Recurrence based on available elements of patient-reported and </a:t>
            </a:r>
            <a:br>
              <a:rPr lang="en-US" sz="2400">
                <a:solidFill>
                  <a:srgbClr val="000000"/>
                </a:solidFill>
                <a:latin typeface="Arial"/>
                <a:ea typeface="Arial"/>
                <a:cs typeface="Arial"/>
              </a:rPr>
            </a:br>
            <a:r>
              <a:rPr lang="en-US" sz="2400" b="0" i="0" u="none" strike="noStrike" baseline="0">
                <a:solidFill>
                  <a:srgbClr val="000000"/>
                </a:solidFill>
                <a:latin typeface="Arial"/>
                <a:ea typeface="Arial"/>
                <a:cs typeface="Arial"/>
              </a:rPr>
              <a:t>surgeon-reported recurrence at a given time point. </a:t>
            </a:r>
            <a:endParaRPr lang="en-US" sz="2400"/>
          </a:p>
          <a:p>
            <a:pPr algn="ctr"/>
            <a:endParaRPr lang="en-US"/>
          </a:p>
        </p:txBody>
      </p:sp>
    </p:spTree>
    <p:extLst>
      <p:ext uri="{BB962C8B-B14F-4D97-AF65-F5344CB8AC3E}">
        <p14:creationId xmlns:p14="http://schemas.microsoft.com/office/powerpoint/2010/main" val="289079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EA769-4FC5-DA8B-7E74-D2E12907E49D}"/>
              </a:ext>
            </a:extLst>
          </p:cNvPr>
          <p:cNvSpPr>
            <a:spLocks noGrp="1"/>
          </p:cNvSpPr>
          <p:nvPr>
            <p:ph type="ctrTitle"/>
          </p:nvPr>
        </p:nvSpPr>
        <p:spPr/>
        <p:txBody>
          <a:bodyPr/>
          <a:lstStyle/>
          <a:p>
            <a:r>
              <a:rPr lang="en-US" sz="3600">
                <a:cs typeface="Arial"/>
              </a:rPr>
              <a:t>Secondary Outcomes</a:t>
            </a:r>
            <a:endParaRPr lang="en-US" sz="3600"/>
          </a:p>
        </p:txBody>
      </p:sp>
      <p:graphicFrame>
        <p:nvGraphicFramePr>
          <p:cNvPr id="4" name="Table 3">
            <a:extLst>
              <a:ext uri="{FF2B5EF4-FFF2-40B4-BE49-F238E27FC236}">
                <a16:creationId xmlns:a16="http://schemas.microsoft.com/office/drawing/2014/main" id="{0DB191C6-CF6A-8D99-B40B-756DDA11DE79}"/>
              </a:ext>
            </a:extLst>
          </p:cNvPr>
          <p:cNvGraphicFramePr>
            <a:graphicFrameLocks noGrp="1"/>
          </p:cNvGraphicFramePr>
          <p:nvPr>
            <p:extLst>
              <p:ext uri="{D42A27DB-BD31-4B8C-83A1-F6EECF244321}">
                <p14:modId xmlns:p14="http://schemas.microsoft.com/office/powerpoint/2010/main" val="1482050510"/>
              </p:ext>
            </p:extLst>
          </p:nvPr>
        </p:nvGraphicFramePr>
        <p:xfrm>
          <a:off x="586857" y="1870404"/>
          <a:ext cx="11012399" cy="3688080"/>
        </p:xfrm>
        <a:graphic>
          <a:graphicData uri="http://schemas.openxmlformats.org/drawingml/2006/table">
            <a:tbl>
              <a:tblPr firstRow="1" bandRow="1">
                <a:tableStyleId>{5C22544A-7EE6-4342-B048-85BDC9FD1C3A}</a:tableStyleId>
              </a:tblPr>
              <a:tblGrid>
                <a:gridCol w="1853938">
                  <a:extLst>
                    <a:ext uri="{9D8B030D-6E8A-4147-A177-3AD203B41FA5}">
                      <a16:colId xmlns:a16="http://schemas.microsoft.com/office/drawing/2014/main" val="1126332656"/>
                    </a:ext>
                  </a:extLst>
                </a:gridCol>
                <a:gridCol w="1292461">
                  <a:extLst>
                    <a:ext uri="{9D8B030D-6E8A-4147-A177-3AD203B41FA5}">
                      <a16:colId xmlns:a16="http://schemas.microsoft.com/office/drawing/2014/main" val="796767879"/>
                    </a:ext>
                  </a:extLst>
                </a:gridCol>
                <a:gridCol w="1573200">
                  <a:extLst>
                    <a:ext uri="{9D8B030D-6E8A-4147-A177-3AD203B41FA5}">
                      <a16:colId xmlns:a16="http://schemas.microsoft.com/office/drawing/2014/main" val="2631147956"/>
                    </a:ext>
                  </a:extLst>
                </a:gridCol>
                <a:gridCol w="1573200">
                  <a:extLst>
                    <a:ext uri="{9D8B030D-6E8A-4147-A177-3AD203B41FA5}">
                      <a16:colId xmlns:a16="http://schemas.microsoft.com/office/drawing/2014/main" val="235401554"/>
                    </a:ext>
                  </a:extLst>
                </a:gridCol>
                <a:gridCol w="1573200">
                  <a:extLst>
                    <a:ext uri="{9D8B030D-6E8A-4147-A177-3AD203B41FA5}">
                      <a16:colId xmlns:a16="http://schemas.microsoft.com/office/drawing/2014/main" val="358870914"/>
                    </a:ext>
                  </a:extLst>
                </a:gridCol>
                <a:gridCol w="1573200">
                  <a:extLst>
                    <a:ext uri="{9D8B030D-6E8A-4147-A177-3AD203B41FA5}">
                      <a16:colId xmlns:a16="http://schemas.microsoft.com/office/drawing/2014/main" val="1134663142"/>
                    </a:ext>
                  </a:extLst>
                </a:gridCol>
                <a:gridCol w="1573200">
                  <a:extLst>
                    <a:ext uri="{9D8B030D-6E8A-4147-A177-3AD203B41FA5}">
                      <a16:colId xmlns:a16="http://schemas.microsoft.com/office/drawing/2014/main" val="3327477719"/>
                    </a:ext>
                  </a:extLst>
                </a:gridCol>
              </a:tblGrid>
              <a:tr h="370840">
                <a:tc>
                  <a:txBody>
                    <a:bodyPr/>
                    <a:lstStyle/>
                    <a:p>
                      <a:endParaRPr lang="en-US" sz="2000"/>
                    </a:p>
                  </a:txBody>
                  <a:tcPr/>
                </a:tc>
                <a:tc>
                  <a:txBody>
                    <a:bodyPr/>
                    <a:lstStyle/>
                    <a:p>
                      <a:pPr lvl="0" algn="ctr">
                        <a:buNone/>
                      </a:pPr>
                      <a:r>
                        <a:rPr lang="en-US" sz="2000"/>
                        <a:t>Baseline</a:t>
                      </a:r>
                    </a:p>
                  </a:txBody>
                  <a:tcPr/>
                </a:tc>
                <a:tc>
                  <a:txBody>
                    <a:bodyPr/>
                    <a:lstStyle/>
                    <a:p>
                      <a:pPr algn="ctr"/>
                      <a:r>
                        <a:rPr lang="en-US" sz="2000"/>
                        <a:t>Immediate</a:t>
                      </a:r>
                    </a:p>
                  </a:txBody>
                  <a:tcPr/>
                </a:tc>
                <a:tc>
                  <a:txBody>
                    <a:bodyPr/>
                    <a:lstStyle/>
                    <a:p>
                      <a:pPr algn="ctr"/>
                      <a:r>
                        <a:rPr lang="en-US" sz="2000"/>
                        <a:t>30 days</a:t>
                      </a:r>
                    </a:p>
                  </a:txBody>
                  <a:tcPr/>
                </a:tc>
                <a:tc>
                  <a:txBody>
                    <a:bodyPr/>
                    <a:lstStyle/>
                    <a:p>
                      <a:pPr algn="ctr"/>
                      <a:r>
                        <a:rPr lang="en-US" sz="2000"/>
                        <a:t>6 months</a:t>
                      </a:r>
                    </a:p>
                  </a:txBody>
                  <a:tcPr/>
                </a:tc>
                <a:tc>
                  <a:txBody>
                    <a:bodyPr/>
                    <a:lstStyle/>
                    <a:p>
                      <a:pPr algn="ctr"/>
                      <a:r>
                        <a:rPr lang="en-US" sz="2000"/>
                        <a:t>1 year</a:t>
                      </a:r>
                    </a:p>
                  </a:txBody>
                  <a:tcPr/>
                </a:tc>
                <a:tc>
                  <a:txBody>
                    <a:bodyPr/>
                    <a:lstStyle/>
                    <a:p>
                      <a:pPr algn="ctr"/>
                      <a:r>
                        <a:rPr lang="en-US" sz="2000"/>
                        <a:t>2+ years</a:t>
                      </a:r>
                    </a:p>
                  </a:txBody>
                  <a:tcPr/>
                </a:tc>
                <a:extLst>
                  <a:ext uri="{0D108BD9-81ED-4DB2-BD59-A6C34878D82A}">
                    <a16:rowId xmlns:a16="http://schemas.microsoft.com/office/drawing/2014/main" val="557177020"/>
                  </a:ext>
                </a:extLst>
              </a:tr>
              <a:tr h="370840">
                <a:tc>
                  <a:txBody>
                    <a:bodyPr/>
                    <a:lstStyle/>
                    <a:p>
                      <a:r>
                        <a:rPr lang="en-US" sz="2000"/>
                        <a:t>Operative Time</a:t>
                      </a:r>
                    </a:p>
                  </a:txBody>
                  <a:tcPr/>
                </a:tc>
                <a:tc>
                  <a:txBody>
                    <a:bodyPr/>
                    <a:lstStyle/>
                    <a:p>
                      <a:pPr lvl="0" algn="ctr">
                        <a:buNone/>
                      </a:pPr>
                      <a:endParaRPr lang="en-US" sz="2000"/>
                    </a:p>
                  </a:txBody>
                  <a:tcPr/>
                </a:tc>
                <a:tc>
                  <a:txBody>
                    <a:bodyPr/>
                    <a:lstStyle/>
                    <a:p>
                      <a:pPr algn="ctr"/>
                      <a:r>
                        <a:rPr lang="en-US" sz="2000"/>
                        <a:t>x</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184721353"/>
                  </a:ext>
                </a:extLst>
              </a:tr>
              <a:tr h="370840">
                <a:tc>
                  <a:txBody>
                    <a:bodyPr/>
                    <a:lstStyle/>
                    <a:p>
                      <a:r>
                        <a:rPr lang="en-US" sz="2000"/>
                        <a:t>SSO, SSI, SSOPI</a:t>
                      </a:r>
                    </a:p>
                  </a:txBody>
                  <a:tcPr/>
                </a:tc>
                <a:tc>
                  <a:txBody>
                    <a:bodyPr/>
                    <a:lstStyle/>
                    <a:p>
                      <a:pPr lvl="0" algn="ctr">
                        <a:buNone/>
                      </a:pPr>
                      <a:endParaRPr lang="en-US" sz="2000"/>
                    </a:p>
                  </a:txBody>
                  <a:tcPr/>
                </a:tc>
                <a:tc>
                  <a:txBody>
                    <a:bodyPr/>
                    <a:lstStyle/>
                    <a:p>
                      <a:pPr algn="ctr"/>
                      <a:endParaRPr lang="en-US" sz="2000"/>
                    </a:p>
                  </a:txBody>
                  <a:tcPr/>
                </a:tc>
                <a:tc>
                  <a:txBody>
                    <a:bodyPr/>
                    <a:lstStyle/>
                    <a:p>
                      <a:pPr algn="ctr"/>
                      <a:r>
                        <a:rPr lang="en-US" sz="2000"/>
                        <a:t>x</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1745409197"/>
                  </a:ext>
                </a:extLst>
              </a:tr>
              <a:tr h="370840">
                <a:tc>
                  <a:txBody>
                    <a:bodyPr/>
                    <a:lstStyle/>
                    <a:p>
                      <a:pPr lvl="0">
                        <a:buNone/>
                      </a:pPr>
                      <a:r>
                        <a:rPr lang="en-US" sz="2000" b="0" i="0" u="none" strike="noStrike" noProof="0">
                          <a:solidFill>
                            <a:srgbClr val="000000"/>
                          </a:solidFill>
                          <a:latin typeface="Arial"/>
                        </a:rPr>
                        <a:t>Readmission, Reoperation</a:t>
                      </a:r>
                    </a:p>
                  </a:txBody>
                  <a:tcPr/>
                </a:tc>
                <a:tc>
                  <a:txBody>
                    <a:bodyPr/>
                    <a:lstStyle/>
                    <a:p>
                      <a:pPr lvl="0" algn="ctr">
                        <a:buNone/>
                      </a:pPr>
                      <a:endParaRPr lang="en-US" sz="2000"/>
                    </a:p>
                  </a:txBody>
                  <a:tcPr/>
                </a:tc>
                <a:tc>
                  <a:txBody>
                    <a:bodyPr/>
                    <a:lstStyle/>
                    <a:p>
                      <a:pPr algn="ctr"/>
                      <a:endParaRPr lang="en-US" sz="2000"/>
                    </a:p>
                  </a:txBody>
                  <a:tcPr/>
                </a:tc>
                <a:tc>
                  <a:txBody>
                    <a:bodyPr/>
                    <a:lstStyle/>
                    <a:p>
                      <a:pPr algn="ctr"/>
                      <a:r>
                        <a:rPr lang="en-US" sz="2000"/>
                        <a:t>x</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44468907"/>
                  </a:ext>
                </a:extLst>
              </a:tr>
              <a:tr h="370839">
                <a:tc>
                  <a:txBody>
                    <a:bodyPr/>
                    <a:lstStyle/>
                    <a:p>
                      <a:pPr lvl="0">
                        <a:buNone/>
                      </a:pPr>
                      <a:r>
                        <a:rPr lang="en-US" sz="2000" b="0" i="0" u="none" strike="noStrike" noProof="0">
                          <a:solidFill>
                            <a:srgbClr val="000000"/>
                          </a:solidFill>
                          <a:latin typeface="Arial"/>
                        </a:rPr>
                        <a:t>EuraHS</a:t>
                      </a:r>
                    </a:p>
                  </a:txBody>
                  <a:tcPr/>
                </a:tc>
                <a:tc>
                  <a:txBody>
                    <a:bodyPr/>
                    <a:lstStyle/>
                    <a:p>
                      <a:pPr lvl="0" algn="ctr">
                        <a:buNone/>
                      </a:pPr>
                      <a:r>
                        <a:rPr lang="en-US" sz="2000"/>
                        <a:t>x</a:t>
                      </a:r>
                    </a:p>
                  </a:txBody>
                  <a:tcPr/>
                </a:tc>
                <a:tc>
                  <a:txBody>
                    <a:bodyPr/>
                    <a:lstStyle/>
                    <a:p>
                      <a:pPr lvl="0" algn="ctr">
                        <a:buNone/>
                      </a:pPr>
                      <a:endParaRPr lang="en-US" sz="2000"/>
                    </a:p>
                  </a:txBody>
                  <a:tcPr/>
                </a:tc>
                <a:tc>
                  <a:txBody>
                    <a:bodyPr/>
                    <a:lstStyle/>
                    <a:p>
                      <a:pPr lvl="0" algn="ctr">
                        <a:buNone/>
                      </a:pPr>
                      <a:r>
                        <a:rPr lang="en-US" sz="2000"/>
                        <a:t>x</a:t>
                      </a:r>
                    </a:p>
                  </a:txBody>
                  <a:tcPr/>
                </a:tc>
                <a:tc>
                  <a:txBody>
                    <a:bodyPr/>
                    <a:lstStyle/>
                    <a:p>
                      <a:pPr lvl="0" algn="ctr">
                        <a:buNone/>
                      </a:pPr>
                      <a:r>
                        <a:rPr lang="en-US" sz="2000"/>
                        <a:t>x</a:t>
                      </a:r>
                    </a:p>
                  </a:txBody>
                  <a:tcPr/>
                </a:tc>
                <a:tc>
                  <a:txBody>
                    <a:bodyPr/>
                    <a:lstStyle/>
                    <a:p>
                      <a:pPr lvl="0" algn="ctr">
                        <a:buNone/>
                      </a:pPr>
                      <a:r>
                        <a:rPr lang="en-US" sz="2000"/>
                        <a:t>x</a:t>
                      </a:r>
                    </a:p>
                  </a:txBody>
                  <a:tcPr/>
                </a:tc>
                <a:tc>
                  <a:txBody>
                    <a:bodyPr/>
                    <a:lstStyle/>
                    <a:p>
                      <a:pPr lvl="0" algn="ctr">
                        <a:buNone/>
                      </a:pPr>
                      <a:r>
                        <a:rPr lang="en-US" sz="2000"/>
                        <a:t>x</a:t>
                      </a:r>
                    </a:p>
                  </a:txBody>
                  <a:tcPr/>
                </a:tc>
                <a:extLst>
                  <a:ext uri="{0D108BD9-81ED-4DB2-BD59-A6C34878D82A}">
                    <a16:rowId xmlns:a16="http://schemas.microsoft.com/office/drawing/2014/main" val="3168917431"/>
                  </a:ext>
                </a:extLst>
              </a:tr>
              <a:tr h="370840">
                <a:tc>
                  <a:txBody>
                    <a:bodyPr/>
                    <a:lstStyle/>
                    <a:p>
                      <a:pPr lvl="0">
                        <a:buNone/>
                      </a:pPr>
                      <a:r>
                        <a:rPr lang="en-US" sz="2000" b="0" i="0" u="none" strike="noStrike" noProof="0">
                          <a:solidFill>
                            <a:srgbClr val="000000"/>
                          </a:solidFill>
                          <a:latin typeface="Arial"/>
                        </a:rPr>
                        <a:t>CPIP</a:t>
                      </a:r>
                      <a:endParaRPr lang="en-US" sz="2000"/>
                    </a:p>
                  </a:txBody>
                  <a:tcPr/>
                </a:tc>
                <a:tc>
                  <a:txBody>
                    <a:bodyPr/>
                    <a:lstStyle/>
                    <a:p>
                      <a:pPr lvl="0" algn="ctr">
                        <a:buNone/>
                      </a:pP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r>
                        <a:rPr lang="en-US" sz="2000"/>
                        <a:t>x</a:t>
                      </a:r>
                    </a:p>
                  </a:txBody>
                  <a:tcPr/>
                </a:tc>
                <a:tc>
                  <a:txBody>
                    <a:bodyPr/>
                    <a:lstStyle/>
                    <a:p>
                      <a:pPr algn="ctr"/>
                      <a:r>
                        <a:rPr lang="en-US" sz="2000"/>
                        <a:t>x</a:t>
                      </a:r>
                    </a:p>
                  </a:txBody>
                  <a:tcPr/>
                </a:tc>
                <a:tc>
                  <a:txBody>
                    <a:bodyPr/>
                    <a:lstStyle/>
                    <a:p>
                      <a:pPr algn="ctr"/>
                      <a:endParaRPr lang="en-US" sz="2000"/>
                    </a:p>
                  </a:txBody>
                  <a:tcPr/>
                </a:tc>
                <a:extLst>
                  <a:ext uri="{0D108BD9-81ED-4DB2-BD59-A6C34878D82A}">
                    <a16:rowId xmlns:a16="http://schemas.microsoft.com/office/drawing/2014/main" val="1725308538"/>
                  </a:ext>
                </a:extLst>
              </a:tr>
              <a:tr h="370839">
                <a:tc>
                  <a:txBody>
                    <a:bodyPr/>
                    <a:lstStyle/>
                    <a:p>
                      <a:pPr lvl="0">
                        <a:buNone/>
                      </a:pPr>
                      <a:r>
                        <a:rPr lang="en-US" sz="2000" b="0" i="0" u="none" strike="noStrike" noProof="0">
                          <a:solidFill>
                            <a:srgbClr val="000000"/>
                          </a:solidFill>
                          <a:latin typeface="Arial"/>
                        </a:rPr>
                        <a:t>Recurrence</a:t>
                      </a:r>
                    </a:p>
                  </a:txBody>
                  <a:tcPr/>
                </a:tc>
                <a:tc>
                  <a:txBody>
                    <a:bodyPr/>
                    <a:lstStyle/>
                    <a:p>
                      <a:pPr lvl="0" algn="ctr">
                        <a:buNone/>
                      </a:pPr>
                      <a:endParaRPr lang="en-US" sz="2000"/>
                    </a:p>
                  </a:txBody>
                  <a:tcPr/>
                </a:tc>
                <a:tc>
                  <a:txBody>
                    <a:bodyPr/>
                    <a:lstStyle/>
                    <a:p>
                      <a:pPr lvl="0" algn="ctr">
                        <a:buNone/>
                      </a:pPr>
                      <a:endParaRPr lang="en-US" sz="2000"/>
                    </a:p>
                  </a:txBody>
                  <a:tcPr/>
                </a:tc>
                <a:tc>
                  <a:txBody>
                    <a:bodyPr/>
                    <a:lstStyle/>
                    <a:p>
                      <a:pPr lvl="0" algn="ctr">
                        <a:buNone/>
                      </a:pPr>
                      <a:r>
                        <a:rPr lang="en-US" sz="2000"/>
                        <a:t>x</a:t>
                      </a:r>
                    </a:p>
                  </a:txBody>
                  <a:tcPr/>
                </a:tc>
                <a:tc>
                  <a:txBody>
                    <a:bodyPr/>
                    <a:lstStyle/>
                    <a:p>
                      <a:pPr lvl="0" algn="ctr">
                        <a:buNone/>
                      </a:pPr>
                      <a:r>
                        <a:rPr lang="en-US" sz="2000"/>
                        <a:t>x</a:t>
                      </a:r>
                    </a:p>
                  </a:txBody>
                  <a:tcPr/>
                </a:tc>
                <a:tc>
                  <a:txBody>
                    <a:bodyPr/>
                    <a:lstStyle/>
                    <a:p>
                      <a:pPr lvl="0" algn="ctr">
                        <a:buNone/>
                      </a:pPr>
                      <a:r>
                        <a:rPr lang="en-US" sz="2000"/>
                        <a:t>x</a:t>
                      </a:r>
                    </a:p>
                  </a:txBody>
                  <a:tcPr/>
                </a:tc>
                <a:tc>
                  <a:txBody>
                    <a:bodyPr/>
                    <a:lstStyle/>
                    <a:p>
                      <a:pPr lvl="0" algn="ctr">
                        <a:buNone/>
                      </a:pPr>
                      <a:r>
                        <a:rPr lang="en-US" sz="2000"/>
                        <a:t>x</a:t>
                      </a:r>
                    </a:p>
                  </a:txBody>
                  <a:tcPr/>
                </a:tc>
                <a:extLst>
                  <a:ext uri="{0D108BD9-81ED-4DB2-BD59-A6C34878D82A}">
                    <a16:rowId xmlns:a16="http://schemas.microsoft.com/office/drawing/2014/main" val="4139989031"/>
                  </a:ext>
                </a:extLst>
              </a:tr>
            </a:tbl>
          </a:graphicData>
        </a:graphic>
      </p:graphicFrame>
    </p:spTree>
    <p:extLst>
      <p:ext uri="{BB962C8B-B14F-4D97-AF65-F5344CB8AC3E}">
        <p14:creationId xmlns:p14="http://schemas.microsoft.com/office/powerpoint/2010/main" val="168120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FD70C-D4D7-694A-13F9-91D5DC49D0C5}"/>
              </a:ext>
            </a:extLst>
          </p:cNvPr>
          <p:cNvSpPr>
            <a:spLocks noGrp="1"/>
          </p:cNvSpPr>
          <p:nvPr>
            <p:ph type="body" sz="quarter" idx="12"/>
          </p:nvPr>
        </p:nvSpPr>
        <p:spPr/>
        <p:txBody>
          <a:bodyPr/>
          <a:lstStyle/>
          <a:p>
            <a:r>
              <a:rPr lang="en-US" sz="2400"/>
              <a:t>Mesh weight </a:t>
            </a:r>
          </a:p>
          <a:p>
            <a:pPr marL="342900" indent="-342900">
              <a:buAutoNum type="arabicPeriod"/>
            </a:pPr>
            <a:r>
              <a:rPr lang="en-US" sz="2400"/>
              <a:t>Heavy weight mesh (HWM) &gt;65 g/m²</a:t>
            </a:r>
          </a:p>
          <a:p>
            <a:pPr marL="342900" indent="-342900">
              <a:buAutoNum type="arabicPeriod"/>
            </a:pPr>
            <a:r>
              <a:rPr lang="en-US" sz="2400"/>
              <a:t>Medium weight mesh (MWM) 45 to 65g/m²</a:t>
            </a:r>
          </a:p>
          <a:p>
            <a:pPr marL="342900" indent="-342900">
              <a:buFont typeface="Arial" panose="020B0604020202020204" pitchFamily="34" charset="0"/>
              <a:buAutoNum type="arabicPeriod"/>
            </a:pPr>
            <a:r>
              <a:rPr lang="en-US" sz="2400"/>
              <a:t>Light weight (LWM) &lt;45g/m²</a:t>
            </a:r>
          </a:p>
          <a:p>
            <a:pPr marL="342900" indent="-342900">
              <a:buAutoNum type="arabicPeriod"/>
            </a:pPr>
            <a:endParaRPr lang="en-US"/>
          </a:p>
        </p:txBody>
      </p:sp>
      <p:sp>
        <p:nvSpPr>
          <p:cNvPr id="4" name="Title 2">
            <a:extLst>
              <a:ext uri="{FF2B5EF4-FFF2-40B4-BE49-F238E27FC236}">
                <a16:creationId xmlns:a16="http://schemas.microsoft.com/office/drawing/2014/main" id="{4040E399-F497-EED6-70F5-D12E0E8A80F2}"/>
              </a:ext>
            </a:extLst>
          </p:cNvPr>
          <p:cNvSpPr>
            <a:spLocks noGrp="1"/>
          </p:cNvSpPr>
          <p:nvPr>
            <p:ph type="ctrTitle"/>
          </p:nvPr>
        </p:nvSpPr>
        <p:spPr>
          <a:xfrm>
            <a:off x="533400" y="458788"/>
            <a:ext cx="11118850" cy="825500"/>
          </a:xfrm>
        </p:spPr>
        <p:txBody>
          <a:bodyPr/>
          <a:lstStyle/>
          <a:p>
            <a:r>
              <a:rPr lang="en-US" sz="3600"/>
              <a:t>Definitions  </a:t>
            </a:r>
          </a:p>
        </p:txBody>
      </p:sp>
      <p:pic>
        <p:nvPicPr>
          <p:cNvPr id="6" name="Picture 5">
            <a:extLst>
              <a:ext uri="{FF2B5EF4-FFF2-40B4-BE49-F238E27FC236}">
                <a16:creationId xmlns:a16="http://schemas.microsoft.com/office/drawing/2014/main" id="{73817D64-F2DD-ED4F-3457-FC8D0105EA61}"/>
              </a:ext>
            </a:extLst>
          </p:cNvPr>
          <p:cNvPicPr>
            <a:picLocks noChangeAspect="1"/>
          </p:cNvPicPr>
          <p:nvPr/>
        </p:nvPicPr>
        <p:blipFill>
          <a:blip r:embed="rId3"/>
          <a:stretch>
            <a:fillRect/>
          </a:stretch>
        </p:blipFill>
        <p:spPr>
          <a:xfrm>
            <a:off x="2290581" y="4181933"/>
            <a:ext cx="8097380" cy="1267002"/>
          </a:xfrm>
          <a:prstGeom prst="rect">
            <a:avLst/>
          </a:prstGeom>
        </p:spPr>
      </p:pic>
    </p:spTree>
    <p:extLst>
      <p:ext uri="{BB962C8B-B14F-4D97-AF65-F5344CB8AC3E}">
        <p14:creationId xmlns:p14="http://schemas.microsoft.com/office/powerpoint/2010/main" val="250052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871C4-7646-1764-5AAC-D0287988D11C}"/>
              </a:ext>
            </a:extLst>
          </p:cNvPr>
          <p:cNvSpPr>
            <a:spLocks noGrp="1"/>
          </p:cNvSpPr>
          <p:nvPr>
            <p:ph type="body" sz="quarter" idx="12"/>
          </p:nvPr>
        </p:nvSpPr>
        <p:spPr>
          <a:xfrm>
            <a:off x="533400" y="1189505"/>
            <a:ext cx="11138407" cy="4484687"/>
          </a:xfrm>
        </p:spPr>
        <p:txBody>
          <a:bodyPr vert="horz" lIns="91440" tIns="45720" rIns="91440" bIns="45720" rtlCol="0" anchor="t">
            <a:noAutofit/>
          </a:bodyPr>
          <a:lstStyle/>
          <a:p>
            <a:pPr marL="285750" indent="-285750">
              <a:buChar char="•"/>
            </a:pPr>
            <a:r>
              <a:rPr lang="en-US" sz="2400"/>
              <a:t>Medians and </a:t>
            </a:r>
            <a:r>
              <a:rPr lang="en-US" sz="2400">
                <a:solidFill>
                  <a:srgbClr val="000000"/>
                </a:solidFill>
                <a:ea typeface="+mn-lt"/>
                <a:cs typeface="+mn-lt"/>
              </a:rPr>
              <a:t>Interquartile Ranges (IQRs</a:t>
            </a:r>
            <a:r>
              <a:rPr lang="en-US" sz="2400"/>
              <a:t>) were used to summarize continuous variables</a:t>
            </a:r>
            <a:br>
              <a:rPr lang="en-US"/>
            </a:br>
            <a:endParaRPr lang="en-US" sz="2400">
              <a:cs typeface="Arial"/>
            </a:endParaRPr>
          </a:p>
          <a:p>
            <a:pPr marL="285750" indent="-285750">
              <a:buFont typeface="Arial" panose="020B0604020202020204" pitchFamily="34" charset="0"/>
              <a:buChar char="•"/>
            </a:pPr>
            <a:r>
              <a:rPr lang="en-US" sz="2400"/>
              <a:t>Matched cohorts were then analyzed using</a:t>
            </a:r>
            <a:endParaRPr lang="en-US" sz="2400">
              <a:cs typeface="Arial"/>
            </a:endParaRPr>
          </a:p>
          <a:p>
            <a:pPr marL="971550" lvl="1">
              <a:buFont typeface="Courier New" panose="020B0604020202020204" pitchFamily="34" charset="0"/>
              <a:buChar char="o"/>
            </a:pPr>
            <a:r>
              <a:rPr lang="en-US" sz="2400">
                <a:cs typeface="Arial"/>
              </a:rPr>
              <a:t>Chi-squared tests for categorical variables</a:t>
            </a:r>
          </a:p>
          <a:p>
            <a:pPr marL="971550" lvl="1">
              <a:buFont typeface="Courier New" panose="020B0604020202020204" pitchFamily="34" charset="0"/>
              <a:buChar char="o"/>
            </a:pPr>
            <a:r>
              <a:rPr lang="en-US" sz="2400">
                <a:cs typeface="Arial"/>
              </a:rPr>
              <a:t>Wilcoxon rank-sum testing for continuous variables</a:t>
            </a:r>
            <a:br>
              <a:rPr lang="en-US" sz="2400">
                <a:cs typeface="Arial"/>
              </a:rPr>
            </a:br>
            <a:endParaRPr lang="en-US" sz="2400">
              <a:cs typeface="Arial"/>
            </a:endParaRPr>
          </a:p>
          <a:p>
            <a:pPr marL="285750" indent="-285750">
              <a:buFont typeface="Arial" panose="020B0604020202020204" pitchFamily="34" charset="0"/>
              <a:buChar char="•"/>
            </a:pPr>
            <a:r>
              <a:rPr lang="en-US" sz="2400">
                <a:cs typeface="Arial"/>
              </a:rPr>
              <a:t>Multivariable logistic regression adjusted for mesh weight &amp; self-gripping mesh (SGM) due to post-match imbalance</a:t>
            </a:r>
            <a:br>
              <a:rPr lang="en-US" sz="2400">
                <a:cs typeface="Arial"/>
              </a:rPr>
            </a:br>
            <a:endParaRPr lang="en-US" sz="2400">
              <a:cs typeface="Arial"/>
            </a:endParaRPr>
          </a:p>
          <a:p>
            <a:pPr marL="285750" indent="-285750">
              <a:buFont typeface="Arial" panose="020B0604020202020204" pitchFamily="34" charset="0"/>
              <a:buChar char="•"/>
            </a:pPr>
            <a:r>
              <a:rPr lang="en-US" sz="2400"/>
              <a:t>p-value of &lt;0.05 was considered statistically significant</a:t>
            </a:r>
            <a:endParaRPr lang="en-US" sz="2400">
              <a:cs typeface="Arial"/>
            </a:endParaRPr>
          </a:p>
        </p:txBody>
      </p:sp>
      <p:sp>
        <p:nvSpPr>
          <p:cNvPr id="3" name="Title 2">
            <a:extLst>
              <a:ext uri="{FF2B5EF4-FFF2-40B4-BE49-F238E27FC236}">
                <a16:creationId xmlns:a16="http://schemas.microsoft.com/office/drawing/2014/main" id="{69594CD7-EBC3-3147-2CD7-B42DEA16EFA8}"/>
              </a:ext>
            </a:extLst>
          </p:cNvPr>
          <p:cNvSpPr>
            <a:spLocks noGrp="1"/>
          </p:cNvSpPr>
          <p:nvPr>
            <p:ph type="ctrTitle"/>
          </p:nvPr>
        </p:nvSpPr>
        <p:spPr/>
        <p:txBody>
          <a:bodyPr/>
          <a:lstStyle/>
          <a:p>
            <a:r>
              <a:rPr lang="en-US" sz="3600">
                <a:cs typeface="Arial"/>
              </a:rPr>
              <a:t>Statistical Analysis </a:t>
            </a:r>
          </a:p>
        </p:txBody>
      </p:sp>
    </p:spTree>
    <p:extLst>
      <p:ext uri="{BB962C8B-B14F-4D97-AF65-F5344CB8AC3E}">
        <p14:creationId xmlns:p14="http://schemas.microsoft.com/office/powerpoint/2010/main" val="118988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EBF3B4D-EA50-EEE9-E87A-85FBCFD4AF89}"/>
              </a:ext>
            </a:extLst>
          </p:cNvPr>
          <p:cNvGraphicFramePr>
            <a:graphicFrameLocks/>
          </p:cNvGraphicFramePr>
          <p:nvPr>
            <p:extLst>
              <p:ext uri="{D42A27DB-BD31-4B8C-83A1-F6EECF244321}">
                <p14:modId xmlns:p14="http://schemas.microsoft.com/office/powerpoint/2010/main" val="1629546452"/>
              </p:ext>
            </p:extLst>
          </p:nvPr>
        </p:nvGraphicFramePr>
        <p:xfrm>
          <a:off x="344905" y="160421"/>
          <a:ext cx="11502189" cy="653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53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E0A0C8-C301-E82E-532D-FF691F7A0DDB}"/>
              </a:ext>
            </a:extLst>
          </p:cNvPr>
          <p:cNvPicPr>
            <a:picLocks noChangeAspect="1"/>
          </p:cNvPicPr>
          <p:nvPr/>
        </p:nvPicPr>
        <p:blipFill>
          <a:blip r:embed="rId3"/>
          <a:stretch>
            <a:fillRect/>
          </a:stretch>
        </p:blipFill>
        <p:spPr>
          <a:xfrm>
            <a:off x="504275" y="2007124"/>
            <a:ext cx="3134162" cy="2238687"/>
          </a:xfrm>
          <a:prstGeom prst="rect">
            <a:avLst/>
          </a:prstGeom>
        </p:spPr>
      </p:pic>
      <p:pic>
        <p:nvPicPr>
          <p:cNvPr id="8" name="Picture 7">
            <a:extLst>
              <a:ext uri="{FF2B5EF4-FFF2-40B4-BE49-F238E27FC236}">
                <a16:creationId xmlns:a16="http://schemas.microsoft.com/office/drawing/2014/main" id="{900DC2FD-6812-2CF5-66E8-7E05A3929CBE}"/>
              </a:ext>
            </a:extLst>
          </p:cNvPr>
          <p:cNvPicPr>
            <a:picLocks noChangeAspect="1"/>
          </p:cNvPicPr>
          <p:nvPr/>
        </p:nvPicPr>
        <p:blipFill>
          <a:blip r:embed="rId4"/>
          <a:stretch>
            <a:fillRect/>
          </a:stretch>
        </p:blipFill>
        <p:spPr>
          <a:xfrm>
            <a:off x="7999500" y="0"/>
            <a:ext cx="3410426" cy="2210108"/>
          </a:xfrm>
          <a:prstGeom prst="rect">
            <a:avLst/>
          </a:prstGeom>
        </p:spPr>
      </p:pic>
      <p:pic>
        <p:nvPicPr>
          <p:cNvPr id="10" name="Picture 9">
            <a:extLst>
              <a:ext uri="{FF2B5EF4-FFF2-40B4-BE49-F238E27FC236}">
                <a16:creationId xmlns:a16="http://schemas.microsoft.com/office/drawing/2014/main" id="{8FCC3B6E-377F-8D2F-71D9-1B8760BEE52C}"/>
              </a:ext>
            </a:extLst>
          </p:cNvPr>
          <p:cNvPicPr>
            <a:picLocks noChangeAspect="1"/>
          </p:cNvPicPr>
          <p:nvPr/>
        </p:nvPicPr>
        <p:blipFill>
          <a:blip r:embed="rId5"/>
          <a:stretch>
            <a:fillRect/>
          </a:stretch>
        </p:blipFill>
        <p:spPr>
          <a:xfrm>
            <a:off x="8236414" y="2150019"/>
            <a:ext cx="3172268" cy="2095792"/>
          </a:xfrm>
          <a:prstGeom prst="rect">
            <a:avLst/>
          </a:prstGeom>
        </p:spPr>
      </p:pic>
      <p:pic>
        <p:nvPicPr>
          <p:cNvPr id="12" name="Picture 11">
            <a:extLst>
              <a:ext uri="{FF2B5EF4-FFF2-40B4-BE49-F238E27FC236}">
                <a16:creationId xmlns:a16="http://schemas.microsoft.com/office/drawing/2014/main" id="{464440C5-852D-3F5A-31A7-465BC9D1E64B}"/>
              </a:ext>
            </a:extLst>
          </p:cNvPr>
          <p:cNvPicPr>
            <a:picLocks noChangeAspect="1"/>
          </p:cNvPicPr>
          <p:nvPr/>
        </p:nvPicPr>
        <p:blipFill>
          <a:blip r:embed="rId6"/>
          <a:stretch>
            <a:fillRect/>
          </a:stretch>
        </p:blipFill>
        <p:spPr>
          <a:xfrm>
            <a:off x="504275" y="-21984"/>
            <a:ext cx="3124636" cy="2172003"/>
          </a:xfrm>
          <a:prstGeom prst="rect">
            <a:avLst/>
          </a:prstGeom>
        </p:spPr>
      </p:pic>
      <p:sp>
        <p:nvSpPr>
          <p:cNvPr id="13" name="Arrow: Right 12">
            <a:extLst>
              <a:ext uri="{FF2B5EF4-FFF2-40B4-BE49-F238E27FC236}">
                <a16:creationId xmlns:a16="http://schemas.microsoft.com/office/drawing/2014/main" id="{1719C057-14CB-F18A-6302-AD97345DD058}"/>
              </a:ext>
            </a:extLst>
          </p:cNvPr>
          <p:cNvSpPr/>
          <p:nvPr/>
        </p:nvSpPr>
        <p:spPr>
          <a:xfrm>
            <a:off x="4814887" y="1861546"/>
            <a:ext cx="2562225" cy="1427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PSM</a:t>
            </a:r>
          </a:p>
        </p:txBody>
      </p:sp>
      <p:graphicFrame>
        <p:nvGraphicFramePr>
          <p:cNvPr id="9" name="Diagram 8">
            <a:extLst>
              <a:ext uri="{FF2B5EF4-FFF2-40B4-BE49-F238E27FC236}">
                <a16:creationId xmlns:a16="http://schemas.microsoft.com/office/drawing/2014/main" id="{0168A3F9-83EE-629F-5937-AAC5CCDF8542}"/>
              </a:ext>
            </a:extLst>
          </p:cNvPr>
          <p:cNvGraphicFramePr/>
          <p:nvPr>
            <p:extLst>
              <p:ext uri="{D42A27DB-BD31-4B8C-83A1-F6EECF244321}">
                <p14:modId xmlns:p14="http://schemas.microsoft.com/office/powerpoint/2010/main" val="1469480379"/>
              </p:ext>
            </p:extLst>
          </p:nvPr>
        </p:nvGraphicFramePr>
        <p:xfrm>
          <a:off x="513801" y="4360127"/>
          <a:ext cx="10894881" cy="2265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602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17EF5-A6DD-BCDC-CDC9-C83BA61940C6}"/>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FE62DF-CEA2-1063-373F-2817D515606B}"/>
              </a:ext>
            </a:extLst>
          </p:cNvPr>
          <p:cNvGraphicFramePr>
            <a:graphicFrameLocks noGrp="1"/>
          </p:cNvGraphicFramePr>
          <p:nvPr>
            <p:extLst>
              <p:ext uri="{D42A27DB-BD31-4B8C-83A1-F6EECF244321}">
                <p14:modId xmlns:p14="http://schemas.microsoft.com/office/powerpoint/2010/main" val="1142303506"/>
              </p:ext>
            </p:extLst>
          </p:nvPr>
        </p:nvGraphicFramePr>
        <p:xfrm>
          <a:off x="0" y="0"/>
          <a:ext cx="12191999" cy="6857996"/>
        </p:xfrm>
        <a:graphic>
          <a:graphicData uri="http://schemas.openxmlformats.org/drawingml/2006/table">
            <a:tbl>
              <a:tblPr firstRow="1" firstCol="1" bandRow="1">
                <a:tableStyleId>{5C22544A-7EE6-4342-B048-85BDC9FD1C3A}</a:tableStyleId>
              </a:tblPr>
              <a:tblGrid>
                <a:gridCol w="3328688">
                  <a:extLst>
                    <a:ext uri="{9D8B030D-6E8A-4147-A177-3AD203B41FA5}">
                      <a16:colId xmlns:a16="http://schemas.microsoft.com/office/drawing/2014/main" val="3188106660"/>
                    </a:ext>
                  </a:extLst>
                </a:gridCol>
                <a:gridCol w="3418040">
                  <a:extLst>
                    <a:ext uri="{9D8B030D-6E8A-4147-A177-3AD203B41FA5}">
                      <a16:colId xmlns:a16="http://schemas.microsoft.com/office/drawing/2014/main" val="1939000290"/>
                    </a:ext>
                  </a:extLst>
                </a:gridCol>
                <a:gridCol w="3418040">
                  <a:extLst>
                    <a:ext uri="{9D8B030D-6E8A-4147-A177-3AD203B41FA5}">
                      <a16:colId xmlns:a16="http://schemas.microsoft.com/office/drawing/2014/main" val="1799296265"/>
                    </a:ext>
                  </a:extLst>
                </a:gridCol>
                <a:gridCol w="2027231">
                  <a:extLst>
                    <a:ext uri="{9D8B030D-6E8A-4147-A177-3AD203B41FA5}">
                      <a16:colId xmlns:a16="http://schemas.microsoft.com/office/drawing/2014/main" val="1322278149"/>
                    </a:ext>
                  </a:extLst>
                </a:gridCol>
              </a:tblGrid>
              <a:tr h="1237556">
                <a:tc>
                  <a:txBody>
                    <a:bodyPr/>
                    <a:lstStyle/>
                    <a:p>
                      <a:pPr marL="0" marR="0" algn="l">
                        <a:lnSpc>
                          <a:spcPct val="115000"/>
                        </a:lnSpc>
                        <a:spcAft>
                          <a:spcPts val="800"/>
                        </a:spcAft>
                        <a:buNone/>
                      </a:pPr>
                      <a:r>
                        <a:rPr lang="en-US" sz="2400">
                          <a:solidFill>
                            <a:schemeClr val="bg1"/>
                          </a:solidFill>
                          <a:effectLst/>
                        </a:rPr>
                        <a:t>Demographics</a:t>
                      </a:r>
                    </a:p>
                    <a:p>
                      <a:pPr marL="0" marR="0" lvl="0" algn="l">
                        <a:lnSpc>
                          <a:spcPct val="114999"/>
                        </a:lnSpc>
                        <a:spcAft>
                          <a:spcPts val="800"/>
                        </a:spcAft>
                        <a:buNone/>
                      </a:pPr>
                      <a:r>
                        <a:rPr lang="en-US" sz="1800" b="0">
                          <a:solidFill>
                            <a:schemeClr val="bg1"/>
                          </a:solidFill>
                          <a:effectLst/>
                        </a:rPr>
                        <a:t>median (IQR) or n (%)</a:t>
                      </a:r>
                      <a:endParaRPr lang="en-US" sz="1800" b="0">
                        <a:solidFill>
                          <a:schemeClr val="bg1"/>
                        </a:solidFill>
                        <a:effectLst/>
                        <a:latin typeface="+mn-lt"/>
                      </a:endParaRPr>
                    </a:p>
                  </a:txBody>
                  <a:tcPr marL="77052" marR="77052" marT="38526" marB="38526" anchor="ctr"/>
                </a:tc>
                <a:tc>
                  <a:txBody>
                    <a:bodyPr/>
                    <a:lstStyle/>
                    <a:p>
                      <a:pPr marL="0" marR="0" lvl="0" algn="ctr">
                        <a:lnSpc>
                          <a:spcPct val="100000"/>
                        </a:lnSpc>
                        <a:spcAft>
                          <a:spcPts val="800"/>
                        </a:spcAft>
                        <a:buNone/>
                      </a:pPr>
                      <a:r>
                        <a:rPr lang="en-US" sz="2400">
                          <a:solidFill>
                            <a:schemeClr val="bg1"/>
                          </a:solidFill>
                          <a:effectLst/>
                        </a:rPr>
                        <a:t>Anatomical Mesh</a:t>
                      </a:r>
                    </a:p>
                    <a:p>
                      <a:pPr marL="0" marR="0" lvl="0" algn="ctr">
                        <a:lnSpc>
                          <a:spcPct val="100000"/>
                        </a:lnSpc>
                        <a:spcAft>
                          <a:spcPts val="800"/>
                        </a:spcAft>
                        <a:buNone/>
                      </a:pPr>
                      <a:r>
                        <a:rPr lang="en-US" sz="2400">
                          <a:solidFill>
                            <a:schemeClr val="bg1"/>
                          </a:solidFill>
                          <a:effectLst/>
                        </a:rPr>
                        <a:t> </a:t>
                      </a:r>
                      <a:r>
                        <a:rPr lang="en-US" sz="1800" b="0">
                          <a:solidFill>
                            <a:schemeClr val="bg1"/>
                          </a:solidFill>
                          <a:effectLst/>
                        </a:rPr>
                        <a:t>N = 2,090</a:t>
                      </a:r>
                      <a:endParaRPr lang="en-US" sz="1800" b="0">
                        <a:solidFill>
                          <a:schemeClr val="bg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bg1"/>
                          </a:solidFill>
                          <a:effectLst/>
                        </a:rPr>
                        <a:t>Flat Mesh </a:t>
                      </a:r>
                    </a:p>
                    <a:p>
                      <a:pPr marL="0" marR="0" algn="ctr">
                        <a:lnSpc>
                          <a:spcPct val="115000"/>
                        </a:lnSpc>
                        <a:spcAft>
                          <a:spcPts val="800"/>
                        </a:spcAft>
                        <a:buNone/>
                      </a:pPr>
                      <a:r>
                        <a:rPr lang="en-US" sz="1800" b="0">
                          <a:solidFill>
                            <a:schemeClr val="bg1"/>
                          </a:solidFill>
                          <a:effectLst/>
                        </a:rPr>
                        <a:t>N = 2,090</a:t>
                      </a:r>
                      <a:endParaRPr lang="en-US" sz="1800">
                        <a:solidFill>
                          <a:schemeClr val="bg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bg1"/>
                          </a:solidFill>
                          <a:effectLst/>
                        </a:rPr>
                        <a:t>p-value</a:t>
                      </a:r>
                      <a:endParaRPr lang="en-US" sz="2400">
                        <a:solidFill>
                          <a:schemeClr val="bg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3566348133"/>
                  </a:ext>
                </a:extLst>
              </a:tr>
              <a:tr h="702555">
                <a:tc>
                  <a:txBody>
                    <a:bodyPr/>
                    <a:lstStyle/>
                    <a:p>
                      <a:pPr marL="0" marR="0" algn="l">
                        <a:lnSpc>
                          <a:spcPct val="115000"/>
                        </a:lnSpc>
                        <a:spcBef>
                          <a:spcPts val="0"/>
                        </a:spcBef>
                        <a:spcAft>
                          <a:spcPts val="0"/>
                        </a:spcAft>
                        <a:buNone/>
                      </a:pPr>
                      <a:r>
                        <a:rPr lang="en-US" sz="2400" b="0">
                          <a:solidFill>
                            <a:schemeClr val="bg1"/>
                          </a:solidFill>
                          <a:effectLst/>
                        </a:rPr>
                        <a:t>Age, years</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62 (49 - 70)	</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61 (48 - 69)</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0.007</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4195920736"/>
                  </a:ext>
                </a:extLst>
              </a:tr>
              <a:tr h="702555">
                <a:tc>
                  <a:txBody>
                    <a:bodyPr/>
                    <a:lstStyle/>
                    <a:p>
                      <a:pPr marL="0" marR="0" algn="l">
                        <a:lnSpc>
                          <a:spcPct val="115000"/>
                        </a:lnSpc>
                        <a:spcAft>
                          <a:spcPts val="0"/>
                        </a:spcAft>
                        <a:buNone/>
                      </a:pPr>
                      <a:r>
                        <a:rPr lang="en-US" sz="2400" b="0">
                          <a:solidFill>
                            <a:schemeClr val="bg1"/>
                          </a:solidFill>
                          <a:effectLst/>
                        </a:rPr>
                        <a:t>Male sex</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1,898 (91.0%)</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1,888 (90.0%)</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0.597</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2272719286"/>
                  </a:ext>
                </a:extLst>
              </a:tr>
              <a:tr h="702555">
                <a:tc>
                  <a:txBody>
                    <a:bodyPr/>
                    <a:lstStyle/>
                    <a:p>
                      <a:pPr marL="0" marR="0" algn="l">
                        <a:lnSpc>
                          <a:spcPct val="115000"/>
                        </a:lnSpc>
                        <a:spcAft>
                          <a:spcPts val="800"/>
                        </a:spcAft>
                        <a:buNone/>
                      </a:pPr>
                      <a:r>
                        <a:rPr lang="en-US" sz="2400" b="0">
                          <a:solidFill>
                            <a:schemeClr val="bg1"/>
                          </a:solidFill>
                          <a:effectLst/>
                        </a:rPr>
                        <a:t>BMI, kg/m² </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26.2 (23.8 - 28.9) </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26.3 (23.9 - 29.0)</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buNone/>
                      </a:pPr>
                      <a:r>
                        <a:rPr lang="en-US" sz="2400">
                          <a:solidFill>
                            <a:schemeClr val="tx1"/>
                          </a:solidFill>
                          <a:effectLst/>
                        </a:rPr>
                        <a:t>0.301</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2557402538"/>
                  </a:ext>
                </a:extLst>
              </a:tr>
              <a:tr h="702555">
                <a:tc>
                  <a:txBody>
                    <a:bodyPr/>
                    <a:lstStyle/>
                    <a:p>
                      <a:pPr marL="0" marR="0" algn="l">
                        <a:lnSpc>
                          <a:spcPct val="115000"/>
                        </a:lnSpc>
                        <a:spcAft>
                          <a:spcPts val="800"/>
                        </a:spcAft>
                        <a:buNone/>
                      </a:pPr>
                      <a:r>
                        <a:rPr lang="en-US" sz="2400" b="0">
                          <a:solidFill>
                            <a:schemeClr val="bg1"/>
                          </a:solidFill>
                          <a:effectLst/>
                        </a:rPr>
                        <a:t>Diabetes mellitus</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153 (7.3%)	</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150 (7.2%)</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buNone/>
                      </a:pPr>
                      <a:r>
                        <a:rPr lang="en-US" sz="2400">
                          <a:solidFill>
                            <a:schemeClr val="tx1"/>
                          </a:solidFill>
                          <a:effectLst/>
                        </a:rPr>
                        <a:t>0.858</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296565639"/>
                  </a:ext>
                </a:extLst>
              </a:tr>
              <a:tr h="702555">
                <a:tc>
                  <a:txBody>
                    <a:bodyPr/>
                    <a:lstStyle/>
                    <a:p>
                      <a:pPr marL="0" marR="0" algn="l">
                        <a:lnSpc>
                          <a:spcPct val="115000"/>
                        </a:lnSpc>
                        <a:spcAft>
                          <a:spcPts val="800"/>
                        </a:spcAft>
                        <a:buNone/>
                      </a:pPr>
                      <a:r>
                        <a:rPr lang="en-US" sz="2400" b="0">
                          <a:solidFill>
                            <a:schemeClr val="bg1"/>
                          </a:solidFill>
                          <a:effectLst/>
                        </a:rPr>
                        <a:t>COPD</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46 (2.2%)	</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41 (2.0%)</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0.590</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1091566694"/>
                  </a:ext>
                </a:extLst>
              </a:tr>
              <a:tr h="702555">
                <a:tc>
                  <a:txBody>
                    <a:bodyPr/>
                    <a:lstStyle/>
                    <a:p>
                      <a:pPr marL="0" marR="0" algn="l">
                        <a:lnSpc>
                          <a:spcPct val="115000"/>
                        </a:lnSpc>
                        <a:spcAft>
                          <a:spcPts val="800"/>
                        </a:spcAft>
                        <a:buNone/>
                      </a:pPr>
                      <a:r>
                        <a:rPr lang="en-US" sz="2400" b="0">
                          <a:solidFill>
                            <a:schemeClr val="bg1"/>
                          </a:solidFill>
                          <a:effectLst/>
                        </a:rPr>
                        <a:t>Smoking </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202 (9.7%)	</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213 (10.0%)</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0.569</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774223842"/>
                  </a:ext>
                </a:extLst>
              </a:tr>
              <a:tr h="702555">
                <a:tc>
                  <a:txBody>
                    <a:bodyPr/>
                    <a:lstStyle/>
                    <a:p>
                      <a:pPr marL="0" marR="0" algn="l">
                        <a:lnSpc>
                          <a:spcPct val="115000"/>
                        </a:lnSpc>
                        <a:spcAft>
                          <a:spcPts val="800"/>
                        </a:spcAft>
                        <a:buNone/>
                      </a:pPr>
                      <a:r>
                        <a:rPr lang="en-US" sz="2400" b="0">
                          <a:solidFill>
                            <a:schemeClr val="bg1"/>
                          </a:solidFill>
                          <a:effectLst/>
                        </a:rPr>
                        <a:t>Immunosuppression</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buNone/>
                      </a:pPr>
                      <a:r>
                        <a:rPr lang="en-US" sz="2400">
                          <a:solidFill>
                            <a:schemeClr val="tx1"/>
                          </a:solidFill>
                          <a:effectLst/>
                        </a:rPr>
                        <a:t>34 (1.6%)	</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37 (1.8%)</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0.720</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4252745264"/>
                  </a:ext>
                </a:extLst>
              </a:tr>
              <a:tr h="702555">
                <a:tc>
                  <a:txBody>
                    <a:bodyPr/>
                    <a:lstStyle/>
                    <a:p>
                      <a:pPr marL="0" marR="0" algn="l">
                        <a:lnSpc>
                          <a:spcPct val="115000"/>
                        </a:lnSpc>
                        <a:spcAft>
                          <a:spcPts val="800"/>
                        </a:spcAft>
                        <a:buNone/>
                      </a:pPr>
                      <a:r>
                        <a:rPr lang="en-US" sz="2400" b="0">
                          <a:solidFill>
                            <a:schemeClr val="bg1"/>
                          </a:solidFill>
                          <a:effectLst/>
                        </a:rPr>
                        <a:t>ASA class III</a:t>
                      </a:r>
                      <a:endParaRPr lang="en-US" sz="2400" b="0">
                        <a:solidFill>
                          <a:schemeClr val="bg1"/>
                        </a:solidFill>
                        <a:effectLst/>
                        <a:latin typeface="+mn-lt"/>
                        <a:ea typeface="Aptos" panose="020B0004020202020204" pitchFamily="34" charset="0"/>
                        <a:cs typeface="Times New Roman"/>
                      </a:endParaRPr>
                    </a:p>
                  </a:txBody>
                  <a:tcPr marL="77052" marR="77052" marT="38526" marB="38526" anchor="ctr"/>
                </a:tc>
                <a:tc>
                  <a:txBody>
                    <a:bodyPr/>
                    <a:lstStyle/>
                    <a:p>
                      <a:pPr marL="0" marR="0" lvl="0" algn="ctr">
                        <a:lnSpc>
                          <a:spcPct val="100000"/>
                        </a:lnSpc>
                        <a:spcAft>
                          <a:spcPts val="800"/>
                        </a:spcAft>
                        <a:buNone/>
                      </a:pPr>
                      <a:r>
                        <a:rPr lang="en-US" sz="2400">
                          <a:solidFill>
                            <a:schemeClr val="tx1"/>
                          </a:solidFill>
                          <a:effectLst/>
                        </a:rPr>
                        <a:t>542 (25.6%)</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535 (25.6%)</a:t>
                      </a:r>
                      <a:endParaRPr lang="en-US" sz="2400">
                        <a:solidFill>
                          <a:schemeClr val="tx1"/>
                        </a:solidFill>
                        <a:effectLst/>
                        <a:latin typeface="+mn-lt"/>
                        <a:ea typeface="Aptos" panose="020B0004020202020204" pitchFamily="34" charset="0"/>
                        <a:cs typeface="Times New Roman"/>
                      </a:endParaRPr>
                    </a:p>
                  </a:txBody>
                  <a:tcPr marL="115578" marR="115578" marT="115578" marB="115578" anchor="ctr"/>
                </a:tc>
                <a:tc>
                  <a:txBody>
                    <a:bodyPr/>
                    <a:lstStyle/>
                    <a:p>
                      <a:pPr marL="0" marR="0" algn="ctr">
                        <a:lnSpc>
                          <a:spcPct val="115000"/>
                        </a:lnSpc>
                        <a:spcAft>
                          <a:spcPts val="800"/>
                        </a:spcAft>
                        <a:buNone/>
                      </a:pPr>
                      <a:r>
                        <a:rPr lang="en-US" sz="2400">
                          <a:solidFill>
                            <a:schemeClr val="tx1"/>
                          </a:solidFill>
                          <a:effectLst/>
                        </a:rPr>
                        <a:t>0.683</a:t>
                      </a:r>
                      <a:endParaRPr lang="en-US" sz="2400">
                        <a:solidFill>
                          <a:schemeClr val="tx1"/>
                        </a:solidFill>
                        <a:effectLst/>
                        <a:latin typeface="+mn-lt"/>
                        <a:ea typeface="Aptos" panose="020B0004020202020204" pitchFamily="34" charset="0"/>
                        <a:cs typeface="Times New Roman"/>
                      </a:endParaRPr>
                    </a:p>
                  </a:txBody>
                  <a:tcPr marL="77052" marR="77052" marT="38526" marB="38526" anchor="ctr"/>
                </a:tc>
                <a:extLst>
                  <a:ext uri="{0D108BD9-81ED-4DB2-BD59-A6C34878D82A}">
                    <a16:rowId xmlns:a16="http://schemas.microsoft.com/office/drawing/2014/main" val="3782144405"/>
                  </a:ext>
                </a:extLst>
              </a:tr>
            </a:tbl>
          </a:graphicData>
        </a:graphic>
      </p:graphicFrame>
    </p:spTree>
    <p:extLst>
      <p:ext uri="{BB962C8B-B14F-4D97-AF65-F5344CB8AC3E}">
        <p14:creationId xmlns:p14="http://schemas.microsoft.com/office/powerpoint/2010/main" val="85470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0C36F-DE1D-A4B8-E303-6D37FACDA39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76DC712-EB42-BBD9-77F2-20AF4D6279A6}"/>
              </a:ext>
            </a:extLst>
          </p:cNvPr>
          <p:cNvGraphicFramePr>
            <a:graphicFrameLocks noGrp="1"/>
          </p:cNvGraphicFramePr>
          <p:nvPr>
            <p:extLst>
              <p:ext uri="{D42A27DB-BD31-4B8C-83A1-F6EECF244321}">
                <p14:modId xmlns:p14="http://schemas.microsoft.com/office/powerpoint/2010/main" val="488803478"/>
              </p:ext>
            </p:extLst>
          </p:nvPr>
        </p:nvGraphicFramePr>
        <p:xfrm>
          <a:off x="0" y="0"/>
          <a:ext cx="12192000" cy="6857999"/>
        </p:xfrm>
        <a:graphic>
          <a:graphicData uri="http://schemas.openxmlformats.org/drawingml/2006/table">
            <a:tbl>
              <a:tblPr firstRow="1" bandRow="1">
                <a:tableStyleId>{5C22544A-7EE6-4342-B048-85BDC9FD1C3A}</a:tableStyleId>
              </a:tblPr>
              <a:tblGrid>
                <a:gridCol w="3275464">
                  <a:extLst>
                    <a:ext uri="{9D8B030D-6E8A-4147-A177-3AD203B41FA5}">
                      <a16:colId xmlns:a16="http://schemas.microsoft.com/office/drawing/2014/main" val="60498682"/>
                    </a:ext>
                  </a:extLst>
                </a:gridCol>
                <a:gridCol w="3501514">
                  <a:extLst>
                    <a:ext uri="{9D8B030D-6E8A-4147-A177-3AD203B41FA5}">
                      <a16:colId xmlns:a16="http://schemas.microsoft.com/office/drawing/2014/main" val="1339467358"/>
                    </a:ext>
                  </a:extLst>
                </a:gridCol>
                <a:gridCol w="3728977">
                  <a:extLst>
                    <a:ext uri="{9D8B030D-6E8A-4147-A177-3AD203B41FA5}">
                      <a16:colId xmlns:a16="http://schemas.microsoft.com/office/drawing/2014/main" val="2655992726"/>
                    </a:ext>
                  </a:extLst>
                </a:gridCol>
                <a:gridCol w="1686045">
                  <a:extLst>
                    <a:ext uri="{9D8B030D-6E8A-4147-A177-3AD203B41FA5}">
                      <a16:colId xmlns:a16="http://schemas.microsoft.com/office/drawing/2014/main" val="1579062939"/>
                    </a:ext>
                  </a:extLst>
                </a:gridCol>
              </a:tblGrid>
              <a:tr h="1005860">
                <a:tc>
                  <a:txBody>
                    <a:bodyPr/>
                    <a:lstStyle/>
                    <a:p>
                      <a:pPr marL="0" marR="0" lvl="0" algn="l">
                        <a:lnSpc>
                          <a:spcPct val="114999"/>
                        </a:lnSpc>
                        <a:spcAft>
                          <a:spcPts val="800"/>
                        </a:spcAft>
                        <a:buNone/>
                      </a:pPr>
                      <a:r>
                        <a:rPr lang="en-US" sz="2400" b="1" u="none" strike="noStrike" baseline="0" noProof="0">
                          <a:solidFill>
                            <a:schemeClr val="bg1"/>
                          </a:solidFill>
                          <a:effectLst/>
                          <a:latin typeface="Arial"/>
                          <a:cs typeface="Arial"/>
                        </a:rPr>
                        <a:t>Operative Details</a:t>
                      </a:r>
                    </a:p>
                    <a:p>
                      <a:pPr marL="0" marR="0" lvl="0" algn="l">
                        <a:lnSpc>
                          <a:spcPct val="114999"/>
                        </a:lnSpc>
                        <a:spcAft>
                          <a:spcPts val="800"/>
                        </a:spcAft>
                        <a:buNone/>
                      </a:pPr>
                      <a:r>
                        <a:rPr lang="en-US" sz="1800" b="0" baseline="0">
                          <a:solidFill>
                            <a:schemeClr val="bg1"/>
                          </a:solidFill>
                          <a:effectLst/>
                          <a:latin typeface="Arial"/>
                          <a:cs typeface="Arial"/>
                        </a:rPr>
                        <a:t>n (%)</a:t>
                      </a:r>
                    </a:p>
                  </a:txBody>
                  <a:tcPr marL="149873" marR="149873" marT="20816" marB="0" anchor="ctr"/>
                </a:tc>
                <a:tc>
                  <a:txBody>
                    <a:bodyPr/>
                    <a:lstStyle/>
                    <a:p>
                      <a:pPr marL="0" marR="0" algn="ctr" fontAlgn="t">
                        <a:lnSpc>
                          <a:spcPct val="115000"/>
                        </a:lnSpc>
                        <a:spcAft>
                          <a:spcPts val="800"/>
                        </a:spcAft>
                        <a:buNone/>
                      </a:pPr>
                      <a:r>
                        <a:rPr lang="en-US" sz="2400" b="1" u="none" strike="noStrike" kern="100" baseline="0">
                          <a:solidFill>
                            <a:schemeClr val="bg1"/>
                          </a:solidFill>
                          <a:effectLst/>
                          <a:latin typeface="Arial"/>
                          <a:cs typeface="Arial"/>
                        </a:rPr>
                        <a:t>Anatomical Mesh</a:t>
                      </a:r>
                      <a:endParaRPr lang="en-US" sz="2400" b="0" u="none" strike="noStrike" baseline="0">
                        <a:solidFill>
                          <a:schemeClr val="bg1"/>
                        </a:solidFill>
                        <a:effectLst/>
                        <a:latin typeface="Arial"/>
                        <a:cs typeface="Arial"/>
                      </a:endParaRPr>
                    </a:p>
                    <a:p>
                      <a:pPr marL="0" marR="0" algn="ctr" fontAlgn="t">
                        <a:lnSpc>
                          <a:spcPct val="115000"/>
                        </a:lnSpc>
                        <a:spcAft>
                          <a:spcPts val="800"/>
                        </a:spcAft>
                        <a:buNone/>
                      </a:pPr>
                      <a:r>
                        <a:rPr lang="en-US" sz="2400" b="0" u="none" strike="noStrike" kern="100" baseline="0">
                          <a:solidFill>
                            <a:schemeClr val="bg1"/>
                          </a:solidFill>
                          <a:effectLst/>
                          <a:latin typeface="Arial"/>
                          <a:cs typeface="Arial"/>
                        </a:rPr>
                        <a:t> </a:t>
                      </a: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baseline="0">
                          <a:solidFill>
                            <a:schemeClr val="bg1"/>
                          </a:solidFill>
                          <a:effectLst/>
                          <a:latin typeface="Arial"/>
                          <a:cs typeface="Arial"/>
                        </a:rPr>
                        <a:t>Flat Mesh </a:t>
                      </a:r>
                      <a:endParaRPr lang="en-US" sz="2400" b="0" u="none" strike="noStrike" baseline="0">
                        <a:solidFill>
                          <a:schemeClr val="bg1"/>
                        </a:solidFill>
                        <a:effectLst/>
                        <a:latin typeface="Arial"/>
                        <a:cs typeface="Arial"/>
                      </a:endParaRPr>
                    </a:p>
                    <a:p>
                      <a:pPr marL="0" marR="0" algn="ctr" fontAlgn="t">
                        <a:lnSpc>
                          <a:spcPct val="115000"/>
                        </a:lnSpc>
                        <a:spcAft>
                          <a:spcPts val="800"/>
                        </a:spcAft>
                        <a:buNone/>
                      </a:pP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baseline="0">
                          <a:solidFill>
                            <a:schemeClr val="bg1"/>
                          </a:solidFill>
                          <a:effectLst/>
                          <a:latin typeface="Arial"/>
                          <a:cs typeface="Arial"/>
                        </a:rPr>
                        <a:t>p-value </a:t>
                      </a:r>
                      <a:endParaRPr lang="en-US" sz="2400" b="0" i="0" u="none" strike="noStrike" baseline="0">
                        <a:solidFill>
                          <a:schemeClr val="bg1"/>
                        </a:solidFill>
                        <a:effectLst/>
                        <a:latin typeface="Arial"/>
                        <a:cs typeface="Arial"/>
                      </a:endParaRPr>
                    </a:p>
                  </a:txBody>
                  <a:tcPr marL="149873" marR="149873" marT="20816" marB="0" anchor="ctr"/>
                </a:tc>
                <a:extLst>
                  <a:ext uri="{0D108BD9-81ED-4DB2-BD59-A6C34878D82A}">
                    <a16:rowId xmlns:a16="http://schemas.microsoft.com/office/drawing/2014/main" val="3026035155"/>
                  </a:ext>
                </a:extLst>
              </a:tr>
              <a:tr h="619041">
                <a:tc>
                  <a:txBody>
                    <a:bodyPr/>
                    <a:lstStyle/>
                    <a:p>
                      <a:pPr marL="0" marR="0" algn="l" fontAlgn="t">
                        <a:lnSpc>
                          <a:spcPct val="115000"/>
                        </a:lnSpc>
                        <a:spcAft>
                          <a:spcPts val="800"/>
                        </a:spcAft>
                        <a:buNone/>
                      </a:pPr>
                      <a:r>
                        <a:rPr lang="en-US" sz="2400" b="1" u="none" strike="noStrike" kern="100" baseline="0">
                          <a:solidFill>
                            <a:schemeClr val="bg1"/>
                          </a:solidFill>
                          <a:effectLst/>
                          <a:latin typeface="Arial"/>
                          <a:cs typeface="Arial"/>
                        </a:rPr>
                        <a:t>Hernia laterality</a:t>
                      </a:r>
                      <a:endParaRPr lang="en-US" sz="2400" b="0" i="0" u="none" strike="noStrike" baseline="0">
                        <a:solidFill>
                          <a:schemeClr val="bg1"/>
                        </a:solidFill>
                        <a:effectLst/>
                        <a:latin typeface="Arial"/>
                        <a:cs typeface="Arial"/>
                      </a:endParaRPr>
                    </a:p>
                  </a:txBody>
                  <a:tcPr marL="149873" marR="149873" marT="20816" marB="0" anchor="ctr">
                    <a:solidFill>
                      <a:srgbClr val="9D0424"/>
                    </a:solidFill>
                  </a:tcPr>
                </a:tc>
                <a:tc>
                  <a:txBody>
                    <a:bodyPr/>
                    <a:lstStyle/>
                    <a:p>
                      <a:pPr marL="0" marR="0" algn="ctr" fontAlgn="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tc>
                <a:tc>
                  <a:txBody>
                    <a:bodyPr/>
                    <a:lstStyle/>
                    <a:p>
                      <a:pPr marL="0" marR="0" algn="ctr" fontAlgn="t">
                        <a:lnSpc>
                          <a:spcPct val="115000"/>
                        </a:lnSpc>
                        <a:spcAft>
                          <a:spcPts val="800"/>
                        </a:spcAft>
                        <a:buNone/>
                      </a:pPr>
                      <a:r>
                        <a:rPr lang="en-US" sz="2400" b="0" u="none" strike="noStrike" kern="100" baseline="0">
                          <a:solidFill>
                            <a:schemeClr val="tx1"/>
                          </a:solidFill>
                          <a:effectLst/>
                          <a:latin typeface="Arial"/>
                          <a:cs typeface="Arial"/>
                        </a:rPr>
                        <a:t>&gt;0.999</a:t>
                      </a:r>
                      <a:endParaRPr lang="en-US" sz="2400" b="0" i="0" u="none" strike="noStrike" baseline="0">
                        <a:solidFill>
                          <a:schemeClr val="tx1"/>
                        </a:solidFill>
                        <a:effectLst/>
                        <a:latin typeface="Arial"/>
                        <a:cs typeface="Arial"/>
                      </a:endParaRPr>
                    </a:p>
                  </a:txBody>
                  <a:tcPr marL="149873" marR="149873" marT="20816" marB="0" anchor="ctr"/>
                </a:tc>
                <a:extLst>
                  <a:ext uri="{0D108BD9-81ED-4DB2-BD59-A6C34878D82A}">
                    <a16:rowId xmlns:a16="http://schemas.microsoft.com/office/drawing/2014/main" val="2815322893"/>
                  </a:ext>
                </a:extLst>
              </a:tr>
              <a:tr h="619041">
                <a:tc>
                  <a:txBody>
                    <a:bodyPr/>
                    <a:lstStyle/>
                    <a:p>
                      <a:pPr marL="0" marR="0" algn="r" fontAlgn="t">
                        <a:lnSpc>
                          <a:spcPct val="115000"/>
                        </a:lnSpc>
                        <a:spcAft>
                          <a:spcPts val="800"/>
                        </a:spcAft>
                        <a:buNone/>
                      </a:pPr>
                      <a:r>
                        <a:rPr lang="en-US" sz="2400" b="0" u="none" strike="noStrike" kern="100" baseline="0">
                          <a:solidFill>
                            <a:schemeClr val="bg1"/>
                          </a:solidFill>
                          <a:effectLst/>
                          <a:latin typeface="Arial"/>
                          <a:cs typeface="Arial"/>
                        </a:rPr>
                        <a:t>Bilateral</a:t>
                      </a:r>
                      <a:endParaRPr lang="en-US" sz="2400" b="0" i="0" u="none" strike="noStrike" baseline="0">
                        <a:solidFill>
                          <a:schemeClr val="bg1"/>
                        </a:solidFill>
                        <a:effectLst/>
                        <a:latin typeface="Arial"/>
                        <a:cs typeface="Arial"/>
                      </a:endParaRPr>
                    </a:p>
                  </a:txBody>
                  <a:tcPr marL="149873" marR="149873" marT="20816" marB="0" anchor="ctr">
                    <a:solidFill>
                      <a:srgbClr val="9D0424"/>
                    </a:solidFill>
                  </a:tcPr>
                </a:tc>
                <a:tc>
                  <a:txBody>
                    <a:bodyPr/>
                    <a:lstStyle/>
                    <a:p>
                      <a:pPr marL="0" marR="0" algn="ctr" fontAlgn="t">
                        <a:lnSpc>
                          <a:spcPct val="115000"/>
                        </a:lnSpc>
                        <a:spcAft>
                          <a:spcPts val="800"/>
                        </a:spcAft>
                        <a:buNone/>
                      </a:pPr>
                      <a:r>
                        <a:rPr lang="en-US" sz="2400" b="0" u="none" strike="noStrike" kern="100" baseline="0">
                          <a:solidFill>
                            <a:schemeClr val="tx1"/>
                          </a:solidFill>
                          <a:effectLst/>
                          <a:latin typeface="Arial"/>
                          <a:cs typeface="Arial"/>
                        </a:rPr>
                        <a:t>628 (30%)</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b="0" u="none" strike="noStrike" kern="100" baseline="0">
                          <a:solidFill>
                            <a:schemeClr val="tx1"/>
                          </a:solidFill>
                          <a:effectLst/>
                          <a:latin typeface="Arial"/>
                          <a:cs typeface="Arial"/>
                        </a:rPr>
                        <a:t>628 (30%)</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extLst>
                  <a:ext uri="{0D108BD9-81ED-4DB2-BD59-A6C34878D82A}">
                    <a16:rowId xmlns:a16="http://schemas.microsoft.com/office/drawing/2014/main" val="807059328"/>
                  </a:ext>
                </a:extLst>
              </a:tr>
              <a:tr h="619041">
                <a:tc>
                  <a:txBody>
                    <a:bodyPr/>
                    <a:lstStyle/>
                    <a:p>
                      <a:pPr marL="0" marR="0" algn="r" fontAlgn="t">
                        <a:lnSpc>
                          <a:spcPct val="115000"/>
                        </a:lnSpc>
                        <a:spcAft>
                          <a:spcPts val="800"/>
                        </a:spcAft>
                        <a:buNone/>
                      </a:pPr>
                      <a:r>
                        <a:rPr lang="en-US" sz="2400" b="0" u="none" strike="noStrike" kern="100" baseline="0">
                          <a:solidFill>
                            <a:schemeClr val="bg1"/>
                          </a:solidFill>
                          <a:effectLst/>
                          <a:latin typeface="Arial"/>
                          <a:cs typeface="Arial"/>
                        </a:rPr>
                        <a:t>Unilateral</a:t>
                      </a:r>
                      <a:endParaRPr lang="en-US" sz="2400" b="0" i="0" u="none" strike="noStrike" baseline="0">
                        <a:solidFill>
                          <a:schemeClr val="bg1"/>
                        </a:solidFill>
                        <a:effectLst/>
                        <a:latin typeface="Arial"/>
                        <a:cs typeface="Arial"/>
                      </a:endParaRPr>
                    </a:p>
                  </a:txBody>
                  <a:tcPr marL="149873" marR="149873" marT="20816" marB="0" anchor="ctr">
                    <a:solidFill>
                      <a:srgbClr val="9D0424"/>
                    </a:solidFill>
                  </a:tcPr>
                </a:tc>
                <a:tc>
                  <a:txBody>
                    <a:bodyPr/>
                    <a:lstStyle/>
                    <a:p>
                      <a:pPr marL="0" marR="0" algn="ctr" fontAlgn="t">
                        <a:buNone/>
                      </a:pPr>
                      <a:r>
                        <a:rPr lang="en-US" sz="2400" b="0" u="none" strike="noStrike" kern="100" baseline="0">
                          <a:solidFill>
                            <a:schemeClr val="tx1"/>
                          </a:solidFill>
                          <a:effectLst/>
                          <a:latin typeface="Arial"/>
                          <a:cs typeface="Arial"/>
                        </a:rPr>
                        <a:t>1,462 (70%)</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buNone/>
                      </a:pPr>
                      <a:r>
                        <a:rPr lang="en-US" sz="2400" b="0" u="none" strike="noStrike" kern="100" baseline="0">
                          <a:solidFill>
                            <a:schemeClr val="tx1"/>
                          </a:solidFill>
                          <a:effectLst/>
                          <a:latin typeface="Arial"/>
                          <a:cs typeface="Arial"/>
                        </a:rPr>
                        <a:t>1,462 (70%)</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extLst>
                  <a:ext uri="{0D108BD9-81ED-4DB2-BD59-A6C34878D82A}">
                    <a16:rowId xmlns:a16="http://schemas.microsoft.com/office/drawing/2014/main" val="772371945"/>
                  </a:ext>
                </a:extLst>
              </a:tr>
              <a:tr h="899811">
                <a:tc>
                  <a:txBody>
                    <a:bodyPr/>
                    <a:lstStyle/>
                    <a:p>
                      <a:pPr marL="0" marR="0" algn="l" fontAlgn="t">
                        <a:lnSpc>
                          <a:spcPct val="115000"/>
                        </a:lnSpc>
                        <a:spcAft>
                          <a:spcPts val="800"/>
                        </a:spcAft>
                        <a:buNone/>
                      </a:pPr>
                      <a:r>
                        <a:rPr lang="en-US" sz="2400" b="1" u="none" strike="noStrike" kern="100" baseline="0">
                          <a:solidFill>
                            <a:schemeClr val="bg1"/>
                          </a:solidFill>
                          <a:effectLst/>
                          <a:latin typeface="Arial"/>
                          <a:cs typeface="Arial"/>
                        </a:rPr>
                        <a:t>Operative approach</a:t>
                      </a:r>
                      <a:endParaRPr lang="en-US" sz="2400" b="0" i="0" u="none" strike="noStrike" baseline="0">
                        <a:solidFill>
                          <a:schemeClr val="bg1"/>
                        </a:solidFill>
                        <a:effectLst/>
                        <a:latin typeface="Arial"/>
                        <a:cs typeface="Arial"/>
                      </a:endParaRPr>
                    </a:p>
                  </a:txBody>
                  <a:tcPr marL="149873" marR="149873" marT="20816" marB="0" anchor="ctr">
                    <a:solidFill>
                      <a:srgbClr val="9D0424"/>
                    </a:solidFill>
                  </a:tcP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tc>
                  <a:txBody>
                    <a:bodyPr/>
                    <a:lstStyle/>
                    <a:p>
                      <a:pPr marL="0" marR="0" algn="ctr" fontAlgn="t">
                        <a:lnSpc>
                          <a:spcPct val="115000"/>
                        </a:lnSpc>
                        <a:spcAft>
                          <a:spcPts val="800"/>
                        </a:spcAft>
                        <a:buNone/>
                      </a:pPr>
                      <a:r>
                        <a:rPr lang="en-US" sz="2400" b="0" u="none" strike="noStrike" kern="100" baseline="0">
                          <a:solidFill>
                            <a:schemeClr val="tx1"/>
                          </a:solidFill>
                          <a:effectLst/>
                          <a:latin typeface="Arial"/>
                          <a:cs typeface="Arial"/>
                        </a:rPr>
                        <a:t>0.770</a:t>
                      </a:r>
                      <a:endParaRPr lang="en-US" sz="2400" b="0" i="0" u="none" strike="noStrike" baseline="0">
                        <a:solidFill>
                          <a:schemeClr val="tx1"/>
                        </a:solidFill>
                        <a:effectLst/>
                        <a:latin typeface="Arial"/>
                        <a:cs typeface="Arial"/>
                      </a:endParaRPr>
                    </a:p>
                  </a:txBody>
                  <a:tcPr marL="149873" marR="149873" marT="20816" marB="0" anchor="ctr"/>
                </a:tc>
                <a:extLst>
                  <a:ext uri="{0D108BD9-81ED-4DB2-BD59-A6C34878D82A}">
                    <a16:rowId xmlns:a16="http://schemas.microsoft.com/office/drawing/2014/main" val="4209252322"/>
                  </a:ext>
                </a:extLst>
              </a:tr>
              <a:tr h="619041">
                <a:tc>
                  <a:txBody>
                    <a:bodyPr/>
                    <a:lstStyle/>
                    <a:p>
                      <a:pPr marL="0" marR="0" algn="r" fontAlgn="t">
                        <a:lnSpc>
                          <a:spcPct val="115000"/>
                        </a:lnSpc>
                        <a:spcAft>
                          <a:spcPts val="800"/>
                        </a:spcAft>
                        <a:buNone/>
                      </a:pPr>
                      <a:r>
                        <a:rPr lang="en-US" sz="2400" b="0" u="none" strike="noStrike" kern="100" baseline="0">
                          <a:solidFill>
                            <a:schemeClr val="bg1"/>
                          </a:solidFill>
                          <a:effectLst/>
                          <a:latin typeface="Arial"/>
                          <a:cs typeface="Arial"/>
                        </a:rPr>
                        <a:t>Laparoscopic</a:t>
                      </a:r>
                      <a:endParaRPr lang="en-US" sz="2400" b="0" i="0" u="none" strike="noStrike" baseline="0">
                        <a:solidFill>
                          <a:schemeClr val="bg1"/>
                        </a:solidFill>
                        <a:effectLst/>
                        <a:latin typeface="Arial"/>
                        <a:cs typeface="Arial"/>
                      </a:endParaRPr>
                    </a:p>
                  </a:txBody>
                  <a:tcPr marL="149873" marR="149873" marT="20816" marB="0" anchor="ctr">
                    <a:solidFill>
                      <a:srgbClr val="9D0424"/>
                    </a:solidFill>
                  </a:tcPr>
                </a:tc>
                <a:tc>
                  <a:txBody>
                    <a:bodyPr/>
                    <a:lstStyle/>
                    <a:p>
                      <a:pPr marL="0" marR="0" algn="ctr" fontAlgn="t">
                        <a:buNone/>
                      </a:pPr>
                      <a:r>
                        <a:rPr lang="en-US" sz="2400" b="0" u="none" strike="noStrike" kern="100" baseline="0">
                          <a:solidFill>
                            <a:schemeClr val="tx1"/>
                          </a:solidFill>
                          <a:effectLst/>
                          <a:latin typeface="Arial"/>
                          <a:cs typeface="Arial"/>
                        </a:rPr>
                        <a:t>732 (35%)</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buNone/>
                      </a:pPr>
                      <a:r>
                        <a:rPr lang="en-US" sz="2400" b="0" u="none" strike="noStrike" kern="100" baseline="0">
                          <a:solidFill>
                            <a:schemeClr val="tx1"/>
                          </a:solidFill>
                          <a:effectLst/>
                          <a:latin typeface="Arial"/>
                          <a:cs typeface="Arial"/>
                        </a:rPr>
                        <a:t>723 (35%)</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extLst>
                  <a:ext uri="{0D108BD9-81ED-4DB2-BD59-A6C34878D82A}">
                    <a16:rowId xmlns:a16="http://schemas.microsoft.com/office/drawing/2014/main" val="3673567628"/>
                  </a:ext>
                </a:extLst>
              </a:tr>
              <a:tr h="619041">
                <a:tc>
                  <a:txBody>
                    <a:bodyPr/>
                    <a:lstStyle/>
                    <a:p>
                      <a:pPr marL="0" marR="0" algn="r" fontAlgn="t">
                        <a:lnSpc>
                          <a:spcPct val="115000"/>
                        </a:lnSpc>
                        <a:spcAft>
                          <a:spcPts val="800"/>
                        </a:spcAft>
                        <a:buNone/>
                      </a:pPr>
                      <a:r>
                        <a:rPr lang="en-US" sz="2400" b="0" u="none" strike="noStrike" kern="100" baseline="0">
                          <a:solidFill>
                            <a:schemeClr val="bg1"/>
                          </a:solidFill>
                          <a:effectLst/>
                          <a:latin typeface="Arial"/>
                          <a:cs typeface="Arial"/>
                        </a:rPr>
                        <a:t>Robotic</a:t>
                      </a:r>
                      <a:endParaRPr lang="en-US" sz="2400" b="0" i="0" u="none" strike="noStrike" baseline="0">
                        <a:solidFill>
                          <a:schemeClr val="bg1"/>
                        </a:solidFill>
                        <a:effectLst/>
                        <a:latin typeface="Arial"/>
                        <a:cs typeface="Arial"/>
                      </a:endParaRPr>
                    </a:p>
                  </a:txBody>
                  <a:tcPr marL="149873" marR="149873" marT="20816" marB="0" anchor="ctr">
                    <a:solidFill>
                      <a:srgbClr val="9D0424"/>
                    </a:solidFill>
                  </a:tcPr>
                </a:tc>
                <a:tc>
                  <a:txBody>
                    <a:bodyPr/>
                    <a:lstStyle/>
                    <a:p>
                      <a:pPr marL="0" marR="0" algn="ctr" fontAlgn="t">
                        <a:buNone/>
                      </a:pPr>
                      <a:r>
                        <a:rPr lang="en-US" sz="2400" b="0" u="none" strike="noStrike" kern="100" baseline="0">
                          <a:solidFill>
                            <a:schemeClr val="tx1"/>
                          </a:solidFill>
                          <a:effectLst/>
                          <a:latin typeface="Arial"/>
                          <a:cs typeface="Arial"/>
                        </a:rPr>
                        <a:t>1,358 (65%)</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buNone/>
                      </a:pPr>
                      <a:r>
                        <a:rPr lang="en-US" sz="2400" b="0" u="none" strike="noStrike" kern="100" baseline="0">
                          <a:solidFill>
                            <a:schemeClr val="tx1"/>
                          </a:solidFill>
                          <a:effectLst/>
                          <a:latin typeface="Arial"/>
                          <a:cs typeface="Arial"/>
                        </a:rPr>
                        <a:t>1,367 (65%)</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panose="020B0604020202020204" pitchFamily="34" charset="0"/>
                        <a:cs typeface="Arial" panose="020B0604020202020204" pitchFamily="34" charset="0"/>
                      </a:endParaRPr>
                    </a:p>
                  </a:txBody>
                  <a:tcPr marL="149873" marR="149873" marT="20816" marB="0" anchor="ctr"/>
                </a:tc>
                <a:extLst>
                  <a:ext uri="{0D108BD9-81ED-4DB2-BD59-A6C34878D82A}">
                    <a16:rowId xmlns:a16="http://schemas.microsoft.com/office/drawing/2014/main" val="319686765"/>
                  </a:ext>
                </a:extLst>
              </a:tr>
              <a:tr h="619041">
                <a:tc>
                  <a:txBody>
                    <a:bodyPr/>
                    <a:lstStyle/>
                    <a:p>
                      <a:pPr marL="0" marR="0" algn="l" fontAlgn="t">
                        <a:lnSpc>
                          <a:spcPct val="115000"/>
                        </a:lnSpc>
                        <a:spcAft>
                          <a:spcPts val="800"/>
                        </a:spcAft>
                        <a:buNone/>
                      </a:pPr>
                      <a:r>
                        <a:rPr lang="en-US" sz="2400" b="1" i="0" u="none" strike="noStrike" baseline="0">
                          <a:solidFill>
                            <a:schemeClr val="bg1"/>
                          </a:solidFill>
                          <a:effectLst/>
                          <a:latin typeface="Arial"/>
                          <a:cs typeface="Arial"/>
                        </a:rPr>
                        <a:t>Peritoneal access </a:t>
                      </a:r>
                    </a:p>
                  </a:txBody>
                  <a:tcPr marL="149873" marR="149873" marT="20816" marB="0" anchor="ctr">
                    <a:solidFill>
                      <a:srgbClr val="9D0424"/>
                    </a:solidFill>
                  </a:tcPr>
                </a:tc>
                <a:tc>
                  <a:txBody>
                    <a:bodyPr/>
                    <a:lstStyle/>
                    <a:p>
                      <a:pPr marL="0" marR="0" algn="ctr" fontAlgn="t">
                        <a:buNone/>
                      </a:pP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b="0" i="0" u="none" strike="noStrike" baseline="0">
                          <a:solidFill>
                            <a:schemeClr val="tx1"/>
                          </a:solidFill>
                          <a:effectLst/>
                          <a:latin typeface="Arial"/>
                          <a:cs typeface="Arial"/>
                        </a:rPr>
                        <a:t>0.533</a:t>
                      </a:r>
                    </a:p>
                  </a:txBody>
                  <a:tcPr marL="149873" marR="149873" marT="20816" marB="0" anchor="ctr"/>
                </a:tc>
                <a:extLst>
                  <a:ext uri="{0D108BD9-81ED-4DB2-BD59-A6C34878D82A}">
                    <a16:rowId xmlns:a16="http://schemas.microsoft.com/office/drawing/2014/main" val="1555823614"/>
                  </a:ext>
                </a:extLst>
              </a:tr>
              <a:tr h="619041">
                <a:tc>
                  <a:txBody>
                    <a:bodyPr/>
                    <a:lstStyle/>
                    <a:p>
                      <a:pPr marL="0" marR="0" algn="r" fontAlgn="t">
                        <a:lnSpc>
                          <a:spcPct val="115000"/>
                        </a:lnSpc>
                        <a:spcAft>
                          <a:spcPts val="800"/>
                        </a:spcAft>
                        <a:buNone/>
                      </a:pPr>
                      <a:r>
                        <a:rPr lang="en-US" sz="2400" b="0" i="0" u="none" strike="noStrike" baseline="0">
                          <a:solidFill>
                            <a:schemeClr val="bg1"/>
                          </a:solidFill>
                          <a:effectLst/>
                          <a:latin typeface="Arial"/>
                          <a:cs typeface="Arial"/>
                        </a:rPr>
                        <a:t>TAPP</a:t>
                      </a:r>
                    </a:p>
                  </a:txBody>
                  <a:tcPr marL="149873" marR="149873" marT="20816" marB="0" anchor="ctr">
                    <a:solidFill>
                      <a:srgbClr val="9D0424"/>
                    </a:solidFill>
                  </a:tcPr>
                </a:tc>
                <a:tc>
                  <a:txBody>
                    <a:bodyPr/>
                    <a:lstStyle/>
                    <a:p>
                      <a:pPr marL="0" marR="0" algn="ctr" fontAlgn="t">
                        <a:buNone/>
                      </a:pPr>
                      <a:r>
                        <a:rPr lang="en-US" sz="2400" b="0" i="0" u="none" strike="noStrike" baseline="0">
                          <a:solidFill>
                            <a:schemeClr val="tx1"/>
                          </a:solidFill>
                          <a:effectLst/>
                          <a:latin typeface="Arial"/>
                          <a:cs typeface="Arial"/>
                        </a:rPr>
                        <a:t>1,751 (84%)</a:t>
                      </a:r>
                    </a:p>
                  </a:txBody>
                  <a:tcPr marL="149873" marR="149873" marT="20816" marB="0" anchor="ctr"/>
                </a:tc>
                <a:tc>
                  <a:txBody>
                    <a:bodyPr/>
                    <a:lstStyle/>
                    <a:p>
                      <a:pPr marL="0" marR="0" algn="ctr" fontAlgn="t">
                        <a:lnSpc>
                          <a:spcPct val="115000"/>
                        </a:lnSpc>
                        <a:spcAft>
                          <a:spcPts val="800"/>
                        </a:spcAft>
                        <a:buNone/>
                      </a:pPr>
                      <a:r>
                        <a:rPr lang="en-US" sz="2400" b="0" i="0" kern="1200" baseline="0">
                          <a:solidFill>
                            <a:schemeClr val="tx1"/>
                          </a:solidFill>
                          <a:effectLst/>
                          <a:latin typeface="Arial"/>
                          <a:ea typeface="+mn-ea"/>
                          <a:cs typeface="Arial"/>
                        </a:rPr>
                        <a:t>1,736 (83%)</a:t>
                      </a:r>
                      <a:endParaRPr lang="en-US" sz="2400" b="0" i="0" u="none" strike="noStrike" baseline="0">
                        <a:solidFill>
                          <a:schemeClr val="tx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baseline="0">
                        <a:solidFill>
                          <a:schemeClr val="tx1"/>
                        </a:solidFill>
                        <a:effectLst/>
                        <a:latin typeface="Arial"/>
                        <a:cs typeface="Arial"/>
                      </a:endParaRPr>
                    </a:p>
                  </a:txBody>
                  <a:tcPr marL="149873" marR="149873" marT="20816" marB="0" anchor="ctr"/>
                </a:tc>
                <a:extLst>
                  <a:ext uri="{0D108BD9-81ED-4DB2-BD59-A6C34878D82A}">
                    <a16:rowId xmlns:a16="http://schemas.microsoft.com/office/drawing/2014/main" val="2003239699"/>
                  </a:ext>
                </a:extLst>
              </a:tr>
              <a:tr h="619041">
                <a:tc>
                  <a:txBody>
                    <a:bodyPr/>
                    <a:lstStyle/>
                    <a:p>
                      <a:pPr marL="0" marR="0" algn="r" fontAlgn="t">
                        <a:lnSpc>
                          <a:spcPct val="115000"/>
                        </a:lnSpc>
                        <a:spcAft>
                          <a:spcPts val="800"/>
                        </a:spcAft>
                        <a:buNone/>
                      </a:pPr>
                      <a:r>
                        <a:rPr lang="en-US" sz="2400" b="0" i="0" u="none" strike="noStrike" baseline="0">
                          <a:solidFill>
                            <a:schemeClr val="bg1"/>
                          </a:solidFill>
                          <a:effectLst/>
                          <a:latin typeface="Arial"/>
                          <a:cs typeface="Arial"/>
                        </a:rPr>
                        <a:t>TEP</a:t>
                      </a:r>
                    </a:p>
                  </a:txBody>
                  <a:tcPr marL="149873" marR="149873" marT="20816" marB="0" anchor="ctr">
                    <a:solidFill>
                      <a:srgbClr val="9D0424"/>
                    </a:solidFill>
                  </a:tcPr>
                </a:tc>
                <a:tc>
                  <a:txBody>
                    <a:bodyPr/>
                    <a:lstStyle/>
                    <a:p>
                      <a:pPr algn="ctr" fontAlgn="ctr">
                        <a:spcBef>
                          <a:spcPts val="750"/>
                        </a:spcBef>
                        <a:spcAft>
                          <a:spcPts val="750"/>
                        </a:spcAft>
                        <a:buNone/>
                      </a:pPr>
                      <a:r>
                        <a:rPr lang="en-US" sz="2400">
                          <a:effectLst/>
                          <a:latin typeface="Arial"/>
                          <a:cs typeface="Arial"/>
                        </a:rPr>
                        <a:t>339 (16%)</a:t>
                      </a:r>
                    </a:p>
                  </a:txBody>
                  <a:tcPr marL="47625" marR="47625" marT="76200" marB="76200" anchor="ctr"/>
                </a:tc>
                <a:tc>
                  <a:txBody>
                    <a:bodyPr/>
                    <a:lstStyle/>
                    <a:p>
                      <a:pPr algn="ctr" fontAlgn="ctr">
                        <a:spcBef>
                          <a:spcPts val="750"/>
                        </a:spcBef>
                        <a:spcAft>
                          <a:spcPts val="750"/>
                        </a:spcAft>
                        <a:buNone/>
                      </a:pPr>
                      <a:r>
                        <a:rPr lang="en-US" sz="2400">
                          <a:effectLst/>
                          <a:latin typeface="Arial"/>
                          <a:cs typeface="Arial"/>
                        </a:rPr>
                        <a:t>354 (17%)</a:t>
                      </a:r>
                    </a:p>
                  </a:txBody>
                  <a:tcPr marL="47625" marR="47625" marT="76200" marB="76200" anchor="ctr"/>
                </a:tc>
                <a:tc>
                  <a:txBody>
                    <a:bodyPr/>
                    <a:lstStyle/>
                    <a:p>
                      <a:pPr algn="ctr" fontAlgn="ctr">
                        <a:spcBef>
                          <a:spcPts val="750"/>
                        </a:spcBef>
                        <a:spcAft>
                          <a:spcPts val="750"/>
                        </a:spcAft>
                        <a:buNone/>
                      </a:pPr>
                      <a:endParaRPr lang="en-US" sz="2400">
                        <a:effectLst/>
                        <a:latin typeface="Arial"/>
                        <a:cs typeface="Arial"/>
                      </a:endParaRPr>
                    </a:p>
                  </a:txBody>
                  <a:tcPr marL="47625" marR="47625" marT="76200" marB="76200" anchor="ctr"/>
                </a:tc>
                <a:extLst>
                  <a:ext uri="{0D108BD9-81ED-4DB2-BD59-A6C34878D82A}">
                    <a16:rowId xmlns:a16="http://schemas.microsoft.com/office/drawing/2014/main" val="1703572323"/>
                  </a:ext>
                </a:extLst>
              </a:tr>
            </a:tbl>
          </a:graphicData>
        </a:graphic>
      </p:graphicFrame>
    </p:spTree>
    <p:extLst>
      <p:ext uri="{BB962C8B-B14F-4D97-AF65-F5344CB8AC3E}">
        <p14:creationId xmlns:p14="http://schemas.microsoft.com/office/powerpoint/2010/main" val="360280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F2A08-9F70-44AC-E6CB-D04FA4C4C9A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6BDBA6B-CA1D-8007-F323-D9EF592A96CE}"/>
              </a:ext>
            </a:extLst>
          </p:cNvPr>
          <p:cNvGraphicFramePr>
            <a:graphicFrameLocks noGrp="1"/>
          </p:cNvGraphicFramePr>
          <p:nvPr>
            <p:extLst>
              <p:ext uri="{D42A27DB-BD31-4B8C-83A1-F6EECF244321}">
                <p14:modId xmlns:p14="http://schemas.microsoft.com/office/powerpoint/2010/main" val="1521964714"/>
              </p:ext>
            </p:extLst>
          </p:nvPr>
        </p:nvGraphicFramePr>
        <p:xfrm>
          <a:off x="0" y="0"/>
          <a:ext cx="12192000" cy="6839537"/>
        </p:xfrm>
        <a:graphic>
          <a:graphicData uri="http://schemas.openxmlformats.org/drawingml/2006/table">
            <a:tbl>
              <a:tblPr firstRow="1" bandRow="1">
                <a:tableStyleId>{5C22544A-7EE6-4342-B048-85BDC9FD1C3A}</a:tableStyleId>
              </a:tblPr>
              <a:tblGrid>
                <a:gridCol w="3275464">
                  <a:extLst>
                    <a:ext uri="{9D8B030D-6E8A-4147-A177-3AD203B41FA5}">
                      <a16:colId xmlns:a16="http://schemas.microsoft.com/office/drawing/2014/main" val="60498682"/>
                    </a:ext>
                  </a:extLst>
                </a:gridCol>
                <a:gridCol w="3501514">
                  <a:extLst>
                    <a:ext uri="{9D8B030D-6E8A-4147-A177-3AD203B41FA5}">
                      <a16:colId xmlns:a16="http://schemas.microsoft.com/office/drawing/2014/main" val="1339467358"/>
                    </a:ext>
                  </a:extLst>
                </a:gridCol>
                <a:gridCol w="3728977">
                  <a:extLst>
                    <a:ext uri="{9D8B030D-6E8A-4147-A177-3AD203B41FA5}">
                      <a16:colId xmlns:a16="http://schemas.microsoft.com/office/drawing/2014/main" val="2655992726"/>
                    </a:ext>
                  </a:extLst>
                </a:gridCol>
                <a:gridCol w="1686045">
                  <a:extLst>
                    <a:ext uri="{9D8B030D-6E8A-4147-A177-3AD203B41FA5}">
                      <a16:colId xmlns:a16="http://schemas.microsoft.com/office/drawing/2014/main" val="1579062939"/>
                    </a:ext>
                  </a:extLst>
                </a:gridCol>
              </a:tblGrid>
              <a:tr h="1652365">
                <a:tc>
                  <a:txBody>
                    <a:bodyPr/>
                    <a:lstStyle/>
                    <a:p>
                      <a:pPr marL="0" marR="0" lvl="0" algn="l">
                        <a:lnSpc>
                          <a:spcPct val="114999"/>
                        </a:lnSpc>
                        <a:spcAft>
                          <a:spcPts val="800"/>
                        </a:spcAft>
                        <a:buNone/>
                      </a:pPr>
                      <a:r>
                        <a:rPr lang="en-US" sz="2400" u="none" strike="noStrike" baseline="0" noProof="0">
                          <a:solidFill>
                            <a:srgbClr val="FFFFFF"/>
                          </a:solidFill>
                          <a:effectLst/>
                        </a:rPr>
                        <a:t>Operative Details</a:t>
                      </a:r>
                    </a:p>
                    <a:p>
                      <a:pPr marL="0" marR="0" lvl="0" algn="l">
                        <a:lnSpc>
                          <a:spcPct val="114999"/>
                        </a:lnSpc>
                        <a:spcAft>
                          <a:spcPts val="800"/>
                        </a:spcAft>
                        <a:buNone/>
                      </a:pPr>
                      <a:r>
                        <a:rPr lang="en-US" sz="1800" baseline="0">
                          <a:solidFill>
                            <a:srgbClr val="FFFFFF"/>
                          </a:solidFill>
                          <a:effectLst/>
                        </a:rPr>
                        <a:t>n (%)</a:t>
                      </a:r>
                    </a:p>
                  </a:txBody>
                  <a:tcPr marL="149873" marR="149873" marT="20816" marB="0" anchor="ctr"/>
                </a:tc>
                <a:tc>
                  <a:txBody>
                    <a:bodyPr/>
                    <a:lstStyle/>
                    <a:p>
                      <a:pPr marL="0" marR="0" lvl="0" algn="ctr">
                        <a:lnSpc>
                          <a:spcPct val="114999"/>
                        </a:lnSpc>
                        <a:spcAft>
                          <a:spcPts val="800"/>
                        </a:spcAft>
                        <a:buNone/>
                      </a:pPr>
                      <a:r>
                        <a:rPr lang="en-US" sz="2400" b="1" u="none" strike="noStrike" kern="100" baseline="0">
                          <a:solidFill>
                            <a:schemeClr val="bg1"/>
                          </a:solidFill>
                          <a:effectLst/>
                          <a:latin typeface="Arial"/>
                          <a:cs typeface="Arial"/>
                        </a:rPr>
                        <a:t>Anatomical Mesh</a:t>
                      </a:r>
                      <a:endParaRPr lang="en-US" sz="2400" b="1" u="none" strike="noStrike" baseline="0">
                        <a:solidFill>
                          <a:schemeClr val="bg1"/>
                        </a:solidFill>
                        <a:effectLst/>
                        <a:latin typeface="Arial"/>
                        <a:cs typeface="Arial"/>
                      </a:endParaRPr>
                    </a:p>
                    <a:p>
                      <a:pPr marL="0" marR="0" lvl="0" algn="ctr">
                        <a:lnSpc>
                          <a:spcPct val="114999"/>
                        </a:lnSpc>
                        <a:spcAft>
                          <a:spcPts val="800"/>
                        </a:spcAft>
                        <a:buNone/>
                      </a:pPr>
                      <a:r>
                        <a:rPr lang="en-US" sz="2400" b="0" u="none" strike="noStrike" kern="100" baseline="0">
                          <a:solidFill>
                            <a:schemeClr val="bg1"/>
                          </a:solidFill>
                          <a:effectLst/>
                          <a:latin typeface="Arial"/>
                          <a:cs typeface="Arial"/>
                        </a:rPr>
                        <a:t> </a:t>
                      </a: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lvl="0" algn="ctr">
                        <a:lnSpc>
                          <a:spcPct val="114999"/>
                        </a:lnSpc>
                        <a:spcAft>
                          <a:spcPts val="800"/>
                        </a:spcAft>
                        <a:buNone/>
                      </a:pPr>
                      <a:r>
                        <a:rPr lang="en-US" sz="2400" b="1" u="none" strike="noStrike" kern="100" baseline="0">
                          <a:solidFill>
                            <a:schemeClr val="bg1"/>
                          </a:solidFill>
                          <a:effectLst/>
                          <a:latin typeface="Arial"/>
                          <a:cs typeface="Arial"/>
                        </a:rPr>
                        <a:t>Flat Mesh </a:t>
                      </a:r>
                      <a:endParaRPr lang="en-US" sz="2400" b="1" u="none" strike="noStrike" baseline="0">
                        <a:solidFill>
                          <a:schemeClr val="bg1"/>
                        </a:solidFill>
                        <a:effectLst/>
                        <a:latin typeface="Arial"/>
                        <a:cs typeface="Arial"/>
                      </a:endParaRPr>
                    </a:p>
                    <a:p>
                      <a:pPr marL="0" marR="0" lvl="0" algn="ctr">
                        <a:lnSpc>
                          <a:spcPct val="114999"/>
                        </a:lnSpc>
                        <a:spcAft>
                          <a:spcPts val="800"/>
                        </a:spcAft>
                        <a:buNone/>
                      </a:pP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u="none" strike="noStrike" kern="100" baseline="0">
                          <a:solidFill>
                            <a:srgbClr val="FFFFFF"/>
                          </a:solidFill>
                          <a:effectLst/>
                        </a:rPr>
                        <a:t>p-value </a:t>
                      </a:r>
                      <a:endParaRPr lang="en-US" sz="2400" u="none" strike="noStrike" baseline="0">
                        <a:solidFill>
                          <a:srgbClr val="FFFFFF"/>
                        </a:solidFill>
                        <a:effectLst/>
                      </a:endParaRPr>
                    </a:p>
                  </a:txBody>
                  <a:tcPr marL="149873" marR="149873" marT="20816" marB="0" anchor="ctr"/>
                </a:tc>
                <a:extLst>
                  <a:ext uri="{0D108BD9-81ED-4DB2-BD59-A6C34878D82A}">
                    <a16:rowId xmlns:a16="http://schemas.microsoft.com/office/drawing/2014/main" val="3026035155"/>
                  </a:ext>
                </a:extLst>
              </a:tr>
              <a:tr h="983053">
                <a:tc>
                  <a:txBody>
                    <a:bodyPr/>
                    <a:lstStyle/>
                    <a:p>
                      <a:pPr marL="0" marR="0" algn="l" fontAlgn="t">
                        <a:lnSpc>
                          <a:spcPct val="115000"/>
                        </a:lnSpc>
                        <a:spcAft>
                          <a:spcPts val="800"/>
                        </a:spcAft>
                        <a:buNone/>
                      </a:pPr>
                      <a:r>
                        <a:rPr lang="en-US" sz="2400" b="1" u="none" strike="noStrike" kern="100" baseline="0">
                          <a:solidFill>
                            <a:srgbClr val="FFFFFF"/>
                          </a:solidFill>
                          <a:effectLst/>
                        </a:rPr>
                        <a:t>Direct hernia</a:t>
                      </a:r>
                      <a:endParaRPr lang="en-US" sz="2400" b="1" u="none" strike="noStrike" baseline="0">
                        <a:solidFill>
                          <a:srgbClr val="FFFFFF"/>
                        </a:solidFill>
                        <a:effectLst/>
                      </a:endParaRPr>
                    </a:p>
                  </a:txBody>
                  <a:tcPr marL="149873" marR="149873" marT="20816" marB="0" anchor="ctr">
                    <a:solidFill>
                      <a:srgbClr val="9D0424"/>
                    </a:solidFill>
                  </a:tcPr>
                </a:tc>
                <a:tc>
                  <a:txBody>
                    <a:bodyPr/>
                    <a:lstStyle/>
                    <a:p>
                      <a:pPr marL="0" marR="0" algn="ctr" fontAlgn="t">
                        <a:buNone/>
                      </a:pPr>
                      <a:endParaRPr lang="en-US" sz="2400" u="none" strike="noStrike" baseline="0">
                        <a:solidFill>
                          <a:srgbClr val="000000"/>
                        </a:solidFill>
                        <a:effectLst/>
                      </a:endParaRPr>
                    </a:p>
                  </a:txBody>
                  <a:tcPr marL="149873" marR="149873" marT="20816" marB="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tc>
                <a:tc>
                  <a:txBody>
                    <a:bodyPr/>
                    <a:lstStyle/>
                    <a:p>
                      <a:pPr marL="0" marR="0" algn="ctr" fontAlgn="t">
                        <a:lnSpc>
                          <a:spcPct val="115000"/>
                        </a:lnSpc>
                        <a:spcAft>
                          <a:spcPts val="800"/>
                        </a:spcAft>
                        <a:buNone/>
                      </a:pPr>
                      <a:r>
                        <a:rPr lang="en-US" sz="2400" u="none" strike="noStrike" kern="100" baseline="0">
                          <a:solidFill>
                            <a:srgbClr val="000000"/>
                          </a:solidFill>
                          <a:effectLst/>
                        </a:rPr>
                        <a:t>0.238</a:t>
                      </a:r>
                    </a:p>
                  </a:txBody>
                  <a:tcPr marL="149873" marR="149873" marT="20816" marB="0" anchor="ctr"/>
                </a:tc>
                <a:extLst>
                  <a:ext uri="{0D108BD9-81ED-4DB2-BD59-A6C34878D82A}">
                    <a16:rowId xmlns:a16="http://schemas.microsoft.com/office/drawing/2014/main" val="2815322893"/>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 (&lt;1.5cm)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206 (9.9%)</a:t>
                      </a:r>
                      <a:endParaRPr lang="en-GB" sz="2400"/>
                    </a:p>
                  </a:txBody>
                  <a:tcPr marL="47625" marR="47625" marT="76200" marB="76200" anchor="ctr"/>
                </a:tc>
                <a:tc>
                  <a:txBody>
                    <a:bodyPr/>
                    <a:lstStyle/>
                    <a:p>
                      <a:pPr lvl="0" algn="ctr">
                        <a:spcBef>
                          <a:spcPts val="750"/>
                        </a:spcBef>
                        <a:spcAft>
                          <a:spcPts val="750"/>
                        </a:spcAft>
                        <a:buNone/>
                      </a:pPr>
                      <a:r>
                        <a:rPr lang="en-GB" sz="2400">
                          <a:effectLst/>
                        </a:rPr>
                        <a:t>190 (9.1%)</a:t>
                      </a:r>
                      <a:endParaRPr lang="en-GB" sz="2400"/>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807059328"/>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II (1.5-3cm)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424 (20%)</a:t>
                      </a:r>
                      <a:endParaRPr lang="en-GB" sz="2400"/>
                    </a:p>
                  </a:txBody>
                  <a:tcPr marL="47625" marR="47625" marT="76200" marB="76200" anchor="ctr"/>
                </a:tc>
                <a:tc>
                  <a:txBody>
                    <a:bodyPr/>
                    <a:lstStyle/>
                    <a:p>
                      <a:pPr lvl="0" algn="ctr">
                        <a:spcBef>
                          <a:spcPts val="750"/>
                        </a:spcBef>
                        <a:spcAft>
                          <a:spcPts val="750"/>
                        </a:spcAft>
                        <a:buNone/>
                      </a:pPr>
                      <a:r>
                        <a:rPr lang="en-GB" sz="2400">
                          <a:effectLst/>
                        </a:rPr>
                        <a:t>414 (20%)</a:t>
                      </a:r>
                      <a:endParaRPr lang="en-GB" sz="2400"/>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772371945"/>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III (&gt;3cm)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182 (8.7%)</a:t>
                      </a:r>
                      <a:endParaRPr lang="en-GB" sz="2400"/>
                    </a:p>
                  </a:txBody>
                  <a:tcPr marL="47625" marR="47625" marT="76200" marB="76200" anchor="ctr"/>
                </a:tc>
                <a:tc>
                  <a:txBody>
                    <a:bodyPr/>
                    <a:lstStyle/>
                    <a:p>
                      <a:pPr lvl="0" algn="ctr">
                        <a:spcBef>
                          <a:spcPts val="750"/>
                        </a:spcBef>
                        <a:spcAft>
                          <a:spcPts val="750"/>
                        </a:spcAft>
                        <a:buNone/>
                      </a:pPr>
                      <a:r>
                        <a:rPr lang="en-GB" sz="2400">
                          <a:effectLst/>
                        </a:rPr>
                        <a:t>219 (10%)</a:t>
                      </a:r>
                      <a:endParaRPr lang="en-GB" sz="2400"/>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319686765"/>
                  </a:ext>
                </a:extLst>
              </a:tr>
            </a:tbl>
          </a:graphicData>
        </a:graphic>
      </p:graphicFrame>
    </p:spTree>
    <p:extLst>
      <p:ext uri="{BB962C8B-B14F-4D97-AF65-F5344CB8AC3E}">
        <p14:creationId xmlns:p14="http://schemas.microsoft.com/office/powerpoint/2010/main" val="371488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AAF3EC-07AB-AF9C-6943-89E0A7A01389}"/>
              </a:ext>
            </a:extLst>
          </p:cNvPr>
          <p:cNvSpPr>
            <a:spLocks noGrp="1"/>
          </p:cNvSpPr>
          <p:nvPr>
            <p:ph type="body" sz="quarter" idx="12"/>
          </p:nvPr>
        </p:nvSpPr>
        <p:spPr/>
        <p:txBody>
          <a:bodyPr vert="horz" lIns="91440" tIns="45720" rIns="91440" bIns="45720" rtlCol="0" anchor="t">
            <a:normAutofit/>
          </a:bodyPr>
          <a:lstStyle/>
          <a:p>
            <a:r>
              <a:rPr lang="en-US" sz="2400">
                <a:ea typeface="+mn-lt"/>
                <a:cs typeface="+mn-lt"/>
              </a:rPr>
              <a:t>Dr. Jeffrey Marks - Consulting Fees for Boston Scientific and Steris Endoscopy. </a:t>
            </a:r>
          </a:p>
          <a:p>
            <a:r>
              <a:rPr lang="en-US" sz="2400">
                <a:ea typeface="+mn-lt"/>
                <a:cs typeface="+mn-lt"/>
              </a:rPr>
              <a:t>Dr. Joshua Lyons - Consulting fees for Steris Endoscopy. </a:t>
            </a:r>
          </a:p>
          <a:p>
            <a:r>
              <a:rPr lang="en-US" sz="2400">
                <a:ea typeface="+mn-lt"/>
                <a:cs typeface="+mn-lt"/>
              </a:rPr>
              <a:t>Study data obtained from the ACHQC registry. </a:t>
            </a:r>
            <a:br>
              <a:rPr lang="en-US" sz="2400">
                <a:ea typeface="+mn-lt"/>
                <a:cs typeface="+mn-lt"/>
              </a:rPr>
            </a:br>
            <a:br>
              <a:rPr lang="en-US" sz="2400">
                <a:ea typeface="+mn-lt"/>
                <a:cs typeface="+mn-lt"/>
              </a:rPr>
            </a:br>
            <a:r>
              <a:rPr lang="en-US" sz="2400">
                <a:ea typeface="+mn-lt"/>
                <a:cs typeface="+mn-lt"/>
              </a:rPr>
              <a:t>No endorsement of any commercial products is implied.</a:t>
            </a:r>
            <a:r>
              <a:rPr lang="en-US" sz="4400"/>
              <a:t> </a:t>
            </a:r>
            <a:br>
              <a:rPr lang="en-US" sz="4400"/>
            </a:br>
            <a:endParaRPr lang="en-US" sz="4400">
              <a:cs typeface="Arial"/>
            </a:endParaRPr>
          </a:p>
          <a:p>
            <a:endParaRPr lang="en-US" sz="4400">
              <a:cs typeface="Arial"/>
            </a:endParaRPr>
          </a:p>
        </p:txBody>
      </p:sp>
      <p:sp>
        <p:nvSpPr>
          <p:cNvPr id="3" name="Title 2">
            <a:extLst>
              <a:ext uri="{FF2B5EF4-FFF2-40B4-BE49-F238E27FC236}">
                <a16:creationId xmlns:a16="http://schemas.microsoft.com/office/drawing/2014/main" id="{D3ADAF8E-86FC-7CAE-80C1-D420B8B9FE5F}"/>
              </a:ext>
            </a:extLst>
          </p:cNvPr>
          <p:cNvSpPr>
            <a:spLocks noGrp="1"/>
          </p:cNvSpPr>
          <p:nvPr>
            <p:ph type="ctrTitle"/>
          </p:nvPr>
        </p:nvSpPr>
        <p:spPr/>
        <p:txBody>
          <a:bodyPr/>
          <a:lstStyle/>
          <a:p>
            <a:r>
              <a:rPr lang="en-US" sz="3600"/>
              <a:t>Disclosures</a:t>
            </a:r>
          </a:p>
        </p:txBody>
      </p:sp>
    </p:spTree>
    <p:extLst>
      <p:ext uri="{BB962C8B-B14F-4D97-AF65-F5344CB8AC3E}">
        <p14:creationId xmlns:p14="http://schemas.microsoft.com/office/powerpoint/2010/main" val="72456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BC9E-BEB2-90A2-DEBD-BFE329B1B1AD}"/>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FF401AD-8B46-D9CD-A324-92A1F73F0960}"/>
              </a:ext>
            </a:extLst>
          </p:cNvPr>
          <p:cNvGraphicFramePr>
            <a:graphicFrameLocks noGrp="1"/>
          </p:cNvGraphicFramePr>
          <p:nvPr>
            <p:extLst>
              <p:ext uri="{D42A27DB-BD31-4B8C-83A1-F6EECF244321}">
                <p14:modId xmlns:p14="http://schemas.microsoft.com/office/powerpoint/2010/main" val="3160601021"/>
              </p:ext>
            </p:extLst>
          </p:nvPr>
        </p:nvGraphicFramePr>
        <p:xfrm>
          <a:off x="0" y="0"/>
          <a:ext cx="12192000" cy="6839537"/>
        </p:xfrm>
        <a:graphic>
          <a:graphicData uri="http://schemas.openxmlformats.org/drawingml/2006/table">
            <a:tbl>
              <a:tblPr firstRow="1" bandRow="1">
                <a:tableStyleId>{5C22544A-7EE6-4342-B048-85BDC9FD1C3A}</a:tableStyleId>
              </a:tblPr>
              <a:tblGrid>
                <a:gridCol w="3275464">
                  <a:extLst>
                    <a:ext uri="{9D8B030D-6E8A-4147-A177-3AD203B41FA5}">
                      <a16:colId xmlns:a16="http://schemas.microsoft.com/office/drawing/2014/main" val="60498682"/>
                    </a:ext>
                  </a:extLst>
                </a:gridCol>
                <a:gridCol w="3501514">
                  <a:extLst>
                    <a:ext uri="{9D8B030D-6E8A-4147-A177-3AD203B41FA5}">
                      <a16:colId xmlns:a16="http://schemas.microsoft.com/office/drawing/2014/main" val="1339467358"/>
                    </a:ext>
                  </a:extLst>
                </a:gridCol>
                <a:gridCol w="3728977">
                  <a:extLst>
                    <a:ext uri="{9D8B030D-6E8A-4147-A177-3AD203B41FA5}">
                      <a16:colId xmlns:a16="http://schemas.microsoft.com/office/drawing/2014/main" val="2655992726"/>
                    </a:ext>
                  </a:extLst>
                </a:gridCol>
                <a:gridCol w="1686045">
                  <a:extLst>
                    <a:ext uri="{9D8B030D-6E8A-4147-A177-3AD203B41FA5}">
                      <a16:colId xmlns:a16="http://schemas.microsoft.com/office/drawing/2014/main" val="1579062939"/>
                    </a:ext>
                  </a:extLst>
                </a:gridCol>
              </a:tblGrid>
              <a:tr h="1652365">
                <a:tc>
                  <a:txBody>
                    <a:bodyPr/>
                    <a:lstStyle/>
                    <a:p>
                      <a:pPr marL="0" marR="0" lvl="0" algn="l">
                        <a:lnSpc>
                          <a:spcPct val="114999"/>
                        </a:lnSpc>
                        <a:spcAft>
                          <a:spcPts val="800"/>
                        </a:spcAft>
                        <a:buNone/>
                      </a:pPr>
                      <a:r>
                        <a:rPr lang="en-US" sz="2400" u="none" strike="noStrike" baseline="0" noProof="0">
                          <a:solidFill>
                            <a:srgbClr val="FFFFFF"/>
                          </a:solidFill>
                          <a:effectLst/>
                        </a:rPr>
                        <a:t>Operative Details</a:t>
                      </a:r>
                    </a:p>
                    <a:p>
                      <a:pPr marL="0" marR="0" lvl="0" algn="l">
                        <a:lnSpc>
                          <a:spcPct val="114999"/>
                        </a:lnSpc>
                        <a:spcAft>
                          <a:spcPts val="800"/>
                        </a:spcAft>
                        <a:buNone/>
                      </a:pPr>
                      <a:r>
                        <a:rPr lang="en-US" sz="1800" baseline="0">
                          <a:solidFill>
                            <a:srgbClr val="FFFFFF"/>
                          </a:solidFill>
                          <a:effectLst/>
                        </a:rPr>
                        <a:t>n (%)</a:t>
                      </a:r>
                    </a:p>
                  </a:txBody>
                  <a:tcPr marL="149873" marR="149873" marT="20816" marB="0" anchor="ctr"/>
                </a:tc>
                <a:tc>
                  <a:txBody>
                    <a:bodyPr/>
                    <a:lstStyle/>
                    <a:p>
                      <a:pPr marL="0" marR="0" lvl="0" algn="ctr">
                        <a:lnSpc>
                          <a:spcPct val="114999"/>
                        </a:lnSpc>
                        <a:spcAft>
                          <a:spcPts val="800"/>
                        </a:spcAft>
                        <a:buNone/>
                      </a:pPr>
                      <a:r>
                        <a:rPr lang="en-US" sz="2400" b="1" u="none" strike="noStrike" kern="100" baseline="0">
                          <a:solidFill>
                            <a:schemeClr val="bg1"/>
                          </a:solidFill>
                          <a:effectLst/>
                          <a:latin typeface="Arial"/>
                          <a:cs typeface="Arial"/>
                        </a:rPr>
                        <a:t>Anatomical Mesh</a:t>
                      </a:r>
                      <a:endParaRPr lang="en-US" sz="2400" b="1" u="none" strike="noStrike" baseline="0">
                        <a:solidFill>
                          <a:schemeClr val="bg1"/>
                        </a:solidFill>
                        <a:effectLst/>
                        <a:latin typeface="Arial"/>
                        <a:cs typeface="Arial"/>
                      </a:endParaRPr>
                    </a:p>
                    <a:p>
                      <a:pPr marL="0" marR="0" lvl="0" algn="ctr">
                        <a:lnSpc>
                          <a:spcPct val="114999"/>
                        </a:lnSpc>
                        <a:spcAft>
                          <a:spcPts val="800"/>
                        </a:spcAft>
                        <a:buNone/>
                      </a:pPr>
                      <a:r>
                        <a:rPr lang="en-US" sz="2400" b="0" u="none" strike="noStrike" kern="100" baseline="0">
                          <a:solidFill>
                            <a:schemeClr val="bg1"/>
                          </a:solidFill>
                          <a:effectLst/>
                          <a:latin typeface="Arial"/>
                          <a:cs typeface="Arial"/>
                        </a:rPr>
                        <a:t> </a:t>
                      </a: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lvl="0" algn="ctr">
                        <a:lnSpc>
                          <a:spcPct val="114999"/>
                        </a:lnSpc>
                        <a:spcAft>
                          <a:spcPts val="800"/>
                        </a:spcAft>
                        <a:buNone/>
                      </a:pPr>
                      <a:r>
                        <a:rPr lang="en-US" sz="2400" b="1" u="none" strike="noStrike" kern="100" baseline="0">
                          <a:solidFill>
                            <a:schemeClr val="bg1"/>
                          </a:solidFill>
                          <a:effectLst/>
                          <a:latin typeface="Arial"/>
                          <a:cs typeface="Arial"/>
                        </a:rPr>
                        <a:t>Flat Mesh </a:t>
                      </a:r>
                      <a:endParaRPr lang="en-US" sz="2400" b="1" u="none" strike="noStrike" baseline="0">
                        <a:solidFill>
                          <a:schemeClr val="bg1"/>
                        </a:solidFill>
                        <a:effectLst/>
                        <a:latin typeface="Arial"/>
                        <a:cs typeface="Arial"/>
                      </a:endParaRPr>
                    </a:p>
                    <a:p>
                      <a:pPr marL="0" marR="0" lvl="0" algn="ctr">
                        <a:lnSpc>
                          <a:spcPct val="114999"/>
                        </a:lnSpc>
                        <a:spcAft>
                          <a:spcPts val="800"/>
                        </a:spcAft>
                        <a:buNone/>
                      </a:pP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u="none" strike="noStrike" kern="100" baseline="0">
                          <a:solidFill>
                            <a:srgbClr val="FFFFFF"/>
                          </a:solidFill>
                          <a:effectLst/>
                        </a:rPr>
                        <a:t>p-value </a:t>
                      </a:r>
                      <a:endParaRPr lang="en-US" sz="2400" u="none" strike="noStrike" baseline="0">
                        <a:solidFill>
                          <a:srgbClr val="FFFFFF"/>
                        </a:solidFill>
                        <a:effectLst/>
                      </a:endParaRPr>
                    </a:p>
                  </a:txBody>
                  <a:tcPr marL="149873" marR="149873" marT="20816" marB="0" anchor="ctr"/>
                </a:tc>
                <a:extLst>
                  <a:ext uri="{0D108BD9-81ED-4DB2-BD59-A6C34878D82A}">
                    <a16:rowId xmlns:a16="http://schemas.microsoft.com/office/drawing/2014/main" val="3026035155"/>
                  </a:ext>
                </a:extLst>
              </a:tr>
              <a:tr h="983053">
                <a:tc>
                  <a:txBody>
                    <a:bodyPr/>
                    <a:lstStyle/>
                    <a:p>
                      <a:pPr marL="0" marR="0" algn="l" fontAlgn="t">
                        <a:lnSpc>
                          <a:spcPct val="115000"/>
                        </a:lnSpc>
                        <a:spcAft>
                          <a:spcPts val="800"/>
                        </a:spcAft>
                        <a:buNone/>
                      </a:pPr>
                      <a:r>
                        <a:rPr lang="en-US" sz="2400" b="1" u="none" strike="noStrike" kern="100" baseline="0">
                          <a:solidFill>
                            <a:srgbClr val="FFFFFF"/>
                          </a:solidFill>
                          <a:effectLst/>
                        </a:rPr>
                        <a:t>Indirect hernia</a:t>
                      </a:r>
                      <a:endParaRPr lang="en-US" sz="2400" b="1" u="none" strike="noStrike" baseline="0">
                        <a:solidFill>
                          <a:srgbClr val="FFFFFF"/>
                        </a:solidFill>
                        <a:effectLst/>
                      </a:endParaRPr>
                    </a:p>
                  </a:txBody>
                  <a:tcPr marL="149873" marR="149873" marT="20816" marB="0" anchor="ctr">
                    <a:solidFill>
                      <a:srgbClr val="9D0424"/>
                    </a:solidFill>
                  </a:tcPr>
                </a:tc>
                <a:tc>
                  <a:txBody>
                    <a:bodyPr/>
                    <a:lstStyle/>
                    <a:p>
                      <a:pPr marL="0" marR="0" algn="ctr" fontAlgn="t">
                        <a:buNone/>
                      </a:pPr>
                      <a:endParaRPr lang="en-US" sz="2400" u="none" strike="noStrike" baseline="0">
                        <a:solidFill>
                          <a:srgbClr val="000000"/>
                        </a:solidFill>
                        <a:effectLst/>
                      </a:endParaRPr>
                    </a:p>
                  </a:txBody>
                  <a:tcPr marL="149873" marR="149873" marT="20816" marB="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tc>
                <a:tc>
                  <a:txBody>
                    <a:bodyPr/>
                    <a:lstStyle/>
                    <a:p>
                      <a:pPr marL="0" marR="0" algn="ctr" fontAlgn="t">
                        <a:lnSpc>
                          <a:spcPct val="115000"/>
                        </a:lnSpc>
                        <a:spcAft>
                          <a:spcPts val="800"/>
                        </a:spcAft>
                        <a:buNone/>
                      </a:pPr>
                      <a:r>
                        <a:rPr lang="en-US" sz="2400" u="none" strike="noStrike" kern="100" baseline="0">
                          <a:solidFill>
                            <a:srgbClr val="000000"/>
                          </a:solidFill>
                          <a:effectLst/>
                        </a:rPr>
                        <a:t>0.017</a:t>
                      </a:r>
                    </a:p>
                  </a:txBody>
                  <a:tcPr marL="149873" marR="149873" marT="20816" marB="0" anchor="ctr"/>
                </a:tc>
                <a:extLst>
                  <a:ext uri="{0D108BD9-81ED-4DB2-BD59-A6C34878D82A}">
                    <a16:rowId xmlns:a16="http://schemas.microsoft.com/office/drawing/2014/main" val="2815322893"/>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 (&lt;1.5cm)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308 (15%)</a:t>
                      </a:r>
                    </a:p>
                  </a:txBody>
                  <a:tcPr marL="47625" marR="47625" marT="76200" marB="76200" anchor="ctr"/>
                </a:tc>
                <a:tc>
                  <a:txBody>
                    <a:bodyPr/>
                    <a:lstStyle/>
                    <a:p>
                      <a:pPr lvl="0" algn="ctr">
                        <a:spcBef>
                          <a:spcPts val="750"/>
                        </a:spcBef>
                        <a:spcAft>
                          <a:spcPts val="750"/>
                        </a:spcAft>
                        <a:buNone/>
                      </a:pPr>
                      <a:r>
                        <a:rPr lang="en-GB" sz="2400">
                          <a:effectLst/>
                        </a:rPr>
                        <a:t>323 (15%)</a:t>
                      </a:r>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807059328"/>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II (1.5-3cm)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871 (42%)</a:t>
                      </a:r>
                    </a:p>
                  </a:txBody>
                  <a:tcPr marL="47625" marR="47625" marT="76200" marB="76200" anchor="ctr"/>
                </a:tc>
                <a:tc>
                  <a:txBody>
                    <a:bodyPr/>
                    <a:lstStyle/>
                    <a:p>
                      <a:pPr lvl="0" algn="ctr">
                        <a:spcBef>
                          <a:spcPts val="750"/>
                        </a:spcBef>
                        <a:spcAft>
                          <a:spcPts val="750"/>
                        </a:spcAft>
                        <a:buNone/>
                      </a:pPr>
                      <a:r>
                        <a:rPr lang="en-GB" sz="2400">
                          <a:effectLst/>
                        </a:rPr>
                        <a:t>802 (38%)</a:t>
                      </a:r>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772371945"/>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III (&gt;3cm)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452 (22%)</a:t>
                      </a:r>
                    </a:p>
                  </a:txBody>
                  <a:tcPr marL="47625" marR="47625" marT="76200" marB="76200" anchor="ctr"/>
                </a:tc>
                <a:tc>
                  <a:txBody>
                    <a:bodyPr/>
                    <a:lstStyle/>
                    <a:p>
                      <a:pPr lvl="0" algn="ctr">
                        <a:spcBef>
                          <a:spcPts val="750"/>
                        </a:spcBef>
                        <a:spcAft>
                          <a:spcPts val="750"/>
                        </a:spcAft>
                        <a:buNone/>
                      </a:pPr>
                      <a:r>
                        <a:rPr lang="en-GB" sz="2400">
                          <a:effectLst/>
                        </a:rPr>
                        <a:t>531 (25%)</a:t>
                      </a:r>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319686765"/>
                  </a:ext>
                </a:extLst>
              </a:tr>
            </a:tbl>
          </a:graphicData>
        </a:graphic>
      </p:graphicFrame>
    </p:spTree>
    <p:extLst>
      <p:ext uri="{BB962C8B-B14F-4D97-AF65-F5344CB8AC3E}">
        <p14:creationId xmlns:p14="http://schemas.microsoft.com/office/powerpoint/2010/main" val="262490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CC588-E2FB-CEAA-ECD1-C375DB2F832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1E861C1-797E-2E8C-F903-511D0DF6D75B}"/>
              </a:ext>
            </a:extLst>
          </p:cNvPr>
          <p:cNvGraphicFramePr>
            <a:graphicFrameLocks noGrp="1"/>
          </p:cNvGraphicFramePr>
          <p:nvPr>
            <p:extLst>
              <p:ext uri="{D42A27DB-BD31-4B8C-83A1-F6EECF244321}">
                <p14:modId xmlns:p14="http://schemas.microsoft.com/office/powerpoint/2010/main" val="1908168217"/>
              </p:ext>
            </p:extLst>
          </p:nvPr>
        </p:nvGraphicFramePr>
        <p:xfrm>
          <a:off x="0" y="0"/>
          <a:ext cx="12192000" cy="6839537"/>
        </p:xfrm>
        <a:graphic>
          <a:graphicData uri="http://schemas.openxmlformats.org/drawingml/2006/table">
            <a:tbl>
              <a:tblPr firstRow="1" bandRow="1">
                <a:tableStyleId>{5C22544A-7EE6-4342-B048-85BDC9FD1C3A}</a:tableStyleId>
              </a:tblPr>
              <a:tblGrid>
                <a:gridCol w="3275464">
                  <a:extLst>
                    <a:ext uri="{9D8B030D-6E8A-4147-A177-3AD203B41FA5}">
                      <a16:colId xmlns:a16="http://schemas.microsoft.com/office/drawing/2014/main" val="60498682"/>
                    </a:ext>
                  </a:extLst>
                </a:gridCol>
                <a:gridCol w="3501514">
                  <a:extLst>
                    <a:ext uri="{9D8B030D-6E8A-4147-A177-3AD203B41FA5}">
                      <a16:colId xmlns:a16="http://schemas.microsoft.com/office/drawing/2014/main" val="1339467358"/>
                    </a:ext>
                  </a:extLst>
                </a:gridCol>
                <a:gridCol w="3728977">
                  <a:extLst>
                    <a:ext uri="{9D8B030D-6E8A-4147-A177-3AD203B41FA5}">
                      <a16:colId xmlns:a16="http://schemas.microsoft.com/office/drawing/2014/main" val="2655992726"/>
                    </a:ext>
                  </a:extLst>
                </a:gridCol>
                <a:gridCol w="1686045">
                  <a:extLst>
                    <a:ext uri="{9D8B030D-6E8A-4147-A177-3AD203B41FA5}">
                      <a16:colId xmlns:a16="http://schemas.microsoft.com/office/drawing/2014/main" val="1579062939"/>
                    </a:ext>
                  </a:extLst>
                </a:gridCol>
              </a:tblGrid>
              <a:tr h="1652365">
                <a:tc>
                  <a:txBody>
                    <a:bodyPr/>
                    <a:lstStyle/>
                    <a:p>
                      <a:pPr marL="0" marR="0" lvl="0" algn="l">
                        <a:lnSpc>
                          <a:spcPct val="114999"/>
                        </a:lnSpc>
                        <a:spcAft>
                          <a:spcPts val="800"/>
                        </a:spcAft>
                        <a:buNone/>
                      </a:pPr>
                      <a:r>
                        <a:rPr lang="en-US" sz="2400" u="none" strike="noStrike" baseline="0" noProof="0">
                          <a:solidFill>
                            <a:srgbClr val="FFFFFF"/>
                          </a:solidFill>
                          <a:effectLst/>
                        </a:rPr>
                        <a:t>Operative Details</a:t>
                      </a:r>
                    </a:p>
                    <a:p>
                      <a:pPr marL="0" marR="0" lvl="0" algn="l">
                        <a:lnSpc>
                          <a:spcPct val="114999"/>
                        </a:lnSpc>
                        <a:spcAft>
                          <a:spcPts val="800"/>
                        </a:spcAft>
                        <a:buNone/>
                      </a:pPr>
                      <a:r>
                        <a:rPr lang="en-US" sz="1800" baseline="0">
                          <a:solidFill>
                            <a:srgbClr val="FFFFFF"/>
                          </a:solidFill>
                          <a:effectLst/>
                        </a:rPr>
                        <a:t>n (%)</a:t>
                      </a:r>
                    </a:p>
                  </a:txBody>
                  <a:tcPr marL="149873" marR="149873" marT="20816" marB="0" anchor="ctr"/>
                </a:tc>
                <a:tc>
                  <a:txBody>
                    <a:bodyPr/>
                    <a:lstStyle/>
                    <a:p>
                      <a:pPr marL="0" marR="0" lvl="0" algn="ctr">
                        <a:lnSpc>
                          <a:spcPct val="114999"/>
                        </a:lnSpc>
                        <a:spcAft>
                          <a:spcPts val="800"/>
                        </a:spcAft>
                        <a:buNone/>
                      </a:pPr>
                      <a:r>
                        <a:rPr lang="en-US" sz="2400" b="1" u="none" strike="noStrike" kern="100" baseline="0">
                          <a:solidFill>
                            <a:schemeClr val="bg1"/>
                          </a:solidFill>
                          <a:effectLst/>
                          <a:latin typeface="Arial"/>
                          <a:cs typeface="Arial"/>
                        </a:rPr>
                        <a:t>Anatomical Mesh</a:t>
                      </a:r>
                      <a:endParaRPr lang="en-US" sz="2400" b="1" u="none" strike="noStrike" baseline="0">
                        <a:solidFill>
                          <a:schemeClr val="bg1"/>
                        </a:solidFill>
                        <a:effectLst/>
                        <a:latin typeface="Arial"/>
                        <a:cs typeface="Arial"/>
                      </a:endParaRPr>
                    </a:p>
                    <a:p>
                      <a:pPr marL="0" marR="0" lvl="0" algn="ctr">
                        <a:lnSpc>
                          <a:spcPct val="114999"/>
                        </a:lnSpc>
                        <a:spcAft>
                          <a:spcPts val="800"/>
                        </a:spcAft>
                        <a:buNone/>
                      </a:pPr>
                      <a:r>
                        <a:rPr lang="en-US" sz="2400" b="0" u="none" strike="noStrike" kern="100" baseline="0">
                          <a:solidFill>
                            <a:schemeClr val="bg1"/>
                          </a:solidFill>
                          <a:effectLst/>
                          <a:latin typeface="Arial"/>
                          <a:cs typeface="Arial"/>
                        </a:rPr>
                        <a:t> </a:t>
                      </a: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lvl="0" algn="ctr">
                        <a:lnSpc>
                          <a:spcPct val="114999"/>
                        </a:lnSpc>
                        <a:spcAft>
                          <a:spcPts val="800"/>
                        </a:spcAft>
                        <a:buNone/>
                      </a:pPr>
                      <a:r>
                        <a:rPr lang="en-US" sz="2400" b="1" u="none" strike="noStrike" kern="100" baseline="0">
                          <a:solidFill>
                            <a:schemeClr val="bg1"/>
                          </a:solidFill>
                          <a:effectLst/>
                          <a:latin typeface="Arial"/>
                          <a:cs typeface="Arial"/>
                        </a:rPr>
                        <a:t>Flat Mesh </a:t>
                      </a:r>
                      <a:endParaRPr lang="en-US" sz="2400" b="1" u="none" strike="noStrike" baseline="0">
                        <a:solidFill>
                          <a:schemeClr val="bg1"/>
                        </a:solidFill>
                        <a:effectLst/>
                        <a:latin typeface="Arial"/>
                        <a:cs typeface="Arial"/>
                      </a:endParaRPr>
                    </a:p>
                    <a:p>
                      <a:pPr marL="0" marR="0" lvl="0" algn="ctr">
                        <a:lnSpc>
                          <a:spcPct val="114999"/>
                        </a:lnSpc>
                        <a:spcAft>
                          <a:spcPts val="800"/>
                        </a:spcAft>
                        <a:buNone/>
                      </a:pPr>
                      <a:r>
                        <a:rPr lang="en-US" sz="1800" b="0" u="none" strike="noStrike" kern="100" baseline="0">
                          <a:solidFill>
                            <a:schemeClr val="bg1"/>
                          </a:solidFill>
                          <a:effectLst/>
                          <a:latin typeface="Arial"/>
                          <a:cs typeface="Arial"/>
                        </a:rPr>
                        <a:t>N = 2090</a:t>
                      </a:r>
                      <a:endParaRPr lang="en-US" sz="1800" b="0" i="0" u="none" strike="noStrike" baseline="0">
                        <a:solidFill>
                          <a:schemeClr val="bg1"/>
                        </a:solidFill>
                        <a:effectLst/>
                        <a:latin typeface="Arial"/>
                        <a:cs typeface="Arial"/>
                      </a:endParaRPr>
                    </a:p>
                  </a:txBody>
                  <a:tcPr marL="149873" marR="149873" marT="20816" marB="0" anchor="ctr"/>
                </a:tc>
                <a:tc>
                  <a:txBody>
                    <a:bodyPr/>
                    <a:lstStyle/>
                    <a:p>
                      <a:pPr marL="0" marR="0" algn="ctr" fontAlgn="t">
                        <a:lnSpc>
                          <a:spcPct val="115000"/>
                        </a:lnSpc>
                        <a:spcAft>
                          <a:spcPts val="800"/>
                        </a:spcAft>
                        <a:buNone/>
                      </a:pPr>
                      <a:r>
                        <a:rPr lang="en-US" sz="2400" u="none" strike="noStrike" kern="100" baseline="0">
                          <a:solidFill>
                            <a:srgbClr val="FFFFFF"/>
                          </a:solidFill>
                          <a:effectLst/>
                        </a:rPr>
                        <a:t>p-value </a:t>
                      </a:r>
                      <a:endParaRPr lang="en-US" sz="2400" u="none" strike="noStrike" baseline="0">
                        <a:solidFill>
                          <a:srgbClr val="FFFFFF"/>
                        </a:solidFill>
                        <a:effectLst/>
                      </a:endParaRPr>
                    </a:p>
                  </a:txBody>
                  <a:tcPr marL="149873" marR="149873" marT="20816" marB="0" anchor="ctr"/>
                </a:tc>
                <a:extLst>
                  <a:ext uri="{0D108BD9-81ED-4DB2-BD59-A6C34878D82A}">
                    <a16:rowId xmlns:a16="http://schemas.microsoft.com/office/drawing/2014/main" val="3026035155"/>
                  </a:ext>
                </a:extLst>
              </a:tr>
              <a:tr h="983053">
                <a:tc>
                  <a:txBody>
                    <a:bodyPr/>
                    <a:lstStyle/>
                    <a:p>
                      <a:pPr marL="0" marR="0" algn="l" fontAlgn="t">
                        <a:lnSpc>
                          <a:spcPct val="115000"/>
                        </a:lnSpc>
                        <a:spcAft>
                          <a:spcPts val="800"/>
                        </a:spcAft>
                        <a:buNone/>
                      </a:pPr>
                      <a:r>
                        <a:rPr lang="en-US" sz="2400" b="1" u="none" strike="noStrike" kern="100" baseline="0">
                          <a:solidFill>
                            <a:srgbClr val="FFFFFF"/>
                          </a:solidFill>
                          <a:effectLst/>
                        </a:rPr>
                        <a:t>Femoral hernia</a:t>
                      </a:r>
                      <a:endParaRPr lang="en-US" sz="2400" b="1" u="none" strike="noStrike" baseline="0">
                        <a:solidFill>
                          <a:srgbClr val="FFFFFF"/>
                        </a:solidFill>
                        <a:effectLst/>
                      </a:endParaRPr>
                    </a:p>
                  </a:txBody>
                  <a:tcPr marL="149873" marR="149873" marT="20816" marB="0" anchor="ctr">
                    <a:solidFill>
                      <a:srgbClr val="9D0424"/>
                    </a:solidFill>
                  </a:tcPr>
                </a:tc>
                <a:tc>
                  <a:txBody>
                    <a:bodyPr/>
                    <a:lstStyle/>
                    <a:p>
                      <a:pPr marL="0" marR="0" algn="ctr" fontAlgn="t">
                        <a:buNone/>
                      </a:pPr>
                      <a:endParaRPr lang="en-US" sz="2400" u="none" strike="noStrike" baseline="0">
                        <a:solidFill>
                          <a:srgbClr val="000000"/>
                        </a:solidFill>
                        <a:effectLst/>
                      </a:endParaRPr>
                    </a:p>
                  </a:txBody>
                  <a:tcPr marL="149873" marR="149873" marT="20816" marB="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tc>
                <a:tc>
                  <a:txBody>
                    <a:bodyPr/>
                    <a:lstStyle/>
                    <a:p>
                      <a:pPr marL="0" marR="0" algn="ctr" fontAlgn="t">
                        <a:lnSpc>
                          <a:spcPct val="115000"/>
                        </a:lnSpc>
                        <a:spcAft>
                          <a:spcPts val="800"/>
                        </a:spcAft>
                        <a:buNone/>
                      </a:pPr>
                      <a:r>
                        <a:rPr lang="en-US" sz="2400" u="none" strike="noStrike" kern="100" baseline="0">
                          <a:solidFill>
                            <a:srgbClr val="000000"/>
                          </a:solidFill>
                          <a:effectLst/>
                        </a:rPr>
                        <a:t>0.025</a:t>
                      </a:r>
                    </a:p>
                  </a:txBody>
                  <a:tcPr marL="149873" marR="149873" marT="20816" marB="0" anchor="ctr"/>
                </a:tc>
                <a:extLst>
                  <a:ext uri="{0D108BD9-81ED-4DB2-BD59-A6C34878D82A}">
                    <a16:rowId xmlns:a16="http://schemas.microsoft.com/office/drawing/2014/main" val="2815322893"/>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 (&lt;1.5cm)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122 (5.8%)</a:t>
                      </a:r>
                    </a:p>
                  </a:txBody>
                  <a:tcPr marL="47625" marR="47625" marT="76200" marB="76200" anchor="ctr"/>
                </a:tc>
                <a:tc>
                  <a:txBody>
                    <a:bodyPr/>
                    <a:lstStyle/>
                    <a:p>
                      <a:pPr lvl="0" algn="ctr">
                        <a:spcBef>
                          <a:spcPts val="750"/>
                        </a:spcBef>
                        <a:spcAft>
                          <a:spcPts val="750"/>
                        </a:spcAft>
                        <a:buNone/>
                      </a:pPr>
                      <a:r>
                        <a:rPr lang="en-GB" sz="2400">
                          <a:effectLst/>
                        </a:rPr>
                        <a:t>120  (5.7%)</a:t>
                      </a:r>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807059328"/>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II (1.5-3cm)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38 (1.8%)</a:t>
                      </a:r>
                    </a:p>
                  </a:txBody>
                  <a:tcPr marL="47625" marR="47625" marT="76200" marB="76200" anchor="ctr"/>
                </a:tc>
                <a:tc>
                  <a:txBody>
                    <a:bodyPr/>
                    <a:lstStyle/>
                    <a:p>
                      <a:pPr lvl="0" algn="ctr">
                        <a:spcBef>
                          <a:spcPts val="750"/>
                        </a:spcBef>
                        <a:spcAft>
                          <a:spcPts val="750"/>
                        </a:spcAft>
                        <a:buNone/>
                      </a:pPr>
                      <a:r>
                        <a:rPr lang="en-GB" sz="2400">
                          <a:effectLst/>
                        </a:rPr>
                        <a:t>66 (3.2%)</a:t>
                      </a:r>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772371945"/>
                  </a:ext>
                </a:extLst>
              </a:tr>
              <a:tr h="1401373">
                <a:tc>
                  <a:txBody>
                    <a:bodyPr/>
                    <a:lstStyle/>
                    <a:p>
                      <a:pPr marL="0" marR="0" lvl="0" algn="r">
                        <a:lnSpc>
                          <a:spcPct val="114999"/>
                        </a:lnSpc>
                        <a:spcAft>
                          <a:spcPts val="800"/>
                        </a:spcAft>
                        <a:buNone/>
                      </a:pPr>
                      <a:r>
                        <a:rPr lang="en-US" sz="2400" u="none" strike="noStrike" kern="100" baseline="0" noProof="0">
                          <a:solidFill>
                            <a:srgbClr val="FFFFFF"/>
                          </a:solidFill>
                          <a:effectLst/>
                        </a:rPr>
                        <a:t> III (&gt;3cm)</a:t>
                      </a:r>
                      <a:endParaRPr lang="en-US"/>
                    </a:p>
                  </a:txBody>
                  <a:tcPr marL="149873" marR="149873" marT="20816" marB="0" anchor="ctr">
                    <a:solidFill>
                      <a:srgbClr val="9D0424"/>
                    </a:solidFill>
                  </a:tcPr>
                </a:tc>
                <a:tc>
                  <a:txBody>
                    <a:bodyPr/>
                    <a:lstStyle/>
                    <a:p>
                      <a:pPr lvl="0" algn="ctr">
                        <a:spcBef>
                          <a:spcPts val="750"/>
                        </a:spcBef>
                        <a:spcAft>
                          <a:spcPts val="750"/>
                        </a:spcAft>
                        <a:buNone/>
                      </a:pPr>
                      <a:r>
                        <a:rPr lang="en-GB" sz="2400">
                          <a:effectLst/>
                        </a:rPr>
                        <a:t>3 (0.1%)</a:t>
                      </a:r>
                    </a:p>
                  </a:txBody>
                  <a:tcPr marL="47625" marR="47625" marT="76200" marB="76200" anchor="ctr"/>
                </a:tc>
                <a:tc>
                  <a:txBody>
                    <a:bodyPr/>
                    <a:lstStyle/>
                    <a:p>
                      <a:pPr lvl="0" algn="ctr">
                        <a:spcBef>
                          <a:spcPts val="750"/>
                        </a:spcBef>
                        <a:spcAft>
                          <a:spcPts val="750"/>
                        </a:spcAft>
                        <a:buNone/>
                      </a:pPr>
                      <a:r>
                        <a:rPr lang="en-GB" sz="2400">
                          <a:effectLst/>
                        </a:rPr>
                        <a:t>7 (0.3%)</a:t>
                      </a:r>
                    </a:p>
                  </a:txBody>
                  <a:tcPr marL="47625" marR="47625" marT="76200" marB="76200" anchor="ctr"/>
                </a:tc>
                <a:tc>
                  <a:txBody>
                    <a:bodyPr/>
                    <a:lstStyle/>
                    <a:p>
                      <a:pPr marL="0" marR="0" algn="ctr" fontAlgn="t">
                        <a:lnSpc>
                          <a:spcPct val="115000"/>
                        </a:lnSpc>
                        <a:spcAft>
                          <a:spcPts val="800"/>
                        </a:spcAft>
                        <a:buNone/>
                      </a:pPr>
                      <a:endParaRPr lang="en-US" sz="2400" u="none" strike="noStrike" baseline="0">
                        <a:solidFill>
                          <a:srgbClr val="000000"/>
                        </a:solidFill>
                        <a:effectLst/>
                      </a:endParaRPr>
                    </a:p>
                  </a:txBody>
                  <a:tcPr marL="149873" marR="149873" marT="20816" marB="0" anchor="ctr"/>
                </a:tc>
                <a:extLst>
                  <a:ext uri="{0D108BD9-81ED-4DB2-BD59-A6C34878D82A}">
                    <a16:rowId xmlns:a16="http://schemas.microsoft.com/office/drawing/2014/main" val="319686765"/>
                  </a:ext>
                </a:extLst>
              </a:tr>
            </a:tbl>
          </a:graphicData>
        </a:graphic>
      </p:graphicFrame>
    </p:spTree>
    <p:extLst>
      <p:ext uri="{BB962C8B-B14F-4D97-AF65-F5344CB8AC3E}">
        <p14:creationId xmlns:p14="http://schemas.microsoft.com/office/powerpoint/2010/main" val="342274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BD7AA46-9DD7-3B52-9349-06AD9DEFB584}"/>
              </a:ext>
            </a:extLst>
          </p:cNvPr>
          <p:cNvGraphicFramePr>
            <a:graphicFrameLocks noGrp="1"/>
          </p:cNvGraphicFramePr>
          <p:nvPr>
            <p:extLst>
              <p:ext uri="{D42A27DB-BD31-4B8C-83A1-F6EECF244321}">
                <p14:modId xmlns:p14="http://schemas.microsoft.com/office/powerpoint/2010/main" val="564474267"/>
              </p:ext>
            </p:extLst>
          </p:nvPr>
        </p:nvGraphicFramePr>
        <p:xfrm>
          <a:off x="0" y="0"/>
          <a:ext cx="12191999" cy="6857997"/>
        </p:xfrm>
        <a:graphic>
          <a:graphicData uri="http://schemas.openxmlformats.org/drawingml/2006/table">
            <a:tbl>
              <a:tblPr firstRow="1" bandRow="1">
                <a:tableStyleId>{5C22544A-7EE6-4342-B048-85BDC9FD1C3A}</a:tableStyleId>
              </a:tblPr>
              <a:tblGrid>
                <a:gridCol w="3389243">
                  <a:extLst>
                    <a:ext uri="{9D8B030D-6E8A-4147-A177-3AD203B41FA5}">
                      <a16:colId xmlns:a16="http://schemas.microsoft.com/office/drawing/2014/main" val="60498682"/>
                    </a:ext>
                  </a:extLst>
                </a:gridCol>
                <a:gridCol w="3508514">
                  <a:extLst>
                    <a:ext uri="{9D8B030D-6E8A-4147-A177-3AD203B41FA5}">
                      <a16:colId xmlns:a16="http://schemas.microsoft.com/office/drawing/2014/main" val="1339467358"/>
                    </a:ext>
                  </a:extLst>
                </a:gridCol>
                <a:gridCol w="3856382">
                  <a:extLst>
                    <a:ext uri="{9D8B030D-6E8A-4147-A177-3AD203B41FA5}">
                      <a16:colId xmlns:a16="http://schemas.microsoft.com/office/drawing/2014/main" val="2655992726"/>
                    </a:ext>
                  </a:extLst>
                </a:gridCol>
                <a:gridCol w="1437860">
                  <a:extLst>
                    <a:ext uri="{9D8B030D-6E8A-4147-A177-3AD203B41FA5}">
                      <a16:colId xmlns:a16="http://schemas.microsoft.com/office/drawing/2014/main" val="1579062939"/>
                    </a:ext>
                  </a:extLst>
                </a:gridCol>
              </a:tblGrid>
              <a:tr h="1629627">
                <a:tc>
                  <a:txBody>
                    <a:bodyPr/>
                    <a:lstStyle/>
                    <a:p>
                      <a:pPr marL="0" marR="0" lvl="0" algn="l">
                        <a:lnSpc>
                          <a:spcPct val="114999"/>
                        </a:lnSpc>
                        <a:spcAft>
                          <a:spcPts val="800"/>
                        </a:spcAft>
                        <a:buNone/>
                      </a:pPr>
                      <a:r>
                        <a:rPr lang="en-US" sz="2400" b="1" u="none" strike="noStrike" noProof="0">
                          <a:solidFill>
                            <a:schemeClr val="bg1"/>
                          </a:solidFill>
                          <a:effectLst/>
                        </a:rPr>
                        <a:t>Mesh Characteristics </a:t>
                      </a:r>
                      <a:endParaRPr lang="en-US" sz="2400" b="0" u="none" strike="noStrike" noProof="0">
                        <a:solidFill>
                          <a:schemeClr val="bg1"/>
                        </a:solidFill>
                        <a:effectLst/>
                        <a:latin typeface="+mn-lt"/>
                      </a:endParaRPr>
                    </a:p>
                    <a:p>
                      <a:pPr marL="0" marR="0" lvl="0" indent="0" algn="l" defTabSz="914400" rtl="0" eaLnBrk="1" fontAlgn="auto" latinLnBrk="0" hangingPunct="1">
                        <a:lnSpc>
                          <a:spcPct val="114999"/>
                        </a:lnSpc>
                        <a:spcBef>
                          <a:spcPts val="0"/>
                        </a:spcBef>
                        <a:spcAft>
                          <a:spcPts val="800"/>
                        </a:spcAft>
                        <a:buClrTx/>
                        <a:buSzTx/>
                        <a:buFontTx/>
                        <a:buNone/>
                        <a:tabLst/>
                        <a:defRPr/>
                      </a:pPr>
                      <a:r>
                        <a:rPr lang="en-US" sz="1800" b="0">
                          <a:solidFill>
                            <a:schemeClr val="bg1"/>
                          </a:solidFill>
                          <a:effectLst/>
                        </a:rPr>
                        <a:t>median (IQR) or n (%)</a:t>
                      </a:r>
                      <a:endParaRPr lang="en-US" sz="1800" b="0">
                        <a:solidFill>
                          <a:schemeClr val="bg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a:solidFill>
                            <a:schemeClr val="bg1"/>
                          </a:solidFill>
                          <a:effectLst/>
                        </a:rPr>
                        <a:t>Anatomical Mesh</a:t>
                      </a:r>
                      <a:endParaRPr lang="en-US" sz="2400" b="0" u="none" strike="noStrike">
                        <a:solidFill>
                          <a:schemeClr val="bg1"/>
                        </a:solidFill>
                        <a:effectLst/>
                      </a:endParaRPr>
                    </a:p>
                    <a:p>
                      <a:pPr marL="0" marR="0" algn="ctr" fontAlgn="t">
                        <a:lnSpc>
                          <a:spcPct val="115000"/>
                        </a:lnSpc>
                        <a:spcAft>
                          <a:spcPts val="800"/>
                        </a:spcAft>
                        <a:buNone/>
                      </a:pPr>
                      <a:r>
                        <a:rPr lang="en-US" sz="1800" b="0" u="none" strike="noStrike" kern="100">
                          <a:solidFill>
                            <a:schemeClr val="bg1"/>
                          </a:solidFill>
                          <a:effectLst/>
                        </a:rPr>
                        <a:t> N = 2090</a:t>
                      </a:r>
                      <a:endParaRPr lang="en-US" sz="1800" b="0" i="0" u="none" strike="noStrike">
                        <a:solidFill>
                          <a:schemeClr val="bg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a:solidFill>
                            <a:schemeClr val="bg1"/>
                          </a:solidFill>
                          <a:effectLst/>
                        </a:rPr>
                        <a:t>Flat Mesh </a:t>
                      </a:r>
                      <a:endParaRPr lang="en-US" sz="2400" b="0" u="none" strike="noStrike">
                        <a:solidFill>
                          <a:schemeClr val="bg1"/>
                        </a:solidFill>
                        <a:effectLst/>
                      </a:endParaRPr>
                    </a:p>
                    <a:p>
                      <a:pPr marL="0" marR="0" algn="ctr" fontAlgn="t">
                        <a:lnSpc>
                          <a:spcPct val="115000"/>
                        </a:lnSpc>
                        <a:spcAft>
                          <a:spcPts val="800"/>
                        </a:spcAft>
                        <a:buNone/>
                      </a:pPr>
                      <a:r>
                        <a:rPr lang="en-US" sz="1800" b="0" u="none" strike="noStrike" kern="100">
                          <a:solidFill>
                            <a:schemeClr val="bg1"/>
                          </a:solidFill>
                          <a:effectLst/>
                        </a:rPr>
                        <a:t>N = 2090</a:t>
                      </a:r>
                      <a:endParaRPr lang="en-US" sz="1800" b="0" i="0" u="none" strike="noStrike">
                        <a:solidFill>
                          <a:schemeClr val="bg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a:solidFill>
                            <a:schemeClr val="bg1"/>
                          </a:solidFill>
                          <a:effectLst/>
                        </a:rPr>
                        <a:t>p-value </a:t>
                      </a:r>
                      <a:endParaRPr lang="en-US" sz="2400" b="0" i="0" u="none" strike="noStrike">
                        <a:solidFill>
                          <a:schemeClr val="bg1"/>
                        </a:solidFill>
                        <a:effectLst/>
                        <a:latin typeface="+mn-lt"/>
                      </a:endParaRPr>
                    </a:p>
                  </a:txBody>
                  <a:tcPr marL="149873" marR="149873" marT="20816" marB="0" anchor="ctr"/>
                </a:tc>
                <a:extLst>
                  <a:ext uri="{0D108BD9-81ED-4DB2-BD59-A6C34878D82A}">
                    <a16:rowId xmlns:a16="http://schemas.microsoft.com/office/drawing/2014/main" val="3026035155"/>
                  </a:ext>
                </a:extLst>
              </a:tr>
              <a:tr h="746910">
                <a:tc>
                  <a:txBody>
                    <a:bodyPr/>
                    <a:lstStyle/>
                    <a:p>
                      <a:pPr marL="0" marR="0" algn="l" fontAlgn="t">
                        <a:lnSpc>
                          <a:spcPct val="115000"/>
                        </a:lnSpc>
                        <a:spcAft>
                          <a:spcPts val="800"/>
                        </a:spcAft>
                        <a:buNone/>
                      </a:pPr>
                      <a:r>
                        <a:rPr lang="en-US" sz="2400" b="1" i="0" u="none" strike="noStrike">
                          <a:solidFill>
                            <a:schemeClr val="bg1"/>
                          </a:solidFill>
                          <a:effectLst/>
                          <a:latin typeface="+mn-lt"/>
                        </a:rPr>
                        <a:t>Mesh size</a:t>
                      </a:r>
                    </a:p>
                  </a:txBody>
                  <a:tcPr marL="149873" marR="149873" marT="20816" marB="0" anchor="ctr">
                    <a:solidFill>
                      <a:srgbClr val="9D0424"/>
                    </a:solidFill>
                  </a:tcPr>
                </a:tc>
                <a:tc>
                  <a:txBody>
                    <a:bodyPr/>
                    <a:lstStyle/>
                    <a:p>
                      <a:pPr marL="0" marR="0" algn="ctr" fontAlgn="t">
                        <a:buNone/>
                      </a:pP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a:solidFill>
                          <a:schemeClr val="tx1"/>
                        </a:solidFill>
                        <a:effectLst/>
                        <a:latin typeface="+mn-lt"/>
                      </a:endParaRPr>
                    </a:p>
                  </a:txBody>
                  <a:tcPr marL="149873" marR="149873" marT="20816" marB="0" anchor="ctr"/>
                </a:tc>
                <a:extLst>
                  <a:ext uri="{0D108BD9-81ED-4DB2-BD59-A6C34878D82A}">
                    <a16:rowId xmlns:a16="http://schemas.microsoft.com/office/drawing/2014/main" val="2498866360"/>
                  </a:ext>
                </a:extLst>
              </a:tr>
              <a:tr h="746910">
                <a:tc>
                  <a:txBody>
                    <a:bodyPr/>
                    <a:lstStyle/>
                    <a:p>
                      <a:pPr marL="0" marR="0" algn="r" fontAlgn="t">
                        <a:lnSpc>
                          <a:spcPct val="115000"/>
                        </a:lnSpc>
                        <a:spcAft>
                          <a:spcPts val="800"/>
                        </a:spcAft>
                        <a:buNone/>
                      </a:pPr>
                      <a:r>
                        <a:rPr lang="en-US" sz="2400" b="0" u="none" strike="noStrike" kern="100">
                          <a:solidFill>
                            <a:schemeClr val="bg1"/>
                          </a:solidFill>
                          <a:effectLst/>
                        </a:rPr>
                        <a:t>Mesh length (cm)</a:t>
                      </a:r>
                      <a:endParaRPr lang="en-US" sz="2400" b="0" i="0" u="none" strike="noStrike">
                        <a:solidFill>
                          <a:schemeClr val="bg1"/>
                        </a:solidFill>
                        <a:effectLst/>
                        <a:latin typeface="+mn-lt"/>
                      </a:endParaRPr>
                    </a:p>
                  </a:txBody>
                  <a:tcPr marL="149873" marR="149873" marT="20816" marB="0" anchor="ctr">
                    <a:solidFill>
                      <a:srgbClr val="9D0424"/>
                    </a:solidFill>
                  </a:tcPr>
                </a:tc>
                <a:tc>
                  <a:txBody>
                    <a:bodyPr/>
                    <a:lstStyle/>
                    <a:p>
                      <a:pPr marL="0" marR="0" algn="ctr" fontAlgn="t">
                        <a:buNone/>
                      </a:pPr>
                      <a:r>
                        <a:rPr lang="en-US" sz="2400" b="0" u="none" strike="noStrike" kern="100">
                          <a:solidFill>
                            <a:schemeClr val="tx1"/>
                          </a:solidFill>
                          <a:effectLst/>
                        </a:rPr>
                        <a:t>12.0 (10.0 - 15.0)</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u="none" strike="noStrike" kern="100">
                          <a:solidFill>
                            <a:schemeClr val="tx1"/>
                          </a:solidFill>
                          <a:effectLst/>
                        </a:rPr>
                        <a:t>15.0 (12.0 - 15.0)</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u="none" strike="noStrike" kern="100">
                          <a:solidFill>
                            <a:schemeClr val="tx1"/>
                          </a:solidFill>
                          <a:effectLst/>
                        </a:rPr>
                        <a:t>&lt;0.001</a:t>
                      </a:r>
                      <a:endParaRPr lang="en-US" sz="2400" b="0" i="0" u="none" strike="noStrike">
                        <a:solidFill>
                          <a:schemeClr val="tx1"/>
                        </a:solidFill>
                        <a:effectLst/>
                        <a:latin typeface="+mn-lt"/>
                      </a:endParaRPr>
                    </a:p>
                  </a:txBody>
                  <a:tcPr marL="149873" marR="149873" marT="20816" marB="0" anchor="ctr"/>
                </a:tc>
                <a:extLst>
                  <a:ext uri="{0D108BD9-81ED-4DB2-BD59-A6C34878D82A}">
                    <a16:rowId xmlns:a16="http://schemas.microsoft.com/office/drawing/2014/main" val="3047642294"/>
                  </a:ext>
                </a:extLst>
              </a:tr>
              <a:tr h="746910">
                <a:tc>
                  <a:txBody>
                    <a:bodyPr/>
                    <a:lstStyle/>
                    <a:p>
                      <a:pPr marL="0" marR="0" algn="r" fontAlgn="t">
                        <a:lnSpc>
                          <a:spcPct val="115000"/>
                        </a:lnSpc>
                        <a:spcAft>
                          <a:spcPts val="800"/>
                        </a:spcAft>
                        <a:buNone/>
                      </a:pPr>
                      <a:r>
                        <a:rPr lang="en-US" sz="2400" b="0" u="none" strike="noStrike" kern="100">
                          <a:solidFill>
                            <a:schemeClr val="bg1"/>
                          </a:solidFill>
                          <a:effectLst/>
                        </a:rPr>
                        <a:t>Mesh width (cm)</a:t>
                      </a:r>
                      <a:endParaRPr lang="en-US" sz="2400" b="0" i="0" u="none" strike="noStrike">
                        <a:solidFill>
                          <a:schemeClr val="bg1"/>
                        </a:solidFill>
                        <a:effectLst/>
                        <a:latin typeface="+mn-lt"/>
                      </a:endParaRPr>
                    </a:p>
                  </a:txBody>
                  <a:tcPr marL="149873" marR="149873" marT="20816" marB="0" anchor="ctr">
                    <a:solidFill>
                      <a:srgbClr val="9D0424"/>
                    </a:solidFill>
                  </a:tcPr>
                </a:tc>
                <a:tc>
                  <a:txBody>
                    <a:bodyPr/>
                    <a:lstStyle/>
                    <a:p>
                      <a:pPr marL="0" marR="0" algn="ctr" fontAlgn="t">
                        <a:buNone/>
                      </a:pPr>
                      <a:r>
                        <a:rPr lang="en-US" sz="2400" b="0" u="none" strike="noStrike" kern="100">
                          <a:solidFill>
                            <a:schemeClr val="tx1"/>
                          </a:solidFill>
                          <a:effectLst/>
                        </a:rPr>
                        <a:t>15.0 (10.0 - 15.0)</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u="none" strike="noStrike" kern="100">
                          <a:solidFill>
                            <a:schemeClr val="tx1"/>
                          </a:solidFill>
                          <a:effectLst/>
                        </a:rPr>
                        <a:t>12.0 (10.0 - 15.0)</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u="none" strike="noStrike" kern="100">
                          <a:solidFill>
                            <a:schemeClr val="tx1"/>
                          </a:solidFill>
                          <a:effectLst/>
                        </a:rPr>
                        <a:t>0.133</a:t>
                      </a:r>
                      <a:endParaRPr lang="en-US" sz="2400" b="0" i="0" u="none" strike="noStrike">
                        <a:solidFill>
                          <a:schemeClr val="tx1"/>
                        </a:solidFill>
                        <a:effectLst/>
                        <a:latin typeface="+mn-lt"/>
                      </a:endParaRPr>
                    </a:p>
                  </a:txBody>
                  <a:tcPr marL="149873" marR="149873" marT="20816" marB="0" anchor="ctr"/>
                </a:tc>
                <a:extLst>
                  <a:ext uri="{0D108BD9-81ED-4DB2-BD59-A6C34878D82A}">
                    <a16:rowId xmlns:a16="http://schemas.microsoft.com/office/drawing/2014/main" val="2894283777"/>
                  </a:ext>
                </a:extLst>
              </a:tr>
              <a:tr h="746910">
                <a:tc>
                  <a:txBody>
                    <a:bodyPr/>
                    <a:lstStyle/>
                    <a:p>
                      <a:pPr marL="0" marR="0" algn="l" fontAlgn="t">
                        <a:lnSpc>
                          <a:spcPct val="115000"/>
                        </a:lnSpc>
                        <a:spcAft>
                          <a:spcPts val="800"/>
                        </a:spcAft>
                        <a:buNone/>
                      </a:pPr>
                      <a:r>
                        <a:rPr lang="en-US" sz="2400" b="1" u="none" strike="noStrike" kern="100">
                          <a:solidFill>
                            <a:schemeClr val="bg1"/>
                          </a:solidFill>
                          <a:effectLst/>
                        </a:rPr>
                        <a:t>Mesh weight</a:t>
                      </a:r>
                      <a:endParaRPr lang="en-US" sz="2400" b="1" i="0" u="none" strike="noStrike">
                        <a:solidFill>
                          <a:schemeClr val="bg1"/>
                        </a:solidFill>
                        <a:effectLst/>
                        <a:latin typeface="+mn-lt"/>
                      </a:endParaRPr>
                    </a:p>
                  </a:txBody>
                  <a:tcPr marL="149873" marR="149873" marT="20816" marB="0" anchor="ctr">
                    <a:solidFill>
                      <a:srgbClr val="9D0424"/>
                    </a:solidFill>
                  </a:tcPr>
                </a:tc>
                <a:tc>
                  <a:txBody>
                    <a:bodyPr/>
                    <a:lstStyle/>
                    <a:p>
                      <a:pPr marL="0" marR="0" algn="ctr" fontAlgn="t">
                        <a:buNone/>
                      </a:pP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i="0" u="none" strike="noStrike">
                          <a:solidFill>
                            <a:schemeClr val="tx1"/>
                          </a:solidFill>
                          <a:effectLst/>
                          <a:latin typeface="+mn-lt"/>
                        </a:rPr>
                        <a:t>&lt;0.001</a:t>
                      </a:r>
                    </a:p>
                  </a:txBody>
                  <a:tcPr marL="149873" marR="149873" marT="20816" marB="0" anchor="ctr"/>
                </a:tc>
                <a:extLst>
                  <a:ext uri="{0D108BD9-81ED-4DB2-BD59-A6C34878D82A}">
                    <a16:rowId xmlns:a16="http://schemas.microsoft.com/office/drawing/2014/main" val="2929497279"/>
                  </a:ext>
                </a:extLst>
              </a:tr>
              <a:tr h="746910">
                <a:tc>
                  <a:txBody>
                    <a:bodyPr/>
                    <a:lstStyle/>
                    <a:p>
                      <a:pPr marL="0" marR="0" algn="r" fontAlgn="t">
                        <a:lnSpc>
                          <a:spcPct val="115000"/>
                        </a:lnSpc>
                        <a:spcAft>
                          <a:spcPts val="800"/>
                        </a:spcAft>
                        <a:buNone/>
                      </a:pPr>
                      <a:r>
                        <a:rPr lang="en-US" sz="2400" b="0" i="0" u="none" strike="noStrike">
                          <a:solidFill>
                            <a:schemeClr val="bg1"/>
                          </a:solidFill>
                          <a:effectLst/>
                          <a:latin typeface="+mn-lt"/>
                        </a:rPr>
                        <a:t>HWM</a:t>
                      </a:r>
                    </a:p>
                  </a:txBody>
                  <a:tcPr marL="149873" marR="149873" marT="20816" marB="0" anchor="ctr">
                    <a:solidFill>
                      <a:srgbClr val="9D0424"/>
                    </a:solidFill>
                  </a:tcPr>
                </a:tc>
                <a:tc>
                  <a:txBody>
                    <a:bodyPr/>
                    <a:lstStyle/>
                    <a:p>
                      <a:pPr marL="0" marR="0" algn="ctr" fontAlgn="t">
                        <a:buNone/>
                      </a:pPr>
                      <a:r>
                        <a:rPr lang="en-US" sz="2400" b="0" i="0" kern="1200">
                          <a:solidFill>
                            <a:schemeClr val="tx1"/>
                          </a:solidFill>
                          <a:effectLst/>
                          <a:latin typeface="+mn-lt"/>
                          <a:ea typeface="+mn-ea"/>
                          <a:cs typeface="+mn-cs"/>
                        </a:rPr>
                        <a:t>1,382 (66%)</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i="0" kern="1200">
                          <a:solidFill>
                            <a:schemeClr val="tx1"/>
                          </a:solidFill>
                          <a:effectLst/>
                          <a:latin typeface="+mn-lt"/>
                          <a:ea typeface="+mn-ea"/>
                          <a:cs typeface="+mn-cs"/>
                        </a:rPr>
                        <a:t>708 (34%)</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endParaRPr lang="en-US" sz="2400" b="0" i="0" u="none" strike="noStrike">
                        <a:solidFill>
                          <a:schemeClr val="tx1"/>
                        </a:solidFill>
                        <a:effectLst/>
                        <a:latin typeface="+mn-lt"/>
                      </a:endParaRPr>
                    </a:p>
                  </a:txBody>
                  <a:tcPr marL="149873" marR="149873" marT="20816" marB="0" anchor="ctr"/>
                </a:tc>
                <a:extLst>
                  <a:ext uri="{0D108BD9-81ED-4DB2-BD59-A6C34878D82A}">
                    <a16:rowId xmlns:a16="http://schemas.microsoft.com/office/drawing/2014/main" val="3761812245"/>
                  </a:ext>
                </a:extLst>
              </a:tr>
              <a:tr h="746910">
                <a:tc>
                  <a:txBody>
                    <a:bodyPr/>
                    <a:lstStyle/>
                    <a:p>
                      <a:pPr marL="0" marR="0" algn="r" fontAlgn="t">
                        <a:lnSpc>
                          <a:spcPct val="115000"/>
                        </a:lnSpc>
                        <a:spcAft>
                          <a:spcPts val="800"/>
                        </a:spcAft>
                        <a:buNone/>
                      </a:pPr>
                      <a:r>
                        <a:rPr lang="en-US" sz="2400" b="0" i="0" u="none" strike="noStrike">
                          <a:solidFill>
                            <a:schemeClr val="bg1"/>
                          </a:solidFill>
                          <a:effectLst/>
                          <a:latin typeface="+mn-lt"/>
                        </a:rPr>
                        <a:t>MWM</a:t>
                      </a:r>
                    </a:p>
                  </a:txBody>
                  <a:tcPr marL="149873" marR="149873" marT="20816" marB="0" anchor="ctr">
                    <a:solidFill>
                      <a:srgbClr val="9D0424"/>
                    </a:solidFill>
                  </a:tcPr>
                </a:tc>
                <a:tc>
                  <a:txBody>
                    <a:bodyPr/>
                    <a:lstStyle/>
                    <a:p>
                      <a:pPr marL="0" marR="0" algn="ctr" fontAlgn="t">
                        <a:buNone/>
                      </a:pPr>
                      <a:r>
                        <a:rPr lang="en-US" sz="2400" b="0" i="0" u="none" strike="noStrike">
                          <a:solidFill>
                            <a:schemeClr val="tx1"/>
                          </a:solidFill>
                          <a:effectLst/>
                          <a:latin typeface="+mn-lt"/>
                        </a:rPr>
                        <a:t>539 (26%)</a:t>
                      </a:r>
                    </a:p>
                  </a:txBody>
                  <a:tcPr marL="149873" marR="149873" marT="20816" marB="0" anchor="ctr"/>
                </a:tc>
                <a:tc>
                  <a:txBody>
                    <a:bodyPr/>
                    <a:lstStyle/>
                    <a:p>
                      <a:pPr marL="0" marR="0" algn="ctr" fontAlgn="t">
                        <a:lnSpc>
                          <a:spcPct val="115000"/>
                        </a:lnSpc>
                        <a:spcAft>
                          <a:spcPts val="800"/>
                        </a:spcAft>
                        <a:buNone/>
                      </a:pPr>
                      <a:r>
                        <a:rPr lang="en-US" sz="2400" b="0" i="0" u="none" strike="noStrike">
                          <a:solidFill>
                            <a:schemeClr val="tx1"/>
                          </a:solidFill>
                          <a:effectLst/>
                          <a:latin typeface="+mn-lt"/>
                        </a:rPr>
                        <a:t>1,151 (55%)</a:t>
                      </a:r>
                    </a:p>
                  </a:txBody>
                  <a:tcPr marL="149873" marR="149873" marT="20816" marB="0" anchor="ctr"/>
                </a:tc>
                <a:tc>
                  <a:txBody>
                    <a:bodyPr/>
                    <a:lstStyle/>
                    <a:p>
                      <a:pPr marL="0" marR="0" algn="ctr" fontAlgn="t">
                        <a:lnSpc>
                          <a:spcPct val="115000"/>
                        </a:lnSpc>
                        <a:spcAft>
                          <a:spcPts val="800"/>
                        </a:spcAft>
                        <a:buNone/>
                      </a:pPr>
                      <a:endParaRPr lang="en-US" sz="2400" b="0" i="0" u="none" strike="noStrike">
                        <a:solidFill>
                          <a:schemeClr val="tx1"/>
                        </a:solidFill>
                        <a:effectLst/>
                        <a:latin typeface="+mn-lt"/>
                      </a:endParaRPr>
                    </a:p>
                  </a:txBody>
                  <a:tcPr marL="149873" marR="149873" marT="20816" marB="0" anchor="ctr"/>
                </a:tc>
                <a:extLst>
                  <a:ext uri="{0D108BD9-81ED-4DB2-BD59-A6C34878D82A}">
                    <a16:rowId xmlns:a16="http://schemas.microsoft.com/office/drawing/2014/main" val="1601588426"/>
                  </a:ext>
                </a:extLst>
              </a:tr>
              <a:tr h="746910">
                <a:tc>
                  <a:txBody>
                    <a:bodyPr/>
                    <a:lstStyle/>
                    <a:p>
                      <a:pPr marL="0" marR="0" algn="r" fontAlgn="t">
                        <a:lnSpc>
                          <a:spcPct val="115000"/>
                        </a:lnSpc>
                        <a:spcAft>
                          <a:spcPts val="800"/>
                        </a:spcAft>
                        <a:buNone/>
                      </a:pPr>
                      <a:r>
                        <a:rPr lang="en-US" sz="2400" b="0" i="0" u="none" strike="noStrike">
                          <a:solidFill>
                            <a:schemeClr val="bg1"/>
                          </a:solidFill>
                          <a:effectLst/>
                          <a:latin typeface="+mn-lt"/>
                        </a:rPr>
                        <a:t>LWM</a:t>
                      </a:r>
                    </a:p>
                  </a:txBody>
                  <a:tcPr marL="149873" marR="149873" marT="20816" marB="0" anchor="ctr">
                    <a:solidFill>
                      <a:srgbClr val="9D0424"/>
                    </a:solidFill>
                  </a:tcPr>
                </a:tc>
                <a:tc>
                  <a:txBody>
                    <a:bodyPr/>
                    <a:lstStyle/>
                    <a:p>
                      <a:pPr marL="0" marR="0" algn="ctr" fontAlgn="t">
                        <a:buNone/>
                      </a:pPr>
                      <a:r>
                        <a:rPr lang="en-US" sz="2400" b="0" i="0" u="none" strike="noStrike">
                          <a:solidFill>
                            <a:schemeClr val="tx1"/>
                          </a:solidFill>
                          <a:effectLst/>
                          <a:latin typeface="+mn-lt"/>
                        </a:rPr>
                        <a:t>169 (8.1%)</a:t>
                      </a:r>
                    </a:p>
                  </a:txBody>
                  <a:tcPr marL="149873" marR="149873" marT="20816" marB="0" anchor="ctr"/>
                </a:tc>
                <a:tc>
                  <a:txBody>
                    <a:bodyPr/>
                    <a:lstStyle/>
                    <a:p>
                      <a:pPr marL="0" marR="0" algn="ctr" fontAlgn="t">
                        <a:lnSpc>
                          <a:spcPct val="115000"/>
                        </a:lnSpc>
                        <a:spcAft>
                          <a:spcPts val="800"/>
                        </a:spcAft>
                        <a:buNone/>
                      </a:pPr>
                      <a:r>
                        <a:rPr lang="en-US" sz="2400" b="0" i="0" u="none" strike="noStrike">
                          <a:solidFill>
                            <a:schemeClr val="tx1"/>
                          </a:solidFill>
                          <a:effectLst/>
                          <a:latin typeface="+mn-lt"/>
                        </a:rPr>
                        <a:t>231 (11%)</a:t>
                      </a:r>
                    </a:p>
                  </a:txBody>
                  <a:tcPr marL="149873" marR="149873" marT="20816" marB="0" anchor="ctr"/>
                </a:tc>
                <a:tc>
                  <a:txBody>
                    <a:bodyPr/>
                    <a:lstStyle/>
                    <a:p>
                      <a:pPr marL="0" marR="0" algn="ctr" fontAlgn="t">
                        <a:lnSpc>
                          <a:spcPct val="115000"/>
                        </a:lnSpc>
                        <a:spcAft>
                          <a:spcPts val="800"/>
                        </a:spcAft>
                        <a:buNone/>
                      </a:pPr>
                      <a:endParaRPr lang="en-US" sz="2400" b="0" i="0" u="none" strike="noStrike">
                        <a:solidFill>
                          <a:schemeClr val="tx1"/>
                        </a:solidFill>
                        <a:effectLst/>
                        <a:latin typeface="+mn-lt"/>
                      </a:endParaRPr>
                    </a:p>
                  </a:txBody>
                  <a:tcPr marL="149873" marR="149873" marT="20816" marB="0" anchor="ctr"/>
                </a:tc>
                <a:extLst>
                  <a:ext uri="{0D108BD9-81ED-4DB2-BD59-A6C34878D82A}">
                    <a16:rowId xmlns:a16="http://schemas.microsoft.com/office/drawing/2014/main" val="2435363025"/>
                  </a:ext>
                </a:extLst>
              </a:tr>
            </a:tbl>
          </a:graphicData>
        </a:graphic>
      </p:graphicFrame>
    </p:spTree>
    <p:extLst>
      <p:ext uri="{BB962C8B-B14F-4D97-AF65-F5344CB8AC3E}">
        <p14:creationId xmlns:p14="http://schemas.microsoft.com/office/powerpoint/2010/main" val="144982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7B1F2E2-C087-9DAF-A6CC-B5F57EAEF012}"/>
              </a:ext>
            </a:extLst>
          </p:cNvPr>
          <p:cNvGraphicFramePr>
            <a:graphicFrameLocks noGrp="1"/>
          </p:cNvGraphicFramePr>
          <p:nvPr>
            <p:extLst>
              <p:ext uri="{D42A27DB-BD31-4B8C-83A1-F6EECF244321}">
                <p14:modId xmlns:p14="http://schemas.microsoft.com/office/powerpoint/2010/main" val="2826771378"/>
              </p:ext>
            </p:extLst>
          </p:nvPr>
        </p:nvGraphicFramePr>
        <p:xfrm>
          <a:off x="12915" y="25831"/>
          <a:ext cx="12191999" cy="6838678"/>
        </p:xfrm>
        <a:graphic>
          <a:graphicData uri="http://schemas.openxmlformats.org/drawingml/2006/table">
            <a:tbl>
              <a:tblPr firstRow="1" bandRow="1">
                <a:tableStyleId>{5C22544A-7EE6-4342-B048-85BDC9FD1C3A}</a:tableStyleId>
              </a:tblPr>
              <a:tblGrid>
                <a:gridCol w="3389243">
                  <a:extLst>
                    <a:ext uri="{9D8B030D-6E8A-4147-A177-3AD203B41FA5}">
                      <a16:colId xmlns:a16="http://schemas.microsoft.com/office/drawing/2014/main" val="60498682"/>
                    </a:ext>
                  </a:extLst>
                </a:gridCol>
                <a:gridCol w="3508514">
                  <a:extLst>
                    <a:ext uri="{9D8B030D-6E8A-4147-A177-3AD203B41FA5}">
                      <a16:colId xmlns:a16="http://schemas.microsoft.com/office/drawing/2014/main" val="1339467358"/>
                    </a:ext>
                  </a:extLst>
                </a:gridCol>
                <a:gridCol w="3856382">
                  <a:extLst>
                    <a:ext uri="{9D8B030D-6E8A-4147-A177-3AD203B41FA5}">
                      <a16:colId xmlns:a16="http://schemas.microsoft.com/office/drawing/2014/main" val="2655992726"/>
                    </a:ext>
                  </a:extLst>
                </a:gridCol>
                <a:gridCol w="1437860">
                  <a:extLst>
                    <a:ext uri="{9D8B030D-6E8A-4147-A177-3AD203B41FA5}">
                      <a16:colId xmlns:a16="http://schemas.microsoft.com/office/drawing/2014/main" val="1579062939"/>
                    </a:ext>
                  </a:extLst>
                </a:gridCol>
              </a:tblGrid>
              <a:tr h="1826236">
                <a:tc>
                  <a:txBody>
                    <a:bodyPr/>
                    <a:lstStyle/>
                    <a:p>
                      <a:pPr marL="0" marR="0" lvl="0" algn="l">
                        <a:lnSpc>
                          <a:spcPct val="114999"/>
                        </a:lnSpc>
                        <a:spcAft>
                          <a:spcPts val="800"/>
                        </a:spcAft>
                        <a:buNone/>
                      </a:pPr>
                      <a:r>
                        <a:rPr lang="en-US" sz="2400" b="1" u="none" strike="noStrike" noProof="0">
                          <a:solidFill>
                            <a:schemeClr val="bg1"/>
                          </a:solidFill>
                          <a:effectLst/>
                          <a:latin typeface="+mn-lt"/>
                        </a:rPr>
                        <a:t>Mesh Fixation</a:t>
                      </a:r>
                      <a:endParaRPr lang="en-US" sz="2400" b="0" u="none" strike="noStrike" noProof="0">
                        <a:solidFill>
                          <a:schemeClr val="bg1"/>
                        </a:solidFill>
                        <a:effectLst/>
                        <a:latin typeface="+mn-lt"/>
                      </a:endParaRPr>
                    </a:p>
                    <a:p>
                      <a:pPr marL="0" marR="0" lvl="0" indent="0" algn="l" defTabSz="914400" rtl="0" eaLnBrk="1" fontAlgn="auto" latinLnBrk="0" hangingPunct="1">
                        <a:lnSpc>
                          <a:spcPct val="114999"/>
                        </a:lnSpc>
                        <a:spcBef>
                          <a:spcPts val="0"/>
                        </a:spcBef>
                        <a:spcAft>
                          <a:spcPts val="800"/>
                        </a:spcAft>
                        <a:buClrTx/>
                        <a:buSzTx/>
                        <a:buFontTx/>
                        <a:buNone/>
                        <a:tabLst/>
                        <a:defRPr/>
                      </a:pPr>
                      <a:r>
                        <a:rPr lang="en-US" sz="1800" b="0">
                          <a:solidFill>
                            <a:schemeClr val="bg1"/>
                          </a:solidFill>
                          <a:effectLst/>
                        </a:rPr>
                        <a:t>n (%)</a:t>
                      </a:r>
                      <a:endParaRPr lang="en-US" sz="1800" b="0">
                        <a:solidFill>
                          <a:schemeClr val="bg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a:solidFill>
                            <a:schemeClr val="bg1"/>
                          </a:solidFill>
                          <a:effectLst/>
                        </a:rPr>
                        <a:t>Anatomical Mesh</a:t>
                      </a:r>
                      <a:endParaRPr lang="en-US" sz="2400" b="0" u="none" strike="noStrike">
                        <a:solidFill>
                          <a:schemeClr val="bg1"/>
                        </a:solidFill>
                        <a:effectLst/>
                      </a:endParaRPr>
                    </a:p>
                    <a:p>
                      <a:pPr marL="0" marR="0" algn="ctr" fontAlgn="t">
                        <a:lnSpc>
                          <a:spcPct val="115000"/>
                        </a:lnSpc>
                        <a:spcAft>
                          <a:spcPts val="800"/>
                        </a:spcAft>
                        <a:buNone/>
                      </a:pPr>
                      <a:r>
                        <a:rPr lang="en-US" sz="2400" b="0" u="none" strike="noStrike" kern="100">
                          <a:solidFill>
                            <a:schemeClr val="bg1"/>
                          </a:solidFill>
                          <a:effectLst/>
                        </a:rPr>
                        <a:t> </a:t>
                      </a:r>
                      <a:r>
                        <a:rPr lang="en-US" sz="1800" b="0" u="none" strike="noStrike" kern="100">
                          <a:solidFill>
                            <a:schemeClr val="bg1"/>
                          </a:solidFill>
                          <a:effectLst/>
                        </a:rPr>
                        <a:t>N = 2090</a:t>
                      </a:r>
                      <a:endParaRPr lang="en-US" sz="1800" b="0" i="0" u="none" strike="noStrike">
                        <a:solidFill>
                          <a:schemeClr val="bg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a:solidFill>
                            <a:schemeClr val="bg1"/>
                          </a:solidFill>
                          <a:effectLst/>
                        </a:rPr>
                        <a:t>Flat Mesh </a:t>
                      </a:r>
                      <a:endParaRPr lang="en-US" sz="2400" b="0" u="none" strike="noStrike">
                        <a:solidFill>
                          <a:schemeClr val="bg1"/>
                        </a:solidFill>
                        <a:effectLst/>
                      </a:endParaRPr>
                    </a:p>
                    <a:p>
                      <a:pPr marL="0" marR="0" algn="ctr" fontAlgn="t">
                        <a:lnSpc>
                          <a:spcPct val="115000"/>
                        </a:lnSpc>
                        <a:spcAft>
                          <a:spcPts val="800"/>
                        </a:spcAft>
                        <a:buNone/>
                      </a:pPr>
                      <a:r>
                        <a:rPr lang="en-US" sz="1800" b="0" u="none" strike="noStrike" kern="100">
                          <a:solidFill>
                            <a:schemeClr val="bg1"/>
                          </a:solidFill>
                          <a:effectLst/>
                        </a:rPr>
                        <a:t>N = 2090</a:t>
                      </a:r>
                      <a:endParaRPr lang="en-US" sz="1800" b="0" i="0" u="none" strike="noStrike">
                        <a:solidFill>
                          <a:schemeClr val="bg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1" u="none" strike="noStrike" kern="100">
                          <a:solidFill>
                            <a:schemeClr val="bg1"/>
                          </a:solidFill>
                          <a:effectLst/>
                        </a:rPr>
                        <a:t>p-value </a:t>
                      </a:r>
                      <a:endParaRPr lang="en-US" sz="2400" b="0" i="0" u="none" strike="noStrike">
                        <a:solidFill>
                          <a:schemeClr val="bg1"/>
                        </a:solidFill>
                        <a:effectLst/>
                        <a:latin typeface="+mn-lt"/>
                      </a:endParaRPr>
                    </a:p>
                  </a:txBody>
                  <a:tcPr marL="149873" marR="149873" marT="20816" marB="0" anchor="ctr"/>
                </a:tc>
                <a:extLst>
                  <a:ext uri="{0D108BD9-81ED-4DB2-BD59-A6C34878D82A}">
                    <a16:rowId xmlns:a16="http://schemas.microsoft.com/office/drawing/2014/main" val="3026035155"/>
                  </a:ext>
                </a:extLst>
              </a:tr>
              <a:tr h="835407">
                <a:tc>
                  <a:txBody>
                    <a:bodyPr/>
                    <a:lstStyle/>
                    <a:p>
                      <a:pPr marL="0" marR="0" lvl="0" algn="r">
                        <a:lnSpc>
                          <a:spcPct val="114999"/>
                        </a:lnSpc>
                        <a:spcAft>
                          <a:spcPts val="800"/>
                        </a:spcAft>
                        <a:buNone/>
                      </a:pPr>
                      <a:r>
                        <a:rPr lang="en-US" sz="2400" b="0" i="0" u="none" strike="noStrike">
                          <a:solidFill>
                            <a:schemeClr val="bg1"/>
                          </a:solidFill>
                          <a:effectLst/>
                          <a:latin typeface="+mn-lt"/>
                        </a:rPr>
                        <a:t>Suture</a:t>
                      </a:r>
                      <a:endParaRPr lang="en-US"/>
                    </a:p>
                  </a:txBody>
                  <a:tcPr marL="149873" marR="149873" marT="20816" marB="0" anchor="ctr">
                    <a:solidFill>
                      <a:srgbClr val="9D0424"/>
                    </a:solidFill>
                  </a:tcPr>
                </a:tc>
                <a:tc>
                  <a:txBody>
                    <a:bodyPr/>
                    <a:lstStyle/>
                    <a:p>
                      <a:pPr marL="0" marR="0" lvl="0" algn="ctr">
                        <a:buNone/>
                      </a:pPr>
                      <a:r>
                        <a:rPr lang="en-US" sz="2400" b="0" i="0" u="none" strike="noStrike">
                          <a:solidFill>
                            <a:schemeClr val="tx1"/>
                          </a:solidFill>
                          <a:effectLst/>
                          <a:latin typeface="+mn-lt"/>
                        </a:rPr>
                        <a:t>870 (42%)</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858 (41%)</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0.706</a:t>
                      </a:r>
                      <a:endParaRPr lang="en-US"/>
                    </a:p>
                  </a:txBody>
                  <a:tcPr marL="149873" marR="149873" marT="20816" marB="0" anchor="ctr"/>
                </a:tc>
                <a:extLst>
                  <a:ext uri="{0D108BD9-81ED-4DB2-BD59-A6C34878D82A}">
                    <a16:rowId xmlns:a16="http://schemas.microsoft.com/office/drawing/2014/main" val="3280509978"/>
                  </a:ext>
                </a:extLst>
              </a:tr>
              <a:tr h="835407">
                <a:tc>
                  <a:txBody>
                    <a:bodyPr/>
                    <a:lstStyle/>
                    <a:p>
                      <a:pPr marL="0" marR="0" lvl="0" algn="r">
                        <a:lnSpc>
                          <a:spcPct val="114999"/>
                        </a:lnSpc>
                        <a:spcAft>
                          <a:spcPts val="800"/>
                        </a:spcAft>
                        <a:buNone/>
                      </a:pPr>
                      <a:r>
                        <a:rPr lang="en-US" sz="2400" b="0" i="0" u="none" strike="noStrike">
                          <a:solidFill>
                            <a:schemeClr val="bg1"/>
                          </a:solidFill>
                          <a:effectLst/>
                          <a:latin typeface="+mn-lt"/>
                        </a:rPr>
                        <a:t>Tacks </a:t>
                      </a:r>
                      <a:endParaRPr lang="en-US"/>
                    </a:p>
                  </a:txBody>
                  <a:tcPr marL="149873" marR="149873" marT="20816" marB="0" anchor="ctr">
                    <a:solidFill>
                      <a:srgbClr val="9D0424"/>
                    </a:solidFill>
                  </a:tcPr>
                </a:tc>
                <a:tc>
                  <a:txBody>
                    <a:bodyPr/>
                    <a:lstStyle/>
                    <a:p>
                      <a:pPr marL="0" marR="0" lvl="0" algn="ctr">
                        <a:buNone/>
                      </a:pPr>
                      <a:r>
                        <a:rPr lang="en-US" sz="2400" b="0" i="0" u="none" strike="noStrike">
                          <a:solidFill>
                            <a:schemeClr val="tx1"/>
                          </a:solidFill>
                          <a:effectLst/>
                          <a:latin typeface="+mn-lt"/>
                        </a:rPr>
                        <a:t>609 (29%)</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559 (27%)</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0.085</a:t>
                      </a:r>
                      <a:endParaRPr lang="en-US"/>
                    </a:p>
                  </a:txBody>
                  <a:tcPr marL="149873" marR="149873" marT="20816" marB="0" anchor="ctr"/>
                </a:tc>
                <a:extLst>
                  <a:ext uri="{0D108BD9-81ED-4DB2-BD59-A6C34878D82A}">
                    <a16:rowId xmlns:a16="http://schemas.microsoft.com/office/drawing/2014/main" val="3421969859"/>
                  </a:ext>
                </a:extLst>
              </a:tr>
              <a:tr h="835407">
                <a:tc>
                  <a:txBody>
                    <a:bodyPr/>
                    <a:lstStyle/>
                    <a:p>
                      <a:pPr marL="0" marR="0" lvl="0" algn="r">
                        <a:lnSpc>
                          <a:spcPct val="114999"/>
                        </a:lnSpc>
                        <a:spcAft>
                          <a:spcPts val="800"/>
                        </a:spcAft>
                        <a:buNone/>
                      </a:pPr>
                      <a:r>
                        <a:rPr lang="en-US" sz="2400" b="0" i="0" u="none" strike="noStrike">
                          <a:solidFill>
                            <a:schemeClr val="bg1"/>
                          </a:solidFill>
                          <a:effectLst/>
                          <a:latin typeface="+mn-lt"/>
                        </a:rPr>
                        <a:t>SGM</a:t>
                      </a:r>
                      <a:endParaRPr lang="en-US"/>
                    </a:p>
                  </a:txBody>
                  <a:tcPr marL="149873" marR="149873" marT="20816" marB="0" anchor="ctr">
                    <a:solidFill>
                      <a:srgbClr val="9D0424"/>
                    </a:solidFill>
                  </a:tcPr>
                </a:tc>
                <a:tc>
                  <a:txBody>
                    <a:bodyPr/>
                    <a:lstStyle/>
                    <a:p>
                      <a:pPr marL="0" marR="0" lvl="0" algn="ctr">
                        <a:buNone/>
                      </a:pPr>
                      <a:r>
                        <a:rPr lang="en-US" sz="2400" b="0" i="0" u="none" strike="noStrike">
                          <a:solidFill>
                            <a:schemeClr val="tx1"/>
                          </a:solidFill>
                          <a:effectLst/>
                          <a:latin typeface="+mn-lt"/>
                        </a:rPr>
                        <a:t>545 (26%)</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674 (32%)</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&lt;0.001</a:t>
                      </a:r>
                      <a:endParaRPr lang="en-US"/>
                    </a:p>
                  </a:txBody>
                  <a:tcPr marL="149873" marR="149873" marT="20816" marB="0" anchor="ctr"/>
                </a:tc>
                <a:extLst>
                  <a:ext uri="{0D108BD9-81ED-4DB2-BD59-A6C34878D82A}">
                    <a16:rowId xmlns:a16="http://schemas.microsoft.com/office/drawing/2014/main" val="2772016844"/>
                  </a:ext>
                </a:extLst>
              </a:tr>
              <a:tr h="835407">
                <a:tc>
                  <a:txBody>
                    <a:bodyPr/>
                    <a:lstStyle/>
                    <a:p>
                      <a:pPr marL="0" lvl="0" algn="r">
                        <a:lnSpc>
                          <a:spcPct val="114999"/>
                        </a:lnSpc>
                        <a:spcAft>
                          <a:spcPts val="800"/>
                        </a:spcAft>
                        <a:buNone/>
                      </a:pPr>
                      <a:r>
                        <a:rPr lang="en-US" sz="2400" b="0" i="0" u="none" strike="noStrike">
                          <a:solidFill>
                            <a:schemeClr val="bg1"/>
                          </a:solidFill>
                          <a:effectLst/>
                          <a:latin typeface="+mn-lt"/>
                        </a:rPr>
                        <a:t>No fixation</a:t>
                      </a:r>
                      <a:endParaRPr lang="en-US"/>
                    </a:p>
                  </a:txBody>
                  <a:tcPr marL="149873" marR="149873" marT="20816" marB="0" anchor="ctr">
                    <a:solidFill>
                      <a:srgbClr val="9D0424"/>
                    </a:solidFill>
                  </a:tcPr>
                </a:tc>
                <a:tc>
                  <a:txBody>
                    <a:bodyPr/>
                    <a:lstStyle/>
                    <a:p>
                      <a:pPr marL="0" lvl="0" algn="ctr">
                        <a:buNone/>
                      </a:pPr>
                      <a:r>
                        <a:rPr lang="en-US" sz="2400" b="0" i="0" u="none" strike="noStrike">
                          <a:solidFill>
                            <a:schemeClr val="tx1"/>
                          </a:solidFill>
                          <a:effectLst/>
                          <a:latin typeface="+mn-lt"/>
                        </a:rPr>
                        <a:t>98 (4.7%)</a:t>
                      </a:r>
                      <a:endParaRPr lang="en-US"/>
                    </a:p>
                  </a:txBody>
                  <a:tcPr marL="149873" marR="149873" marT="20816" marB="0" anchor="ctr"/>
                </a:tc>
                <a:tc>
                  <a:txBody>
                    <a:bodyPr/>
                    <a:lstStyle/>
                    <a:p>
                      <a:pPr marL="0" lvl="0" algn="ctr">
                        <a:lnSpc>
                          <a:spcPct val="114999"/>
                        </a:lnSpc>
                        <a:spcAft>
                          <a:spcPts val="800"/>
                        </a:spcAft>
                        <a:buNone/>
                      </a:pPr>
                      <a:r>
                        <a:rPr lang="en-US" sz="2400" b="0" i="0" u="none" strike="noStrike">
                          <a:solidFill>
                            <a:schemeClr val="tx1"/>
                          </a:solidFill>
                          <a:effectLst/>
                          <a:latin typeface="+mn-lt"/>
                        </a:rPr>
                        <a:t>79 (3.8%)</a:t>
                      </a:r>
                      <a:endParaRPr lang="en-US"/>
                    </a:p>
                  </a:txBody>
                  <a:tcPr marL="149873" marR="149873" marT="20816" marB="0" anchor="ctr"/>
                </a:tc>
                <a:tc>
                  <a:txBody>
                    <a:bodyPr/>
                    <a:lstStyle/>
                    <a:p>
                      <a:pPr marL="0" lvl="0" algn="ctr">
                        <a:lnSpc>
                          <a:spcPct val="114999"/>
                        </a:lnSpc>
                        <a:spcAft>
                          <a:spcPts val="800"/>
                        </a:spcAft>
                        <a:buNone/>
                      </a:pPr>
                      <a:r>
                        <a:rPr lang="en-US" sz="2400" b="0" i="0" u="none" strike="noStrike">
                          <a:solidFill>
                            <a:schemeClr val="tx1"/>
                          </a:solidFill>
                          <a:effectLst/>
                          <a:latin typeface="+mn-lt"/>
                        </a:rPr>
                        <a:t>0.144</a:t>
                      </a:r>
                      <a:endParaRPr lang="en-US"/>
                    </a:p>
                  </a:txBody>
                  <a:tcPr marL="149873" marR="149873" marT="20816" marB="0" anchor="ctr"/>
                </a:tc>
                <a:extLst>
                  <a:ext uri="{0D108BD9-81ED-4DB2-BD59-A6C34878D82A}">
                    <a16:rowId xmlns:a16="http://schemas.microsoft.com/office/drawing/2014/main" val="2552101516"/>
                  </a:ext>
                </a:extLst>
              </a:tr>
              <a:tr h="835407">
                <a:tc>
                  <a:txBody>
                    <a:bodyPr/>
                    <a:lstStyle/>
                    <a:p>
                      <a:pPr marL="0" marR="0" lvl="0" algn="r">
                        <a:lnSpc>
                          <a:spcPct val="114999"/>
                        </a:lnSpc>
                        <a:spcAft>
                          <a:spcPts val="800"/>
                        </a:spcAft>
                        <a:buNone/>
                      </a:pPr>
                      <a:r>
                        <a:rPr lang="en-US" sz="2400" b="0" i="0" u="none" strike="noStrike">
                          <a:solidFill>
                            <a:schemeClr val="bg1"/>
                          </a:solidFill>
                          <a:effectLst/>
                          <a:latin typeface="+mn-lt"/>
                        </a:rPr>
                        <a:t>Adhesives</a:t>
                      </a:r>
                      <a:endParaRPr lang="en-US"/>
                    </a:p>
                  </a:txBody>
                  <a:tcPr marL="149873" marR="149873" marT="20816" marB="0" anchor="ctr">
                    <a:solidFill>
                      <a:srgbClr val="9D0424"/>
                    </a:solidFill>
                  </a:tcPr>
                </a:tc>
                <a:tc>
                  <a:txBody>
                    <a:bodyPr/>
                    <a:lstStyle/>
                    <a:p>
                      <a:pPr marL="0" marR="0" lvl="0" algn="ctr">
                        <a:buNone/>
                      </a:pPr>
                      <a:r>
                        <a:rPr lang="en-US" sz="2400" b="0" i="0" u="none" strike="noStrike">
                          <a:solidFill>
                            <a:schemeClr val="tx1"/>
                          </a:solidFill>
                          <a:effectLst/>
                          <a:latin typeface="+mn-lt"/>
                        </a:rPr>
                        <a:t>12 (0.6%)</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34 (1.6%)</a:t>
                      </a:r>
                      <a:endParaRPr lang="en-US"/>
                    </a:p>
                  </a:txBody>
                  <a:tcPr marL="149873" marR="149873" marT="20816" marB="0" anchor="ctr"/>
                </a:tc>
                <a:tc>
                  <a:txBody>
                    <a:bodyPr/>
                    <a:lstStyle/>
                    <a:p>
                      <a:pPr marL="0" marR="0" lvl="0" algn="ctr">
                        <a:lnSpc>
                          <a:spcPct val="114999"/>
                        </a:lnSpc>
                        <a:spcAft>
                          <a:spcPts val="800"/>
                        </a:spcAft>
                        <a:buNone/>
                      </a:pPr>
                      <a:r>
                        <a:rPr lang="en-US" sz="2400" b="0" i="0" u="none" strike="noStrike">
                          <a:solidFill>
                            <a:schemeClr val="tx1"/>
                          </a:solidFill>
                          <a:effectLst/>
                          <a:latin typeface="+mn-lt"/>
                        </a:rPr>
                        <a:t>0.001</a:t>
                      </a:r>
                      <a:endParaRPr lang="en-US"/>
                    </a:p>
                  </a:txBody>
                  <a:tcPr marL="149873" marR="149873" marT="20816" marB="0" anchor="ctr"/>
                </a:tc>
                <a:extLst>
                  <a:ext uri="{0D108BD9-81ED-4DB2-BD59-A6C34878D82A}">
                    <a16:rowId xmlns:a16="http://schemas.microsoft.com/office/drawing/2014/main" val="2025606943"/>
                  </a:ext>
                </a:extLst>
              </a:tr>
              <a:tr h="835407">
                <a:tc>
                  <a:txBody>
                    <a:bodyPr/>
                    <a:lstStyle/>
                    <a:p>
                      <a:pPr marL="0" marR="0" algn="r" fontAlgn="t">
                        <a:lnSpc>
                          <a:spcPct val="115000"/>
                        </a:lnSpc>
                        <a:spcAft>
                          <a:spcPts val="800"/>
                        </a:spcAft>
                        <a:buNone/>
                      </a:pPr>
                      <a:r>
                        <a:rPr lang="en-US" sz="2400" b="0" i="0" u="none" strike="noStrike">
                          <a:solidFill>
                            <a:schemeClr val="bg1"/>
                          </a:solidFill>
                          <a:effectLst/>
                          <a:latin typeface="+mn-lt"/>
                        </a:rPr>
                        <a:t>Staples</a:t>
                      </a:r>
                    </a:p>
                  </a:txBody>
                  <a:tcPr marL="149873" marR="149873" marT="20816" marB="0" anchor="ctr">
                    <a:solidFill>
                      <a:srgbClr val="9D0424"/>
                    </a:solidFill>
                  </a:tcPr>
                </a:tc>
                <a:tc>
                  <a:txBody>
                    <a:bodyPr/>
                    <a:lstStyle/>
                    <a:p>
                      <a:pPr marL="0" marR="0" algn="ctr" fontAlgn="t">
                        <a:buNone/>
                      </a:pPr>
                      <a:r>
                        <a:rPr lang="en-US" sz="2400" b="0" i="0" kern="1200">
                          <a:solidFill>
                            <a:schemeClr val="tx1"/>
                          </a:solidFill>
                          <a:effectLst/>
                          <a:latin typeface="+mn-lt"/>
                          <a:ea typeface="+mn-ea"/>
                          <a:cs typeface="+mn-cs"/>
                        </a:rPr>
                        <a:t>14 (0.7%)</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i="0" kern="1200">
                          <a:solidFill>
                            <a:schemeClr val="tx1"/>
                          </a:solidFill>
                          <a:effectLst/>
                          <a:latin typeface="+mn-lt"/>
                          <a:ea typeface="+mn-ea"/>
                          <a:cs typeface="+mn-cs"/>
                        </a:rPr>
                        <a:t>28 (1.3%)</a:t>
                      </a:r>
                      <a:endParaRPr lang="en-US" sz="2400" b="0" i="0" u="none" strike="noStrike">
                        <a:solidFill>
                          <a:schemeClr val="tx1"/>
                        </a:solidFill>
                        <a:effectLst/>
                        <a:latin typeface="+mn-lt"/>
                      </a:endParaRPr>
                    </a:p>
                  </a:txBody>
                  <a:tcPr marL="149873" marR="149873" marT="20816" marB="0" anchor="ctr"/>
                </a:tc>
                <a:tc>
                  <a:txBody>
                    <a:bodyPr/>
                    <a:lstStyle/>
                    <a:p>
                      <a:pPr marL="0" marR="0" algn="ctr" fontAlgn="t">
                        <a:lnSpc>
                          <a:spcPct val="115000"/>
                        </a:lnSpc>
                        <a:spcAft>
                          <a:spcPts val="800"/>
                        </a:spcAft>
                        <a:buNone/>
                      </a:pPr>
                      <a:r>
                        <a:rPr lang="en-US" sz="2400" b="0" i="0" u="none" strike="noStrike">
                          <a:solidFill>
                            <a:schemeClr val="tx1"/>
                          </a:solidFill>
                          <a:effectLst/>
                          <a:latin typeface="+mn-lt"/>
                        </a:rPr>
                        <a:t>0.030</a:t>
                      </a:r>
                    </a:p>
                  </a:txBody>
                  <a:tcPr marL="149873" marR="149873" marT="20816" marB="0" anchor="ctr"/>
                </a:tc>
                <a:extLst>
                  <a:ext uri="{0D108BD9-81ED-4DB2-BD59-A6C34878D82A}">
                    <a16:rowId xmlns:a16="http://schemas.microsoft.com/office/drawing/2014/main" val="4023586516"/>
                  </a:ext>
                </a:extLst>
              </a:tr>
            </a:tbl>
          </a:graphicData>
        </a:graphic>
      </p:graphicFrame>
    </p:spTree>
    <p:extLst>
      <p:ext uri="{BB962C8B-B14F-4D97-AF65-F5344CB8AC3E}">
        <p14:creationId xmlns:p14="http://schemas.microsoft.com/office/powerpoint/2010/main" val="366513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8CB03-8F7A-FFFE-1839-3377B60609F1}"/>
              </a:ext>
            </a:extLst>
          </p:cNvPr>
          <p:cNvPicPr>
            <a:picLocks noChangeAspect="1"/>
          </p:cNvPicPr>
          <p:nvPr/>
        </p:nvPicPr>
        <p:blipFill>
          <a:blip r:embed="rId3"/>
          <a:stretch>
            <a:fillRect/>
          </a:stretch>
        </p:blipFill>
        <p:spPr>
          <a:xfrm>
            <a:off x="-4844" y="0"/>
            <a:ext cx="12187311" cy="6872377"/>
          </a:xfrm>
          <a:prstGeom prst="rect">
            <a:avLst/>
          </a:prstGeom>
        </p:spPr>
      </p:pic>
    </p:spTree>
    <p:extLst>
      <p:ext uri="{BB962C8B-B14F-4D97-AF65-F5344CB8AC3E}">
        <p14:creationId xmlns:p14="http://schemas.microsoft.com/office/powerpoint/2010/main" val="387387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CDE50D1-DCDE-F450-37C2-1BB34E61FD24}"/>
              </a:ext>
            </a:extLst>
          </p:cNvPr>
          <p:cNvGraphicFramePr>
            <a:graphicFrameLocks/>
          </p:cNvGraphicFramePr>
          <p:nvPr>
            <p:extLst>
              <p:ext uri="{D42A27DB-BD31-4B8C-83A1-F6EECF244321}">
                <p14:modId xmlns:p14="http://schemas.microsoft.com/office/powerpoint/2010/main" val="3145932948"/>
              </p:ext>
            </p:extLst>
          </p:nvPr>
        </p:nvGraphicFramePr>
        <p:xfrm>
          <a:off x="1"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166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bars&#10;&#10;AI-generated content may be incorrect.">
            <a:extLst>
              <a:ext uri="{FF2B5EF4-FFF2-40B4-BE49-F238E27FC236}">
                <a16:creationId xmlns:a16="http://schemas.microsoft.com/office/drawing/2014/main" id="{36405CA2-10BF-370D-B3CE-21B1377B6403}"/>
              </a:ext>
            </a:extLst>
          </p:cNvPr>
          <p:cNvPicPr>
            <a:picLocks noChangeAspect="1"/>
          </p:cNvPicPr>
          <p:nvPr/>
        </p:nvPicPr>
        <p:blipFill>
          <a:blip r:embed="rId3"/>
          <a:stretch>
            <a:fillRect/>
          </a:stretch>
        </p:blipFill>
        <p:spPr>
          <a:xfrm>
            <a:off x="1021" y="0"/>
            <a:ext cx="12189958" cy="6858000"/>
          </a:xfrm>
          <a:prstGeom prst="rect">
            <a:avLst/>
          </a:prstGeom>
        </p:spPr>
      </p:pic>
    </p:spTree>
    <p:extLst>
      <p:ext uri="{BB962C8B-B14F-4D97-AF65-F5344CB8AC3E}">
        <p14:creationId xmlns:p14="http://schemas.microsoft.com/office/powerpoint/2010/main" val="2592140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bars&#10;&#10;AI-generated content may be incorrect.">
            <a:extLst>
              <a:ext uri="{FF2B5EF4-FFF2-40B4-BE49-F238E27FC236}">
                <a16:creationId xmlns:a16="http://schemas.microsoft.com/office/drawing/2014/main" id="{B1701EB5-D509-9F69-A46B-AC276B33535A}"/>
              </a:ext>
            </a:extLst>
          </p:cNvPr>
          <p:cNvPicPr>
            <a:picLocks noChangeAspect="1"/>
          </p:cNvPicPr>
          <p:nvPr/>
        </p:nvPicPr>
        <p:blipFill>
          <a:blip r:embed="rId2"/>
          <a:stretch>
            <a:fillRect/>
          </a:stretch>
        </p:blipFill>
        <p:spPr>
          <a:xfrm>
            <a:off x="-5441" y="0"/>
            <a:ext cx="12202882" cy="6858000"/>
          </a:xfrm>
          <a:prstGeom prst="rect">
            <a:avLst/>
          </a:prstGeom>
        </p:spPr>
      </p:pic>
    </p:spTree>
    <p:extLst>
      <p:ext uri="{BB962C8B-B14F-4D97-AF65-F5344CB8AC3E}">
        <p14:creationId xmlns:p14="http://schemas.microsoft.com/office/powerpoint/2010/main" val="262876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EC1DC-187E-B6A0-C92C-6C830D59E890}"/>
              </a:ext>
            </a:extLst>
          </p:cNvPr>
          <p:cNvPicPr>
            <a:picLocks noChangeAspect="1"/>
          </p:cNvPicPr>
          <p:nvPr/>
        </p:nvPicPr>
        <p:blipFill>
          <a:blip r:embed="rId2"/>
          <a:stretch>
            <a:fillRect/>
          </a:stretch>
        </p:blipFill>
        <p:spPr>
          <a:xfrm>
            <a:off x="-755" y="1"/>
            <a:ext cx="12193511" cy="6858000"/>
          </a:xfrm>
          <a:prstGeom prst="rect">
            <a:avLst/>
          </a:prstGeom>
        </p:spPr>
      </p:pic>
    </p:spTree>
    <p:extLst>
      <p:ext uri="{BB962C8B-B14F-4D97-AF65-F5344CB8AC3E}">
        <p14:creationId xmlns:p14="http://schemas.microsoft.com/office/powerpoint/2010/main" val="573871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FFE3-2522-AAA1-590F-835F50D55F5A}"/>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DABEC07-28C1-C4E3-0CCC-C969D63A565F}"/>
              </a:ext>
            </a:extLst>
          </p:cNvPr>
          <p:cNvGraphicFramePr>
            <a:graphicFrameLocks/>
          </p:cNvGraphicFramePr>
          <p:nvPr>
            <p:extLst>
              <p:ext uri="{D42A27DB-BD31-4B8C-83A1-F6EECF244321}">
                <p14:modId xmlns:p14="http://schemas.microsoft.com/office/powerpoint/2010/main" val="293331888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519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5D614B-3B19-D3DC-0CE9-BDB70C48EFBC}"/>
              </a:ext>
            </a:extLst>
          </p:cNvPr>
          <p:cNvSpPr>
            <a:spLocks noGrp="1"/>
          </p:cNvSpPr>
          <p:nvPr>
            <p:ph type="ctrTitle"/>
          </p:nvPr>
        </p:nvSpPr>
        <p:spPr>
          <a:xfrm>
            <a:off x="838200" y="365125"/>
            <a:ext cx="10515600" cy="1325563"/>
          </a:xfrm>
        </p:spPr>
        <p:txBody>
          <a:bodyPr anchor="ctr">
            <a:normAutofit/>
          </a:bodyPr>
          <a:lstStyle/>
          <a:p>
            <a:r>
              <a:rPr lang="en-US" sz="3600">
                <a:cs typeface="Arial"/>
              </a:rPr>
              <a:t>Background</a:t>
            </a:r>
          </a:p>
        </p:txBody>
      </p:sp>
      <p:pic>
        <p:nvPicPr>
          <p:cNvPr id="4" name="Picture 3">
            <a:extLst>
              <a:ext uri="{FF2B5EF4-FFF2-40B4-BE49-F238E27FC236}">
                <a16:creationId xmlns:a16="http://schemas.microsoft.com/office/drawing/2014/main" id="{44119EBD-D812-E04E-6750-1FA90D30D599}"/>
              </a:ext>
            </a:extLst>
          </p:cNvPr>
          <p:cNvPicPr>
            <a:picLocks noChangeAspect="1"/>
          </p:cNvPicPr>
          <p:nvPr/>
        </p:nvPicPr>
        <p:blipFill>
          <a:blip r:embed="rId3"/>
          <a:srcRect l="8515" r="15555" b="-3"/>
          <a:stretch>
            <a:fillRect/>
          </a:stretch>
        </p:blipFill>
        <p:spPr>
          <a:xfrm>
            <a:off x="0" y="1897950"/>
            <a:ext cx="5067300" cy="4352544"/>
          </a:xfrm>
          <a:prstGeom prst="rect">
            <a:avLst/>
          </a:prstGeom>
          <a:noFill/>
        </p:spPr>
      </p:pic>
      <p:sp>
        <p:nvSpPr>
          <p:cNvPr id="2" name="Text Placeholder 1">
            <a:extLst>
              <a:ext uri="{FF2B5EF4-FFF2-40B4-BE49-F238E27FC236}">
                <a16:creationId xmlns:a16="http://schemas.microsoft.com/office/drawing/2014/main" id="{A5250BBC-79E7-1682-EB4B-A1C49026FF43}"/>
              </a:ext>
            </a:extLst>
          </p:cNvPr>
          <p:cNvSpPr>
            <a:spLocks noGrp="1"/>
          </p:cNvSpPr>
          <p:nvPr>
            <p:ph type="body" sz="quarter" idx="4294967295"/>
          </p:nvPr>
        </p:nvSpPr>
        <p:spPr>
          <a:xfrm>
            <a:off x="5407726" y="1252728"/>
            <a:ext cx="6784274" cy="4997766"/>
          </a:xfrm>
        </p:spPr>
        <p:txBody>
          <a:bodyPr vert="horz" lIns="91440" tIns="45720" rIns="91440" bIns="45720" rtlCol="0" anchor="t">
            <a:normAutofit/>
          </a:bodyPr>
          <a:lstStyle/>
          <a:p>
            <a:pPr marL="342900" indent="-342900">
              <a:buFont typeface="Arial" panose="020B0604020202020204" pitchFamily="34" charset="0"/>
              <a:buChar char="•"/>
            </a:pPr>
            <a:r>
              <a:rPr lang="en-US" sz="2400" kern="1200">
                <a:latin typeface="+mn-lt"/>
              </a:rPr>
              <a:t>Inguinal hernia repair (IHR) is one of the most frequently performed general surgical procedures worldwide</a:t>
            </a:r>
            <a:endParaRPr lang="en-US" sz="2400" kern="1200">
              <a:latin typeface="+mn-lt"/>
              <a:cs typeface="Arial"/>
            </a:endParaRPr>
          </a:p>
          <a:p>
            <a:pPr marL="342900" indent="-342900">
              <a:buFont typeface="Arial" panose="020B0604020202020204" pitchFamily="34" charset="0"/>
              <a:buChar char="•"/>
            </a:pPr>
            <a:r>
              <a:rPr lang="en-US" sz="2400">
                <a:latin typeface="+mn-lt"/>
              </a:rPr>
              <a:t>About 800,000 IHR performed annually in the United States. </a:t>
            </a:r>
            <a:endParaRPr lang="en-US" sz="2400" kern="1200">
              <a:latin typeface="+mn-lt"/>
              <a:cs typeface="Arial"/>
            </a:endParaRPr>
          </a:p>
          <a:p>
            <a:pPr marL="342900" indent="-342900">
              <a:buFont typeface="Arial" panose="020B0604020202020204" pitchFamily="34" charset="0"/>
              <a:buChar char="•"/>
            </a:pPr>
            <a:r>
              <a:rPr lang="en-US" sz="2400">
                <a:latin typeface="+mn-lt"/>
              </a:rPr>
              <a:t>Direct hospital cost per inguinal hernia repair: ≈ $3,000–$5,000</a:t>
            </a:r>
          </a:p>
          <a:p>
            <a:pPr marL="342900" indent="-342900">
              <a:buFont typeface="Arial" panose="020B0604020202020204" pitchFamily="34" charset="0"/>
              <a:buChar char="•"/>
            </a:pPr>
            <a:r>
              <a:rPr lang="en-US" sz="2400">
                <a:latin typeface="+mn-lt"/>
                <a:cs typeface="Arial"/>
              </a:rPr>
              <a:t>Estimated national annual expenditure - up to $48 billion</a:t>
            </a:r>
          </a:p>
          <a:p>
            <a:pPr marL="342900" indent="-342900">
              <a:buFont typeface="Arial" panose="020B0604020202020204" pitchFamily="34" charset="0"/>
              <a:buChar char="•"/>
            </a:pPr>
            <a:endParaRPr lang="en-US" sz="2400">
              <a:highlight>
                <a:srgbClr val="FFFF00"/>
              </a:highlight>
              <a:latin typeface="+mn-lt"/>
              <a:cs typeface="Arial"/>
            </a:endParaRPr>
          </a:p>
        </p:txBody>
      </p:sp>
      <p:pic>
        <p:nvPicPr>
          <p:cNvPr id="6" name="Picture 5">
            <a:extLst>
              <a:ext uri="{FF2B5EF4-FFF2-40B4-BE49-F238E27FC236}">
                <a16:creationId xmlns:a16="http://schemas.microsoft.com/office/drawing/2014/main" id="{52A909B2-7F39-6C78-308D-F4E7E2F941DC}"/>
              </a:ext>
            </a:extLst>
          </p:cNvPr>
          <p:cNvPicPr>
            <a:picLocks noChangeAspect="1"/>
          </p:cNvPicPr>
          <p:nvPr/>
        </p:nvPicPr>
        <p:blipFill>
          <a:blip r:embed="rId4"/>
          <a:stretch>
            <a:fillRect/>
          </a:stretch>
        </p:blipFill>
        <p:spPr>
          <a:xfrm>
            <a:off x="7583493" y="5185334"/>
            <a:ext cx="4608507" cy="1672666"/>
          </a:xfrm>
          <a:prstGeom prst="rect">
            <a:avLst/>
          </a:prstGeom>
        </p:spPr>
      </p:pic>
    </p:spTree>
    <p:extLst>
      <p:ext uri="{BB962C8B-B14F-4D97-AF65-F5344CB8AC3E}">
        <p14:creationId xmlns:p14="http://schemas.microsoft.com/office/powerpoint/2010/main" val="46702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64BB3A75-BBC0-F4F9-99AD-A8505E2A7A59}"/>
              </a:ext>
            </a:extLst>
          </p:cNvPr>
          <p:cNvGraphicFramePr/>
          <p:nvPr>
            <p:extLst>
              <p:ext uri="{D42A27DB-BD31-4B8C-83A1-F6EECF244321}">
                <p14:modId xmlns:p14="http://schemas.microsoft.com/office/powerpoint/2010/main" val="124597367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2944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07FD4C9-69A6-CFEE-DEC7-2B5ACA16A9FA}"/>
              </a:ext>
            </a:extLst>
          </p:cNvPr>
          <p:cNvGraphicFramePr>
            <a:graphicFrameLocks/>
          </p:cNvGraphicFramePr>
          <p:nvPr>
            <p:extLst>
              <p:ext uri="{D42A27DB-BD31-4B8C-83A1-F6EECF244321}">
                <p14:modId xmlns:p14="http://schemas.microsoft.com/office/powerpoint/2010/main" val="1292513542"/>
              </p:ext>
            </p:extLst>
          </p:nvPr>
        </p:nvGraphicFramePr>
        <p:xfrm>
          <a:off x="1"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426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985F8EB-13F1-BF7D-9D98-C1B2409CCFC2}"/>
              </a:ext>
            </a:extLst>
          </p:cNvPr>
          <p:cNvGraphicFramePr>
            <a:graphicFrameLocks/>
          </p:cNvGraphicFramePr>
          <p:nvPr>
            <p:extLst>
              <p:ext uri="{D42A27DB-BD31-4B8C-83A1-F6EECF244321}">
                <p14:modId xmlns:p14="http://schemas.microsoft.com/office/powerpoint/2010/main" val="337259254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90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D3BCC7C-96C9-1FF5-C856-8A4628CAF301}"/>
              </a:ext>
            </a:extLst>
          </p:cNvPr>
          <p:cNvGraphicFramePr>
            <a:graphicFrameLocks/>
          </p:cNvGraphicFramePr>
          <p:nvPr>
            <p:extLst>
              <p:ext uri="{D42A27DB-BD31-4B8C-83A1-F6EECF244321}">
                <p14:modId xmlns:p14="http://schemas.microsoft.com/office/powerpoint/2010/main" val="204152092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15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25DC0-5BDC-AF86-85CC-4796FB2AC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DA117-AC54-149A-9DAC-5442CAE1D2AB}"/>
              </a:ext>
            </a:extLst>
          </p:cNvPr>
          <p:cNvSpPr>
            <a:spLocks noGrp="1"/>
          </p:cNvSpPr>
          <p:nvPr>
            <p:ph type="ctrTitle"/>
          </p:nvPr>
        </p:nvSpPr>
        <p:spPr>
          <a:xfrm>
            <a:off x="0" y="240487"/>
            <a:ext cx="11119315" cy="455549"/>
          </a:xfrm>
        </p:spPr>
        <p:txBody>
          <a:bodyPr vert="horz" lIns="91440" tIns="45720" rIns="91440" bIns="45720" rtlCol="0" anchor="ctr">
            <a:noAutofit/>
          </a:bodyPr>
          <a:lstStyle/>
          <a:p>
            <a:r>
              <a:rPr lang="en-GB" sz="2700">
                <a:cs typeface="Arial"/>
              </a:rPr>
              <a:t>Multivariable Logistic Regression</a:t>
            </a:r>
            <a:endParaRPr lang="en-US" sz="2700">
              <a:cs typeface="Arial"/>
            </a:endParaRPr>
          </a:p>
          <a:p>
            <a:endParaRPr lang="en-GB" sz="2700"/>
          </a:p>
        </p:txBody>
      </p:sp>
      <p:graphicFrame>
        <p:nvGraphicFramePr>
          <p:cNvPr id="4" name="Table 3">
            <a:extLst>
              <a:ext uri="{FF2B5EF4-FFF2-40B4-BE49-F238E27FC236}">
                <a16:creationId xmlns:a16="http://schemas.microsoft.com/office/drawing/2014/main" id="{E1801B46-688B-E491-A107-3488BBF758E7}"/>
              </a:ext>
            </a:extLst>
          </p:cNvPr>
          <p:cNvGraphicFramePr>
            <a:graphicFrameLocks noGrp="1"/>
          </p:cNvGraphicFramePr>
          <p:nvPr>
            <p:extLst>
              <p:ext uri="{D42A27DB-BD31-4B8C-83A1-F6EECF244321}">
                <p14:modId xmlns:p14="http://schemas.microsoft.com/office/powerpoint/2010/main" val="3237533060"/>
              </p:ext>
            </p:extLst>
          </p:nvPr>
        </p:nvGraphicFramePr>
        <p:xfrm>
          <a:off x="0" y="696036"/>
          <a:ext cx="12192000" cy="3216994"/>
        </p:xfrm>
        <a:graphic>
          <a:graphicData uri="http://schemas.openxmlformats.org/drawingml/2006/table">
            <a:tbl>
              <a:tblPr firstRow="1" firstCol="1" bandRow="1">
                <a:tableStyleId>{5C22544A-7EE6-4342-B048-85BDC9FD1C3A}</a:tableStyleId>
              </a:tblPr>
              <a:tblGrid>
                <a:gridCol w="4339988">
                  <a:extLst>
                    <a:ext uri="{9D8B030D-6E8A-4147-A177-3AD203B41FA5}">
                      <a16:colId xmlns:a16="http://schemas.microsoft.com/office/drawing/2014/main" val="3267720163"/>
                    </a:ext>
                  </a:extLst>
                </a:gridCol>
                <a:gridCol w="2688609">
                  <a:extLst>
                    <a:ext uri="{9D8B030D-6E8A-4147-A177-3AD203B41FA5}">
                      <a16:colId xmlns:a16="http://schemas.microsoft.com/office/drawing/2014/main" val="1630335419"/>
                    </a:ext>
                  </a:extLst>
                </a:gridCol>
                <a:gridCol w="2934269">
                  <a:extLst>
                    <a:ext uri="{9D8B030D-6E8A-4147-A177-3AD203B41FA5}">
                      <a16:colId xmlns:a16="http://schemas.microsoft.com/office/drawing/2014/main" val="1741013620"/>
                    </a:ext>
                  </a:extLst>
                </a:gridCol>
                <a:gridCol w="2229134">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err="1"/>
                        <a:t>EuraHS-Qol</a:t>
                      </a:r>
                      <a:r>
                        <a:rPr lang="en-GB" sz="2400"/>
                        <a:t> pain score at 30-days</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Beta</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anatomical </a:t>
                      </a:r>
                    </a:p>
                  </a:txBody>
                  <a:tcPr anchor="ctr"/>
                </a:tc>
                <a:tc>
                  <a:txBody>
                    <a:bodyPr/>
                    <a:lstStyle/>
                    <a:p>
                      <a:pPr lvl="2" algn="l">
                        <a:buNone/>
                      </a:pPr>
                      <a:r>
                        <a:rPr lang="en-GB" sz="2400">
                          <a:effectLst/>
                        </a:rPr>
                        <a:t> 0.21	</a:t>
                      </a:r>
                    </a:p>
                  </a:txBody>
                  <a:tcPr anchor="ctr"/>
                </a:tc>
                <a:tc>
                  <a:txBody>
                    <a:bodyPr/>
                    <a:lstStyle/>
                    <a:p>
                      <a:pPr algn="ctr">
                        <a:buNone/>
                      </a:pPr>
                      <a:r>
                        <a:rPr lang="en-GB" sz="2400">
                          <a:effectLst/>
                        </a:rPr>
                        <a:t>-0.13 - 0.54</a:t>
                      </a:r>
                    </a:p>
                  </a:txBody>
                  <a:tcPr anchor="ctr"/>
                </a:tc>
                <a:tc>
                  <a:txBody>
                    <a:bodyPr/>
                    <a:lstStyle/>
                    <a:p>
                      <a:pPr algn="ctr">
                        <a:buNone/>
                      </a:pPr>
                      <a:r>
                        <a:rPr lang="en-GB" sz="2400">
                          <a:effectLst/>
                        </a:rPr>
                        <a:t>  0.224  </a:t>
                      </a:r>
                    </a:p>
                  </a:txBody>
                  <a:tcPr anchor="ctr"/>
                </a:tc>
                <a:extLst>
                  <a:ext uri="{0D108BD9-81ED-4DB2-BD59-A6C34878D82A}">
                    <a16:rowId xmlns:a16="http://schemas.microsoft.com/office/drawing/2014/main" val="3574058571"/>
                  </a:ext>
                </a:extLst>
              </a:tr>
              <a:tr h="580030">
                <a:tc>
                  <a:txBody>
                    <a:bodyPr/>
                    <a:lstStyle/>
                    <a:p>
                      <a:pPr algn="r">
                        <a:lnSpc>
                          <a:spcPct val="115000"/>
                        </a:lnSpc>
                        <a:spcAft>
                          <a:spcPts val="800"/>
                        </a:spcAft>
                        <a:buNone/>
                      </a:pPr>
                      <a:r>
                        <a:rPr lang="en-GB" sz="2400" b="0">
                          <a:solidFill>
                            <a:schemeClr val="bg1"/>
                          </a:solidFill>
                          <a:effectLst/>
                        </a:rPr>
                        <a:t>LWM vs HWM</a:t>
                      </a:r>
                    </a:p>
                  </a:txBody>
                  <a:tcPr anchor="ctr"/>
                </a:tc>
                <a:tc>
                  <a:txBody>
                    <a:bodyPr/>
                    <a:lstStyle/>
                    <a:p>
                      <a:pPr lvl="2" algn="l">
                        <a:buNone/>
                      </a:pPr>
                      <a:r>
                        <a:rPr lang="en-GB" sz="2400">
                          <a:effectLst/>
                        </a:rPr>
                        <a:t>-0.05	 </a:t>
                      </a:r>
                    </a:p>
                  </a:txBody>
                  <a:tcPr anchor="ctr"/>
                </a:tc>
                <a:tc>
                  <a:txBody>
                    <a:bodyPr/>
                    <a:lstStyle/>
                    <a:p>
                      <a:pPr algn="ctr">
                        <a:buNone/>
                      </a:pPr>
                      <a:r>
                        <a:rPr lang="en-GB" sz="2400">
                          <a:effectLst/>
                        </a:rPr>
                        <a:t>-0.60 - 0.49</a:t>
                      </a:r>
                    </a:p>
                  </a:txBody>
                  <a:tcPr anchor="ctr"/>
                </a:tc>
                <a:tc>
                  <a:txBody>
                    <a:bodyPr/>
                    <a:lstStyle/>
                    <a:p>
                      <a:pPr algn="ctr">
                        <a:buNone/>
                      </a:pPr>
                      <a:r>
                        <a:rPr lang="en-GB" sz="2400">
                          <a:effectLst/>
                        </a:rPr>
                        <a:t> 0.851 </a:t>
                      </a:r>
                    </a:p>
                  </a:txBody>
                  <a:tcPr anchor="ctr"/>
                </a:tc>
                <a:extLst>
                  <a:ext uri="{0D108BD9-81ED-4DB2-BD59-A6C34878D82A}">
                    <a16:rowId xmlns:a16="http://schemas.microsoft.com/office/drawing/2014/main" val="359796394"/>
                  </a:ext>
                </a:extLst>
              </a:tr>
              <a:tr h="580030">
                <a:tc>
                  <a:txBody>
                    <a:bodyPr/>
                    <a:lstStyle/>
                    <a:p>
                      <a:pPr algn="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effectLst/>
                        </a:rPr>
                        <a:t> 0.09	</a:t>
                      </a:r>
                    </a:p>
                  </a:txBody>
                  <a:tcPr anchor="ctr"/>
                </a:tc>
                <a:tc>
                  <a:txBody>
                    <a:bodyPr/>
                    <a:lstStyle/>
                    <a:p>
                      <a:pPr algn="ctr">
                        <a:lnSpc>
                          <a:spcPct val="115000"/>
                        </a:lnSpc>
                        <a:spcAft>
                          <a:spcPts val="800"/>
                        </a:spcAft>
                        <a:buNone/>
                      </a:pPr>
                      <a:r>
                        <a:rPr lang="en-GB" sz="2400">
                          <a:effectLst/>
                        </a:rPr>
                        <a:t>-0.44 - 0.63</a:t>
                      </a:r>
                    </a:p>
                  </a:txBody>
                  <a:tcPr anchor="ctr"/>
                </a:tc>
                <a:tc>
                  <a:txBody>
                    <a:bodyPr/>
                    <a:lstStyle/>
                    <a:p>
                      <a:pPr algn="ctr">
                        <a:lnSpc>
                          <a:spcPct val="115000"/>
                        </a:lnSpc>
                        <a:spcAft>
                          <a:spcPts val="800"/>
                        </a:spcAft>
                        <a:buNone/>
                      </a:pPr>
                      <a:r>
                        <a:rPr lang="en-GB" sz="2400">
                          <a:effectLst/>
                        </a:rPr>
                        <a:t>0.730</a:t>
                      </a:r>
                    </a:p>
                  </a:txBody>
                  <a:tcPr anchor="ctr"/>
                </a:tc>
                <a:extLst>
                  <a:ext uri="{0D108BD9-81ED-4DB2-BD59-A6C34878D82A}">
                    <a16:rowId xmlns:a16="http://schemas.microsoft.com/office/drawing/2014/main" val="3870659318"/>
                  </a:ext>
                </a:extLst>
              </a:tr>
              <a:tr h="580030">
                <a:tc>
                  <a:txBody>
                    <a:bodyPr/>
                    <a:lstStyle/>
                    <a:p>
                      <a:pPr algn="r">
                        <a:buNone/>
                      </a:pPr>
                      <a:r>
                        <a:rPr lang="en-GB" sz="2400" b="0">
                          <a:solidFill>
                            <a:schemeClr val="bg1"/>
                          </a:solidFill>
                          <a:effectLst/>
                        </a:rPr>
                        <a:t>SGM vs non-SGM</a:t>
                      </a:r>
                    </a:p>
                  </a:txBody>
                  <a:tcPr anchor="ctr"/>
                </a:tc>
                <a:tc>
                  <a:txBody>
                    <a:bodyPr/>
                    <a:lstStyle/>
                    <a:p>
                      <a:pPr lvl="2" algn="l">
                        <a:buNone/>
                      </a:pPr>
                      <a:r>
                        <a:rPr lang="en-GB" sz="2400">
                          <a:effectLst/>
                        </a:rPr>
                        <a:t>-0.39</a:t>
                      </a:r>
                    </a:p>
                  </a:txBody>
                  <a:tcPr anchor="ctr"/>
                </a:tc>
                <a:tc>
                  <a:txBody>
                    <a:bodyPr/>
                    <a:lstStyle/>
                    <a:p>
                      <a:pPr algn="ctr">
                        <a:buNone/>
                      </a:pPr>
                      <a:r>
                        <a:rPr lang="en-GB" sz="2400">
                          <a:effectLst/>
                        </a:rPr>
                        <a:t>-0.92 - 0.15	</a:t>
                      </a:r>
                    </a:p>
                  </a:txBody>
                  <a:tcPr anchor="ctr"/>
                </a:tc>
                <a:tc>
                  <a:txBody>
                    <a:bodyPr/>
                    <a:lstStyle/>
                    <a:p>
                      <a:pPr algn="ctr">
                        <a:buNone/>
                      </a:pPr>
                      <a:r>
                        <a:rPr lang="en-GB" sz="2400">
                          <a:effectLst/>
                        </a:rPr>
                        <a:t>0.156</a:t>
                      </a:r>
                    </a:p>
                  </a:txBody>
                  <a:tcPr anchor="ctr"/>
                </a:tc>
                <a:extLst>
                  <a:ext uri="{0D108BD9-81ED-4DB2-BD59-A6C34878D82A}">
                    <a16:rowId xmlns:a16="http://schemas.microsoft.com/office/drawing/2014/main" val="2829006303"/>
                  </a:ext>
                </a:extLst>
              </a:tr>
            </a:tbl>
          </a:graphicData>
        </a:graphic>
      </p:graphicFrame>
      <p:graphicFrame>
        <p:nvGraphicFramePr>
          <p:cNvPr id="3" name="Table 2">
            <a:extLst>
              <a:ext uri="{FF2B5EF4-FFF2-40B4-BE49-F238E27FC236}">
                <a16:creationId xmlns:a16="http://schemas.microsoft.com/office/drawing/2014/main" id="{2B3D512F-5B04-EAEB-FF75-D0C1732F6A0E}"/>
              </a:ext>
            </a:extLst>
          </p:cNvPr>
          <p:cNvGraphicFramePr>
            <a:graphicFrameLocks noGrp="1"/>
          </p:cNvGraphicFramePr>
          <p:nvPr>
            <p:extLst>
              <p:ext uri="{D42A27DB-BD31-4B8C-83A1-F6EECF244321}">
                <p14:modId xmlns:p14="http://schemas.microsoft.com/office/powerpoint/2010/main" val="355720709"/>
              </p:ext>
            </p:extLst>
          </p:nvPr>
        </p:nvGraphicFramePr>
        <p:xfrm>
          <a:off x="0" y="4117746"/>
          <a:ext cx="12192000" cy="3216994"/>
        </p:xfrm>
        <a:graphic>
          <a:graphicData uri="http://schemas.openxmlformats.org/drawingml/2006/table">
            <a:tbl>
              <a:tblPr firstRow="1" firstCol="1" bandRow="1">
                <a:tableStyleId>{5C22544A-7EE6-4342-B048-85BDC9FD1C3A}</a:tableStyleId>
              </a:tblPr>
              <a:tblGrid>
                <a:gridCol w="4380931">
                  <a:extLst>
                    <a:ext uri="{9D8B030D-6E8A-4147-A177-3AD203B41FA5}">
                      <a16:colId xmlns:a16="http://schemas.microsoft.com/office/drawing/2014/main" val="3267720163"/>
                    </a:ext>
                  </a:extLst>
                </a:gridCol>
                <a:gridCol w="2661314">
                  <a:extLst>
                    <a:ext uri="{9D8B030D-6E8A-4147-A177-3AD203B41FA5}">
                      <a16:colId xmlns:a16="http://schemas.microsoft.com/office/drawing/2014/main" val="1630335419"/>
                    </a:ext>
                  </a:extLst>
                </a:gridCol>
                <a:gridCol w="2947916">
                  <a:extLst>
                    <a:ext uri="{9D8B030D-6E8A-4147-A177-3AD203B41FA5}">
                      <a16:colId xmlns:a16="http://schemas.microsoft.com/office/drawing/2014/main" val="1741013620"/>
                    </a:ext>
                  </a:extLst>
                </a:gridCol>
                <a:gridCol w="2201839">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err="1"/>
                        <a:t>EuraHS-Qol</a:t>
                      </a:r>
                      <a:r>
                        <a:rPr lang="en-GB" sz="2400"/>
                        <a:t> pain score at 1 year</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Beta</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anatomical</a:t>
                      </a:r>
                    </a:p>
                  </a:txBody>
                  <a:tcPr anchor="ctr"/>
                </a:tc>
                <a:tc>
                  <a:txBody>
                    <a:bodyPr/>
                    <a:lstStyle/>
                    <a:p>
                      <a:pPr lvl="2" algn="l">
                        <a:buNone/>
                      </a:pPr>
                      <a:r>
                        <a:rPr lang="en-GB" sz="2400">
                          <a:effectLst/>
                        </a:rPr>
                        <a:t> 0.07	</a:t>
                      </a:r>
                    </a:p>
                  </a:txBody>
                  <a:tcPr anchor="ctr"/>
                </a:tc>
                <a:tc>
                  <a:txBody>
                    <a:bodyPr/>
                    <a:lstStyle/>
                    <a:p>
                      <a:pPr algn="ctr">
                        <a:buNone/>
                      </a:pPr>
                      <a:r>
                        <a:rPr lang="en-GB" sz="2400">
                          <a:effectLst/>
                        </a:rPr>
                        <a:t>-0.40 - 0.55 </a:t>
                      </a:r>
                    </a:p>
                  </a:txBody>
                  <a:tcPr anchor="ctr"/>
                </a:tc>
                <a:tc>
                  <a:txBody>
                    <a:bodyPr/>
                    <a:lstStyle/>
                    <a:p>
                      <a:pPr algn="ctr">
                        <a:buNone/>
                      </a:pPr>
                      <a:r>
                        <a:rPr lang="en-GB" sz="2400">
                          <a:effectLst/>
                        </a:rPr>
                        <a:t> 0.766 </a:t>
                      </a:r>
                    </a:p>
                  </a:txBody>
                  <a:tcPr anchor="ctr"/>
                </a:tc>
                <a:extLst>
                  <a:ext uri="{0D108BD9-81ED-4DB2-BD59-A6C34878D82A}">
                    <a16:rowId xmlns:a16="http://schemas.microsoft.com/office/drawing/2014/main" val="3574058571"/>
                  </a:ext>
                </a:extLst>
              </a:tr>
              <a:tr h="580030">
                <a:tc>
                  <a:txBody>
                    <a:bodyPr/>
                    <a:lstStyle/>
                    <a:p>
                      <a:pPr algn="r">
                        <a:lnSpc>
                          <a:spcPct val="115000"/>
                        </a:lnSpc>
                        <a:spcAft>
                          <a:spcPts val="800"/>
                        </a:spcAft>
                        <a:buNone/>
                      </a:pPr>
                      <a:r>
                        <a:rPr lang="en-GB" sz="2400" b="0">
                          <a:solidFill>
                            <a:schemeClr val="bg1"/>
                          </a:solidFill>
                          <a:effectLst/>
                        </a:rPr>
                        <a:t>LWM vs HWM</a:t>
                      </a:r>
                    </a:p>
                  </a:txBody>
                  <a:tcPr anchor="ctr"/>
                </a:tc>
                <a:tc>
                  <a:txBody>
                    <a:bodyPr/>
                    <a:lstStyle/>
                    <a:p>
                      <a:pPr lvl="2" algn="l">
                        <a:buNone/>
                      </a:pPr>
                      <a:r>
                        <a:rPr lang="en-GB" sz="2400">
                          <a:effectLst/>
                        </a:rPr>
                        <a:t> 0.40	</a:t>
                      </a:r>
                    </a:p>
                  </a:txBody>
                  <a:tcPr anchor="ctr"/>
                </a:tc>
                <a:tc>
                  <a:txBody>
                    <a:bodyPr/>
                    <a:lstStyle/>
                    <a:p>
                      <a:pPr algn="ctr">
                        <a:buNone/>
                      </a:pPr>
                      <a:r>
                        <a:rPr lang="en-GB" sz="2400">
                          <a:effectLst/>
                        </a:rPr>
                        <a:t>-0.56 - 1.40</a:t>
                      </a:r>
                    </a:p>
                  </a:txBody>
                  <a:tcPr anchor="ctr"/>
                </a:tc>
                <a:tc>
                  <a:txBody>
                    <a:bodyPr/>
                    <a:lstStyle/>
                    <a:p>
                      <a:pPr algn="ctr">
                        <a:buNone/>
                      </a:pPr>
                      <a:r>
                        <a:rPr lang="en-GB" sz="2400">
                          <a:effectLst/>
                        </a:rPr>
                        <a:t> 0.415 </a:t>
                      </a:r>
                    </a:p>
                  </a:txBody>
                  <a:tcPr anchor="ctr"/>
                </a:tc>
                <a:extLst>
                  <a:ext uri="{0D108BD9-81ED-4DB2-BD59-A6C34878D82A}">
                    <a16:rowId xmlns:a16="http://schemas.microsoft.com/office/drawing/2014/main" val="359796394"/>
                  </a:ext>
                </a:extLst>
              </a:tr>
              <a:tr h="580030">
                <a:tc>
                  <a:txBody>
                    <a:bodyPr/>
                    <a:lstStyle/>
                    <a:p>
                      <a:pPr algn="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effectLst/>
                        </a:rPr>
                        <a:t>-0.14	</a:t>
                      </a:r>
                    </a:p>
                  </a:txBody>
                  <a:tcPr anchor="ctr"/>
                </a:tc>
                <a:tc>
                  <a:txBody>
                    <a:bodyPr/>
                    <a:lstStyle/>
                    <a:p>
                      <a:pPr algn="ctr">
                        <a:lnSpc>
                          <a:spcPct val="115000"/>
                        </a:lnSpc>
                        <a:spcAft>
                          <a:spcPts val="800"/>
                        </a:spcAft>
                        <a:buNone/>
                      </a:pPr>
                      <a:r>
                        <a:rPr lang="en-GB" sz="2400">
                          <a:effectLst/>
                        </a:rPr>
                        <a:t>-0.89 - 0.60</a:t>
                      </a:r>
                    </a:p>
                  </a:txBody>
                  <a:tcPr anchor="ctr"/>
                </a:tc>
                <a:tc>
                  <a:txBody>
                    <a:bodyPr/>
                    <a:lstStyle/>
                    <a:p>
                      <a:pPr algn="ctr">
                        <a:lnSpc>
                          <a:spcPct val="115000"/>
                        </a:lnSpc>
                        <a:spcAft>
                          <a:spcPts val="800"/>
                        </a:spcAft>
                        <a:buNone/>
                      </a:pPr>
                      <a:r>
                        <a:rPr lang="en-GB" sz="2400">
                          <a:effectLst/>
                        </a:rPr>
                        <a:t>0.708</a:t>
                      </a:r>
                    </a:p>
                  </a:txBody>
                  <a:tcPr anchor="ctr"/>
                </a:tc>
                <a:extLst>
                  <a:ext uri="{0D108BD9-81ED-4DB2-BD59-A6C34878D82A}">
                    <a16:rowId xmlns:a16="http://schemas.microsoft.com/office/drawing/2014/main" val="3870659318"/>
                  </a:ext>
                </a:extLst>
              </a:tr>
              <a:tr h="580030">
                <a:tc>
                  <a:txBody>
                    <a:bodyPr/>
                    <a:lstStyle/>
                    <a:p>
                      <a:pPr algn="r">
                        <a:buNone/>
                      </a:pPr>
                      <a:r>
                        <a:rPr lang="en-GB" sz="2400" b="0">
                          <a:solidFill>
                            <a:schemeClr val="bg1"/>
                          </a:solidFill>
                          <a:effectLst/>
                        </a:rPr>
                        <a:t>SGM vs non-SGM</a:t>
                      </a:r>
                    </a:p>
                  </a:txBody>
                  <a:tcPr anchor="ctr"/>
                </a:tc>
                <a:tc>
                  <a:txBody>
                    <a:bodyPr/>
                    <a:lstStyle/>
                    <a:p>
                      <a:pPr lvl="2" algn="l">
                        <a:buNone/>
                      </a:pPr>
                      <a:r>
                        <a:rPr lang="en-GB" sz="2400">
                          <a:effectLst/>
                        </a:rPr>
                        <a:t> 0.14	</a:t>
                      </a:r>
                    </a:p>
                  </a:txBody>
                  <a:tcPr anchor="ctr"/>
                </a:tc>
                <a:tc>
                  <a:txBody>
                    <a:bodyPr/>
                    <a:lstStyle/>
                    <a:p>
                      <a:pPr algn="ctr">
                        <a:buNone/>
                      </a:pPr>
                      <a:r>
                        <a:rPr lang="en-GB" sz="2400">
                          <a:effectLst/>
                        </a:rPr>
                        <a:t>-0.58 - 0.87</a:t>
                      </a:r>
                    </a:p>
                  </a:txBody>
                  <a:tcPr anchor="ctr"/>
                </a:tc>
                <a:tc>
                  <a:txBody>
                    <a:bodyPr/>
                    <a:lstStyle/>
                    <a:p>
                      <a:pPr algn="ctr">
                        <a:buNone/>
                      </a:pPr>
                      <a:r>
                        <a:rPr lang="en-GB" sz="2400">
                          <a:effectLst/>
                        </a:rPr>
                        <a:t>0.697</a:t>
                      </a:r>
                    </a:p>
                  </a:txBody>
                  <a:tcPr anchor="ctr"/>
                </a:tc>
                <a:extLst>
                  <a:ext uri="{0D108BD9-81ED-4DB2-BD59-A6C34878D82A}">
                    <a16:rowId xmlns:a16="http://schemas.microsoft.com/office/drawing/2014/main" val="2829006303"/>
                  </a:ext>
                </a:extLst>
              </a:tr>
            </a:tbl>
          </a:graphicData>
        </a:graphic>
      </p:graphicFrame>
    </p:spTree>
    <p:extLst>
      <p:ext uri="{BB962C8B-B14F-4D97-AF65-F5344CB8AC3E}">
        <p14:creationId xmlns:p14="http://schemas.microsoft.com/office/powerpoint/2010/main" val="222958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8066-FC40-FA87-F00E-092ACFEF902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F01BAEE-3149-9FB9-3AB9-FB1890E614EB}"/>
              </a:ext>
            </a:extLst>
          </p:cNvPr>
          <p:cNvGraphicFramePr>
            <a:graphicFrameLocks noGrp="1"/>
          </p:cNvGraphicFramePr>
          <p:nvPr>
            <p:extLst>
              <p:ext uri="{D42A27DB-BD31-4B8C-83A1-F6EECF244321}">
                <p14:modId xmlns:p14="http://schemas.microsoft.com/office/powerpoint/2010/main" val="1889968873"/>
              </p:ext>
            </p:extLst>
          </p:nvPr>
        </p:nvGraphicFramePr>
        <p:xfrm>
          <a:off x="0" y="212006"/>
          <a:ext cx="12192000" cy="3216994"/>
        </p:xfrm>
        <a:graphic>
          <a:graphicData uri="http://schemas.openxmlformats.org/drawingml/2006/table">
            <a:tbl>
              <a:tblPr firstRow="1" firstCol="1" bandRow="1">
                <a:tableStyleId>{5C22544A-7EE6-4342-B048-85BDC9FD1C3A}</a:tableStyleId>
              </a:tblPr>
              <a:tblGrid>
                <a:gridCol w="4394579">
                  <a:extLst>
                    <a:ext uri="{9D8B030D-6E8A-4147-A177-3AD203B41FA5}">
                      <a16:colId xmlns:a16="http://schemas.microsoft.com/office/drawing/2014/main" val="3267720163"/>
                    </a:ext>
                  </a:extLst>
                </a:gridCol>
                <a:gridCol w="2729552">
                  <a:extLst>
                    <a:ext uri="{9D8B030D-6E8A-4147-A177-3AD203B41FA5}">
                      <a16:colId xmlns:a16="http://schemas.microsoft.com/office/drawing/2014/main" val="1630335419"/>
                    </a:ext>
                  </a:extLst>
                </a:gridCol>
                <a:gridCol w="2879678">
                  <a:extLst>
                    <a:ext uri="{9D8B030D-6E8A-4147-A177-3AD203B41FA5}">
                      <a16:colId xmlns:a16="http://schemas.microsoft.com/office/drawing/2014/main" val="1741013620"/>
                    </a:ext>
                  </a:extLst>
                </a:gridCol>
                <a:gridCol w="2188191">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a:t>EuraHS-Qol </a:t>
                      </a:r>
                      <a:r>
                        <a:rPr lang="en-US" sz="2400" b="1"/>
                        <a:t>overall score</a:t>
                      </a:r>
                      <a:br>
                        <a:rPr lang="en-US" sz="2400" b="0"/>
                      </a:br>
                      <a:r>
                        <a:rPr lang="en-US" sz="2400" b="0"/>
                        <a:t> </a:t>
                      </a:r>
                      <a:r>
                        <a:rPr lang="en-GB" sz="2400"/>
                        <a:t>at 30d</a:t>
                      </a:r>
                      <a:endParaRPr lang="en-GB" sz="2400">
                        <a:solidFill>
                          <a:schemeClr val="bg1"/>
                        </a:solidFill>
                        <a:effectLst/>
                      </a:endParaRPr>
                    </a:p>
                  </a:txBody>
                  <a:tcPr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GB" sz="2400" b="1">
                          <a:solidFill>
                            <a:schemeClr val="bg1"/>
                          </a:solidFill>
                          <a:effectLst/>
                        </a:rPr>
                        <a:t>Beta</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 </a:t>
                      </a:r>
                    </a:p>
                  </a:txBody>
                  <a:tcPr anchor="ctr"/>
                </a:tc>
                <a:tc>
                  <a:txBody>
                    <a:bodyPr/>
                    <a:lstStyle/>
                    <a:p>
                      <a:pPr lvl="2" algn="l">
                        <a:buNone/>
                      </a:pPr>
                      <a:r>
                        <a:rPr lang="en-GB" sz="2400">
                          <a:effectLst/>
                        </a:rPr>
                        <a:t> 0.23	 </a:t>
                      </a:r>
                    </a:p>
                  </a:txBody>
                  <a:tcPr anchor="ctr"/>
                </a:tc>
                <a:tc>
                  <a:txBody>
                    <a:bodyPr/>
                    <a:lstStyle/>
                    <a:p>
                      <a:pPr algn="ctr">
                        <a:buNone/>
                      </a:pPr>
                      <a:r>
                        <a:rPr lang="en-GB" sz="2400">
                          <a:effectLst/>
                        </a:rPr>
                        <a:t>-0.87 - 1.30 </a:t>
                      </a:r>
                    </a:p>
                  </a:txBody>
                  <a:tcPr anchor="ctr"/>
                </a:tc>
                <a:tc>
                  <a:txBody>
                    <a:bodyPr/>
                    <a:lstStyle/>
                    <a:p>
                      <a:pPr algn="ctr">
                        <a:buNone/>
                      </a:pPr>
                      <a:r>
                        <a:rPr lang="en-GB" sz="2400">
                          <a:effectLst/>
                        </a:rPr>
                        <a:t>0.684 </a:t>
                      </a:r>
                    </a:p>
                  </a:txBody>
                  <a:tcPr anchor="ctr"/>
                </a:tc>
                <a:extLst>
                  <a:ext uri="{0D108BD9-81ED-4DB2-BD59-A6C34878D82A}">
                    <a16:rowId xmlns:a16="http://schemas.microsoft.com/office/drawing/2014/main" val="3574058571"/>
                  </a:ext>
                </a:extLst>
              </a:tr>
              <a:tr h="580030">
                <a:tc>
                  <a:txBody>
                    <a:bodyPr/>
                    <a:lstStyle/>
                    <a:p>
                      <a:pPr algn="r">
                        <a:lnSpc>
                          <a:spcPct val="115000"/>
                        </a:lnSpc>
                        <a:spcAft>
                          <a:spcPts val="800"/>
                        </a:spcAft>
                        <a:buNone/>
                      </a:pPr>
                      <a:r>
                        <a:rPr lang="en-GB" sz="2400" b="0">
                          <a:solidFill>
                            <a:schemeClr val="bg1"/>
                          </a:solidFill>
                          <a:effectLst/>
                        </a:rPr>
                        <a:t>LWM vs HWM</a:t>
                      </a:r>
                    </a:p>
                  </a:txBody>
                  <a:tcPr anchor="ctr"/>
                </a:tc>
                <a:tc>
                  <a:txBody>
                    <a:bodyPr/>
                    <a:lstStyle/>
                    <a:p>
                      <a:pPr lvl="2" algn="l">
                        <a:buNone/>
                      </a:pPr>
                      <a:r>
                        <a:rPr lang="en-GB" sz="2400">
                          <a:effectLst/>
                        </a:rPr>
                        <a:t>-0.23	</a:t>
                      </a:r>
                    </a:p>
                  </a:txBody>
                  <a:tcPr anchor="ctr"/>
                </a:tc>
                <a:tc>
                  <a:txBody>
                    <a:bodyPr/>
                    <a:lstStyle/>
                    <a:p>
                      <a:pPr algn="ctr">
                        <a:buNone/>
                      </a:pPr>
                      <a:r>
                        <a:rPr lang="en-GB" sz="2400">
                          <a:effectLst/>
                        </a:rPr>
                        <a:t>-2.0 - 1.60 </a:t>
                      </a:r>
                    </a:p>
                  </a:txBody>
                  <a:tcPr anchor="ctr"/>
                </a:tc>
                <a:tc>
                  <a:txBody>
                    <a:bodyPr/>
                    <a:lstStyle/>
                    <a:p>
                      <a:pPr algn="ctr">
                        <a:buNone/>
                      </a:pPr>
                      <a:r>
                        <a:rPr lang="en-GB" sz="2400">
                          <a:effectLst/>
                        </a:rPr>
                        <a:t> 0.800  </a:t>
                      </a:r>
                    </a:p>
                  </a:txBody>
                  <a:tcPr anchor="ctr"/>
                </a:tc>
                <a:extLst>
                  <a:ext uri="{0D108BD9-81ED-4DB2-BD59-A6C34878D82A}">
                    <a16:rowId xmlns:a16="http://schemas.microsoft.com/office/drawing/2014/main" val="359796394"/>
                  </a:ext>
                </a:extLst>
              </a:tr>
              <a:tr h="580030">
                <a:tc>
                  <a:txBody>
                    <a:bodyPr/>
                    <a:lstStyle/>
                    <a:p>
                      <a:pPr algn="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effectLst/>
                        </a:rPr>
                        <a:t> 0.42	</a:t>
                      </a:r>
                    </a:p>
                  </a:txBody>
                  <a:tcPr anchor="ctr"/>
                </a:tc>
                <a:tc>
                  <a:txBody>
                    <a:bodyPr/>
                    <a:lstStyle/>
                    <a:p>
                      <a:pPr algn="ctr">
                        <a:lnSpc>
                          <a:spcPct val="115000"/>
                        </a:lnSpc>
                        <a:spcAft>
                          <a:spcPts val="800"/>
                        </a:spcAft>
                        <a:buNone/>
                      </a:pPr>
                      <a:r>
                        <a:rPr lang="en-GB" sz="2400">
                          <a:effectLst/>
                        </a:rPr>
                        <a:t>-1.3 - 2.2</a:t>
                      </a:r>
                    </a:p>
                  </a:txBody>
                  <a:tcPr anchor="ctr"/>
                </a:tc>
                <a:tc>
                  <a:txBody>
                    <a:bodyPr/>
                    <a:lstStyle/>
                    <a:p>
                      <a:pPr algn="ctr">
                        <a:lnSpc>
                          <a:spcPct val="115000"/>
                        </a:lnSpc>
                        <a:spcAft>
                          <a:spcPts val="800"/>
                        </a:spcAft>
                        <a:buNone/>
                      </a:pPr>
                      <a:r>
                        <a:rPr lang="en-GB" sz="2400">
                          <a:effectLst/>
                        </a:rPr>
                        <a:t>0.634</a:t>
                      </a:r>
                    </a:p>
                  </a:txBody>
                  <a:tcPr anchor="ctr"/>
                </a:tc>
                <a:extLst>
                  <a:ext uri="{0D108BD9-81ED-4DB2-BD59-A6C34878D82A}">
                    <a16:rowId xmlns:a16="http://schemas.microsoft.com/office/drawing/2014/main" val="3870659318"/>
                  </a:ext>
                </a:extLst>
              </a:tr>
              <a:tr h="580030">
                <a:tc>
                  <a:txBody>
                    <a:bodyPr/>
                    <a:lstStyle/>
                    <a:p>
                      <a:pPr algn="r">
                        <a:buNone/>
                      </a:pPr>
                      <a:r>
                        <a:rPr lang="en-GB" sz="2400" b="0">
                          <a:solidFill>
                            <a:schemeClr val="bg1"/>
                          </a:solidFill>
                          <a:effectLst/>
                        </a:rPr>
                        <a:t>SGM vs non-SGM</a:t>
                      </a:r>
                    </a:p>
                  </a:txBody>
                  <a:tcPr anchor="ctr"/>
                </a:tc>
                <a:tc>
                  <a:txBody>
                    <a:bodyPr/>
                    <a:lstStyle/>
                    <a:p>
                      <a:pPr lvl="2" algn="l">
                        <a:buNone/>
                      </a:pPr>
                      <a:r>
                        <a:rPr lang="en-GB" sz="2400">
                          <a:effectLst/>
                        </a:rPr>
                        <a:t>-1.80	</a:t>
                      </a:r>
                    </a:p>
                  </a:txBody>
                  <a:tcPr anchor="ctr"/>
                </a:tc>
                <a:tc>
                  <a:txBody>
                    <a:bodyPr/>
                    <a:lstStyle/>
                    <a:p>
                      <a:pPr algn="ctr">
                        <a:buNone/>
                      </a:pPr>
                      <a:r>
                        <a:rPr lang="en-GB" sz="2400">
                          <a:effectLst/>
                        </a:rPr>
                        <a:t>-3.5 - 0.00</a:t>
                      </a:r>
                    </a:p>
                  </a:txBody>
                  <a:tcPr anchor="ctr"/>
                </a:tc>
                <a:tc>
                  <a:txBody>
                    <a:bodyPr/>
                    <a:lstStyle/>
                    <a:p>
                      <a:pPr algn="ctr">
                        <a:buNone/>
                      </a:pPr>
                      <a:r>
                        <a:rPr lang="en-GB" sz="2400">
                          <a:effectLst/>
                        </a:rPr>
                        <a:t>0.050</a:t>
                      </a:r>
                    </a:p>
                  </a:txBody>
                  <a:tcPr anchor="ctr"/>
                </a:tc>
                <a:extLst>
                  <a:ext uri="{0D108BD9-81ED-4DB2-BD59-A6C34878D82A}">
                    <a16:rowId xmlns:a16="http://schemas.microsoft.com/office/drawing/2014/main" val="2829006303"/>
                  </a:ext>
                </a:extLst>
              </a:tr>
            </a:tbl>
          </a:graphicData>
        </a:graphic>
      </p:graphicFrame>
      <p:graphicFrame>
        <p:nvGraphicFramePr>
          <p:cNvPr id="3" name="Table 2">
            <a:extLst>
              <a:ext uri="{FF2B5EF4-FFF2-40B4-BE49-F238E27FC236}">
                <a16:creationId xmlns:a16="http://schemas.microsoft.com/office/drawing/2014/main" id="{73B21EA0-B9E1-EDCC-24B3-8A697FBCDAA5}"/>
              </a:ext>
            </a:extLst>
          </p:cNvPr>
          <p:cNvGraphicFramePr>
            <a:graphicFrameLocks noGrp="1"/>
          </p:cNvGraphicFramePr>
          <p:nvPr>
            <p:extLst>
              <p:ext uri="{D42A27DB-BD31-4B8C-83A1-F6EECF244321}">
                <p14:modId xmlns:p14="http://schemas.microsoft.com/office/powerpoint/2010/main" val="2327960238"/>
              </p:ext>
            </p:extLst>
          </p:nvPr>
        </p:nvGraphicFramePr>
        <p:xfrm>
          <a:off x="0" y="3893023"/>
          <a:ext cx="12192000" cy="3216994"/>
        </p:xfrm>
        <a:graphic>
          <a:graphicData uri="http://schemas.openxmlformats.org/drawingml/2006/table">
            <a:tbl>
              <a:tblPr firstRow="1" firstCol="1" bandRow="1">
                <a:tableStyleId>{5C22544A-7EE6-4342-B048-85BDC9FD1C3A}</a:tableStyleId>
              </a:tblPr>
              <a:tblGrid>
                <a:gridCol w="4449170">
                  <a:extLst>
                    <a:ext uri="{9D8B030D-6E8A-4147-A177-3AD203B41FA5}">
                      <a16:colId xmlns:a16="http://schemas.microsoft.com/office/drawing/2014/main" val="3267720163"/>
                    </a:ext>
                  </a:extLst>
                </a:gridCol>
                <a:gridCol w="2729552">
                  <a:extLst>
                    <a:ext uri="{9D8B030D-6E8A-4147-A177-3AD203B41FA5}">
                      <a16:colId xmlns:a16="http://schemas.microsoft.com/office/drawing/2014/main" val="1630335419"/>
                    </a:ext>
                  </a:extLst>
                </a:gridCol>
                <a:gridCol w="2825087">
                  <a:extLst>
                    <a:ext uri="{9D8B030D-6E8A-4147-A177-3AD203B41FA5}">
                      <a16:colId xmlns:a16="http://schemas.microsoft.com/office/drawing/2014/main" val="1741013620"/>
                    </a:ext>
                  </a:extLst>
                </a:gridCol>
                <a:gridCol w="2188191">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err="1"/>
                        <a:t>EuraHS-Qol</a:t>
                      </a:r>
                      <a:r>
                        <a:rPr lang="en-GB" sz="2400"/>
                        <a:t> </a:t>
                      </a:r>
                      <a:r>
                        <a:rPr lang="en-US" sz="2400" b="1"/>
                        <a:t>overall score</a:t>
                      </a:r>
                      <a:br>
                        <a:rPr lang="en-US" sz="2400" b="0"/>
                      </a:br>
                      <a:r>
                        <a:rPr lang="en-US" sz="2400" b="0"/>
                        <a:t> </a:t>
                      </a:r>
                      <a:r>
                        <a:rPr lang="en-GB" sz="2400"/>
                        <a:t>at 1y</a:t>
                      </a:r>
                      <a:endParaRPr lang="en-GB" sz="2400">
                        <a:solidFill>
                          <a:schemeClr val="bg1"/>
                        </a:solidFill>
                        <a:effectLst/>
                      </a:endParaRPr>
                    </a:p>
                  </a:txBody>
                  <a:tcPr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GB" sz="2400" b="1">
                          <a:solidFill>
                            <a:schemeClr val="bg1"/>
                          </a:solidFill>
                          <a:effectLst/>
                        </a:rPr>
                        <a:t>Beta</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 </a:t>
                      </a:r>
                    </a:p>
                  </a:txBody>
                  <a:tcPr anchor="ctr"/>
                </a:tc>
                <a:tc>
                  <a:txBody>
                    <a:bodyPr/>
                    <a:lstStyle/>
                    <a:p>
                      <a:pPr lvl="2" algn="l">
                        <a:buNone/>
                      </a:pPr>
                      <a:r>
                        <a:rPr lang="en-GB" sz="2400">
                          <a:effectLst/>
                        </a:rPr>
                        <a:t> 0.73	</a:t>
                      </a:r>
                    </a:p>
                  </a:txBody>
                  <a:tcPr anchor="ctr"/>
                </a:tc>
                <a:tc>
                  <a:txBody>
                    <a:bodyPr/>
                    <a:lstStyle/>
                    <a:p>
                      <a:pPr algn="ctr">
                        <a:buNone/>
                      </a:pPr>
                      <a:r>
                        <a:rPr lang="en-GB" sz="2400">
                          <a:effectLst/>
                        </a:rPr>
                        <a:t>-0.58 - 2.00</a:t>
                      </a:r>
                    </a:p>
                  </a:txBody>
                  <a:tcPr anchor="ctr"/>
                </a:tc>
                <a:tc>
                  <a:txBody>
                    <a:bodyPr/>
                    <a:lstStyle/>
                    <a:p>
                      <a:pPr algn="ctr">
                        <a:buNone/>
                      </a:pPr>
                      <a:r>
                        <a:rPr lang="en-GB" sz="2400">
                          <a:effectLst/>
                        </a:rPr>
                        <a:t>  0.275  </a:t>
                      </a:r>
                    </a:p>
                  </a:txBody>
                  <a:tcPr anchor="ctr"/>
                </a:tc>
                <a:extLst>
                  <a:ext uri="{0D108BD9-81ED-4DB2-BD59-A6C34878D82A}">
                    <a16:rowId xmlns:a16="http://schemas.microsoft.com/office/drawing/2014/main" val="3574058571"/>
                  </a:ext>
                </a:extLst>
              </a:tr>
              <a:tr h="580030">
                <a:tc>
                  <a:txBody>
                    <a:bodyPr/>
                    <a:lstStyle/>
                    <a:p>
                      <a:pPr algn="ctr">
                        <a:lnSpc>
                          <a:spcPct val="115000"/>
                        </a:lnSpc>
                        <a:spcAft>
                          <a:spcPts val="800"/>
                        </a:spcAft>
                        <a:buNone/>
                      </a:pPr>
                      <a:r>
                        <a:rPr lang="en-GB" sz="2400" b="0">
                          <a:solidFill>
                            <a:schemeClr val="bg1"/>
                          </a:solidFill>
                          <a:effectLst/>
                        </a:rPr>
                        <a:t>LWM vs HWM</a:t>
                      </a:r>
                    </a:p>
                  </a:txBody>
                  <a:tcPr anchor="ctr"/>
                </a:tc>
                <a:tc>
                  <a:txBody>
                    <a:bodyPr/>
                    <a:lstStyle/>
                    <a:p>
                      <a:pPr lvl="2" algn="l">
                        <a:buNone/>
                      </a:pPr>
                      <a:r>
                        <a:rPr lang="en-GB" sz="2400">
                          <a:effectLst/>
                        </a:rPr>
                        <a:t> 0.46	</a:t>
                      </a:r>
                    </a:p>
                  </a:txBody>
                  <a:tcPr anchor="ctr"/>
                </a:tc>
                <a:tc>
                  <a:txBody>
                    <a:bodyPr/>
                    <a:lstStyle/>
                    <a:p>
                      <a:pPr algn="ctr">
                        <a:buNone/>
                      </a:pPr>
                      <a:r>
                        <a:rPr lang="en-GB" sz="2400">
                          <a:effectLst/>
                        </a:rPr>
                        <a:t>-2.2 - 3.10</a:t>
                      </a:r>
                    </a:p>
                  </a:txBody>
                  <a:tcPr anchor="ctr"/>
                </a:tc>
                <a:tc>
                  <a:txBody>
                    <a:bodyPr/>
                    <a:lstStyle/>
                    <a:p>
                      <a:pPr algn="ctr">
                        <a:buNone/>
                      </a:pPr>
                      <a:r>
                        <a:rPr lang="en-GB" sz="2400">
                          <a:effectLst/>
                        </a:rPr>
                        <a:t>  0.734  </a:t>
                      </a:r>
                    </a:p>
                  </a:txBody>
                  <a:tcPr anchor="ctr"/>
                </a:tc>
                <a:extLst>
                  <a:ext uri="{0D108BD9-81ED-4DB2-BD59-A6C34878D82A}">
                    <a16:rowId xmlns:a16="http://schemas.microsoft.com/office/drawing/2014/main" val="359796394"/>
                  </a:ext>
                </a:extLst>
              </a:tr>
              <a:tr h="580030">
                <a:tc>
                  <a:txBody>
                    <a:bodyPr/>
                    <a:lstStyle/>
                    <a:p>
                      <a:pPr algn="ct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effectLst/>
                        </a:rPr>
                        <a:t>-0.94	</a:t>
                      </a:r>
                    </a:p>
                  </a:txBody>
                  <a:tcPr anchor="ctr"/>
                </a:tc>
                <a:tc>
                  <a:txBody>
                    <a:bodyPr/>
                    <a:lstStyle/>
                    <a:p>
                      <a:pPr algn="ctr">
                        <a:lnSpc>
                          <a:spcPct val="115000"/>
                        </a:lnSpc>
                        <a:spcAft>
                          <a:spcPts val="800"/>
                        </a:spcAft>
                        <a:buNone/>
                      </a:pPr>
                      <a:r>
                        <a:rPr lang="en-GB" sz="2400">
                          <a:effectLst/>
                        </a:rPr>
                        <a:t>-3.0 - 1.10	</a:t>
                      </a:r>
                    </a:p>
                  </a:txBody>
                  <a:tcPr anchor="ctr"/>
                </a:tc>
                <a:tc>
                  <a:txBody>
                    <a:bodyPr/>
                    <a:lstStyle/>
                    <a:p>
                      <a:pPr algn="ctr">
                        <a:lnSpc>
                          <a:spcPct val="115000"/>
                        </a:lnSpc>
                        <a:spcAft>
                          <a:spcPts val="800"/>
                        </a:spcAft>
                        <a:buNone/>
                      </a:pPr>
                      <a:r>
                        <a:rPr lang="en-GB" sz="2400">
                          <a:effectLst/>
                        </a:rPr>
                        <a:t>0.375</a:t>
                      </a:r>
                    </a:p>
                  </a:txBody>
                  <a:tcPr anchor="ctr"/>
                </a:tc>
                <a:extLst>
                  <a:ext uri="{0D108BD9-81ED-4DB2-BD59-A6C34878D82A}">
                    <a16:rowId xmlns:a16="http://schemas.microsoft.com/office/drawing/2014/main" val="3870659318"/>
                  </a:ext>
                </a:extLst>
              </a:tr>
              <a:tr h="580030">
                <a:tc>
                  <a:txBody>
                    <a:bodyPr/>
                    <a:lstStyle/>
                    <a:p>
                      <a:pPr algn="ctr">
                        <a:buNone/>
                      </a:pPr>
                      <a:r>
                        <a:rPr lang="en-GB" sz="2400" b="0">
                          <a:solidFill>
                            <a:schemeClr val="bg1"/>
                          </a:solidFill>
                          <a:effectLst/>
                        </a:rPr>
                        <a:t>SGM vs non-SGM</a:t>
                      </a:r>
                    </a:p>
                  </a:txBody>
                  <a:tcPr anchor="ctr"/>
                </a:tc>
                <a:tc>
                  <a:txBody>
                    <a:bodyPr/>
                    <a:lstStyle/>
                    <a:p>
                      <a:pPr lvl="2" algn="l">
                        <a:buNone/>
                      </a:pPr>
                      <a:r>
                        <a:rPr lang="en-GB" sz="2400">
                          <a:effectLst/>
                        </a:rPr>
                        <a:t> 0.54	</a:t>
                      </a:r>
                    </a:p>
                  </a:txBody>
                  <a:tcPr anchor="ctr"/>
                </a:tc>
                <a:tc>
                  <a:txBody>
                    <a:bodyPr/>
                    <a:lstStyle/>
                    <a:p>
                      <a:pPr algn="ctr">
                        <a:buNone/>
                      </a:pPr>
                      <a:r>
                        <a:rPr lang="en-GB" sz="2400">
                          <a:effectLst/>
                        </a:rPr>
                        <a:t>-1.5 - 2.50</a:t>
                      </a:r>
                    </a:p>
                  </a:txBody>
                  <a:tcPr anchor="ctr"/>
                </a:tc>
                <a:tc>
                  <a:txBody>
                    <a:bodyPr/>
                    <a:lstStyle/>
                    <a:p>
                      <a:pPr algn="ctr">
                        <a:buNone/>
                      </a:pPr>
                      <a:r>
                        <a:rPr lang="en-GB" sz="2400">
                          <a:effectLst/>
                        </a:rPr>
                        <a:t>0.596</a:t>
                      </a:r>
                    </a:p>
                  </a:txBody>
                  <a:tcPr anchor="ctr"/>
                </a:tc>
                <a:extLst>
                  <a:ext uri="{0D108BD9-81ED-4DB2-BD59-A6C34878D82A}">
                    <a16:rowId xmlns:a16="http://schemas.microsoft.com/office/drawing/2014/main" val="2829006303"/>
                  </a:ext>
                </a:extLst>
              </a:tr>
            </a:tbl>
          </a:graphicData>
        </a:graphic>
      </p:graphicFrame>
    </p:spTree>
    <p:extLst>
      <p:ext uri="{BB962C8B-B14F-4D97-AF65-F5344CB8AC3E}">
        <p14:creationId xmlns:p14="http://schemas.microsoft.com/office/powerpoint/2010/main" val="2559232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0A7B-DB14-6290-CA74-93113706013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FA8DB8-7E90-8E3D-DD80-A9AC5CCC2501}"/>
              </a:ext>
            </a:extLst>
          </p:cNvPr>
          <p:cNvGraphicFramePr>
            <a:graphicFrameLocks noGrp="1"/>
          </p:cNvGraphicFramePr>
          <p:nvPr>
            <p:extLst>
              <p:ext uri="{D42A27DB-BD31-4B8C-83A1-F6EECF244321}">
                <p14:modId xmlns:p14="http://schemas.microsoft.com/office/powerpoint/2010/main" val="128419689"/>
              </p:ext>
            </p:extLst>
          </p:nvPr>
        </p:nvGraphicFramePr>
        <p:xfrm>
          <a:off x="0" y="423081"/>
          <a:ext cx="12192000" cy="2900150"/>
        </p:xfrm>
        <a:graphic>
          <a:graphicData uri="http://schemas.openxmlformats.org/drawingml/2006/table">
            <a:tbl>
              <a:tblPr firstRow="1" firstCol="1" bandRow="1">
                <a:tableStyleId>{5C22544A-7EE6-4342-B048-85BDC9FD1C3A}</a:tableStyleId>
              </a:tblPr>
              <a:tblGrid>
                <a:gridCol w="4531057">
                  <a:extLst>
                    <a:ext uri="{9D8B030D-6E8A-4147-A177-3AD203B41FA5}">
                      <a16:colId xmlns:a16="http://schemas.microsoft.com/office/drawing/2014/main" val="3267720163"/>
                    </a:ext>
                  </a:extLst>
                </a:gridCol>
                <a:gridCol w="2674961">
                  <a:extLst>
                    <a:ext uri="{9D8B030D-6E8A-4147-A177-3AD203B41FA5}">
                      <a16:colId xmlns:a16="http://schemas.microsoft.com/office/drawing/2014/main" val="1630335419"/>
                    </a:ext>
                  </a:extLst>
                </a:gridCol>
                <a:gridCol w="2688609">
                  <a:extLst>
                    <a:ext uri="{9D8B030D-6E8A-4147-A177-3AD203B41FA5}">
                      <a16:colId xmlns:a16="http://schemas.microsoft.com/office/drawing/2014/main" val="1741013620"/>
                    </a:ext>
                  </a:extLst>
                </a:gridCol>
                <a:gridCol w="2297373">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b="1">
                          <a:solidFill>
                            <a:schemeClr val="bg1"/>
                          </a:solidFill>
                          <a:effectLst/>
                        </a:rPr>
                        <a:t>CPIP at 6m</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OR</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 </a:t>
                      </a:r>
                    </a:p>
                  </a:txBody>
                  <a:tcPr anchor="ctr"/>
                </a:tc>
                <a:tc>
                  <a:txBody>
                    <a:bodyPr/>
                    <a:lstStyle/>
                    <a:p>
                      <a:pPr lvl="2" algn="l">
                        <a:buNone/>
                      </a:pPr>
                      <a:r>
                        <a:rPr lang="en-GB" sz="2400">
                          <a:effectLst/>
                        </a:rPr>
                        <a:t>0.97	</a:t>
                      </a:r>
                    </a:p>
                  </a:txBody>
                  <a:tcPr anchor="ctr"/>
                </a:tc>
                <a:tc>
                  <a:txBody>
                    <a:bodyPr/>
                    <a:lstStyle/>
                    <a:p>
                      <a:pPr algn="ctr">
                        <a:buNone/>
                      </a:pPr>
                      <a:r>
                        <a:rPr lang="en-GB" sz="2400">
                          <a:effectLst/>
                        </a:rPr>
                        <a:t>0.72 - 1.29</a:t>
                      </a:r>
                    </a:p>
                  </a:txBody>
                  <a:tcPr anchor="ctr"/>
                </a:tc>
                <a:tc>
                  <a:txBody>
                    <a:bodyPr/>
                    <a:lstStyle/>
                    <a:p>
                      <a:pPr algn="ctr">
                        <a:buNone/>
                      </a:pPr>
                      <a:r>
                        <a:rPr lang="en-GB" sz="2400">
                          <a:effectLst/>
                        </a:rPr>
                        <a:t> 0.815 </a:t>
                      </a:r>
                    </a:p>
                  </a:txBody>
                  <a:tcPr anchor="ctr"/>
                </a:tc>
                <a:extLst>
                  <a:ext uri="{0D108BD9-81ED-4DB2-BD59-A6C34878D82A}">
                    <a16:rowId xmlns:a16="http://schemas.microsoft.com/office/drawing/2014/main" val="3574058571"/>
                  </a:ext>
                </a:extLst>
              </a:tr>
              <a:tr h="580030">
                <a:tc>
                  <a:txBody>
                    <a:bodyPr/>
                    <a:lstStyle/>
                    <a:p>
                      <a:pPr algn="r">
                        <a:lnSpc>
                          <a:spcPct val="115000"/>
                        </a:lnSpc>
                        <a:spcAft>
                          <a:spcPts val="800"/>
                        </a:spcAft>
                        <a:buNone/>
                      </a:pPr>
                      <a:r>
                        <a:rPr lang="en-GB" sz="2400" b="0">
                          <a:solidFill>
                            <a:schemeClr val="bg1"/>
                          </a:solidFill>
                          <a:effectLst/>
                        </a:rPr>
                        <a:t>LWM vs HWM</a:t>
                      </a:r>
                    </a:p>
                  </a:txBody>
                  <a:tcPr anchor="ctr"/>
                </a:tc>
                <a:tc>
                  <a:txBody>
                    <a:bodyPr/>
                    <a:lstStyle/>
                    <a:p>
                      <a:pPr lvl="2" algn="l">
                        <a:buNone/>
                      </a:pPr>
                      <a:r>
                        <a:rPr lang="en-GB" sz="2400">
                          <a:effectLst/>
                        </a:rPr>
                        <a:t>1.30	</a:t>
                      </a:r>
                    </a:p>
                  </a:txBody>
                  <a:tcPr anchor="ctr"/>
                </a:tc>
                <a:tc>
                  <a:txBody>
                    <a:bodyPr/>
                    <a:lstStyle/>
                    <a:p>
                      <a:pPr algn="ctr">
                        <a:buNone/>
                      </a:pPr>
                      <a:r>
                        <a:rPr lang="en-GB" sz="2400">
                          <a:effectLst/>
                        </a:rPr>
                        <a:t> 0.78 - 2.09</a:t>
                      </a:r>
                    </a:p>
                  </a:txBody>
                  <a:tcPr anchor="ctr"/>
                </a:tc>
                <a:tc>
                  <a:txBody>
                    <a:bodyPr/>
                    <a:lstStyle/>
                    <a:p>
                      <a:pPr algn="ctr">
                        <a:buNone/>
                      </a:pPr>
                      <a:r>
                        <a:rPr lang="en-GB" sz="2400">
                          <a:effectLst/>
                        </a:rPr>
                        <a:t>  0.295  </a:t>
                      </a:r>
                    </a:p>
                  </a:txBody>
                  <a:tcPr anchor="ctr"/>
                </a:tc>
                <a:extLst>
                  <a:ext uri="{0D108BD9-81ED-4DB2-BD59-A6C34878D82A}">
                    <a16:rowId xmlns:a16="http://schemas.microsoft.com/office/drawing/2014/main" val="359796394"/>
                  </a:ext>
                </a:extLst>
              </a:tr>
              <a:tr h="580030">
                <a:tc>
                  <a:txBody>
                    <a:bodyPr/>
                    <a:lstStyle/>
                    <a:p>
                      <a:pPr algn="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effectLst/>
                        </a:rPr>
                        <a:t>1.54	</a:t>
                      </a:r>
                    </a:p>
                  </a:txBody>
                  <a:tcPr anchor="ctr"/>
                </a:tc>
                <a:tc>
                  <a:txBody>
                    <a:bodyPr/>
                    <a:lstStyle/>
                    <a:p>
                      <a:pPr algn="ctr">
                        <a:lnSpc>
                          <a:spcPct val="115000"/>
                        </a:lnSpc>
                        <a:spcAft>
                          <a:spcPts val="800"/>
                        </a:spcAft>
                        <a:buNone/>
                      </a:pPr>
                      <a:r>
                        <a:rPr lang="en-GB" sz="2400">
                          <a:effectLst/>
                        </a:rPr>
                        <a:t>0.99 - 2.37</a:t>
                      </a:r>
                    </a:p>
                  </a:txBody>
                  <a:tcPr anchor="ctr"/>
                </a:tc>
                <a:tc>
                  <a:txBody>
                    <a:bodyPr/>
                    <a:lstStyle/>
                    <a:p>
                      <a:pPr algn="ctr">
                        <a:lnSpc>
                          <a:spcPct val="115000"/>
                        </a:lnSpc>
                        <a:spcAft>
                          <a:spcPts val="800"/>
                        </a:spcAft>
                        <a:buNone/>
                      </a:pPr>
                      <a:r>
                        <a:rPr lang="en-GB" sz="2400">
                          <a:effectLst/>
                        </a:rPr>
                        <a:t>0.055</a:t>
                      </a:r>
                    </a:p>
                  </a:txBody>
                  <a:tcPr anchor="ctr"/>
                </a:tc>
                <a:extLst>
                  <a:ext uri="{0D108BD9-81ED-4DB2-BD59-A6C34878D82A}">
                    <a16:rowId xmlns:a16="http://schemas.microsoft.com/office/drawing/2014/main" val="3870659318"/>
                  </a:ext>
                </a:extLst>
              </a:tr>
              <a:tr h="580030">
                <a:tc>
                  <a:txBody>
                    <a:bodyPr/>
                    <a:lstStyle/>
                    <a:p>
                      <a:pPr algn="r">
                        <a:buNone/>
                      </a:pPr>
                      <a:r>
                        <a:rPr lang="en-GB" sz="2400" b="0">
                          <a:solidFill>
                            <a:schemeClr val="bg1"/>
                          </a:solidFill>
                          <a:effectLst/>
                        </a:rPr>
                        <a:t>SGM vs non-SGM</a:t>
                      </a:r>
                    </a:p>
                  </a:txBody>
                  <a:tcPr anchor="ctr"/>
                </a:tc>
                <a:tc>
                  <a:txBody>
                    <a:bodyPr/>
                    <a:lstStyle/>
                    <a:p>
                      <a:pPr lvl="2" algn="l">
                        <a:buNone/>
                      </a:pPr>
                      <a:r>
                        <a:rPr lang="en-GB" sz="2400">
                          <a:effectLst/>
                        </a:rPr>
                        <a:t>0.81	</a:t>
                      </a:r>
                    </a:p>
                  </a:txBody>
                  <a:tcPr anchor="ctr"/>
                </a:tc>
                <a:tc>
                  <a:txBody>
                    <a:bodyPr/>
                    <a:lstStyle/>
                    <a:p>
                      <a:pPr algn="ctr">
                        <a:buNone/>
                      </a:pPr>
                      <a:r>
                        <a:rPr lang="en-GB" sz="2400">
                          <a:effectLst/>
                        </a:rPr>
                        <a:t>0.54 - 1.24</a:t>
                      </a:r>
                    </a:p>
                  </a:txBody>
                  <a:tcPr anchor="ctr"/>
                </a:tc>
                <a:tc>
                  <a:txBody>
                    <a:bodyPr/>
                    <a:lstStyle/>
                    <a:p>
                      <a:pPr algn="ctr">
                        <a:buNone/>
                      </a:pPr>
                      <a:r>
                        <a:rPr lang="en-GB" sz="2400">
                          <a:effectLst/>
                        </a:rPr>
                        <a:t>0.335</a:t>
                      </a:r>
                    </a:p>
                  </a:txBody>
                  <a:tcPr anchor="ctr"/>
                </a:tc>
                <a:extLst>
                  <a:ext uri="{0D108BD9-81ED-4DB2-BD59-A6C34878D82A}">
                    <a16:rowId xmlns:a16="http://schemas.microsoft.com/office/drawing/2014/main" val="2829006303"/>
                  </a:ext>
                </a:extLst>
              </a:tr>
            </a:tbl>
          </a:graphicData>
        </a:graphic>
      </p:graphicFrame>
      <p:graphicFrame>
        <p:nvGraphicFramePr>
          <p:cNvPr id="3" name="Table 2">
            <a:extLst>
              <a:ext uri="{FF2B5EF4-FFF2-40B4-BE49-F238E27FC236}">
                <a16:creationId xmlns:a16="http://schemas.microsoft.com/office/drawing/2014/main" id="{A54A099E-04A3-C481-1A93-848371C1F369}"/>
              </a:ext>
            </a:extLst>
          </p:cNvPr>
          <p:cNvGraphicFramePr>
            <a:graphicFrameLocks noGrp="1"/>
          </p:cNvGraphicFramePr>
          <p:nvPr>
            <p:extLst>
              <p:ext uri="{D42A27DB-BD31-4B8C-83A1-F6EECF244321}">
                <p14:modId xmlns:p14="http://schemas.microsoft.com/office/powerpoint/2010/main" val="4118914316"/>
              </p:ext>
            </p:extLst>
          </p:nvPr>
        </p:nvGraphicFramePr>
        <p:xfrm>
          <a:off x="0" y="3957850"/>
          <a:ext cx="12192000" cy="2900150"/>
        </p:xfrm>
        <a:graphic>
          <a:graphicData uri="http://schemas.openxmlformats.org/drawingml/2006/table">
            <a:tbl>
              <a:tblPr firstRow="1" firstCol="1" bandRow="1">
                <a:tableStyleId>{5C22544A-7EE6-4342-B048-85BDC9FD1C3A}</a:tableStyleId>
              </a:tblPr>
              <a:tblGrid>
                <a:gridCol w="4558352">
                  <a:extLst>
                    <a:ext uri="{9D8B030D-6E8A-4147-A177-3AD203B41FA5}">
                      <a16:colId xmlns:a16="http://schemas.microsoft.com/office/drawing/2014/main" val="3267720163"/>
                    </a:ext>
                  </a:extLst>
                </a:gridCol>
                <a:gridCol w="2661314">
                  <a:extLst>
                    <a:ext uri="{9D8B030D-6E8A-4147-A177-3AD203B41FA5}">
                      <a16:colId xmlns:a16="http://schemas.microsoft.com/office/drawing/2014/main" val="1630335419"/>
                    </a:ext>
                  </a:extLst>
                </a:gridCol>
                <a:gridCol w="2661313">
                  <a:extLst>
                    <a:ext uri="{9D8B030D-6E8A-4147-A177-3AD203B41FA5}">
                      <a16:colId xmlns:a16="http://schemas.microsoft.com/office/drawing/2014/main" val="1741013620"/>
                    </a:ext>
                  </a:extLst>
                </a:gridCol>
                <a:gridCol w="2311021">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b="1">
                          <a:solidFill>
                            <a:schemeClr val="bg1"/>
                          </a:solidFill>
                          <a:effectLst/>
                        </a:rPr>
                        <a:t>CPIP at 1y</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OR</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 </a:t>
                      </a:r>
                    </a:p>
                  </a:txBody>
                  <a:tcPr anchor="ctr"/>
                </a:tc>
                <a:tc>
                  <a:txBody>
                    <a:bodyPr/>
                    <a:lstStyle/>
                    <a:p>
                      <a:pPr lvl="2" algn="l">
                        <a:buNone/>
                      </a:pPr>
                      <a:r>
                        <a:rPr lang="en-GB" sz="2400">
                          <a:effectLst/>
                        </a:rPr>
                        <a:t>1.20	</a:t>
                      </a:r>
                    </a:p>
                  </a:txBody>
                  <a:tcPr anchor="ctr"/>
                </a:tc>
                <a:tc>
                  <a:txBody>
                    <a:bodyPr/>
                    <a:lstStyle/>
                    <a:p>
                      <a:pPr algn="ctr">
                        <a:buNone/>
                      </a:pPr>
                      <a:r>
                        <a:rPr lang="en-GB" sz="2400">
                          <a:effectLst/>
                        </a:rPr>
                        <a:t> 0.82 - 1.76</a:t>
                      </a:r>
                    </a:p>
                  </a:txBody>
                  <a:tcPr anchor="ctr"/>
                </a:tc>
                <a:tc>
                  <a:txBody>
                    <a:bodyPr/>
                    <a:lstStyle/>
                    <a:p>
                      <a:pPr algn="ctr">
                        <a:buNone/>
                      </a:pPr>
                      <a:r>
                        <a:rPr lang="en-GB" sz="2400">
                          <a:effectLst/>
                        </a:rPr>
                        <a:t>  0.333 </a:t>
                      </a:r>
                    </a:p>
                  </a:txBody>
                  <a:tcPr anchor="ctr"/>
                </a:tc>
                <a:extLst>
                  <a:ext uri="{0D108BD9-81ED-4DB2-BD59-A6C34878D82A}">
                    <a16:rowId xmlns:a16="http://schemas.microsoft.com/office/drawing/2014/main" val="3574058571"/>
                  </a:ext>
                </a:extLst>
              </a:tr>
              <a:tr h="580030">
                <a:tc>
                  <a:txBody>
                    <a:bodyPr/>
                    <a:lstStyle/>
                    <a:p>
                      <a:pPr algn="r">
                        <a:lnSpc>
                          <a:spcPct val="115000"/>
                        </a:lnSpc>
                        <a:spcAft>
                          <a:spcPts val="800"/>
                        </a:spcAft>
                        <a:buNone/>
                      </a:pPr>
                      <a:r>
                        <a:rPr lang="en-GB" sz="2400" b="0">
                          <a:solidFill>
                            <a:schemeClr val="bg1"/>
                          </a:solidFill>
                          <a:effectLst/>
                        </a:rPr>
                        <a:t>LWM vs HWM</a:t>
                      </a:r>
                    </a:p>
                  </a:txBody>
                  <a:tcPr anchor="ctr"/>
                </a:tc>
                <a:tc>
                  <a:txBody>
                    <a:bodyPr/>
                    <a:lstStyle/>
                    <a:p>
                      <a:pPr lvl="2" algn="l">
                        <a:buNone/>
                      </a:pPr>
                      <a:r>
                        <a:rPr lang="en-GB" sz="2400">
                          <a:effectLst/>
                        </a:rPr>
                        <a:t>0.91	 </a:t>
                      </a:r>
                    </a:p>
                  </a:txBody>
                  <a:tcPr anchor="ctr"/>
                </a:tc>
                <a:tc>
                  <a:txBody>
                    <a:bodyPr/>
                    <a:lstStyle/>
                    <a:p>
                      <a:pPr algn="ctr">
                        <a:buNone/>
                      </a:pPr>
                      <a:r>
                        <a:rPr lang="en-GB" sz="2400">
                          <a:effectLst/>
                        </a:rPr>
                        <a:t>0.38 - 1.91</a:t>
                      </a:r>
                    </a:p>
                  </a:txBody>
                  <a:tcPr anchor="ctr"/>
                </a:tc>
                <a:tc>
                  <a:txBody>
                    <a:bodyPr/>
                    <a:lstStyle/>
                    <a:p>
                      <a:pPr algn="ctr">
                        <a:buNone/>
                      </a:pPr>
                      <a:r>
                        <a:rPr lang="en-GB" sz="2400">
                          <a:effectLst/>
                        </a:rPr>
                        <a:t> 0.809</a:t>
                      </a:r>
                    </a:p>
                  </a:txBody>
                  <a:tcPr anchor="ctr"/>
                </a:tc>
                <a:extLst>
                  <a:ext uri="{0D108BD9-81ED-4DB2-BD59-A6C34878D82A}">
                    <a16:rowId xmlns:a16="http://schemas.microsoft.com/office/drawing/2014/main" val="359796394"/>
                  </a:ext>
                </a:extLst>
              </a:tr>
              <a:tr h="580030">
                <a:tc>
                  <a:txBody>
                    <a:bodyPr/>
                    <a:lstStyle/>
                    <a:p>
                      <a:pPr algn="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effectLst/>
                        </a:rPr>
                        <a:t>0.93	</a:t>
                      </a:r>
                    </a:p>
                  </a:txBody>
                  <a:tcPr anchor="ctr"/>
                </a:tc>
                <a:tc>
                  <a:txBody>
                    <a:bodyPr/>
                    <a:lstStyle/>
                    <a:p>
                      <a:pPr algn="ctr">
                        <a:lnSpc>
                          <a:spcPct val="115000"/>
                        </a:lnSpc>
                        <a:spcAft>
                          <a:spcPts val="800"/>
                        </a:spcAft>
                        <a:buNone/>
                      </a:pPr>
                      <a:r>
                        <a:rPr lang="en-GB" sz="2400">
                          <a:effectLst/>
                        </a:rPr>
                        <a:t>0.51 - 1.66</a:t>
                      </a:r>
                    </a:p>
                  </a:txBody>
                  <a:tcPr anchor="ctr"/>
                </a:tc>
                <a:tc>
                  <a:txBody>
                    <a:bodyPr/>
                    <a:lstStyle/>
                    <a:p>
                      <a:pPr algn="ctr">
                        <a:lnSpc>
                          <a:spcPct val="115000"/>
                        </a:lnSpc>
                        <a:spcAft>
                          <a:spcPts val="800"/>
                        </a:spcAft>
                        <a:buNone/>
                      </a:pPr>
                      <a:r>
                        <a:rPr lang="en-GB" sz="2400">
                          <a:effectLst/>
                        </a:rPr>
                        <a:t> 0.812</a:t>
                      </a:r>
                    </a:p>
                  </a:txBody>
                  <a:tcPr anchor="ctr"/>
                </a:tc>
                <a:extLst>
                  <a:ext uri="{0D108BD9-81ED-4DB2-BD59-A6C34878D82A}">
                    <a16:rowId xmlns:a16="http://schemas.microsoft.com/office/drawing/2014/main" val="3870659318"/>
                  </a:ext>
                </a:extLst>
              </a:tr>
              <a:tr h="580030">
                <a:tc>
                  <a:txBody>
                    <a:bodyPr/>
                    <a:lstStyle/>
                    <a:p>
                      <a:pPr algn="r">
                        <a:buNone/>
                      </a:pPr>
                      <a:r>
                        <a:rPr lang="en-GB" sz="2400" b="0">
                          <a:solidFill>
                            <a:schemeClr val="bg1"/>
                          </a:solidFill>
                          <a:effectLst/>
                        </a:rPr>
                        <a:t>SGM vs non-SGM</a:t>
                      </a:r>
                    </a:p>
                  </a:txBody>
                  <a:tcPr anchor="ctr"/>
                </a:tc>
                <a:tc>
                  <a:txBody>
                    <a:bodyPr/>
                    <a:lstStyle/>
                    <a:p>
                      <a:pPr lvl="2" algn="l">
                        <a:buNone/>
                      </a:pPr>
                      <a:r>
                        <a:rPr lang="en-GB" sz="2400">
                          <a:effectLst/>
                        </a:rPr>
                        <a:t>1.04	</a:t>
                      </a:r>
                    </a:p>
                  </a:txBody>
                  <a:tcPr anchor="ctr"/>
                </a:tc>
                <a:tc>
                  <a:txBody>
                    <a:bodyPr/>
                    <a:lstStyle/>
                    <a:p>
                      <a:pPr algn="ctr">
                        <a:buNone/>
                      </a:pPr>
                      <a:r>
                        <a:rPr lang="en-GB" sz="2400">
                          <a:effectLst/>
                        </a:rPr>
                        <a:t>0.59 - 1.86</a:t>
                      </a:r>
                    </a:p>
                  </a:txBody>
                  <a:tcPr anchor="ctr"/>
                </a:tc>
                <a:tc>
                  <a:txBody>
                    <a:bodyPr/>
                    <a:lstStyle/>
                    <a:p>
                      <a:pPr algn="ctr">
                        <a:buNone/>
                      </a:pPr>
                      <a:r>
                        <a:rPr lang="en-GB" sz="2400">
                          <a:effectLst/>
                        </a:rPr>
                        <a:t> 0.898</a:t>
                      </a:r>
                    </a:p>
                  </a:txBody>
                  <a:tcPr anchor="ctr"/>
                </a:tc>
                <a:extLst>
                  <a:ext uri="{0D108BD9-81ED-4DB2-BD59-A6C34878D82A}">
                    <a16:rowId xmlns:a16="http://schemas.microsoft.com/office/drawing/2014/main" val="2829006303"/>
                  </a:ext>
                </a:extLst>
              </a:tr>
            </a:tbl>
          </a:graphicData>
        </a:graphic>
      </p:graphicFrame>
    </p:spTree>
    <p:extLst>
      <p:ext uri="{BB962C8B-B14F-4D97-AF65-F5344CB8AC3E}">
        <p14:creationId xmlns:p14="http://schemas.microsoft.com/office/powerpoint/2010/main" val="2069411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F7ECC-6A7E-2898-5321-47F74E78E392}"/>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809679C-DD41-DDEB-4580-FE2A0E623489}"/>
              </a:ext>
            </a:extLst>
          </p:cNvPr>
          <p:cNvGraphicFramePr>
            <a:graphicFrameLocks noGrp="1"/>
          </p:cNvGraphicFramePr>
          <p:nvPr>
            <p:extLst>
              <p:ext uri="{D42A27DB-BD31-4B8C-83A1-F6EECF244321}">
                <p14:modId xmlns:p14="http://schemas.microsoft.com/office/powerpoint/2010/main" val="255335499"/>
              </p:ext>
            </p:extLst>
          </p:nvPr>
        </p:nvGraphicFramePr>
        <p:xfrm>
          <a:off x="0" y="1750291"/>
          <a:ext cx="12192000" cy="2900150"/>
        </p:xfrm>
        <a:graphic>
          <a:graphicData uri="http://schemas.openxmlformats.org/drawingml/2006/table">
            <a:tbl>
              <a:tblPr firstRow="1" firstCol="1" bandRow="1">
                <a:tableStyleId>{5C22544A-7EE6-4342-B048-85BDC9FD1C3A}</a:tableStyleId>
              </a:tblPr>
              <a:tblGrid>
                <a:gridCol w="4708478">
                  <a:extLst>
                    <a:ext uri="{9D8B030D-6E8A-4147-A177-3AD203B41FA5}">
                      <a16:colId xmlns:a16="http://schemas.microsoft.com/office/drawing/2014/main" val="3267720163"/>
                    </a:ext>
                  </a:extLst>
                </a:gridCol>
                <a:gridCol w="2674961">
                  <a:extLst>
                    <a:ext uri="{9D8B030D-6E8A-4147-A177-3AD203B41FA5}">
                      <a16:colId xmlns:a16="http://schemas.microsoft.com/office/drawing/2014/main" val="1630335419"/>
                    </a:ext>
                  </a:extLst>
                </a:gridCol>
                <a:gridCol w="2524836">
                  <a:extLst>
                    <a:ext uri="{9D8B030D-6E8A-4147-A177-3AD203B41FA5}">
                      <a16:colId xmlns:a16="http://schemas.microsoft.com/office/drawing/2014/main" val="1741013620"/>
                    </a:ext>
                  </a:extLst>
                </a:gridCol>
                <a:gridCol w="2283725">
                  <a:extLst>
                    <a:ext uri="{9D8B030D-6E8A-4147-A177-3AD203B41FA5}">
                      <a16:colId xmlns:a16="http://schemas.microsoft.com/office/drawing/2014/main" val="336429294"/>
                    </a:ext>
                  </a:extLst>
                </a:gridCol>
              </a:tblGrid>
              <a:tr h="580030">
                <a:tc>
                  <a:txBody>
                    <a:bodyPr/>
                    <a:lstStyle/>
                    <a:p>
                      <a:pPr>
                        <a:lnSpc>
                          <a:spcPct val="115000"/>
                        </a:lnSpc>
                        <a:spcAft>
                          <a:spcPts val="800"/>
                        </a:spcAft>
                        <a:buNone/>
                      </a:pPr>
                      <a:r>
                        <a:rPr lang="en-GB" sz="2400"/>
                        <a:t>Pragmatic Recurrence at 1y</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OR</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95% CI</a:t>
                      </a:r>
                      <a:endParaRPr lang="en-GB" sz="2400">
                        <a:solidFill>
                          <a:schemeClr val="bg1"/>
                        </a:solidFill>
                        <a:effectLst/>
                      </a:endParaRPr>
                    </a:p>
                  </a:txBody>
                  <a:tcPr anchor="ctr"/>
                </a:tc>
                <a:tc>
                  <a:txBody>
                    <a:bodyPr/>
                    <a:lstStyle/>
                    <a:p>
                      <a:pPr algn="ctr">
                        <a:lnSpc>
                          <a:spcPct val="115000"/>
                        </a:lnSpc>
                        <a:spcAft>
                          <a:spcPts val="800"/>
                        </a:spcAft>
                        <a:buNone/>
                      </a:pPr>
                      <a:r>
                        <a:rPr lang="en-GB" sz="2400" b="1">
                          <a:solidFill>
                            <a:schemeClr val="bg1"/>
                          </a:solidFill>
                          <a:effectLst/>
                        </a:rPr>
                        <a:t>p-value</a:t>
                      </a:r>
                      <a:endParaRPr lang="en-GB" sz="2400">
                        <a:solidFill>
                          <a:schemeClr val="bg1"/>
                        </a:solidFill>
                        <a:effectLst/>
                      </a:endParaRPr>
                    </a:p>
                  </a:txBody>
                  <a:tcPr anchor="ctr"/>
                </a:tc>
                <a:extLst>
                  <a:ext uri="{0D108BD9-81ED-4DB2-BD59-A6C34878D82A}">
                    <a16:rowId xmlns:a16="http://schemas.microsoft.com/office/drawing/2014/main" val="2060419195"/>
                  </a:ext>
                </a:extLst>
              </a:tr>
              <a:tr h="580030">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en-GB" sz="2400" b="0">
                          <a:solidFill>
                            <a:schemeClr val="bg1"/>
                          </a:solidFill>
                          <a:effectLst/>
                        </a:rPr>
                        <a:t>Flat vs anatomic</a:t>
                      </a:r>
                    </a:p>
                  </a:txBody>
                  <a:tcPr anchor="ctr"/>
                </a:tc>
                <a:tc>
                  <a:txBody>
                    <a:bodyPr/>
                    <a:lstStyle/>
                    <a:p>
                      <a:pPr lvl="2" algn="l">
                        <a:lnSpc>
                          <a:spcPct val="115000"/>
                        </a:lnSpc>
                        <a:spcAft>
                          <a:spcPts val="800"/>
                        </a:spcAft>
                        <a:buNone/>
                      </a:pPr>
                      <a:r>
                        <a:rPr lang="en-GB" sz="2400">
                          <a:solidFill>
                            <a:srgbClr val="000000"/>
                          </a:solidFill>
                          <a:effectLst/>
                        </a:rPr>
                        <a:t>0.55</a:t>
                      </a:r>
                      <a:endParaRPr lang="en-GB" sz="2400">
                        <a:effectLst/>
                      </a:endParaRPr>
                    </a:p>
                  </a:txBody>
                  <a:tcPr anchor="ctr"/>
                </a:tc>
                <a:tc>
                  <a:txBody>
                    <a:bodyPr/>
                    <a:lstStyle/>
                    <a:p>
                      <a:pPr algn="ctr">
                        <a:lnSpc>
                          <a:spcPct val="115000"/>
                        </a:lnSpc>
                        <a:spcAft>
                          <a:spcPts val="800"/>
                        </a:spcAft>
                        <a:buNone/>
                      </a:pPr>
                      <a:r>
                        <a:rPr lang="en-GB" sz="2400">
                          <a:solidFill>
                            <a:srgbClr val="000000"/>
                          </a:solidFill>
                          <a:effectLst/>
                        </a:rPr>
                        <a:t>0.30 - 0.99</a:t>
                      </a:r>
                      <a:endParaRPr lang="en-GB" sz="2400">
                        <a:effectLst/>
                      </a:endParaRPr>
                    </a:p>
                  </a:txBody>
                  <a:tcPr anchor="ctr"/>
                </a:tc>
                <a:tc>
                  <a:txBody>
                    <a:bodyPr/>
                    <a:lstStyle/>
                    <a:p>
                      <a:pPr algn="ctr">
                        <a:lnSpc>
                          <a:spcPct val="115000"/>
                        </a:lnSpc>
                        <a:spcAft>
                          <a:spcPts val="800"/>
                        </a:spcAft>
                        <a:buNone/>
                      </a:pPr>
                      <a:r>
                        <a:rPr lang="en-GB" sz="2400">
                          <a:solidFill>
                            <a:srgbClr val="000000"/>
                          </a:solidFill>
                          <a:effectLst/>
                        </a:rPr>
                        <a:t>0.054</a:t>
                      </a:r>
                      <a:endParaRPr lang="en-GB" sz="2400">
                        <a:effectLst/>
                      </a:endParaRPr>
                    </a:p>
                  </a:txBody>
                  <a:tcPr anchor="ctr"/>
                </a:tc>
                <a:extLst>
                  <a:ext uri="{0D108BD9-81ED-4DB2-BD59-A6C34878D82A}">
                    <a16:rowId xmlns:a16="http://schemas.microsoft.com/office/drawing/2014/main" val="3870659318"/>
                  </a:ext>
                </a:extLst>
              </a:tr>
              <a:tr h="580030">
                <a:tc>
                  <a:txBody>
                    <a:bodyPr/>
                    <a:lstStyle/>
                    <a:p>
                      <a:pPr algn="r">
                        <a:lnSpc>
                          <a:spcPct val="115000"/>
                        </a:lnSpc>
                        <a:spcAft>
                          <a:spcPts val="800"/>
                        </a:spcAft>
                        <a:buNone/>
                      </a:pPr>
                      <a:r>
                        <a:rPr lang="en-GB" sz="2400" b="0">
                          <a:solidFill>
                            <a:schemeClr val="bg1"/>
                          </a:solidFill>
                          <a:effectLst/>
                        </a:rPr>
                        <a:t>LWM vs HWM</a:t>
                      </a:r>
                    </a:p>
                  </a:txBody>
                  <a:tcPr anchor="ctr"/>
                </a:tc>
                <a:tc>
                  <a:txBody>
                    <a:bodyPr/>
                    <a:lstStyle/>
                    <a:p>
                      <a:pPr lvl="2" algn="l">
                        <a:lnSpc>
                          <a:spcPct val="115000"/>
                        </a:lnSpc>
                        <a:spcAft>
                          <a:spcPts val="800"/>
                        </a:spcAft>
                        <a:buNone/>
                      </a:pPr>
                      <a:r>
                        <a:rPr lang="en-GB" sz="2400">
                          <a:solidFill>
                            <a:srgbClr val="000000"/>
                          </a:solidFill>
                          <a:effectLst/>
                        </a:rPr>
                        <a:t>0.98</a:t>
                      </a:r>
                      <a:endParaRPr lang="en-GB" sz="2400">
                        <a:effectLst/>
                      </a:endParaRPr>
                    </a:p>
                  </a:txBody>
                  <a:tcPr anchor="ctr"/>
                </a:tc>
                <a:tc>
                  <a:txBody>
                    <a:bodyPr/>
                    <a:lstStyle/>
                    <a:p>
                      <a:pPr algn="ctr">
                        <a:lnSpc>
                          <a:spcPct val="115000"/>
                        </a:lnSpc>
                        <a:spcAft>
                          <a:spcPts val="800"/>
                        </a:spcAft>
                        <a:buNone/>
                      </a:pPr>
                      <a:r>
                        <a:rPr lang="en-GB" sz="2400">
                          <a:solidFill>
                            <a:srgbClr val="000000"/>
                          </a:solidFill>
                          <a:effectLst/>
                        </a:rPr>
                        <a:t>0.23 - 2.89</a:t>
                      </a:r>
                      <a:endParaRPr lang="en-GB" sz="2400">
                        <a:effectLst/>
                      </a:endParaRPr>
                    </a:p>
                  </a:txBody>
                  <a:tcPr anchor="ctr"/>
                </a:tc>
                <a:tc>
                  <a:txBody>
                    <a:bodyPr/>
                    <a:lstStyle/>
                    <a:p>
                      <a:pPr algn="ctr">
                        <a:lnSpc>
                          <a:spcPct val="115000"/>
                        </a:lnSpc>
                        <a:spcAft>
                          <a:spcPts val="800"/>
                        </a:spcAft>
                        <a:buNone/>
                      </a:pPr>
                      <a:r>
                        <a:rPr lang="en-GB" sz="2400">
                          <a:solidFill>
                            <a:srgbClr val="000000"/>
                          </a:solidFill>
                          <a:effectLst/>
                        </a:rPr>
                        <a:t>0.977</a:t>
                      </a:r>
                      <a:endParaRPr lang="en-GB" sz="2400">
                        <a:effectLst/>
                      </a:endParaRPr>
                    </a:p>
                  </a:txBody>
                  <a:tcPr anchor="ctr"/>
                </a:tc>
                <a:extLst>
                  <a:ext uri="{0D108BD9-81ED-4DB2-BD59-A6C34878D82A}">
                    <a16:rowId xmlns:a16="http://schemas.microsoft.com/office/drawing/2014/main" val="977742484"/>
                  </a:ext>
                </a:extLst>
              </a:tr>
              <a:tr h="580030">
                <a:tc>
                  <a:txBody>
                    <a:bodyPr/>
                    <a:lstStyle/>
                    <a:p>
                      <a:pPr algn="r">
                        <a:lnSpc>
                          <a:spcPct val="115000"/>
                        </a:lnSpc>
                        <a:spcAft>
                          <a:spcPts val="800"/>
                        </a:spcAft>
                        <a:buNone/>
                      </a:pPr>
                      <a:r>
                        <a:rPr lang="en-GB" sz="2400" b="0">
                          <a:solidFill>
                            <a:schemeClr val="bg1"/>
                          </a:solidFill>
                          <a:effectLst/>
                        </a:rPr>
                        <a:t>MWM vs HWM</a:t>
                      </a:r>
                    </a:p>
                  </a:txBody>
                  <a:tcPr anchor="ctr"/>
                </a:tc>
                <a:tc>
                  <a:txBody>
                    <a:bodyPr/>
                    <a:lstStyle/>
                    <a:p>
                      <a:pPr lvl="2" algn="l">
                        <a:lnSpc>
                          <a:spcPct val="115000"/>
                        </a:lnSpc>
                        <a:spcAft>
                          <a:spcPts val="800"/>
                        </a:spcAft>
                        <a:buNone/>
                      </a:pPr>
                      <a:r>
                        <a:rPr lang="en-GB" sz="2400">
                          <a:solidFill>
                            <a:srgbClr val="000000"/>
                          </a:solidFill>
                          <a:effectLst/>
                        </a:rPr>
                        <a:t>1.00</a:t>
                      </a:r>
                      <a:endParaRPr lang="en-GB" sz="2400">
                        <a:effectLst/>
                      </a:endParaRPr>
                    </a:p>
                  </a:txBody>
                  <a:tcPr anchor="ctr"/>
                </a:tc>
                <a:tc>
                  <a:txBody>
                    <a:bodyPr/>
                    <a:lstStyle/>
                    <a:p>
                      <a:pPr algn="ctr">
                        <a:lnSpc>
                          <a:spcPct val="115000"/>
                        </a:lnSpc>
                        <a:spcAft>
                          <a:spcPts val="800"/>
                        </a:spcAft>
                        <a:buNone/>
                      </a:pPr>
                      <a:r>
                        <a:rPr lang="en-GB" sz="2400">
                          <a:solidFill>
                            <a:srgbClr val="000000"/>
                          </a:solidFill>
                          <a:effectLst/>
                        </a:rPr>
                        <a:t>0.33 - 2.72</a:t>
                      </a:r>
                      <a:endParaRPr lang="en-GB" sz="2400">
                        <a:effectLst/>
                      </a:endParaRPr>
                    </a:p>
                  </a:txBody>
                  <a:tcPr anchor="ctr"/>
                </a:tc>
                <a:tc>
                  <a:txBody>
                    <a:bodyPr/>
                    <a:lstStyle/>
                    <a:p>
                      <a:pPr algn="ctr">
                        <a:lnSpc>
                          <a:spcPct val="115000"/>
                        </a:lnSpc>
                        <a:spcAft>
                          <a:spcPts val="800"/>
                        </a:spcAft>
                        <a:buNone/>
                      </a:pPr>
                      <a:r>
                        <a:rPr lang="en-GB" sz="2400">
                          <a:solidFill>
                            <a:srgbClr val="000000"/>
                          </a:solidFill>
                          <a:effectLst/>
                        </a:rPr>
                        <a:t>0.995</a:t>
                      </a:r>
                      <a:endParaRPr lang="en-GB" sz="2400">
                        <a:effectLst/>
                      </a:endParaRPr>
                    </a:p>
                  </a:txBody>
                  <a:tcPr anchor="ctr"/>
                </a:tc>
                <a:extLst>
                  <a:ext uri="{0D108BD9-81ED-4DB2-BD59-A6C34878D82A}">
                    <a16:rowId xmlns:a16="http://schemas.microsoft.com/office/drawing/2014/main" val="1674297413"/>
                  </a:ext>
                </a:extLst>
              </a:tr>
              <a:tr h="580030">
                <a:tc>
                  <a:txBody>
                    <a:bodyPr/>
                    <a:lstStyle/>
                    <a:p>
                      <a:pPr algn="r">
                        <a:buNone/>
                      </a:pPr>
                      <a:r>
                        <a:rPr lang="en-GB" sz="2400" b="0">
                          <a:solidFill>
                            <a:schemeClr val="bg1"/>
                          </a:solidFill>
                          <a:effectLst/>
                        </a:rPr>
                        <a:t>SGM vs non-SGM</a:t>
                      </a:r>
                    </a:p>
                  </a:txBody>
                  <a:tcPr anchor="ctr"/>
                </a:tc>
                <a:tc>
                  <a:txBody>
                    <a:bodyPr/>
                    <a:lstStyle/>
                    <a:p>
                      <a:pPr lvl="2" algn="l">
                        <a:lnSpc>
                          <a:spcPct val="115000"/>
                        </a:lnSpc>
                        <a:spcAft>
                          <a:spcPts val="800"/>
                        </a:spcAft>
                        <a:buNone/>
                      </a:pPr>
                      <a:r>
                        <a:rPr lang="en-GB" sz="2400">
                          <a:effectLst/>
                        </a:rPr>
                        <a:t>1.24</a:t>
                      </a:r>
                    </a:p>
                  </a:txBody>
                  <a:tcPr anchor="ctr"/>
                </a:tc>
                <a:tc>
                  <a:txBody>
                    <a:bodyPr/>
                    <a:lstStyle/>
                    <a:p>
                      <a:pPr algn="ctr">
                        <a:lnSpc>
                          <a:spcPct val="115000"/>
                        </a:lnSpc>
                        <a:spcAft>
                          <a:spcPts val="800"/>
                        </a:spcAft>
                        <a:buNone/>
                      </a:pPr>
                      <a:r>
                        <a:rPr lang="en-GB" sz="2400">
                          <a:effectLst/>
                        </a:rPr>
                        <a:t>0.47 - 3.66</a:t>
                      </a:r>
                    </a:p>
                  </a:txBody>
                  <a:tcPr anchor="ctr"/>
                </a:tc>
                <a:tc>
                  <a:txBody>
                    <a:bodyPr/>
                    <a:lstStyle/>
                    <a:p>
                      <a:pPr algn="ctr">
                        <a:lnSpc>
                          <a:spcPct val="115000"/>
                        </a:lnSpc>
                        <a:spcAft>
                          <a:spcPts val="800"/>
                        </a:spcAft>
                        <a:buNone/>
                      </a:pPr>
                      <a:r>
                        <a:rPr lang="en-GB" sz="2400">
                          <a:effectLst/>
                        </a:rPr>
                        <a:t>0.674</a:t>
                      </a:r>
                    </a:p>
                  </a:txBody>
                  <a:tcPr anchor="ctr"/>
                </a:tc>
                <a:extLst>
                  <a:ext uri="{0D108BD9-81ED-4DB2-BD59-A6C34878D82A}">
                    <a16:rowId xmlns:a16="http://schemas.microsoft.com/office/drawing/2014/main" val="2400692029"/>
                  </a:ext>
                </a:extLst>
              </a:tr>
            </a:tbl>
          </a:graphicData>
        </a:graphic>
      </p:graphicFrame>
    </p:spTree>
    <p:extLst>
      <p:ext uri="{BB962C8B-B14F-4D97-AF65-F5344CB8AC3E}">
        <p14:creationId xmlns:p14="http://schemas.microsoft.com/office/powerpoint/2010/main" val="2698947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546B02-EED8-EC82-B826-0B27843C547A}"/>
              </a:ext>
            </a:extLst>
          </p:cNvPr>
          <p:cNvSpPr>
            <a:spLocks noGrp="1"/>
          </p:cNvSpPr>
          <p:nvPr>
            <p:ph type="body" sz="quarter" idx="12"/>
          </p:nvPr>
        </p:nvSpPr>
        <p:spPr/>
        <p:txBody>
          <a:bodyPr vert="horz" lIns="91440" tIns="45720" rIns="91440" bIns="45720" rtlCol="0" anchor="t">
            <a:normAutofit/>
          </a:bodyPr>
          <a:lstStyle/>
          <a:p>
            <a:pPr marL="285750" indent="-285750">
              <a:buChar char="•"/>
            </a:pPr>
            <a:r>
              <a:rPr lang="en-US" sz="2400">
                <a:cs typeface="Arial" panose="020B0604020202020204"/>
              </a:rPr>
              <a:t>No difference in </a:t>
            </a:r>
            <a:r>
              <a:rPr lang="en-US" sz="2400" err="1">
                <a:cs typeface="Arial" panose="020B0604020202020204"/>
              </a:rPr>
              <a:t>EuraHS</a:t>
            </a:r>
            <a:r>
              <a:rPr lang="en-US" sz="2400">
                <a:cs typeface="Arial" panose="020B0604020202020204"/>
              </a:rPr>
              <a:t>-QoL scores</a:t>
            </a:r>
          </a:p>
          <a:p>
            <a:pPr marL="285750" indent="-285750">
              <a:buChar char="•"/>
            </a:pPr>
            <a:r>
              <a:rPr lang="en-US" sz="2400">
                <a:cs typeface="Arial" panose="020B0604020202020204"/>
              </a:rPr>
              <a:t>No difference in CPIP rate</a:t>
            </a:r>
          </a:p>
          <a:p>
            <a:pPr marL="285750" indent="-285750">
              <a:buChar char="•"/>
            </a:pPr>
            <a:r>
              <a:rPr lang="en-US" sz="2400">
                <a:cs typeface="Arial" panose="020B0604020202020204"/>
              </a:rPr>
              <a:t>Higher rate of early postoperative patient-reported recurrence with anatomical mesh</a:t>
            </a:r>
          </a:p>
          <a:p>
            <a:pPr marL="285750" indent="-285750">
              <a:buChar char="•"/>
            </a:pPr>
            <a:r>
              <a:rPr lang="en-US" sz="2400">
                <a:cs typeface="Arial" panose="020B0604020202020204"/>
              </a:rPr>
              <a:t>Higher 1-year pragmatic recurrence with anatomical mesh</a:t>
            </a:r>
          </a:p>
          <a:p>
            <a:pPr marL="285750" indent="-285750">
              <a:buChar char="•"/>
            </a:pPr>
            <a:r>
              <a:rPr lang="en-US" sz="2400">
                <a:cs typeface="Arial" panose="020B0604020202020204"/>
              </a:rPr>
              <a:t>On multivariable regression no mesh characteristic independently associated with outcomes. </a:t>
            </a:r>
          </a:p>
        </p:txBody>
      </p:sp>
      <p:sp>
        <p:nvSpPr>
          <p:cNvPr id="3" name="Title 2">
            <a:extLst>
              <a:ext uri="{FF2B5EF4-FFF2-40B4-BE49-F238E27FC236}">
                <a16:creationId xmlns:a16="http://schemas.microsoft.com/office/drawing/2014/main" id="{FAAD562C-4FB2-2771-F601-125BD04C91B0}"/>
              </a:ext>
            </a:extLst>
          </p:cNvPr>
          <p:cNvSpPr>
            <a:spLocks noGrp="1"/>
          </p:cNvSpPr>
          <p:nvPr>
            <p:ph type="ctrTitle"/>
          </p:nvPr>
        </p:nvSpPr>
        <p:spPr/>
        <p:txBody>
          <a:bodyPr/>
          <a:lstStyle/>
          <a:p>
            <a:r>
              <a:rPr lang="en-US" sz="3600">
                <a:cs typeface="Arial"/>
              </a:rPr>
              <a:t>Summary of Findings</a:t>
            </a:r>
            <a:endParaRPr lang="en-US" sz="3600"/>
          </a:p>
        </p:txBody>
      </p:sp>
    </p:spTree>
    <p:extLst>
      <p:ext uri="{BB962C8B-B14F-4D97-AF65-F5344CB8AC3E}">
        <p14:creationId xmlns:p14="http://schemas.microsoft.com/office/powerpoint/2010/main" val="2743799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594DF1-FF31-F6B8-20F4-297FBC5CDA25}"/>
              </a:ext>
            </a:extLst>
          </p:cNvPr>
          <p:cNvSpPr>
            <a:spLocks noGrp="1"/>
          </p:cNvSpPr>
          <p:nvPr>
            <p:ph type="body" sz="quarter" idx="12"/>
          </p:nvPr>
        </p:nvSpPr>
        <p:spPr/>
        <p:txBody>
          <a:bodyPr vert="horz" lIns="91440" tIns="45720" rIns="91440" bIns="45720" rtlCol="0" anchor="t">
            <a:normAutofit/>
          </a:bodyPr>
          <a:lstStyle/>
          <a:p>
            <a:pPr marL="285750" indent="-285750">
              <a:buChar char="•"/>
            </a:pPr>
            <a:r>
              <a:rPr lang="en-US" sz="2400">
                <a:cs typeface="Arial" panose="020B0604020202020204"/>
              </a:rPr>
              <a:t>Retrospective analysis</a:t>
            </a:r>
          </a:p>
          <a:p>
            <a:pPr marL="285750" indent="-285750">
              <a:buChar char="•"/>
            </a:pPr>
            <a:r>
              <a:rPr lang="en-US" sz="2400"/>
              <a:t>Non-randomized design </a:t>
            </a:r>
            <a:endParaRPr lang="en-US" sz="2400">
              <a:cs typeface="Arial"/>
            </a:endParaRPr>
          </a:p>
          <a:p>
            <a:pPr marL="285750" indent="-285750">
              <a:buChar char="•"/>
            </a:pPr>
            <a:r>
              <a:rPr lang="en-US" sz="2400"/>
              <a:t>Surgeon-entered data </a:t>
            </a:r>
            <a:endParaRPr lang="en-US" sz="2400">
              <a:cs typeface="Arial" panose="020B0604020202020204"/>
            </a:endParaRPr>
          </a:p>
          <a:p>
            <a:pPr marL="285750" indent="-285750">
              <a:buChar char="•"/>
            </a:pPr>
            <a:r>
              <a:rPr lang="en-US" sz="2400">
                <a:cs typeface="Arial" panose="020B0604020202020204"/>
              </a:rPr>
              <a:t>Incomplete longer-term clinical follow-up</a:t>
            </a:r>
          </a:p>
          <a:p>
            <a:pPr marL="285750" indent="-285750">
              <a:buChar char="•"/>
            </a:pPr>
            <a:endParaRPr lang="en-US">
              <a:cs typeface="Arial" panose="020B0604020202020204"/>
            </a:endParaRPr>
          </a:p>
          <a:p>
            <a:pPr marL="285750" indent="-285750">
              <a:buChar char="•"/>
            </a:pPr>
            <a:endParaRPr lang="en-US">
              <a:cs typeface="Arial" panose="020B0604020202020204"/>
            </a:endParaRPr>
          </a:p>
        </p:txBody>
      </p:sp>
      <p:sp>
        <p:nvSpPr>
          <p:cNvPr id="3" name="Title 2">
            <a:extLst>
              <a:ext uri="{FF2B5EF4-FFF2-40B4-BE49-F238E27FC236}">
                <a16:creationId xmlns:a16="http://schemas.microsoft.com/office/drawing/2014/main" id="{F91DA242-C8C6-AD6D-6203-1AB805D9645A}"/>
              </a:ext>
            </a:extLst>
          </p:cNvPr>
          <p:cNvSpPr>
            <a:spLocks noGrp="1"/>
          </p:cNvSpPr>
          <p:nvPr>
            <p:ph type="ctrTitle"/>
          </p:nvPr>
        </p:nvSpPr>
        <p:spPr/>
        <p:txBody>
          <a:bodyPr/>
          <a:lstStyle/>
          <a:p>
            <a:r>
              <a:rPr lang="en-US" sz="3600">
                <a:cs typeface="Arial"/>
              </a:rPr>
              <a:t>Limitations</a:t>
            </a:r>
            <a:endParaRPr lang="en-US" sz="3600"/>
          </a:p>
        </p:txBody>
      </p:sp>
    </p:spTree>
    <p:extLst>
      <p:ext uri="{BB962C8B-B14F-4D97-AF65-F5344CB8AC3E}">
        <p14:creationId xmlns:p14="http://schemas.microsoft.com/office/powerpoint/2010/main" val="375364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FA072-9137-3D5E-498F-C3617248F360}"/>
              </a:ext>
            </a:extLst>
          </p:cNvPr>
          <p:cNvSpPr>
            <a:spLocks noGrp="1"/>
          </p:cNvSpPr>
          <p:nvPr>
            <p:ph type="body" sz="quarter" idx="12"/>
          </p:nvPr>
        </p:nvSpPr>
        <p:spPr/>
        <p:txBody>
          <a:bodyPr vert="horz" lIns="91440" tIns="45720" rIns="91440" bIns="45720" rtlCol="0" anchor="t">
            <a:normAutofit/>
          </a:bodyPr>
          <a:lstStyle/>
          <a:p>
            <a:endParaRPr lang="en-US">
              <a:cs typeface="Arial"/>
            </a:endParaRPr>
          </a:p>
          <a:p>
            <a:endParaRPr lang="en-US"/>
          </a:p>
          <a:p>
            <a:endParaRPr lang="en-US"/>
          </a:p>
        </p:txBody>
      </p:sp>
      <p:sp>
        <p:nvSpPr>
          <p:cNvPr id="3" name="Title 2">
            <a:extLst>
              <a:ext uri="{FF2B5EF4-FFF2-40B4-BE49-F238E27FC236}">
                <a16:creationId xmlns:a16="http://schemas.microsoft.com/office/drawing/2014/main" id="{70147C9D-B99B-BF2D-4258-31CA9131E5C8}"/>
              </a:ext>
            </a:extLst>
          </p:cNvPr>
          <p:cNvSpPr>
            <a:spLocks noGrp="1"/>
          </p:cNvSpPr>
          <p:nvPr>
            <p:ph type="ctrTitle"/>
          </p:nvPr>
        </p:nvSpPr>
        <p:spPr/>
        <p:txBody>
          <a:bodyPr/>
          <a:lstStyle/>
          <a:p>
            <a:r>
              <a:rPr lang="en-US" sz="3600">
                <a:cs typeface="Arial"/>
              </a:rPr>
              <a:t>Current Guidelines</a:t>
            </a:r>
            <a:endParaRPr lang="en-US" sz="3600"/>
          </a:p>
        </p:txBody>
      </p:sp>
      <p:sp>
        <p:nvSpPr>
          <p:cNvPr id="4" name="TextBox 3">
            <a:extLst>
              <a:ext uri="{FF2B5EF4-FFF2-40B4-BE49-F238E27FC236}">
                <a16:creationId xmlns:a16="http://schemas.microsoft.com/office/drawing/2014/main" id="{5C3E6F95-0153-D841-B255-02A41F6630AF}"/>
              </a:ext>
            </a:extLst>
          </p:cNvPr>
          <p:cNvSpPr txBox="1"/>
          <p:nvPr/>
        </p:nvSpPr>
        <p:spPr>
          <a:xfrm>
            <a:off x="2025135" y="6074903"/>
            <a:ext cx="674397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solidFill>
                  <a:srgbClr val="222222"/>
                </a:solidFill>
                <a:highlight>
                  <a:srgbClr val="FFFFFF"/>
                </a:highlight>
                <a:cs typeface="Arial"/>
              </a:rPr>
              <a:t>Stabilini</a:t>
            </a:r>
            <a:r>
              <a:rPr lang="en-US" sz="900">
                <a:solidFill>
                  <a:srgbClr val="222222"/>
                </a:solidFill>
                <a:highlight>
                  <a:srgbClr val="FFFFFF"/>
                </a:highlight>
                <a:cs typeface="Arial"/>
              </a:rPr>
              <a:t> C, van Veenendaal N, Aasvang E, Agresta F, </a:t>
            </a:r>
            <a:r>
              <a:rPr lang="en-US" sz="900" err="1">
                <a:solidFill>
                  <a:srgbClr val="222222"/>
                </a:solidFill>
                <a:highlight>
                  <a:srgbClr val="FFFFFF"/>
                </a:highlight>
                <a:cs typeface="Arial"/>
              </a:rPr>
              <a:t>Aufenacker</a:t>
            </a:r>
            <a:r>
              <a:rPr lang="en-US" sz="900">
                <a:solidFill>
                  <a:srgbClr val="222222"/>
                </a:solidFill>
                <a:highlight>
                  <a:srgbClr val="FFFFFF"/>
                </a:highlight>
                <a:cs typeface="Arial"/>
              </a:rPr>
              <a:t> T, </a:t>
            </a:r>
            <a:r>
              <a:rPr lang="en-US" sz="900" err="1">
                <a:solidFill>
                  <a:srgbClr val="222222"/>
                </a:solidFill>
                <a:highlight>
                  <a:srgbClr val="FFFFFF"/>
                </a:highlight>
                <a:cs typeface="Arial"/>
              </a:rPr>
              <a:t>Berrevoet</a:t>
            </a:r>
            <a:r>
              <a:rPr lang="en-US" sz="900">
                <a:solidFill>
                  <a:srgbClr val="222222"/>
                </a:solidFill>
                <a:highlight>
                  <a:srgbClr val="FFFFFF"/>
                </a:highlight>
                <a:cs typeface="Arial"/>
              </a:rPr>
              <a:t> F, </a:t>
            </a:r>
            <a:r>
              <a:rPr lang="en-US" sz="900" err="1">
                <a:solidFill>
                  <a:srgbClr val="222222"/>
                </a:solidFill>
                <a:highlight>
                  <a:srgbClr val="FFFFFF"/>
                </a:highlight>
                <a:cs typeface="Arial"/>
              </a:rPr>
              <a:t>Burgmans</a:t>
            </a:r>
            <a:r>
              <a:rPr lang="en-US" sz="900">
                <a:solidFill>
                  <a:srgbClr val="222222"/>
                </a:solidFill>
                <a:highlight>
                  <a:srgbClr val="FFFFFF"/>
                </a:highlight>
                <a:cs typeface="Arial"/>
              </a:rPr>
              <a:t> I, Chen D, de Beaux A, East B, Garcia-Alamino J. Update of the international </a:t>
            </a:r>
            <a:r>
              <a:rPr lang="en-US" sz="900" err="1">
                <a:solidFill>
                  <a:srgbClr val="222222"/>
                </a:solidFill>
                <a:highlight>
                  <a:srgbClr val="FFFFFF"/>
                </a:highlight>
                <a:cs typeface="Arial"/>
              </a:rPr>
              <a:t>HerniaSurge</a:t>
            </a:r>
            <a:r>
              <a:rPr lang="en-US" sz="900">
                <a:solidFill>
                  <a:srgbClr val="222222"/>
                </a:solidFill>
                <a:highlight>
                  <a:srgbClr val="FFFFFF"/>
                </a:highlight>
                <a:cs typeface="Arial"/>
              </a:rPr>
              <a:t> guidelines for groin hernia management. BJS open. 2023 Oct;7(5):zrad080.</a:t>
            </a:r>
            <a:endParaRPr lang="en-US" sz="900"/>
          </a:p>
        </p:txBody>
      </p:sp>
      <p:pic>
        <p:nvPicPr>
          <p:cNvPr id="5" name="Picture 4" descr="A close-up of a white background&#10;&#10;AI-generated content may be incorrect.">
            <a:extLst>
              <a:ext uri="{FF2B5EF4-FFF2-40B4-BE49-F238E27FC236}">
                <a16:creationId xmlns:a16="http://schemas.microsoft.com/office/drawing/2014/main" id="{2CE21B05-2EEF-60F8-92AD-D4D24DB5592F}"/>
              </a:ext>
            </a:extLst>
          </p:cNvPr>
          <p:cNvPicPr>
            <a:picLocks noChangeAspect="1"/>
          </p:cNvPicPr>
          <p:nvPr/>
        </p:nvPicPr>
        <p:blipFill>
          <a:blip r:embed="rId3"/>
          <a:srcRect l="13921" b="1968"/>
          <a:stretch>
            <a:fillRect/>
          </a:stretch>
        </p:blipFill>
        <p:spPr>
          <a:xfrm>
            <a:off x="79464" y="3047487"/>
            <a:ext cx="12052777" cy="1700382"/>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F6C7FE5-438B-E3BE-CC3A-C7AE506FA939}"/>
              </a:ext>
            </a:extLst>
          </p:cNvPr>
          <p:cNvPicPr>
            <a:picLocks noChangeAspect="1"/>
          </p:cNvPicPr>
          <p:nvPr/>
        </p:nvPicPr>
        <p:blipFill>
          <a:blip r:embed="rId4"/>
          <a:stretch>
            <a:fillRect/>
          </a:stretch>
        </p:blipFill>
        <p:spPr>
          <a:xfrm>
            <a:off x="527409" y="1018253"/>
            <a:ext cx="10448925" cy="2019300"/>
          </a:xfrm>
          <a:prstGeom prst="rect">
            <a:avLst/>
          </a:prstGeom>
        </p:spPr>
      </p:pic>
    </p:spTree>
    <p:extLst>
      <p:ext uri="{BB962C8B-B14F-4D97-AF65-F5344CB8AC3E}">
        <p14:creationId xmlns:p14="http://schemas.microsoft.com/office/powerpoint/2010/main" val="369207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4D86A-68A7-C08D-C965-09A99A748816}"/>
              </a:ext>
            </a:extLst>
          </p:cNvPr>
          <p:cNvSpPr>
            <a:spLocks noGrp="1"/>
          </p:cNvSpPr>
          <p:nvPr>
            <p:ph type="ctrTitle"/>
          </p:nvPr>
        </p:nvSpPr>
        <p:spPr/>
        <p:txBody>
          <a:bodyPr/>
          <a:lstStyle/>
          <a:p>
            <a:r>
              <a:rPr lang="en-US" sz="3600">
                <a:cs typeface="Arial"/>
              </a:rPr>
              <a:t>How do we use these results?</a:t>
            </a:r>
            <a:endParaRPr lang="en-US" sz="3600"/>
          </a:p>
        </p:txBody>
      </p:sp>
      <p:pic>
        <p:nvPicPr>
          <p:cNvPr id="4" name="Picture 3" descr="A screenshot of a test results&#10;&#10;AI-generated content may be incorrect.">
            <a:extLst>
              <a:ext uri="{FF2B5EF4-FFF2-40B4-BE49-F238E27FC236}">
                <a16:creationId xmlns:a16="http://schemas.microsoft.com/office/drawing/2014/main" id="{2059AEB1-CE5D-D99A-27E2-928E51F2D937}"/>
              </a:ext>
            </a:extLst>
          </p:cNvPr>
          <p:cNvPicPr>
            <a:picLocks noChangeAspect="1"/>
          </p:cNvPicPr>
          <p:nvPr/>
        </p:nvPicPr>
        <p:blipFill>
          <a:blip r:embed="rId3"/>
          <a:srcRect r="-74" b="31766"/>
          <a:stretch>
            <a:fillRect/>
          </a:stretch>
        </p:blipFill>
        <p:spPr>
          <a:xfrm>
            <a:off x="533400" y="1089256"/>
            <a:ext cx="10621435" cy="4679488"/>
          </a:xfrm>
          <a:prstGeom prst="rect">
            <a:avLst/>
          </a:prstGeom>
        </p:spPr>
      </p:pic>
    </p:spTree>
    <p:extLst>
      <p:ext uri="{BB962C8B-B14F-4D97-AF65-F5344CB8AC3E}">
        <p14:creationId xmlns:p14="http://schemas.microsoft.com/office/powerpoint/2010/main" val="329601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BC781-0DA2-E7D5-70C5-1F6C5A5268C2}"/>
              </a:ext>
            </a:extLst>
          </p:cNvPr>
          <p:cNvSpPr>
            <a:spLocks noGrp="1"/>
          </p:cNvSpPr>
          <p:nvPr>
            <p:ph type="body" sz="quarter" idx="12"/>
          </p:nvPr>
        </p:nvSpPr>
        <p:spPr/>
        <p:txBody>
          <a:bodyPr vert="horz" lIns="91440" tIns="45720" rIns="91440" bIns="45720" rtlCol="0" anchor="t">
            <a:normAutofit/>
          </a:bodyPr>
          <a:lstStyle/>
          <a:p>
            <a:pPr marL="342900" indent="-342900">
              <a:buChar char="•"/>
            </a:pPr>
            <a:r>
              <a:rPr lang="en-GB" sz="2400">
                <a:ea typeface="+mn-lt"/>
                <a:cs typeface="+mn-lt"/>
              </a:rPr>
              <a:t>Anatomical and flat mesh demonstrate comparable outcomes in MIS IHR when adjusted for characteristics such as mesh weight and SGM</a:t>
            </a:r>
          </a:p>
          <a:p>
            <a:pPr marL="342900" indent="-342900">
              <a:buChar char="•"/>
            </a:pPr>
            <a:r>
              <a:rPr lang="en-GB" sz="2400">
                <a:ea typeface="+mn-lt"/>
                <a:cs typeface="+mn-lt"/>
              </a:rPr>
              <a:t>Mesh configuration alone is unlikely to be the primary driver of patient outcomes. </a:t>
            </a:r>
          </a:p>
          <a:p>
            <a:pPr marL="342900" indent="-342900">
              <a:buChar char="•"/>
            </a:pPr>
            <a:r>
              <a:rPr lang="en-GB" sz="2400">
                <a:ea typeface="+mn-lt"/>
                <a:cs typeface="+mn-lt"/>
              </a:rPr>
              <a:t>Careful surgical technique, appropriate mesh coverage, and individualized decision-making remain the most important factors in optimizing results.</a:t>
            </a:r>
            <a:endParaRPr lang="en-GB" sz="2400">
              <a:cs typeface="Arial"/>
            </a:endParaRPr>
          </a:p>
          <a:p>
            <a:pPr marL="342900" indent="-342900">
              <a:buChar char="•"/>
            </a:pPr>
            <a:endParaRPr lang="en-GB" sz="2400">
              <a:cs typeface="Arial"/>
            </a:endParaRPr>
          </a:p>
        </p:txBody>
      </p:sp>
      <p:sp>
        <p:nvSpPr>
          <p:cNvPr id="3" name="Title 2">
            <a:extLst>
              <a:ext uri="{FF2B5EF4-FFF2-40B4-BE49-F238E27FC236}">
                <a16:creationId xmlns:a16="http://schemas.microsoft.com/office/drawing/2014/main" id="{DB74C99B-6B5A-9AC8-218B-9C5E4DEBBAD7}"/>
              </a:ext>
            </a:extLst>
          </p:cNvPr>
          <p:cNvSpPr>
            <a:spLocks noGrp="1"/>
          </p:cNvSpPr>
          <p:nvPr>
            <p:ph type="ctrTitle"/>
          </p:nvPr>
        </p:nvSpPr>
        <p:spPr/>
        <p:txBody>
          <a:bodyPr/>
          <a:lstStyle/>
          <a:p>
            <a:r>
              <a:rPr lang="en-GB" sz="3600">
                <a:cs typeface="Arial"/>
              </a:rPr>
              <a:t>Conclusions</a:t>
            </a:r>
            <a:endParaRPr lang="en-GB" sz="3600"/>
          </a:p>
        </p:txBody>
      </p:sp>
    </p:spTree>
    <p:extLst>
      <p:ext uri="{BB962C8B-B14F-4D97-AF65-F5344CB8AC3E}">
        <p14:creationId xmlns:p14="http://schemas.microsoft.com/office/powerpoint/2010/main" val="428981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05F44-3C51-1207-759C-7A2DDD94D1E6}"/>
              </a:ext>
            </a:extLst>
          </p:cNvPr>
          <p:cNvSpPr>
            <a:spLocks noGrp="1"/>
          </p:cNvSpPr>
          <p:nvPr>
            <p:ph type="ctrTitle"/>
          </p:nvPr>
        </p:nvSpPr>
        <p:spPr/>
        <p:txBody>
          <a:bodyPr/>
          <a:lstStyle/>
          <a:p>
            <a:r>
              <a:rPr lang="en-US" sz="4000"/>
              <a:t>Thank you!</a:t>
            </a:r>
          </a:p>
        </p:txBody>
      </p:sp>
    </p:spTree>
    <p:extLst>
      <p:ext uri="{BB962C8B-B14F-4D97-AF65-F5344CB8AC3E}">
        <p14:creationId xmlns:p14="http://schemas.microsoft.com/office/powerpoint/2010/main" val="29038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A5D64-7FBF-471B-357A-4F5BE45B0DF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6097674-417E-F028-A894-7E3FD1C19CC6}"/>
              </a:ext>
            </a:extLst>
          </p:cNvPr>
          <p:cNvPicPr>
            <a:picLocks noChangeAspect="1"/>
          </p:cNvPicPr>
          <p:nvPr/>
        </p:nvPicPr>
        <p:blipFill>
          <a:blip r:embed="rId3"/>
          <a:stretch>
            <a:fillRect/>
          </a:stretch>
        </p:blipFill>
        <p:spPr>
          <a:xfrm>
            <a:off x="214594" y="1247491"/>
            <a:ext cx="3186703" cy="2743575"/>
          </a:xfrm>
          <a:prstGeom prst="rect">
            <a:avLst/>
          </a:prstGeom>
        </p:spPr>
      </p:pic>
      <p:sp>
        <p:nvSpPr>
          <p:cNvPr id="2" name="Text Placeholder 1">
            <a:extLst>
              <a:ext uri="{FF2B5EF4-FFF2-40B4-BE49-F238E27FC236}">
                <a16:creationId xmlns:a16="http://schemas.microsoft.com/office/drawing/2014/main" id="{13E46B85-D41F-C757-112B-99C071F2AABB}"/>
              </a:ext>
            </a:extLst>
          </p:cNvPr>
          <p:cNvSpPr>
            <a:spLocks noGrp="1"/>
          </p:cNvSpPr>
          <p:nvPr>
            <p:ph type="body" sz="quarter" idx="12"/>
          </p:nvPr>
        </p:nvSpPr>
        <p:spPr>
          <a:xfrm>
            <a:off x="524293" y="1046189"/>
            <a:ext cx="11138407" cy="4484687"/>
          </a:xfrm>
        </p:spPr>
        <p:txBody>
          <a:bodyPr vert="horz" lIns="91440" tIns="45720" rIns="91440" bIns="45720" rtlCol="0" anchor="t">
            <a:normAutofit/>
          </a:bodyPr>
          <a:lstStyle/>
          <a:p>
            <a:endParaRPr lang="en-US">
              <a:cs typeface="Arial"/>
            </a:endParaRPr>
          </a:p>
          <a:p>
            <a:endParaRPr lang="en-US">
              <a:cs typeface="Arial"/>
            </a:endParaRPr>
          </a:p>
          <a:p>
            <a:pPr marL="285750" indent="-285750">
              <a:buFont typeface="Arial"/>
              <a:buChar char="•"/>
            </a:pPr>
            <a:endParaRPr lang="en-US"/>
          </a:p>
        </p:txBody>
      </p:sp>
      <p:sp>
        <p:nvSpPr>
          <p:cNvPr id="3" name="Title 2">
            <a:extLst>
              <a:ext uri="{FF2B5EF4-FFF2-40B4-BE49-F238E27FC236}">
                <a16:creationId xmlns:a16="http://schemas.microsoft.com/office/drawing/2014/main" id="{471733C5-1025-8598-6BDB-926CA07368CD}"/>
              </a:ext>
            </a:extLst>
          </p:cNvPr>
          <p:cNvSpPr>
            <a:spLocks noGrp="1"/>
          </p:cNvSpPr>
          <p:nvPr>
            <p:ph type="ctrTitle"/>
          </p:nvPr>
        </p:nvSpPr>
        <p:spPr>
          <a:xfrm>
            <a:off x="662484" y="421336"/>
            <a:ext cx="11119315" cy="826155"/>
          </a:xfrm>
        </p:spPr>
        <p:txBody>
          <a:bodyPr/>
          <a:lstStyle/>
          <a:p>
            <a:r>
              <a:rPr lang="en-US" sz="3600">
                <a:ea typeface="+mj-lt"/>
                <a:cs typeface="+mj-lt"/>
              </a:rPr>
              <a:t>Technical Aspects of MIS Inguinal Hernia Repair</a:t>
            </a:r>
            <a:endParaRPr lang="en-US" sz="3600"/>
          </a:p>
        </p:txBody>
      </p:sp>
      <p:pic>
        <p:nvPicPr>
          <p:cNvPr id="4" name="Picture 3" descr="Several pieces of mesh&#10;&#10;AI-generated content may be incorrect.">
            <a:extLst>
              <a:ext uri="{FF2B5EF4-FFF2-40B4-BE49-F238E27FC236}">
                <a16:creationId xmlns:a16="http://schemas.microsoft.com/office/drawing/2014/main" id="{FF8861F8-EA67-325C-5241-342093FE609D}"/>
              </a:ext>
            </a:extLst>
          </p:cNvPr>
          <p:cNvPicPr>
            <a:picLocks noChangeAspect="1"/>
          </p:cNvPicPr>
          <p:nvPr/>
        </p:nvPicPr>
        <p:blipFill>
          <a:blip r:embed="rId4"/>
          <a:stretch>
            <a:fillRect/>
          </a:stretch>
        </p:blipFill>
        <p:spPr>
          <a:xfrm>
            <a:off x="8891947" y="3314130"/>
            <a:ext cx="3057525" cy="2847975"/>
          </a:xfrm>
          <a:prstGeom prst="rect">
            <a:avLst/>
          </a:prstGeom>
        </p:spPr>
      </p:pic>
      <p:pic>
        <p:nvPicPr>
          <p:cNvPr id="5" name="Picture 4" descr="A close-up of a medical device&#10;&#10;AI-generated content may be incorrect.">
            <a:extLst>
              <a:ext uri="{FF2B5EF4-FFF2-40B4-BE49-F238E27FC236}">
                <a16:creationId xmlns:a16="http://schemas.microsoft.com/office/drawing/2014/main" id="{841FFEEC-0A08-017B-5585-ABD23DEA40F7}"/>
              </a:ext>
            </a:extLst>
          </p:cNvPr>
          <p:cNvPicPr>
            <a:picLocks noChangeAspect="1"/>
          </p:cNvPicPr>
          <p:nvPr/>
        </p:nvPicPr>
        <p:blipFill>
          <a:blip r:embed="rId5"/>
          <a:stretch>
            <a:fillRect/>
          </a:stretch>
        </p:blipFill>
        <p:spPr>
          <a:xfrm>
            <a:off x="4861850" y="3637980"/>
            <a:ext cx="3743325" cy="2514600"/>
          </a:xfrm>
          <a:prstGeom prst="rect">
            <a:avLst/>
          </a:prstGeom>
        </p:spPr>
      </p:pic>
      <p:pic>
        <p:nvPicPr>
          <p:cNvPr id="8" name="Picture 7" descr="Covidien 173052 Endo-Universal Hernia Stapler 12mm-4.8mm">
            <a:extLst>
              <a:ext uri="{FF2B5EF4-FFF2-40B4-BE49-F238E27FC236}">
                <a16:creationId xmlns:a16="http://schemas.microsoft.com/office/drawing/2014/main" id="{5CC0D7A5-8B82-72D9-FFBC-1A00BC0507C0}"/>
              </a:ext>
            </a:extLst>
          </p:cNvPr>
          <p:cNvPicPr>
            <a:picLocks noChangeAspect="1"/>
          </p:cNvPicPr>
          <p:nvPr/>
        </p:nvPicPr>
        <p:blipFill>
          <a:blip r:embed="rId6"/>
          <a:srcRect l="27114" t="37556" r="14140" b="29617"/>
          <a:stretch>
            <a:fillRect/>
          </a:stretch>
        </p:blipFill>
        <p:spPr>
          <a:xfrm>
            <a:off x="3758948" y="1371948"/>
            <a:ext cx="4108702" cy="1722635"/>
          </a:xfrm>
          <a:prstGeom prst="rect">
            <a:avLst/>
          </a:prstGeom>
        </p:spPr>
      </p:pic>
      <p:pic>
        <p:nvPicPr>
          <p:cNvPr id="9" name="Picture 8" descr="MaxTack vs. Securestrap Fixation Devices">
            <a:extLst>
              <a:ext uri="{FF2B5EF4-FFF2-40B4-BE49-F238E27FC236}">
                <a16:creationId xmlns:a16="http://schemas.microsoft.com/office/drawing/2014/main" id="{1E53F4A5-B06A-74BA-2B85-EEA193FA2553}"/>
              </a:ext>
            </a:extLst>
          </p:cNvPr>
          <p:cNvPicPr>
            <a:picLocks noChangeAspect="1"/>
          </p:cNvPicPr>
          <p:nvPr/>
        </p:nvPicPr>
        <p:blipFill>
          <a:blip r:embed="rId7"/>
          <a:stretch>
            <a:fillRect/>
          </a:stretch>
        </p:blipFill>
        <p:spPr>
          <a:xfrm>
            <a:off x="1620338" y="4810905"/>
            <a:ext cx="1476867" cy="1060517"/>
          </a:xfrm>
          <a:prstGeom prst="rect">
            <a:avLst/>
          </a:prstGeom>
        </p:spPr>
      </p:pic>
      <p:pic>
        <p:nvPicPr>
          <p:cNvPr id="10" name="Picture 9" descr="a. [Left] A copolymer delayed absorbable tack [Absorbatack, Covidien,... |  Download Scientific Diagram">
            <a:extLst>
              <a:ext uri="{FF2B5EF4-FFF2-40B4-BE49-F238E27FC236}">
                <a16:creationId xmlns:a16="http://schemas.microsoft.com/office/drawing/2014/main" id="{88326390-5D7C-D2AB-D5DE-76C19DCAC565}"/>
              </a:ext>
            </a:extLst>
          </p:cNvPr>
          <p:cNvPicPr>
            <a:picLocks noChangeAspect="1"/>
          </p:cNvPicPr>
          <p:nvPr/>
        </p:nvPicPr>
        <p:blipFill>
          <a:blip r:embed="rId8"/>
          <a:stretch>
            <a:fillRect/>
          </a:stretch>
        </p:blipFill>
        <p:spPr>
          <a:xfrm>
            <a:off x="3081655" y="4895280"/>
            <a:ext cx="1032137" cy="1022612"/>
          </a:xfrm>
          <a:prstGeom prst="rect">
            <a:avLst/>
          </a:prstGeom>
        </p:spPr>
      </p:pic>
      <p:pic>
        <p:nvPicPr>
          <p:cNvPr id="11" name="Picture 10" descr="OptiFix™ Absorbable Fixation System | BD">
            <a:extLst>
              <a:ext uri="{FF2B5EF4-FFF2-40B4-BE49-F238E27FC236}">
                <a16:creationId xmlns:a16="http://schemas.microsoft.com/office/drawing/2014/main" id="{EB9115E0-1164-15D2-7542-A3B134BBD2FC}"/>
              </a:ext>
            </a:extLst>
          </p:cNvPr>
          <p:cNvPicPr>
            <a:picLocks noChangeAspect="1"/>
          </p:cNvPicPr>
          <p:nvPr/>
        </p:nvPicPr>
        <p:blipFill>
          <a:blip r:embed="rId9"/>
          <a:srcRect l="27822" t="46727" r="44192" b="22373"/>
          <a:stretch>
            <a:fillRect/>
          </a:stretch>
        </p:blipFill>
        <p:spPr>
          <a:xfrm>
            <a:off x="237521" y="4627088"/>
            <a:ext cx="1528384" cy="1250031"/>
          </a:xfrm>
          <a:prstGeom prst="rect">
            <a:avLst/>
          </a:prstGeom>
        </p:spPr>
      </p:pic>
      <p:pic>
        <p:nvPicPr>
          <p:cNvPr id="12" name="Picture 11" descr="LiquiBandFIX8® - Hernia Mesh Fixation - Wound Closure">
            <a:extLst>
              <a:ext uri="{FF2B5EF4-FFF2-40B4-BE49-F238E27FC236}">
                <a16:creationId xmlns:a16="http://schemas.microsoft.com/office/drawing/2014/main" id="{162DA80C-0E7D-54E2-676D-124768A3ADF1}"/>
              </a:ext>
            </a:extLst>
          </p:cNvPr>
          <p:cNvPicPr>
            <a:picLocks noChangeAspect="1"/>
          </p:cNvPicPr>
          <p:nvPr/>
        </p:nvPicPr>
        <p:blipFill>
          <a:blip r:embed="rId10"/>
          <a:srcRect l="13518" t="13176" r="13345" b="19643"/>
          <a:stretch>
            <a:fillRect/>
          </a:stretch>
        </p:blipFill>
        <p:spPr>
          <a:xfrm>
            <a:off x="8225301" y="1353766"/>
            <a:ext cx="3724171" cy="1662510"/>
          </a:xfrm>
          <a:prstGeom prst="rect">
            <a:avLst/>
          </a:prstGeom>
        </p:spPr>
      </p:pic>
    </p:spTree>
    <p:extLst>
      <p:ext uri="{BB962C8B-B14F-4D97-AF65-F5344CB8AC3E}">
        <p14:creationId xmlns:p14="http://schemas.microsoft.com/office/powerpoint/2010/main" val="24209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33DFD-A560-B2B5-7B76-F363D78404B5}"/>
              </a:ext>
            </a:extLst>
          </p:cNvPr>
          <p:cNvSpPr>
            <a:spLocks noGrp="1"/>
          </p:cNvSpPr>
          <p:nvPr>
            <p:ph type="body" sz="quarter" idx="12"/>
          </p:nvPr>
        </p:nvSpPr>
        <p:spPr/>
        <p:txBody>
          <a:bodyPr vert="horz" lIns="91440" tIns="45720" rIns="91440" bIns="45720" rtlCol="0" anchor="t">
            <a:normAutofit/>
          </a:bodyPr>
          <a:lstStyle/>
          <a:p>
            <a:pPr marL="285750" indent="-285750">
              <a:buFont typeface="Arial" panose="020B0604020202020204" pitchFamily="34" charset="0"/>
              <a:buChar char="•"/>
            </a:pPr>
            <a:r>
              <a:rPr lang="en-US" sz="3200"/>
              <a:t>Evaluate the clinical outcomes of anatomical vs flat mesh in MIS IHR.</a:t>
            </a:r>
            <a:br>
              <a:rPr lang="en-US" sz="3200"/>
            </a:br>
            <a:endParaRPr lang="en-US" sz="3200">
              <a:cs typeface="Arial"/>
            </a:endParaRPr>
          </a:p>
          <a:p>
            <a:pPr marL="285750" indent="-285750">
              <a:buFont typeface="Arial" panose="020B0604020202020204" pitchFamily="34" charset="0"/>
              <a:buChar char="•"/>
            </a:pPr>
            <a:r>
              <a:rPr lang="en-US" sz="3200"/>
              <a:t>Hypothesis: Patients undergoing repair with anatomical mesh will have decreased 30-day pain compared to patients undergoing repair with flat mesh.</a:t>
            </a:r>
            <a:endParaRPr lang="en-US" sz="3200">
              <a:cs typeface="Arial"/>
            </a:endParaRPr>
          </a:p>
          <a:p>
            <a:pPr marL="285750" indent="-285750">
              <a:buFont typeface="Arial" panose="020B0604020202020204" pitchFamily="34" charset="0"/>
              <a:buChar char="•"/>
            </a:pPr>
            <a:endParaRPr lang="en-US" sz="3200">
              <a:cs typeface="Arial"/>
            </a:endParaRPr>
          </a:p>
        </p:txBody>
      </p:sp>
      <p:sp>
        <p:nvSpPr>
          <p:cNvPr id="3" name="Title 2">
            <a:extLst>
              <a:ext uri="{FF2B5EF4-FFF2-40B4-BE49-F238E27FC236}">
                <a16:creationId xmlns:a16="http://schemas.microsoft.com/office/drawing/2014/main" id="{F3F83BC5-5A1C-76BD-2C52-05C2B0A7E01A}"/>
              </a:ext>
            </a:extLst>
          </p:cNvPr>
          <p:cNvSpPr>
            <a:spLocks noGrp="1"/>
          </p:cNvSpPr>
          <p:nvPr>
            <p:ph type="ctrTitle"/>
          </p:nvPr>
        </p:nvSpPr>
        <p:spPr/>
        <p:txBody>
          <a:bodyPr/>
          <a:lstStyle/>
          <a:p>
            <a:r>
              <a:rPr lang="en-US" sz="3600">
                <a:cs typeface="Arial"/>
              </a:rPr>
              <a:t>Specific Aim</a:t>
            </a:r>
          </a:p>
        </p:txBody>
      </p:sp>
    </p:spTree>
    <p:extLst>
      <p:ext uri="{BB962C8B-B14F-4D97-AF65-F5344CB8AC3E}">
        <p14:creationId xmlns:p14="http://schemas.microsoft.com/office/powerpoint/2010/main" val="105861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C624A-BDA6-088D-2CF4-54CEFA2075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4C8EF0-95A6-2145-0B74-B9C951A27A55}"/>
              </a:ext>
            </a:extLst>
          </p:cNvPr>
          <p:cNvSpPr>
            <a:spLocks noGrp="1"/>
          </p:cNvSpPr>
          <p:nvPr>
            <p:ph type="body" sz="quarter" idx="12"/>
          </p:nvPr>
        </p:nvSpPr>
        <p:spPr>
          <a:xfrm>
            <a:off x="533400" y="1725324"/>
            <a:ext cx="6109231" cy="3935953"/>
          </a:xfrm>
        </p:spPr>
        <p:txBody>
          <a:bodyPr vert="horz" lIns="91440" tIns="45720" rIns="91440" bIns="45720" rtlCol="0" anchor="t">
            <a:noAutofit/>
          </a:bodyPr>
          <a:lstStyle/>
          <a:p>
            <a:r>
              <a:rPr lang="en-US" sz="2000" b="1">
                <a:ea typeface="+mn-lt"/>
                <a:cs typeface="+mn-lt"/>
              </a:rPr>
              <a:t>Inclusion </a:t>
            </a:r>
            <a:endParaRPr lang="en-US" sz="2000" b="1">
              <a:cs typeface="Arial"/>
            </a:endParaRPr>
          </a:p>
          <a:p>
            <a:pPr marL="285750" indent="-285750">
              <a:buFont typeface="Arial" panose="020B0604020202020204" pitchFamily="34" charset="0"/>
              <a:buChar char="•"/>
            </a:pPr>
            <a:r>
              <a:rPr lang="en-US" sz="2000"/>
              <a:t>Adults (≥18 years) </a:t>
            </a:r>
            <a:endParaRPr lang="en-US" sz="2000">
              <a:cs typeface="Arial"/>
            </a:endParaRPr>
          </a:p>
          <a:p>
            <a:pPr marL="285750" indent="-285750">
              <a:buFont typeface="Arial" panose="020B0604020202020204" pitchFamily="34" charset="0"/>
              <a:buChar char="•"/>
            </a:pPr>
            <a:r>
              <a:rPr lang="en-US" sz="2000"/>
              <a:t>Elective repair </a:t>
            </a:r>
            <a:endParaRPr lang="en-US" sz="2000">
              <a:cs typeface="Arial"/>
            </a:endParaRPr>
          </a:p>
          <a:p>
            <a:pPr marL="285750" indent="-285750">
              <a:buFont typeface="Arial" panose="020B0604020202020204" pitchFamily="34" charset="0"/>
              <a:buChar char="•"/>
            </a:pPr>
            <a:r>
              <a:rPr lang="en-US" sz="2000">
                <a:cs typeface="Arial"/>
              </a:rPr>
              <a:t>Clean wound class (CDC 1)</a:t>
            </a:r>
          </a:p>
          <a:p>
            <a:pPr marL="285750" indent="-285750">
              <a:buFont typeface="Arial" panose="020B0604020202020204" pitchFamily="34" charset="0"/>
              <a:buChar char="•"/>
            </a:pPr>
            <a:r>
              <a:rPr lang="en-US" sz="2000">
                <a:cs typeface="Arial"/>
              </a:rPr>
              <a:t>Primary hernia - unilateral or bilateral </a:t>
            </a:r>
          </a:p>
          <a:p>
            <a:pPr marL="285750" indent="-285750">
              <a:buFont typeface="Arial" panose="020B0604020202020204" pitchFamily="34" charset="0"/>
              <a:buChar char="•"/>
            </a:pPr>
            <a:r>
              <a:rPr lang="en-US" sz="2000"/>
              <a:t>MIS approach  (laparoscopic or robotic) </a:t>
            </a:r>
            <a:endParaRPr lang="en-US" sz="2000">
              <a:cs typeface="Arial"/>
            </a:endParaRPr>
          </a:p>
          <a:p>
            <a:pPr marL="285750" indent="-285750">
              <a:buFont typeface="Arial" panose="020B0604020202020204" pitchFamily="34" charset="0"/>
              <a:buChar char="•"/>
            </a:pPr>
            <a:r>
              <a:rPr lang="en-US" sz="2000"/>
              <a:t>TAPP or TEP</a:t>
            </a:r>
            <a:endParaRPr lang="en-US" sz="2000">
              <a:cs typeface="Arial" panose="020B0604020202020204"/>
            </a:endParaRPr>
          </a:p>
          <a:p>
            <a:pPr marL="285750" indent="-285750">
              <a:buFont typeface="Arial"/>
              <a:buChar char="•"/>
            </a:pPr>
            <a:r>
              <a:rPr lang="en-US" sz="2000"/>
              <a:t>Any fixation technique, including no fixation</a:t>
            </a:r>
            <a:endParaRPr lang="en-US" sz="2000">
              <a:cs typeface="Arial"/>
            </a:endParaRPr>
          </a:p>
          <a:p>
            <a:pPr marL="285750" indent="-285750">
              <a:buFont typeface="Arial"/>
              <a:buChar char="•"/>
            </a:pPr>
            <a:r>
              <a:rPr lang="en-US" sz="2000"/>
              <a:t>30-day follow-up with patient-reported outcomes </a:t>
            </a:r>
            <a:endParaRPr lang="en-US" sz="2000">
              <a:cs typeface="Arial"/>
            </a:endParaRPr>
          </a:p>
        </p:txBody>
      </p:sp>
      <p:sp>
        <p:nvSpPr>
          <p:cNvPr id="3" name="Title 2">
            <a:extLst>
              <a:ext uri="{FF2B5EF4-FFF2-40B4-BE49-F238E27FC236}">
                <a16:creationId xmlns:a16="http://schemas.microsoft.com/office/drawing/2014/main" id="{550587AC-4A9B-21DC-0894-8E8C6CC4949E}"/>
              </a:ext>
            </a:extLst>
          </p:cNvPr>
          <p:cNvSpPr>
            <a:spLocks noGrp="1"/>
          </p:cNvSpPr>
          <p:nvPr>
            <p:ph type="ctrTitle"/>
          </p:nvPr>
        </p:nvSpPr>
        <p:spPr/>
        <p:txBody>
          <a:bodyPr/>
          <a:lstStyle/>
          <a:p>
            <a:r>
              <a:rPr lang="en-US" sz="3200">
                <a:cs typeface="Arial"/>
              </a:rPr>
              <a:t>Study Design and Methods</a:t>
            </a:r>
          </a:p>
        </p:txBody>
      </p:sp>
      <p:sp>
        <p:nvSpPr>
          <p:cNvPr id="4" name="TextBox 3">
            <a:extLst>
              <a:ext uri="{FF2B5EF4-FFF2-40B4-BE49-F238E27FC236}">
                <a16:creationId xmlns:a16="http://schemas.microsoft.com/office/drawing/2014/main" id="{39CC3D03-B053-64EF-F9AB-8B1ED13F9009}"/>
              </a:ext>
            </a:extLst>
          </p:cNvPr>
          <p:cNvSpPr txBox="1"/>
          <p:nvPr/>
        </p:nvSpPr>
        <p:spPr>
          <a:xfrm>
            <a:off x="6804980" y="1758092"/>
            <a:ext cx="4839142" cy="2759730"/>
          </a:xfrm>
          <a:prstGeom prst="rect">
            <a:avLst/>
          </a:prstGeom>
          <a:noFill/>
        </p:spPr>
        <p:txBody>
          <a:bodyPr wrap="square" lIns="91440" tIns="45720" rIns="91440" bIns="45720" rtlCol="0" anchor="t">
            <a:spAutoFit/>
          </a:bodyPr>
          <a:lstStyle/>
          <a:p>
            <a:pPr marL="283210" indent="-283210">
              <a:spcBef>
                <a:spcPts val="1000"/>
              </a:spcBef>
            </a:pPr>
            <a:r>
              <a:rPr lang="en-US" sz="2000" b="1"/>
              <a:t>Exclusion </a:t>
            </a:r>
            <a:endParaRPr lang="en-US" sz="2000" b="1">
              <a:cs typeface="Arial"/>
            </a:endParaRPr>
          </a:p>
          <a:p>
            <a:pPr marL="283210" indent="-283210">
              <a:spcBef>
                <a:spcPts val="1000"/>
              </a:spcBef>
              <a:buFont typeface="Arial"/>
              <a:buChar char="•"/>
            </a:pPr>
            <a:r>
              <a:rPr lang="en-US" sz="2000"/>
              <a:t>Repair of a recurrent inguinal hernia </a:t>
            </a:r>
            <a:endParaRPr lang="en-US" sz="2000">
              <a:cs typeface="Arial"/>
            </a:endParaRPr>
          </a:p>
          <a:p>
            <a:pPr marL="283210" indent="-283210">
              <a:spcBef>
                <a:spcPts val="1000"/>
              </a:spcBef>
              <a:buFont typeface="Arial"/>
              <a:buChar char="•"/>
            </a:pPr>
            <a:r>
              <a:rPr lang="en-US" sz="2000"/>
              <a:t>Barrier-coated mesh use</a:t>
            </a:r>
            <a:endParaRPr lang="en-US" sz="2000">
              <a:cs typeface="Arial"/>
            </a:endParaRPr>
          </a:p>
          <a:p>
            <a:pPr marL="283210" indent="-283210">
              <a:spcBef>
                <a:spcPts val="1000"/>
              </a:spcBef>
              <a:buFont typeface="Arial"/>
              <a:buChar char="•"/>
            </a:pPr>
            <a:r>
              <a:rPr lang="en-US" sz="2000"/>
              <a:t>Bilateral repair with flat mesh on one side and anatomical mesh on the other side</a:t>
            </a:r>
            <a:endParaRPr lang="en-US" sz="2000">
              <a:cs typeface="Arial"/>
            </a:endParaRPr>
          </a:p>
          <a:p>
            <a:pPr marL="283210" indent="-283210">
              <a:spcBef>
                <a:spcPts val="1000"/>
              </a:spcBef>
              <a:buFont typeface="Arial"/>
              <a:buChar char="•"/>
            </a:pPr>
            <a:r>
              <a:rPr lang="en-US" sz="2000">
                <a:cs typeface="Arial"/>
              </a:rPr>
              <a:t>Concomitant procedure</a:t>
            </a:r>
          </a:p>
        </p:txBody>
      </p:sp>
      <p:sp>
        <p:nvSpPr>
          <p:cNvPr id="5" name="TextBox 4">
            <a:extLst>
              <a:ext uri="{FF2B5EF4-FFF2-40B4-BE49-F238E27FC236}">
                <a16:creationId xmlns:a16="http://schemas.microsoft.com/office/drawing/2014/main" id="{9DA88178-B814-D6C0-E6E2-5B9381AF1A3E}"/>
              </a:ext>
            </a:extLst>
          </p:cNvPr>
          <p:cNvSpPr txBox="1"/>
          <p:nvPr/>
        </p:nvSpPr>
        <p:spPr>
          <a:xfrm>
            <a:off x="533400" y="1203157"/>
            <a:ext cx="10962904" cy="461665"/>
          </a:xfrm>
          <a:prstGeom prst="rect">
            <a:avLst/>
          </a:prstGeom>
          <a:noFill/>
        </p:spPr>
        <p:txBody>
          <a:bodyPr wrap="square" lIns="91440" tIns="45720" rIns="91440" bIns="45720" rtlCol="0" anchor="t">
            <a:spAutoFit/>
          </a:bodyPr>
          <a:lstStyle/>
          <a:p>
            <a:r>
              <a:rPr lang="en-US" sz="2400"/>
              <a:t>Retrospective analysis of prospectively collected data from the ACHQC</a:t>
            </a:r>
            <a:endParaRPr lang="en-US" sz="2400">
              <a:cs typeface="Arial"/>
            </a:endParaRPr>
          </a:p>
        </p:txBody>
      </p:sp>
    </p:spTree>
    <p:extLst>
      <p:ext uri="{BB962C8B-B14F-4D97-AF65-F5344CB8AC3E}">
        <p14:creationId xmlns:p14="http://schemas.microsoft.com/office/powerpoint/2010/main" val="335878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65A74-A4F8-2F6D-2F5E-76BE15C761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FBFF96-1A47-0612-29DD-CD4B8BD33E12}"/>
              </a:ext>
            </a:extLst>
          </p:cNvPr>
          <p:cNvSpPr>
            <a:spLocks noGrp="1"/>
          </p:cNvSpPr>
          <p:nvPr>
            <p:ph type="body" sz="quarter" idx="12"/>
          </p:nvPr>
        </p:nvSpPr>
        <p:spPr>
          <a:xfrm>
            <a:off x="533400" y="1152525"/>
            <a:ext cx="11138407" cy="5126054"/>
          </a:xfrm>
        </p:spPr>
        <p:txBody>
          <a:bodyPr vert="horz" lIns="91440" tIns="45720" rIns="91440" bIns="45720" numCol="2" rtlCol="0" anchor="t">
            <a:noAutofit/>
          </a:bodyPr>
          <a:lstStyle/>
          <a:p>
            <a:pPr indent="0">
              <a:buNone/>
            </a:pPr>
            <a:r>
              <a:rPr lang="en-US" sz="2000" b="1"/>
              <a:t>Propensity Score Matching (PSM)</a:t>
            </a:r>
            <a:endParaRPr lang="en-US" sz="2000">
              <a:cs typeface="Arial"/>
            </a:endParaRPr>
          </a:p>
          <a:p>
            <a:pPr marL="285750" indent="-285750">
              <a:buFont typeface="Arial" panose="020B0604020202020204" pitchFamily="34" charset="0"/>
              <a:buChar char="•"/>
            </a:pPr>
            <a:r>
              <a:rPr lang="en-US" sz="2000"/>
              <a:t>Age </a:t>
            </a:r>
            <a:endParaRPr lang="en-US" sz="2000">
              <a:cs typeface="Arial"/>
            </a:endParaRPr>
          </a:p>
          <a:p>
            <a:pPr marL="285750" indent="-285750">
              <a:buFont typeface="Arial" panose="020B0604020202020204" pitchFamily="34" charset="0"/>
              <a:buChar char="•"/>
            </a:pPr>
            <a:r>
              <a:rPr lang="en-US" sz="2000">
                <a:cs typeface="Arial"/>
              </a:rPr>
              <a:t>Gender </a:t>
            </a:r>
          </a:p>
          <a:p>
            <a:pPr marL="285750" indent="-285750">
              <a:buFont typeface="Arial" panose="020B0604020202020204" pitchFamily="34" charset="0"/>
              <a:buChar char="•"/>
            </a:pPr>
            <a:r>
              <a:rPr lang="en-US" sz="2000">
                <a:cs typeface="Arial"/>
              </a:rPr>
              <a:t>BMI</a:t>
            </a:r>
          </a:p>
          <a:p>
            <a:pPr marL="285750" indent="-285750">
              <a:buFont typeface="Arial" panose="020B0604020202020204" pitchFamily="34" charset="0"/>
              <a:buChar char="•"/>
            </a:pPr>
            <a:r>
              <a:rPr lang="en-US" sz="2000">
                <a:cs typeface="Arial"/>
              </a:rPr>
              <a:t>ASA classification </a:t>
            </a:r>
          </a:p>
          <a:p>
            <a:pPr marL="285750" indent="-285750">
              <a:buFont typeface="Arial" panose="020B0604020202020204" pitchFamily="34" charset="0"/>
              <a:buChar char="•"/>
            </a:pPr>
            <a:r>
              <a:rPr lang="en-US" sz="2000">
                <a:cs typeface="Arial"/>
              </a:rPr>
              <a:t>Smoking status</a:t>
            </a:r>
          </a:p>
          <a:p>
            <a:pPr marL="285750" indent="-285750">
              <a:lnSpc>
                <a:spcPct val="80000"/>
              </a:lnSpc>
              <a:buFont typeface="Arial" panose="020B0604020202020204" pitchFamily="34" charset="0"/>
              <a:buChar char="•"/>
            </a:pPr>
            <a:r>
              <a:rPr lang="en-US" sz="2000">
                <a:ea typeface="+mn-lt"/>
                <a:cs typeface="+mn-lt"/>
              </a:rPr>
              <a:t>Prior pelvic surgery</a:t>
            </a:r>
          </a:p>
          <a:p>
            <a:pPr marL="285750" indent="-285750">
              <a:lnSpc>
                <a:spcPct val="80000"/>
              </a:lnSpc>
              <a:buFont typeface="Arial" panose="020B0604020202020204" pitchFamily="34" charset="0"/>
              <a:buChar char="•"/>
            </a:pPr>
            <a:r>
              <a:rPr lang="en-US" sz="2000">
                <a:ea typeface="+mn-lt"/>
                <a:cs typeface="+mn-lt"/>
              </a:rPr>
              <a:t>Indication for surgery</a:t>
            </a:r>
            <a:endParaRPr lang="en-US" sz="2000">
              <a:ea typeface="+mn-lt"/>
              <a:cs typeface="Arial"/>
            </a:endParaRPr>
          </a:p>
          <a:p>
            <a:pPr marL="285750" indent="-285750">
              <a:lnSpc>
                <a:spcPct val="80000"/>
              </a:lnSpc>
              <a:buFont typeface="Arial" panose="020B0604020202020204" pitchFamily="34" charset="0"/>
              <a:buChar char="•"/>
            </a:pPr>
            <a:r>
              <a:rPr lang="en-US" sz="2000"/>
              <a:t>Unilateral or bilateral - </a:t>
            </a:r>
            <a:r>
              <a:rPr lang="en-US" sz="2000" b="1" u="sng"/>
              <a:t>exact matching </a:t>
            </a:r>
            <a:endParaRPr lang="en-US" sz="2000" b="1">
              <a:cs typeface="Arial"/>
            </a:endParaRPr>
          </a:p>
          <a:p>
            <a:pPr marL="285750" indent="-285750">
              <a:lnSpc>
                <a:spcPct val="80000"/>
              </a:lnSpc>
              <a:buFont typeface="Arial" panose="020B0604020202020204" pitchFamily="34" charset="0"/>
              <a:buChar char="•"/>
            </a:pPr>
            <a:r>
              <a:rPr lang="en-US" sz="2000">
                <a:cs typeface="Arial"/>
              </a:rPr>
              <a:t>Laparoscopic or Robotic</a:t>
            </a:r>
          </a:p>
          <a:p>
            <a:pPr marL="285750" indent="-285750">
              <a:lnSpc>
                <a:spcPct val="80000"/>
              </a:lnSpc>
              <a:buFont typeface="Arial" panose="020B0604020202020204" pitchFamily="34" charset="0"/>
              <a:buChar char="•"/>
            </a:pPr>
            <a:r>
              <a:rPr lang="en-US" sz="2000">
                <a:cs typeface="Arial"/>
              </a:rPr>
              <a:t>TAPP or TEP</a:t>
            </a:r>
          </a:p>
          <a:p>
            <a:pPr marL="285750" indent="-285750">
              <a:lnSpc>
                <a:spcPct val="80000"/>
              </a:lnSpc>
              <a:buFont typeface="Arial" panose="020B0604020202020204" pitchFamily="34" charset="0"/>
              <a:buChar char="•"/>
            </a:pPr>
            <a:endParaRPr lang="en-US" sz="2000">
              <a:cs typeface="Arial"/>
            </a:endParaRPr>
          </a:p>
          <a:p>
            <a:pPr marL="285750" indent="-285750">
              <a:lnSpc>
                <a:spcPct val="80000"/>
              </a:lnSpc>
              <a:buFont typeface="Arial" panose="020B0604020202020204" pitchFamily="34" charset="0"/>
              <a:buChar char="•"/>
            </a:pPr>
            <a:r>
              <a:rPr lang="en-US" sz="2000">
                <a:cs typeface="Arial"/>
              </a:rPr>
              <a:t>Perioperative pain control (TAP block, local infiltration)</a:t>
            </a:r>
          </a:p>
          <a:p>
            <a:pPr marL="285750" indent="-285750">
              <a:lnSpc>
                <a:spcPct val="80000"/>
              </a:lnSpc>
              <a:buFont typeface="Arial" panose="020B0604020202020204" pitchFamily="34" charset="0"/>
              <a:buChar char="•"/>
            </a:pPr>
            <a:r>
              <a:rPr lang="en-US" sz="2000">
                <a:cs typeface="Arial"/>
              </a:rPr>
              <a:t>Defect closure (yes/no)</a:t>
            </a:r>
          </a:p>
          <a:p>
            <a:pPr marL="285750" indent="-285750">
              <a:lnSpc>
                <a:spcPct val="80000"/>
              </a:lnSpc>
              <a:buFont typeface="Arial" panose="020B0604020202020204" pitchFamily="34" charset="0"/>
              <a:buChar char="•"/>
            </a:pPr>
            <a:r>
              <a:rPr lang="en-US" sz="2000">
                <a:cs typeface="Arial"/>
              </a:rPr>
              <a:t>Nerve identification</a:t>
            </a:r>
          </a:p>
          <a:p>
            <a:pPr marL="285750" indent="-285750">
              <a:buFont typeface="Arial" panose="020B0604020202020204" pitchFamily="34" charset="0"/>
              <a:buChar char="•"/>
            </a:pPr>
            <a:r>
              <a:rPr lang="en-US" sz="2000"/>
              <a:t>Mesh fixation method</a:t>
            </a:r>
            <a:endParaRPr lang="en-US" sz="2000">
              <a:cs typeface="Arial"/>
            </a:endParaRPr>
          </a:p>
          <a:p>
            <a:pPr marL="285750" indent="-285750">
              <a:buChar char="•"/>
            </a:pPr>
            <a:r>
              <a:rPr lang="en-US" sz="2000">
                <a:cs typeface="Arial"/>
              </a:rPr>
              <a:t>Hernia size based on EHS classification </a:t>
            </a:r>
          </a:p>
          <a:p>
            <a:pPr marL="285750" indent="-285750"/>
            <a:endParaRPr lang="en-US" sz="2000">
              <a:cs typeface="Arial"/>
            </a:endParaRPr>
          </a:p>
          <a:p>
            <a:endParaRPr lang="en-US" sz="2000">
              <a:cs typeface="Arial"/>
            </a:endParaRPr>
          </a:p>
          <a:p>
            <a:endParaRPr lang="en-US" sz="2000">
              <a:cs typeface="Arial"/>
            </a:endParaRPr>
          </a:p>
        </p:txBody>
      </p:sp>
      <p:sp>
        <p:nvSpPr>
          <p:cNvPr id="3" name="Title 2">
            <a:extLst>
              <a:ext uri="{FF2B5EF4-FFF2-40B4-BE49-F238E27FC236}">
                <a16:creationId xmlns:a16="http://schemas.microsoft.com/office/drawing/2014/main" id="{56476E9E-95D7-FC21-53C7-43680FCCEB9C}"/>
              </a:ext>
            </a:extLst>
          </p:cNvPr>
          <p:cNvSpPr>
            <a:spLocks noGrp="1"/>
          </p:cNvSpPr>
          <p:nvPr>
            <p:ph type="ctrTitle"/>
          </p:nvPr>
        </p:nvSpPr>
        <p:spPr/>
        <p:txBody>
          <a:bodyPr/>
          <a:lstStyle/>
          <a:p>
            <a:r>
              <a:rPr lang="en-US" sz="3200"/>
              <a:t>Study Design and Methods </a:t>
            </a:r>
          </a:p>
        </p:txBody>
      </p:sp>
      <p:pic>
        <p:nvPicPr>
          <p:cNvPr id="4" name="Picture 3" descr="A white sheet with black text&#10;&#10;AI-generated content may be incorrect.">
            <a:extLst>
              <a:ext uri="{FF2B5EF4-FFF2-40B4-BE49-F238E27FC236}">
                <a16:creationId xmlns:a16="http://schemas.microsoft.com/office/drawing/2014/main" id="{C4908BAA-2EA8-496A-A32D-A7C961582953}"/>
              </a:ext>
            </a:extLst>
          </p:cNvPr>
          <p:cNvPicPr>
            <a:picLocks noChangeAspect="1"/>
          </p:cNvPicPr>
          <p:nvPr/>
        </p:nvPicPr>
        <p:blipFill>
          <a:blip r:embed="rId3"/>
          <a:srcRect l="6994" t="42083" r="49742" b="22951"/>
          <a:stretch>
            <a:fillRect/>
          </a:stretch>
        </p:blipFill>
        <p:spPr>
          <a:xfrm>
            <a:off x="6093057" y="3587649"/>
            <a:ext cx="5877468" cy="2395655"/>
          </a:xfrm>
          <a:prstGeom prst="rect">
            <a:avLst/>
          </a:prstGeom>
        </p:spPr>
      </p:pic>
    </p:spTree>
    <p:extLst>
      <p:ext uri="{BB962C8B-B14F-4D97-AF65-F5344CB8AC3E}">
        <p14:creationId xmlns:p14="http://schemas.microsoft.com/office/powerpoint/2010/main" val="324353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6D4CA-CDB9-3537-C2AA-D2AFC3940D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EC3A31-B05C-B249-AC5F-34D1B04C865A}"/>
              </a:ext>
            </a:extLst>
          </p:cNvPr>
          <p:cNvSpPr>
            <a:spLocks noGrp="1"/>
          </p:cNvSpPr>
          <p:nvPr>
            <p:ph type="body" sz="quarter" idx="12"/>
          </p:nvPr>
        </p:nvSpPr>
        <p:spPr>
          <a:xfrm>
            <a:off x="533400" y="989675"/>
            <a:ext cx="5516535" cy="4904077"/>
          </a:xfrm>
        </p:spPr>
        <p:txBody>
          <a:bodyPr vert="horz" lIns="91440" tIns="45720" rIns="91440" bIns="45720" rtlCol="0" anchor="t">
            <a:normAutofit/>
          </a:bodyPr>
          <a:lstStyle/>
          <a:p>
            <a:r>
              <a:rPr lang="en-US" b="1"/>
              <a:t>Primary outcome - </a:t>
            </a:r>
            <a:r>
              <a:rPr lang="en-US"/>
              <a:t>Postoperative pain at 30 days </a:t>
            </a:r>
            <a:br>
              <a:rPr lang="en-US"/>
            </a:br>
            <a:r>
              <a:rPr lang="en-US"/>
              <a:t>measured by </a:t>
            </a:r>
            <a:r>
              <a:rPr lang="en-US" err="1"/>
              <a:t>EuraHS</a:t>
            </a:r>
            <a:r>
              <a:rPr lang="en-US"/>
              <a:t>-QoL pain sub-domain. </a:t>
            </a:r>
            <a:br>
              <a:rPr lang="en-US"/>
            </a:br>
            <a:endParaRPr lang="en-US"/>
          </a:p>
          <a:p>
            <a:pPr marL="285750" indent="-285750">
              <a:buChar char="•"/>
            </a:pPr>
            <a:r>
              <a:rPr lang="en-US">
                <a:cs typeface="Arial"/>
              </a:rPr>
              <a:t>Overall </a:t>
            </a:r>
            <a:r>
              <a:rPr lang="en-US" err="1">
                <a:cs typeface="Arial"/>
              </a:rPr>
              <a:t>EuraHS</a:t>
            </a:r>
            <a:r>
              <a:rPr lang="en-US">
                <a:cs typeface="Arial"/>
              </a:rPr>
              <a:t> scores range from 0 to 90 </a:t>
            </a:r>
          </a:p>
          <a:p>
            <a:pPr marL="285750" indent="-285750">
              <a:buChar char="•"/>
            </a:pPr>
            <a:r>
              <a:rPr lang="en-US">
                <a:cs typeface="Arial"/>
              </a:rPr>
              <a:t>Higher = worse  </a:t>
            </a:r>
          </a:p>
          <a:p>
            <a:br>
              <a:rPr lang="en-US">
                <a:cs typeface="Arial"/>
              </a:rPr>
            </a:br>
            <a:r>
              <a:rPr lang="en-US" b="1">
                <a:cs typeface="Arial"/>
              </a:rPr>
              <a:t>Minimal Clinically Important Difference (MCID)</a:t>
            </a:r>
            <a:br>
              <a:rPr lang="en-US" b="1">
                <a:cs typeface="Arial"/>
              </a:rPr>
            </a:br>
            <a:r>
              <a:rPr lang="en-US">
                <a:cs typeface="Arial"/>
              </a:rPr>
              <a:t> Pain – 3</a:t>
            </a:r>
            <a:br>
              <a:rPr lang="en-US">
                <a:cs typeface="Arial"/>
              </a:rPr>
            </a:br>
            <a:r>
              <a:rPr lang="en-US">
                <a:cs typeface="Arial"/>
              </a:rPr>
              <a:t> Activity Restrictions – 5</a:t>
            </a:r>
            <a:br>
              <a:rPr lang="en-US">
                <a:cs typeface="Arial"/>
              </a:rPr>
            </a:br>
            <a:r>
              <a:rPr lang="en-US">
                <a:cs typeface="Arial"/>
              </a:rPr>
              <a:t> Cosmesis – 2</a:t>
            </a:r>
            <a:br>
              <a:rPr lang="en-US">
                <a:cs typeface="Arial"/>
              </a:rPr>
            </a:br>
            <a:r>
              <a:rPr lang="en-US">
                <a:cs typeface="Arial"/>
              </a:rPr>
              <a:t> Overall Score – 10</a:t>
            </a:r>
            <a:br>
              <a:rPr lang="en-US">
                <a:cs typeface="Arial"/>
              </a:rPr>
            </a:br>
            <a:endParaRPr lang="en-US">
              <a:cs typeface="Arial"/>
            </a:endParaRPr>
          </a:p>
          <a:p>
            <a:r>
              <a:rPr lang="en-US" b="1">
                <a:cs typeface="Arial"/>
              </a:rPr>
              <a:t>Chronic Postoperative Inguinal Pain (CPIP)</a:t>
            </a:r>
            <a:br>
              <a:rPr lang="en-US" b="1">
                <a:cs typeface="Arial"/>
              </a:rPr>
            </a:br>
            <a:r>
              <a:rPr lang="en-US" err="1">
                <a:cs typeface="Arial"/>
              </a:rPr>
              <a:t>EuraHS</a:t>
            </a:r>
            <a:r>
              <a:rPr lang="en-US">
                <a:cs typeface="Arial"/>
              </a:rPr>
              <a:t> pain domain score </a:t>
            </a:r>
            <a:r>
              <a:rPr lang="en-US">
                <a:ea typeface="+mn-lt"/>
                <a:cs typeface="+mn-lt"/>
              </a:rPr>
              <a:t>≥</a:t>
            </a:r>
            <a:r>
              <a:rPr lang="en-US">
                <a:cs typeface="Arial"/>
              </a:rPr>
              <a:t>3 at 6+ months</a:t>
            </a:r>
          </a:p>
          <a:p>
            <a:endParaRPr lang="en-US">
              <a:cs typeface="Arial"/>
            </a:endParaRPr>
          </a:p>
        </p:txBody>
      </p:sp>
      <p:sp>
        <p:nvSpPr>
          <p:cNvPr id="3" name="Title 2">
            <a:extLst>
              <a:ext uri="{FF2B5EF4-FFF2-40B4-BE49-F238E27FC236}">
                <a16:creationId xmlns:a16="http://schemas.microsoft.com/office/drawing/2014/main" id="{961328B8-7577-0EFC-D99D-F91370AC625B}"/>
              </a:ext>
            </a:extLst>
          </p:cNvPr>
          <p:cNvSpPr>
            <a:spLocks noGrp="1"/>
          </p:cNvSpPr>
          <p:nvPr>
            <p:ph type="ctrTitle"/>
          </p:nvPr>
        </p:nvSpPr>
        <p:spPr/>
        <p:txBody>
          <a:bodyPr/>
          <a:lstStyle/>
          <a:p>
            <a:r>
              <a:rPr lang="en-US" sz="2800">
                <a:cs typeface="Arial"/>
              </a:rPr>
              <a:t>Study Design and Methods</a:t>
            </a:r>
            <a:endParaRPr lang="en-US" sz="2800"/>
          </a:p>
        </p:txBody>
      </p:sp>
      <p:pic>
        <p:nvPicPr>
          <p:cNvPr id="4" name="Picture 3">
            <a:extLst>
              <a:ext uri="{FF2B5EF4-FFF2-40B4-BE49-F238E27FC236}">
                <a16:creationId xmlns:a16="http://schemas.microsoft.com/office/drawing/2014/main" id="{0E886670-FEA7-77BF-3E6E-49F65A66EF80}"/>
              </a:ext>
            </a:extLst>
          </p:cNvPr>
          <p:cNvPicPr>
            <a:picLocks noChangeAspect="1"/>
          </p:cNvPicPr>
          <p:nvPr/>
        </p:nvPicPr>
        <p:blipFill>
          <a:blip r:embed="rId3"/>
          <a:stretch>
            <a:fillRect/>
          </a:stretch>
        </p:blipFill>
        <p:spPr>
          <a:xfrm>
            <a:off x="6994302" y="458851"/>
            <a:ext cx="4658413" cy="4817045"/>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954B07A8-AE8C-C855-6F6C-167912B5973A}"/>
              </a:ext>
            </a:extLst>
          </p:cNvPr>
          <p:cNvPicPr>
            <a:picLocks noChangeAspect="1"/>
          </p:cNvPicPr>
          <p:nvPr/>
        </p:nvPicPr>
        <p:blipFill>
          <a:blip r:embed="rId4"/>
          <a:stretch>
            <a:fillRect/>
          </a:stretch>
        </p:blipFill>
        <p:spPr>
          <a:xfrm>
            <a:off x="6049935" y="5814965"/>
            <a:ext cx="4658413" cy="909513"/>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CAB2CD17-0D86-49FF-E463-4E3EECAED324}"/>
              </a:ext>
            </a:extLst>
          </p:cNvPr>
          <p:cNvPicPr>
            <a:picLocks noChangeAspect="1"/>
          </p:cNvPicPr>
          <p:nvPr/>
        </p:nvPicPr>
        <p:blipFill>
          <a:blip r:embed="rId5"/>
          <a:stretch>
            <a:fillRect/>
          </a:stretch>
        </p:blipFill>
        <p:spPr>
          <a:xfrm>
            <a:off x="361031" y="5837623"/>
            <a:ext cx="4226351" cy="942984"/>
          </a:xfrm>
          <a:prstGeom prst="rect">
            <a:avLst/>
          </a:prstGeom>
        </p:spPr>
      </p:pic>
    </p:spTree>
    <p:extLst>
      <p:ext uri="{BB962C8B-B14F-4D97-AF65-F5344CB8AC3E}">
        <p14:creationId xmlns:p14="http://schemas.microsoft.com/office/powerpoint/2010/main" val="3973932258"/>
      </p:ext>
    </p:extLst>
  </p:cSld>
  <p:clrMapOvr>
    <a:masterClrMapping/>
  </p:clrMapOvr>
</p:sld>
</file>

<file path=ppt/theme/theme1.xml><?xml version="1.0" encoding="utf-8"?>
<a:theme xmlns:a="http://schemas.openxmlformats.org/drawingml/2006/main" name="Office Theme">
  <a:themeElements>
    <a:clrScheme name="Reds and Greys">
      <a:dk1>
        <a:srgbClr val="000000"/>
      </a:dk1>
      <a:lt1>
        <a:srgbClr val="FFFFFF"/>
      </a:lt1>
      <a:dk2>
        <a:srgbClr val="AF1930"/>
      </a:dk2>
      <a:lt2>
        <a:srgbClr val="CACBCA"/>
      </a:lt2>
      <a:accent1>
        <a:srgbClr val="9D0424"/>
      </a:accent1>
      <a:accent2>
        <a:srgbClr val="D13536"/>
      </a:accent2>
      <a:accent3>
        <a:srgbClr val="585958"/>
      </a:accent3>
      <a:accent4>
        <a:srgbClr val="898A89"/>
      </a:accent4>
      <a:accent5>
        <a:srgbClr val="CACBCA"/>
      </a:accent5>
      <a:accent6>
        <a:srgbClr val="AF1930"/>
      </a:accent6>
      <a:hlink>
        <a:srgbClr val="DB6B3E"/>
      </a:hlink>
      <a:folHlink>
        <a:srgbClr val="F799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PowerPoint-Template-16x9" id="{49FC11C5-2938-3649-BBD4-F00CBF80E3C3}" vid="{80199764-3A2D-B843-A177-A1BB55C36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C19876E9DDEB4A8A128885FAB4FAF4" ma:contentTypeVersion="2" ma:contentTypeDescription="Create a new document." ma:contentTypeScope="" ma:versionID="62f4e0b1f7e718c8e47827d85a962f36">
  <xsd:schema xmlns:xsd="http://www.w3.org/2001/XMLSchema" xmlns:xs="http://www.w3.org/2001/XMLSchema" xmlns:p="http://schemas.microsoft.com/office/2006/metadata/properties" xmlns:ns2="ee3f9b62-d173-470f-8d68-f7f618444e73" xmlns:ns3="ccf93628-32a1-4cc5-885b-e815cde9d4ee" xmlns:ns4="33359cbd-3815-48be-abb5-90d288e27296" targetNamespace="http://schemas.microsoft.com/office/2006/metadata/properties" ma:root="true" ma:fieldsID="3df5f1239976cb294af667503caeb78c" ns2:_="" ns3:_="" ns4:_="">
    <xsd:import namespace="ee3f9b62-d173-470f-8d68-f7f618444e73"/>
    <xsd:import namespace="ccf93628-32a1-4cc5-885b-e815cde9d4ee"/>
    <xsd:import namespace="33359cbd-3815-48be-abb5-90d288e27296"/>
    <xsd:element name="properties">
      <xsd:complexType>
        <xsd:sequence>
          <xsd:element name="documentManagement">
            <xsd:complexType>
              <xsd:all>
                <xsd:element ref="ns2:TaxCatchAll" minOccurs="0"/>
                <xsd:element ref="ns2:TaxCatchAllLabel" minOccurs="0"/>
                <xsd:element ref="ns3:_dwpDescription"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f9b62-d173-470f-8d68-f7f618444e7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f70995e8-3dc9-475b-bf15-c7526242d2dc}" ma:internalName="TaxCatchAll" ma:showField="CatchAllData" ma:web="ee3f9b62-d173-470f-8d68-f7f618444e7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f70995e8-3dc9-475b-bf15-c7526242d2dc}" ma:internalName="TaxCatchAllLabel" ma:readOnly="true" ma:showField="CatchAllDataLabel" ma:web="ee3f9b62-d173-470f-8d68-f7f618444e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f93628-32a1-4cc5-885b-e815cde9d4ee" elementFormDefault="qualified">
    <xsd:import namespace="http://schemas.microsoft.com/office/2006/documentManagement/types"/>
    <xsd:import namespace="http://schemas.microsoft.com/office/infopath/2007/PartnerControls"/>
    <xsd:element name="_dwpDescription" ma:index="10" nillable="true" ma:displayName="Description" ma:internalName="_dwp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359cbd-3815-48be-abb5-90d288e272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3f9b62-d173-470f-8d68-f7f618444e73"/>
    <_dwpDescription xmlns="ccf93628-32a1-4cc5-885b-e815cde9d4ee" xsi:nil="true"/>
  </documentManagement>
</p:properties>
</file>

<file path=customXml/itemProps1.xml><?xml version="1.0" encoding="utf-8"?>
<ds:datastoreItem xmlns:ds="http://schemas.openxmlformats.org/officeDocument/2006/customXml" ds:itemID="{6B67B141-1BFD-4777-B6D3-753E083E83C3}">
  <ds:schemaRefs>
    <ds:schemaRef ds:uri="http://schemas.microsoft.com/sharepoint/v3/contenttype/forms"/>
  </ds:schemaRefs>
</ds:datastoreItem>
</file>

<file path=customXml/itemProps2.xml><?xml version="1.0" encoding="utf-8"?>
<ds:datastoreItem xmlns:ds="http://schemas.openxmlformats.org/officeDocument/2006/customXml" ds:itemID="{22837964-C9C0-4464-BEE3-F999DE86D07C}">
  <ds:schemaRefs>
    <ds:schemaRef ds:uri="33359cbd-3815-48be-abb5-90d288e27296"/>
    <ds:schemaRef ds:uri="ccf93628-32a1-4cc5-885b-e815cde9d4ee"/>
    <ds:schemaRef ds:uri="ee3f9b62-d173-470f-8d68-f7f618444e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BF4822-0B91-4087-8665-976D5E608691}">
  <ds:schemaRefs>
    <ds:schemaRef ds:uri="33359cbd-3815-48be-abb5-90d288e27296"/>
    <ds:schemaRef ds:uri="ccf93628-32a1-4cc5-885b-e815cde9d4ee"/>
    <ds:schemaRef ds:uri="ee3f9b62-d173-470f-8d68-f7f618444e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UH-PowerPoint-Template-16x9</Template>
  <Application>Microsoft Office PowerPoint</Application>
  <PresentationFormat>Widescreen</PresentationFormat>
  <Slides>42</Slides>
  <Notes>39</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Anatomical vs Flat Mesh for Minimally-Invasive Inguinal Hernia Repair: An ACHQC Analysis</vt:lpstr>
      <vt:lpstr>Disclosures</vt:lpstr>
      <vt:lpstr>Background</vt:lpstr>
      <vt:lpstr>Current Guidelines</vt:lpstr>
      <vt:lpstr>Technical Aspects of MIS Inguinal Hernia Repair</vt:lpstr>
      <vt:lpstr>Specific Aim</vt:lpstr>
      <vt:lpstr>Study Design and Methods</vt:lpstr>
      <vt:lpstr>Study Design and Methods </vt:lpstr>
      <vt:lpstr>Study Design and Methods</vt:lpstr>
      <vt:lpstr>Recurrence Definitions  </vt:lpstr>
      <vt:lpstr>Pragmatic Recurrence </vt:lpstr>
      <vt:lpstr>Secondary Outcomes</vt:lpstr>
      <vt:lpstr>Definitions  </vt:lpstr>
      <vt:lpstr>Statistical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Multivariable Logistic Regression </vt:lpstr>
      <vt:lpstr>PowerPoint Presentation</vt:lpstr>
      <vt:lpstr>PowerPoint Presentation</vt:lpstr>
      <vt:lpstr>PowerPoint Presentation</vt:lpstr>
      <vt:lpstr>Summary of Findings</vt:lpstr>
      <vt:lpstr>Limitations</vt:lpstr>
      <vt:lpstr>How do we use these results?</vt:lpstr>
      <vt:lpstr>Conclusions</vt:lpstr>
      <vt:lpstr>Thank you!</vt:lpstr>
    </vt:vector>
  </TitlesOfParts>
  <Company>UHHS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Riordan, Lisa R</dc:creator>
  <cp:revision>17</cp:revision>
  <dcterms:created xsi:type="dcterms:W3CDTF">2023-01-10T17:40:55Z</dcterms:created>
  <dcterms:modified xsi:type="dcterms:W3CDTF">2026-02-20T00:38:37Z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0x01010068C19876E9DDEB4A8A128885FAB4FAF4</vt:lpwstr>
  </property>
</Properties>
</file>