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32"/>
  </p:notesMasterIdLst>
  <p:sldIdLst>
    <p:sldId id="257" r:id="rId4"/>
    <p:sldId id="265" r:id="rId5"/>
    <p:sldId id="258" r:id="rId6"/>
    <p:sldId id="259" r:id="rId7"/>
    <p:sldId id="260" r:id="rId8"/>
    <p:sldId id="261" r:id="rId9"/>
    <p:sldId id="263" r:id="rId10"/>
    <p:sldId id="266" r:id="rId11"/>
    <p:sldId id="268" r:id="rId12"/>
    <p:sldId id="270" r:id="rId13"/>
    <p:sldId id="282" r:id="rId14"/>
    <p:sldId id="283" r:id="rId15"/>
    <p:sldId id="272" r:id="rId16"/>
    <p:sldId id="273" r:id="rId17"/>
    <p:sldId id="274" r:id="rId18"/>
    <p:sldId id="275" r:id="rId19"/>
    <p:sldId id="276" r:id="rId20"/>
    <p:sldId id="264" r:id="rId21"/>
    <p:sldId id="277" r:id="rId22"/>
    <p:sldId id="278" r:id="rId23"/>
    <p:sldId id="279" r:id="rId24"/>
    <p:sldId id="269" r:id="rId25"/>
    <p:sldId id="281" r:id="rId26"/>
    <p:sldId id="280" r:id="rId27"/>
    <p:sldId id="262" r:id="rId28"/>
    <p:sldId id="267" r:id="rId29"/>
    <p:sldId id="271"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15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9" autoAdjust="0"/>
    <p:restoredTop sz="85269"/>
  </p:normalViewPr>
  <p:slideViewPr>
    <p:cSldViewPr snapToGrid="0">
      <p:cViewPr>
        <p:scale>
          <a:sx n="110" d="100"/>
          <a:sy n="110" d="100"/>
        </p:scale>
        <p:origin x="-65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3CEE7-3F84-47C3-B2A6-884A2EAEF1B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E0AE8FB-4C72-474D-AD36-CA58BF0E8B15}">
      <dgm:prSet/>
      <dgm:spPr/>
      <dgm:t>
        <a:bodyPr/>
        <a:lstStyle/>
        <a:p>
          <a:pPr>
            <a:lnSpc>
              <a:spcPct val="100000"/>
            </a:lnSpc>
          </a:pPr>
          <a:r>
            <a:rPr lang="en-US" dirty="0"/>
            <a:t>Increased Healthcare Resource Utilization?</a:t>
          </a:r>
        </a:p>
      </dgm:t>
    </dgm:pt>
    <dgm:pt modelId="{44F3CFE2-91F6-4356-BC48-F1AD6719185E}" type="parTrans" cxnId="{A0CA143F-24EB-471F-9FBC-10EBDA69812F}">
      <dgm:prSet/>
      <dgm:spPr/>
      <dgm:t>
        <a:bodyPr/>
        <a:lstStyle/>
        <a:p>
          <a:endParaRPr lang="en-US"/>
        </a:p>
      </dgm:t>
    </dgm:pt>
    <dgm:pt modelId="{0AD5EC9A-6978-412E-AF39-114E1F14570E}" type="sibTrans" cxnId="{A0CA143F-24EB-471F-9FBC-10EBDA69812F}">
      <dgm:prSet/>
      <dgm:spPr/>
      <dgm:t>
        <a:bodyPr/>
        <a:lstStyle/>
        <a:p>
          <a:endParaRPr lang="en-US"/>
        </a:p>
      </dgm:t>
    </dgm:pt>
    <dgm:pt modelId="{4E205407-E49D-4939-B1F8-016A3BC4E22E}">
      <dgm:prSet/>
      <dgm:spPr/>
      <dgm:t>
        <a:bodyPr/>
        <a:lstStyle/>
        <a:p>
          <a:pPr>
            <a:lnSpc>
              <a:spcPct val="100000"/>
            </a:lnSpc>
          </a:pPr>
          <a:r>
            <a:rPr lang="en-US" dirty="0"/>
            <a:t>Lower Quality of Life?</a:t>
          </a:r>
        </a:p>
      </dgm:t>
    </dgm:pt>
    <dgm:pt modelId="{785919D0-580A-4CE4-9E41-BA1A6012BF89}" type="parTrans" cxnId="{D3C8926C-1E3A-47A2-842D-C00C2117B67D}">
      <dgm:prSet/>
      <dgm:spPr/>
      <dgm:t>
        <a:bodyPr/>
        <a:lstStyle/>
        <a:p>
          <a:endParaRPr lang="en-US"/>
        </a:p>
      </dgm:t>
    </dgm:pt>
    <dgm:pt modelId="{F247BC94-0B37-47B4-AAC7-90EDB03C7009}" type="sibTrans" cxnId="{D3C8926C-1E3A-47A2-842D-C00C2117B67D}">
      <dgm:prSet/>
      <dgm:spPr/>
      <dgm:t>
        <a:bodyPr/>
        <a:lstStyle/>
        <a:p>
          <a:endParaRPr lang="en-US"/>
        </a:p>
      </dgm:t>
    </dgm:pt>
    <dgm:pt modelId="{9B4A16D1-2561-4763-B831-6F7E1B3DACE5}">
      <dgm:prSet/>
      <dgm:spPr/>
      <dgm:t>
        <a:bodyPr/>
        <a:lstStyle/>
        <a:p>
          <a:pPr>
            <a:lnSpc>
              <a:spcPct val="100000"/>
            </a:lnSpc>
          </a:pPr>
          <a:r>
            <a:rPr lang="en-US" dirty="0"/>
            <a:t>What are the challenges faced to accessing care for SSIs/complications?</a:t>
          </a:r>
        </a:p>
      </dgm:t>
    </dgm:pt>
    <dgm:pt modelId="{0FF2F468-8A46-4B42-B027-6492DE90A6DA}" type="parTrans" cxnId="{534554B5-6610-428E-980A-C2516799E572}">
      <dgm:prSet/>
      <dgm:spPr/>
      <dgm:t>
        <a:bodyPr/>
        <a:lstStyle/>
        <a:p>
          <a:endParaRPr lang="en-US"/>
        </a:p>
      </dgm:t>
    </dgm:pt>
    <dgm:pt modelId="{AB3032FE-4C24-447F-89B6-1D2E6E1796D5}" type="sibTrans" cxnId="{534554B5-6610-428E-980A-C2516799E572}">
      <dgm:prSet/>
      <dgm:spPr/>
      <dgm:t>
        <a:bodyPr/>
        <a:lstStyle/>
        <a:p>
          <a:endParaRPr lang="en-US"/>
        </a:p>
      </dgm:t>
    </dgm:pt>
    <dgm:pt modelId="{BB9CD08C-32B3-460E-B496-58417169FCA1}">
      <dgm:prSet/>
      <dgm:spPr/>
      <dgm:t>
        <a:bodyPr/>
        <a:lstStyle/>
        <a:p>
          <a:pPr>
            <a:lnSpc>
              <a:spcPct val="100000"/>
            </a:lnSpc>
          </a:pPr>
          <a:r>
            <a:rPr lang="en-US" dirty="0"/>
            <a:t>What are the barriers to accessing care/recovery?</a:t>
          </a:r>
        </a:p>
      </dgm:t>
    </dgm:pt>
    <dgm:pt modelId="{F122D4A2-889A-4C32-AC1E-B09070DEB9B6}" type="parTrans" cxnId="{0176EA45-55D5-4505-8675-8B139580701D}">
      <dgm:prSet/>
      <dgm:spPr/>
      <dgm:t>
        <a:bodyPr/>
        <a:lstStyle/>
        <a:p>
          <a:endParaRPr lang="en-US"/>
        </a:p>
      </dgm:t>
    </dgm:pt>
    <dgm:pt modelId="{94EF01C2-3E90-4DB9-818F-F75A041486C8}" type="sibTrans" cxnId="{0176EA45-55D5-4505-8675-8B139580701D}">
      <dgm:prSet/>
      <dgm:spPr/>
      <dgm:t>
        <a:bodyPr/>
        <a:lstStyle/>
        <a:p>
          <a:endParaRPr lang="en-US"/>
        </a:p>
      </dgm:t>
    </dgm:pt>
    <dgm:pt modelId="{9CA99E60-291C-4B71-AB34-2ADCE370BDC8}" type="pres">
      <dgm:prSet presAssocID="{9613CEE7-3F84-47C3-B2A6-884A2EAEF1BB}" presName="root" presStyleCnt="0">
        <dgm:presLayoutVars>
          <dgm:dir/>
          <dgm:resizeHandles val="exact"/>
        </dgm:presLayoutVars>
      </dgm:prSet>
      <dgm:spPr/>
    </dgm:pt>
    <dgm:pt modelId="{F5F87E9C-E4DD-4547-99A6-6BCC4287BF9D}" type="pres">
      <dgm:prSet presAssocID="{BB9CD08C-32B3-460E-B496-58417169FCA1}" presName="compNode" presStyleCnt="0"/>
      <dgm:spPr/>
    </dgm:pt>
    <dgm:pt modelId="{B5A75C5E-4A43-4C6E-A6BC-F47C214A0D2A}" type="pres">
      <dgm:prSet presAssocID="{BB9CD08C-32B3-460E-B496-58417169FCA1}" presName="bgRect" presStyleLbl="bgShp" presStyleIdx="0" presStyleCnt="4"/>
      <dgm:spPr/>
    </dgm:pt>
    <dgm:pt modelId="{79C70BB5-7560-4719-8898-32D7308DACCB}" type="pres">
      <dgm:prSet presAssocID="{BB9CD08C-32B3-460E-B496-58417169FCA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mbulance"/>
        </a:ext>
      </dgm:extLst>
    </dgm:pt>
    <dgm:pt modelId="{5A8AA237-9719-4BBF-A970-251F180C1CB3}" type="pres">
      <dgm:prSet presAssocID="{BB9CD08C-32B3-460E-B496-58417169FCA1}" presName="spaceRect" presStyleCnt="0"/>
      <dgm:spPr/>
    </dgm:pt>
    <dgm:pt modelId="{6AC12F27-2009-4656-BABD-7C0D24DED2F2}" type="pres">
      <dgm:prSet presAssocID="{BB9CD08C-32B3-460E-B496-58417169FCA1}" presName="parTx" presStyleLbl="revTx" presStyleIdx="0" presStyleCnt="4">
        <dgm:presLayoutVars>
          <dgm:chMax val="0"/>
          <dgm:chPref val="0"/>
        </dgm:presLayoutVars>
      </dgm:prSet>
      <dgm:spPr/>
    </dgm:pt>
    <dgm:pt modelId="{E28F40B1-1866-8B40-AB2D-3B6FA1B315B0}" type="pres">
      <dgm:prSet presAssocID="{94EF01C2-3E90-4DB9-818F-F75A041486C8}" presName="sibTrans" presStyleCnt="0"/>
      <dgm:spPr/>
    </dgm:pt>
    <dgm:pt modelId="{BCDD4EF2-8D61-4B1E-AA07-7AA611AEA922}" type="pres">
      <dgm:prSet presAssocID="{DE0AE8FB-4C72-474D-AD36-CA58BF0E8B15}" presName="compNode" presStyleCnt="0"/>
      <dgm:spPr/>
    </dgm:pt>
    <dgm:pt modelId="{60363157-C844-4B39-9BDE-511E5E9DD3FA}" type="pres">
      <dgm:prSet presAssocID="{DE0AE8FB-4C72-474D-AD36-CA58BF0E8B15}" presName="bgRect" presStyleLbl="bgShp" presStyleIdx="1" presStyleCnt="4"/>
      <dgm:spPr/>
    </dgm:pt>
    <dgm:pt modelId="{62C6CE94-822E-4BFF-814B-4721511247FF}" type="pres">
      <dgm:prSet presAssocID="{DE0AE8FB-4C72-474D-AD36-CA58BF0E8B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D25AAEDE-B54A-4E94-9824-63CFAE667974}" type="pres">
      <dgm:prSet presAssocID="{DE0AE8FB-4C72-474D-AD36-CA58BF0E8B15}" presName="spaceRect" presStyleCnt="0"/>
      <dgm:spPr/>
    </dgm:pt>
    <dgm:pt modelId="{94306759-84E5-443A-8B49-5C392E7DD53D}" type="pres">
      <dgm:prSet presAssocID="{DE0AE8FB-4C72-474D-AD36-CA58BF0E8B15}" presName="parTx" presStyleLbl="revTx" presStyleIdx="1" presStyleCnt="4">
        <dgm:presLayoutVars>
          <dgm:chMax val="0"/>
          <dgm:chPref val="0"/>
        </dgm:presLayoutVars>
      </dgm:prSet>
      <dgm:spPr/>
    </dgm:pt>
    <dgm:pt modelId="{5E2D8B1D-3A4E-4D26-AA06-B026D3159D46}" type="pres">
      <dgm:prSet presAssocID="{0AD5EC9A-6978-412E-AF39-114E1F14570E}" presName="sibTrans" presStyleCnt="0"/>
      <dgm:spPr/>
    </dgm:pt>
    <dgm:pt modelId="{0803734E-89E1-4CC6-8C64-E71C437B1298}" type="pres">
      <dgm:prSet presAssocID="{9B4A16D1-2561-4763-B831-6F7E1B3DACE5}" presName="compNode" presStyleCnt="0"/>
      <dgm:spPr/>
    </dgm:pt>
    <dgm:pt modelId="{028767A9-88A6-40FD-8B8A-3FE8C81EB75B}" type="pres">
      <dgm:prSet presAssocID="{9B4A16D1-2561-4763-B831-6F7E1B3DACE5}" presName="bgRect" presStyleLbl="bgShp" presStyleIdx="2" presStyleCnt="4"/>
      <dgm:spPr/>
    </dgm:pt>
    <dgm:pt modelId="{04CEE080-6452-458D-9ED3-94B805BCAA0A}" type="pres">
      <dgm:prSet presAssocID="{9B4A16D1-2561-4763-B831-6F7E1B3DACE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st Aid Kit"/>
        </a:ext>
      </dgm:extLst>
    </dgm:pt>
    <dgm:pt modelId="{71253A56-CB81-454F-922B-AC88C6AFEFA7}" type="pres">
      <dgm:prSet presAssocID="{9B4A16D1-2561-4763-B831-6F7E1B3DACE5}" presName="spaceRect" presStyleCnt="0"/>
      <dgm:spPr/>
    </dgm:pt>
    <dgm:pt modelId="{871CB6A9-4102-4868-BF9E-C4FF7D1FE732}" type="pres">
      <dgm:prSet presAssocID="{9B4A16D1-2561-4763-B831-6F7E1B3DACE5}" presName="parTx" presStyleLbl="revTx" presStyleIdx="2" presStyleCnt="4">
        <dgm:presLayoutVars>
          <dgm:chMax val="0"/>
          <dgm:chPref val="0"/>
        </dgm:presLayoutVars>
      </dgm:prSet>
      <dgm:spPr/>
    </dgm:pt>
    <dgm:pt modelId="{AC6923CF-2E48-874B-BB4F-482A58117279}" type="pres">
      <dgm:prSet presAssocID="{AB3032FE-4C24-447F-89B6-1D2E6E1796D5}" presName="sibTrans" presStyleCnt="0"/>
      <dgm:spPr/>
    </dgm:pt>
    <dgm:pt modelId="{AAB117DB-B16D-4C73-BDE4-36055213EB40}" type="pres">
      <dgm:prSet presAssocID="{4E205407-E49D-4939-B1F8-016A3BC4E22E}" presName="compNode" presStyleCnt="0"/>
      <dgm:spPr/>
    </dgm:pt>
    <dgm:pt modelId="{73831BA6-8056-4027-9841-98E517819BAE}" type="pres">
      <dgm:prSet presAssocID="{4E205407-E49D-4939-B1F8-016A3BC4E22E}" presName="bgRect" presStyleLbl="bgShp" presStyleIdx="3" presStyleCnt="4"/>
      <dgm:spPr/>
    </dgm:pt>
    <dgm:pt modelId="{BE7D55F8-F59A-4B44-A068-37F15329FD5B}" type="pres">
      <dgm:prSet presAssocID="{4E205407-E49D-4939-B1F8-016A3BC4E2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nimize"/>
        </a:ext>
      </dgm:extLst>
    </dgm:pt>
    <dgm:pt modelId="{26726DC6-2E25-415F-86A9-82D1E8BEED81}" type="pres">
      <dgm:prSet presAssocID="{4E205407-E49D-4939-B1F8-016A3BC4E22E}" presName="spaceRect" presStyleCnt="0"/>
      <dgm:spPr/>
    </dgm:pt>
    <dgm:pt modelId="{98E592B9-0C67-4D9E-A9BF-3CFDE6BF8C51}" type="pres">
      <dgm:prSet presAssocID="{4E205407-E49D-4939-B1F8-016A3BC4E22E}" presName="parTx" presStyleLbl="revTx" presStyleIdx="3" presStyleCnt="4">
        <dgm:presLayoutVars>
          <dgm:chMax val="0"/>
          <dgm:chPref val="0"/>
        </dgm:presLayoutVars>
      </dgm:prSet>
      <dgm:spPr/>
    </dgm:pt>
  </dgm:ptLst>
  <dgm:cxnLst>
    <dgm:cxn modelId="{0014DE00-0E77-3541-97B0-9BC83563201A}" type="presOf" srcId="{9613CEE7-3F84-47C3-B2A6-884A2EAEF1BB}" destId="{9CA99E60-291C-4B71-AB34-2ADCE370BDC8}" srcOrd="0" destOrd="0" presId="urn:microsoft.com/office/officeart/2018/2/layout/IconVerticalSolidList"/>
    <dgm:cxn modelId="{9E0B7E2C-576A-CC41-BA2E-044F83AD5559}" type="presOf" srcId="{BB9CD08C-32B3-460E-B496-58417169FCA1}" destId="{6AC12F27-2009-4656-BABD-7C0D24DED2F2}" srcOrd="0" destOrd="0" presId="urn:microsoft.com/office/officeart/2018/2/layout/IconVerticalSolidList"/>
    <dgm:cxn modelId="{D025252D-CD13-7D48-9192-D608804077BE}" type="presOf" srcId="{9B4A16D1-2561-4763-B831-6F7E1B3DACE5}" destId="{871CB6A9-4102-4868-BF9E-C4FF7D1FE732}" srcOrd="0" destOrd="0" presId="urn:microsoft.com/office/officeart/2018/2/layout/IconVerticalSolidList"/>
    <dgm:cxn modelId="{A0CA143F-24EB-471F-9FBC-10EBDA69812F}" srcId="{9613CEE7-3F84-47C3-B2A6-884A2EAEF1BB}" destId="{DE0AE8FB-4C72-474D-AD36-CA58BF0E8B15}" srcOrd="1" destOrd="0" parTransId="{44F3CFE2-91F6-4356-BC48-F1AD6719185E}" sibTransId="{0AD5EC9A-6978-412E-AF39-114E1F14570E}"/>
    <dgm:cxn modelId="{0176EA45-55D5-4505-8675-8B139580701D}" srcId="{9613CEE7-3F84-47C3-B2A6-884A2EAEF1BB}" destId="{BB9CD08C-32B3-460E-B496-58417169FCA1}" srcOrd="0" destOrd="0" parTransId="{F122D4A2-889A-4C32-AC1E-B09070DEB9B6}" sibTransId="{94EF01C2-3E90-4DB9-818F-F75A041486C8}"/>
    <dgm:cxn modelId="{D3C8926C-1E3A-47A2-842D-C00C2117B67D}" srcId="{9613CEE7-3F84-47C3-B2A6-884A2EAEF1BB}" destId="{4E205407-E49D-4939-B1F8-016A3BC4E22E}" srcOrd="3" destOrd="0" parTransId="{785919D0-580A-4CE4-9E41-BA1A6012BF89}" sibTransId="{F247BC94-0B37-47B4-AAC7-90EDB03C7009}"/>
    <dgm:cxn modelId="{534554B5-6610-428E-980A-C2516799E572}" srcId="{9613CEE7-3F84-47C3-B2A6-884A2EAEF1BB}" destId="{9B4A16D1-2561-4763-B831-6F7E1B3DACE5}" srcOrd="2" destOrd="0" parTransId="{0FF2F468-8A46-4B42-B027-6492DE90A6DA}" sibTransId="{AB3032FE-4C24-447F-89B6-1D2E6E1796D5}"/>
    <dgm:cxn modelId="{A0A44BC7-FAE8-DC48-A29A-FEBDBCCEEA57}" type="presOf" srcId="{4E205407-E49D-4939-B1F8-016A3BC4E22E}" destId="{98E592B9-0C67-4D9E-A9BF-3CFDE6BF8C51}" srcOrd="0" destOrd="0" presId="urn:microsoft.com/office/officeart/2018/2/layout/IconVerticalSolidList"/>
    <dgm:cxn modelId="{D19910D4-705E-C44C-AF04-672ABBEE2B8B}" type="presOf" srcId="{DE0AE8FB-4C72-474D-AD36-CA58BF0E8B15}" destId="{94306759-84E5-443A-8B49-5C392E7DD53D}" srcOrd="0" destOrd="0" presId="urn:microsoft.com/office/officeart/2018/2/layout/IconVerticalSolidList"/>
    <dgm:cxn modelId="{69E873D7-7FAB-6843-8C9E-603468A2A1CD}" type="presParOf" srcId="{9CA99E60-291C-4B71-AB34-2ADCE370BDC8}" destId="{F5F87E9C-E4DD-4547-99A6-6BCC4287BF9D}" srcOrd="0" destOrd="0" presId="urn:microsoft.com/office/officeart/2018/2/layout/IconVerticalSolidList"/>
    <dgm:cxn modelId="{7CF42181-DF93-4C4A-9F28-2B264F7F6690}" type="presParOf" srcId="{F5F87E9C-E4DD-4547-99A6-6BCC4287BF9D}" destId="{B5A75C5E-4A43-4C6E-A6BC-F47C214A0D2A}" srcOrd="0" destOrd="0" presId="urn:microsoft.com/office/officeart/2018/2/layout/IconVerticalSolidList"/>
    <dgm:cxn modelId="{845A4582-E3C6-534A-941D-221999B138EE}" type="presParOf" srcId="{F5F87E9C-E4DD-4547-99A6-6BCC4287BF9D}" destId="{79C70BB5-7560-4719-8898-32D7308DACCB}" srcOrd="1" destOrd="0" presId="urn:microsoft.com/office/officeart/2018/2/layout/IconVerticalSolidList"/>
    <dgm:cxn modelId="{9A5F609E-AD76-D24E-8950-CBE6FF8106BC}" type="presParOf" srcId="{F5F87E9C-E4DD-4547-99A6-6BCC4287BF9D}" destId="{5A8AA237-9719-4BBF-A970-251F180C1CB3}" srcOrd="2" destOrd="0" presId="urn:microsoft.com/office/officeart/2018/2/layout/IconVerticalSolidList"/>
    <dgm:cxn modelId="{1A21830F-3698-C943-A643-A2C1CDFF9CD6}" type="presParOf" srcId="{F5F87E9C-E4DD-4547-99A6-6BCC4287BF9D}" destId="{6AC12F27-2009-4656-BABD-7C0D24DED2F2}" srcOrd="3" destOrd="0" presId="urn:microsoft.com/office/officeart/2018/2/layout/IconVerticalSolidList"/>
    <dgm:cxn modelId="{14C1CF82-6A00-014A-846E-EA6D56DE4759}" type="presParOf" srcId="{9CA99E60-291C-4B71-AB34-2ADCE370BDC8}" destId="{E28F40B1-1866-8B40-AB2D-3B6FA1B315B0}" srcOrd="1" destOrd="0" presId="urn:microsoft.com/office/officeart/2018/2/layout/IconVerticalSolidList"/>
    <dgm:cxn modelId="{2420304B-5B21-CA44-A581-2C12AC720AF3}" type="presParOf" srcId="{9CA99E60-291C-4B71-AB34-2ADCE370BDC8}" destId="{BCDD4EF2-8D61-4B1E-AA07-7AA611AEA922}" srcOrd="2" destOrd="0" presId="urn:microsoft.com/office/officeart/2018/2/layout/IconVerticalSolidList"/>
    <dgm:cxn modelId="{E303DE61-E9F8-C547-9A0E-D2524E82AD78}" type="presParOf" srcId="{BCDD4EF2-8D61-4B1E-AA07-7AA611AEA922}" destId="{60363157-C844-4B39-9BDE-511E5E9DD3FA}" srcOrd="0" destOrd="0" presId="urn:microsoft.com/office/officeart/2018/2/layout/IconVerticalSolidList"/>
    <dgm:cxn modelId="{E284F92F-F41C-7E45-A8FC-D2A9FBD8E1B1}" type="presParOf" srcId="{BCDD4EF2-8D61-4B1E-AA07-7AA611AEA922}" destId="{62C6CE94-822E-4BFF-814B-4721511247FF}" srcOrd="1" destOrd="0" presId="urn:microsoft.com/office/officeart/2018/2/layout/IconVerticalSolidList"/>
    <dgm:cxn modelId="{C371130C-E78F-4747-81F0-E278C7524F14}" type="presParOf" srcId="{BCDD4EF2-8D61-4B1E-AA07-7AA611AEA922}" destId="{D25AAEDE-B54A-4E94-9824-63CFAE667974}" srcOrd="2" destOrd="0" presId="urn:microsoft.com/office/officeart/2018/2/layout/IconVerticalSolidList"/>
    <dgm:cxn modelId="{0E82821B-4367-D744-9C22-C895B266C7A1}" type="presParOf" srcId="{BCDD4EF2-8D61-4B1E-AA07-7AA611AEA922}" destId="{94306759-84E5-443A-8B49-5C392E7DD53D}" srcOrd="3" destOrd="0" presId="urn:microsoft.com/office/officeart/2018/2/layout/IconVerticalSolidList"/>
    <dgm:cxn modelId="{BA93B39F-E41D-9349-9CB0-A7DE4664016C}" type="presParOf" srcId="{9CA99E60-291C-4B71-AB34-2ADCE370BDC8}" destId="{5E2D8B1D-3A4E-4D26-AA06-B026D3159D46}" srcOrd="3" destOrd="0" presId="urn:microsoft.com/office/officeart/2018/2/layout/IconVerticalSolidList"/>
    <dgm:cxn modelId="{B6A82B9F-6A96-3A48-ACAD-4BA2566EA22F}" type="presParOf" srcId="{9CA99E60-291C-4B71-AB34-2ADCE370BDC8}" destId="{0803734E-89E1-4CC6-8C64-E71C437B1298}" srcOrd="4" destOrd="0" presId="urn:microsoft.com/office/officeart/2018/2/layout/IconVerticalSolidList"/>
    <dgm:cxn modelId="{B2771819-93A8-8247-BC88-81356493B26F}" type="presParOf" srcId="{0803734E-89E1-4CC6-8C64-E71C437B1298}" destId="{028767A9-88A6-40FD-8B8A-3FE8C81EB75B}" srcOrd="0" destOrd="0" presId="urn:microsoft.com/office/officeart/2018/2/layout/IconVerticalSolidList"/>
    <dgm:cxn modelId="{D429467F-F35D-014A-B0EF-005ABF1624BC}" type="presParOf" srcId="{0803734E-89E1-4CC6-8C64-E71C437B1298}" destId="{04CEE080-6452-458D-9ED3-94B805BCAA0A}" srcOrd="1" destOrd="0" presId="urn:microsoft.com/office/officeart/2018/2/layout/IconVerticalSolidList"/>
    <dgm:cxn modelId="{3E3A2AF6-2F8E-7B4C-B121-12AFFB8EB782}" type="presParOf" srcId="{0803734E-89E1-4CC6-8C64-E71C437B1298}" destId="{71253A56-CB81-454F-922B-AC88C6AFEFA7}" srcOrd="2" destOrd="0" presId="urn:microsoft.com/office/officeart/2018/2/layout/IconVerticalSolidList"/>
    <dgm:cxn modelId="{952CAD07-1FF5-6A41-8A5E-7F9B4A1A6171}" type="presParOf" srcId="{0803734E-89E1-4CC6-8C64-E71C437B1298}" destId="{871CB6A9-4102-4868-BF9E-C4FF7D1FE732}" srcOrd="3" destOrd="0" presId="urn:microsoft.com/office/officeart/2018/2/layout/IconVerticalSolidList"/>
    <dgm:cxn modelId="{6006C211-5E3B-CC4F-83AC-9D9BF4157EAD}" type="presParOf" srcId="{9CA99E60-291C-4B71-AB34-2ADCE370BDC8}" destId="{AC6923CF-2E48-874B-BB4F-482A58117279}" srcOrd="5" destOrd="0" presId="urn:microsoft.com/office/officeart/2018/2/layout/IconVerticalSolidList"/>
    <dgm:cxn modelId="{AE9C00CE-091C-B24D-9ACA-0C75EF29290A}" type="presParOf" srcId="{9CA99E60-291C-4B71-AB34-2ADCE370BDC8}" destId="{AAB117DB-B16D-4C73-BDE4-36055213EB40}" srcOrd="6" destOrd="0" presId="urn:microsoft.com/office/officeart/2018/2/layout/IconVerticalSolidList"/>
    <dgm:cxn modelId="{38CF38D9-3178-7E4A-A340-E733ED80553C}" type="presParOf" srcId="{AAB117DB-B16D-4C73-BDE4-36055213EB40}" destId="{73831BA6-8056-4027-9841-98E517819BAE}" srcOrd="0" destOrd="0" presId="urn:microsoft.com/office/officeart/2018/2/layout/IconVerticalSolidList"/>
    <dgm:cxn modelId="{BF1688E7-145A-1A49-A60B-66D0ABC5469B}" type="presParOf" srcId="{AAB117DB-B16D-4C73-BDE4-36055213EB40}" destId="{BE7D55F8-F59A-4B44-A068-37F15329FD5B}" srcOrd="1" destOrd="0" presId="urn:microsoft.com/office/officeart/2018/2/layout/IconVerticalSolidList"/>
    <dgm:cxn modelId="{8E1AA63A-A111-CE4A-B651-36268E4A9EBD}" type="presParOf" srcId="{AAB117DB-B16D-4C73-BDE4-36055213EB40}" destId="{26726DC6-2E25-415F-86A9-82D1E8BEED81}" srcOrd="2" destOrd="0" presId="urn:microsoft.com/office/officeart/2018/2/layout/IconVerticalSolidList"/>
    <dgm:cxn modelId="{54932A41-A482-314A-9166-63672A2BEBA3}" type="presParOf" srcId="{AAB117DB-B16D-4C73-BDE4-36055213EB40}" destId="{98E592B9-0C67-4D9E-A9BF-3CFDE6BF8C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75C5E-4A43-4C6E-A6BC-F47C214A0D2A}">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C70BB5-7560-4719-8898-32D7308DACCB}">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C12F27-2009-4656-BABD-7C0D24DED2F2}">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What are the barriers to accessing care/recovery?</a:t>
          </a:r>
        </a:p>
      </dsp:txBody>
      <dsp:txXfrm>
        <a:off x="1057183" y="1805"/>
        <a:ext cx="9458416" cy="915310"/>
      </dsp:txXfrm>
    </dsp:sp>
    <dsp:sp modelId="{60363157-C844-4B39-9BDE-511E5E9DD3FA}">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6CE94-822E-4BFF-814B-4721511247FF}">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06759-84E5-443A-8B49-5C392E7DD53D}">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Increased Healthcare Resource Utilization?</a:t>
          </a:r>
        </a:p>
      </dsp:txBody>
      <dsp:txXfrm>
        <a:off x="1057183" y="1145944"/>
        <a:ext cx="9458416" cy="915310"/>
      </dsp:txXfrm>
    </dsp:sp>
    <dsp:sp modelId="{028767A9-88A6-40FD-8B8A-3FE8C81EB75B}">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EE080-6452-458D-9ED3-94B805BCAA0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1CB6A9-4102-4868-BF9E-C4FF7D1FE732}">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What are the challenges faced to accessing care for SSIs/complications?</a:t>
          </a:r>
        </a:p>
      </dsp:txBody>
      <dsp:txXfrm>
        <a:off x="1057183" y="2290082"/>
        <a:ext cx="9458416" cy="915310"/>
      </dsp:txXfrm>
    </dsp:sp>
    <dsp:sp modelId="{73831BA6-8056-4027-9841-98E517819BAE}">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7D55F8-F59A-4B44-A068-37F15329FD5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E592B9-0C67-4D9E-A9BF-3CFDE6BF8C51}">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Lower Quality of Life?</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04779-9238-46A5-9358-A350CB5D88B8}" type="datetimeFigureOut">
              <a:rPr lang="en-US" smtClean="0"/>
              <a:t>2/13/26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AAE65-10DA-4818-AC74-B8A583A0E440}" type="slidenum">
              <a:rPr lang="en-US" smtClean="0"/>
              <a:t>‹#›</a:t>
            </a:fld>
            <a:endParaRPr lang="en-US"/>
          </a:p>
        </p:txBody>
      </p:sp>
    </p:spTree>
    <p:extLst>
      <p:ext uri="{BB962C8B-B14F-4D97-AF65-F5344CB8AC3E}">
        <p14:creationId xmlns:p14="http://schemas.microsoft.com/office/powerpoint/2010/main" val="50816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bring you back to my fellowship days. For 27 weeks in a row I posted a complex case that we were operating on that week and asked for opinions and advice form the 13,000 surgeons on the IHC. </a:t>
            </a:r>
          </a:p>
        </p:txBody>
      </p:sp>
      <p:sp>
        <p:nvSpPr>
          <p:cNvPr id="4" name="Slide Number Placeholder 3"/>
          <p:cNvSpPr>
            <a:spLocks noGrp="1"/>
          </p:cNvSpPr>
          <p:nvPr>
            <p:ph type="sldNum" sz="quarter" idx="5"/>
          </p:nvPr>
        </p:nvSpPr>
        <p:spPr/>
        <p:txBody>
          <a:bodyPr/>
          <a:lstStyle/>
          <a:p>
            <a:fld id="{F30AAE65-10DA-4818-AC74-B8A583A0E440}" type="slidenum">
              <a:rPr lang="en-US" smtClean="0"/>
              <a:t>3</a:t>
            </a:fld>
            <a:endParaRPr lang="en-US"/>
          </a:p>
        </p:txBody>
      </p:sp>
    </p:spTree>
    <p:extLst>
      <p:ext uri="{BB962C8B-B14F-4D97-AF65-F5344CB8AC3E}">
        <p14:creationId xmlns:p14="http://schemas.microsoft.com/office/powerpoint/2010/main" val="179039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single week, we repeatedly would get answers like this….. It was striking how many surgeons couldn’t get past the optimization piece and wouldn’t even offer a surgical approach. </a:t>
            </a:r>
          </a:p>
          <a:p>
            <a:r>
              <a:rPr lang="en-US" dirty="0"/>
              <a:t>There was a huge disconnect between who we felt were optimized at the Cleveland clinic compared to who the rest of the world felt were optimized. </a:t>
            </a:r>
          </a:p>
        </p:txBody>
      </p:sp>
      <p:sp>
        <p:nvSpPr>
          <p:cNvPr id="4" name="Slide Number Placeholder 3"/>
          <p:cNvSpPr>
            <a:spLocks noGrp="1"/>
          </p:cNvSpPr>
          <p:nvPr>
            <p:ph type="sldNum" sz="quarter" idx="5"/>
          </p:nvPr>
        </p:nvSpPr>
        <p:spPr/>
        <p:txBody>
          <a:bodyPr/>
          <a:lstStyle/>
          <a:p>
            <a:fld id="{F30AAE65-10DA-4818-AC74-B8A583A0E440}" type="slidenum">
              <a:rPr lang="en-US" smtClean="0"/>
              <a:t>4</a:t>
            </a:fld>
            <a:endParaRPr lang="en-US"/>
          </a:p>
        </p:txBody>
      </p:sp>
    </p:spTree>
    <p:extLst>
      <p:ext uri="{BB962C8B-B14F-4D97-AF65-F5344CB8AC3E}">
        <p14:creationId xmlns:p14="http://schemas.microsoft.com/office/powerpoint/2010/main" val="188772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this happen, how did the pendulum swing so far away from upfront surgery </a:t>
            </a:r>
          </a:p>
          <a:p>
            <a:r>
              <a:rPr lang="en-US" dirty="0"/>
              <a:t>Well part of the reason is old data, and these expert consensus guidelines written by strong voices on the IHC that tell you you  shouldn’t operate on the unoptimized patient because complications are higher. </a:t>
            </a:r>
          </a:p>
        </p:txBody>
      </p:sp>
      <p:sp>
        <p:nvSpPr>
          <p:cNvPr id="4" name="Slide Number Placeholder 3"/>
          <p:cNvSpPr>
            <a:spLocks noGrp="1"/>
          </p:cNvSpPr>
          <p:nvPr>
            <p:ph type="sldNum" sz="quarter" idx="5"/>
          </p:nvPr>
        </p:nvSpPr>
        <p:spPr/>
        <p:txBody>
          <a:bodyPr/>
          <a:lstStyle/>
          <a:p>
            <a:fld id="{F30AAE65-10DA-4818-AC74-B8A583A0E440}" type="slidenum">
              <a:rPr lang="en-US" smtClean="0"/>
              <a:t>5</a:t>
            </a:fld>
            <a:endParaRPr lang="en-US"/>
          </a:p>
        </p:txBody>
      </p:sp>
    </p:spTree>
    <p:extLst>
      <p:ext uri="{BB962C8B-B14F-4D97-AF65-F5344CB8AC3E}">
        <p14:creationId xmlns:p14="http://schemas.microsoft.com/office/powerpoint/2010/main" val="2808601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discuss the 3 main optimization factors that most surgeons get hung up on. </a:t>
            </a:r>
          </a:p>
        </p:txBody>
      </p:sp>
      <p:sp>
        <p:nvSpPr>
          <p:cNvPr id="4" name="Slide Number Placeholder 3"/>
          <p:cNvSpPr>
            <a:spLocks noGrp="1"/>
          </p:cNvSpPr>
          <p:nvPr>
            <p:ph type="sldNum" sz="quarter" idx="5"/>
          </p:nvPr>
        </p:nvSpPr>
        <p:spPr/>
        <p:txBody>
          <a:bodyPr/>
          <a:lstStyle/>
          <a:p>
            <a:fld id="{F30AAE65-10DA-4818-AC74-B8A583A0E440}" type="slidenum">
              <a:rPr lang="en-US" smtClean="0"/>
              <a:t>6</a:t>
            </a:fld>
            <a:endParaRPr lang="en-US"/>
          </a:p>
        </p:txBody>
      </p:sp>
    </p:spTree>
    <p:extLst>
      <p:ext uri="{BB962C8B-B14F-4D97-AF65-F5344CB8AC3E}">
        <p14:creationId xmlns:p14="http://schemas.microsoft.com/office/powerpoint/2010/main" val="212757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complication rate is 50%, that means 50% of the patients will follow this path. </a:t>
            </a:r>
          </a:p>
          <a:p>
            <a:r>
              <a:rPr lang="en-US" dirty="0"/>
              <a:t>The other half will experience the post-op storm associated with operating on the unoptimized</a:t>
            </a:r>
          </a:p>
          <a:p>
            <a:r>
              <a:rPr lang="en-US" dirty="0"/>
              <a:t>But lets bring one more piece into the algorithm. Its no surprise that the obese diabetic smokers, the ones being denied care, also happen to the be those patients who come from lower SES</a:t>
            </a:r>
          </a:p>
          <a:p>
            <a:endParaRPr lang="en-US" dirty="0"/>
          </a:p>
          <a:p>
            <a:endParaRPr lang="en-US" dirty="0"/>
          </a:p>
        </p:txBody>
      </p:sp>
      <p:sp>
        <p:nvSpPr>
          <p:cNvPr id="4" name="Slide Number Placeholder 3"/>
          <p:cNvSpPr>
            <a:spLocks noGrp="1"/>
          </p:cNvSpPr>
          <p:nvPr>
            <p:ph type="sldNum" sz="quarter" idx="5"/>
          </p:nvPr>
        </p:nvSpPr>
        <p:spPr/>
        <p:txBody>
          <a:bodyPr/>
          <a:lstStyle/>
          <a:p>
            <a:fld id="{F30AAE65-10DA-4818-AC74-B8A583A0E440}" type="slidenum">
              <a:rPr lang="en-US" smtClean="0"/>
              <a:t>7</a:t>
            </a:fld>
            <a:endParaRPr lang="en-US"/>
          </a:p>
        </p:txBody>
      </p:sp>
    </p:spTree>
    <p:extLst>
      <p:ext uri="{BB962C8B-B14F-4D97-AF65-F5344CB8AC3E}">
        <p14:creationId xmlns:p14="http://schemas.microsoft.com/office/powerpoint/2010/main" val="2870742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paper</a:t>
            </a:r>
          </a:p>
        </p:txBody>
      </p:sp>
      <p:sp>
        <p:nvSpPr>
          <p:cNvPr id="4" name="Slide Number Placeholder 3"/>
          <p:cNvSpPr>
            <a:spLocks noGrp="1"/>
          </p:cNvSpPr>
          <p:nvPr>
            <p:ph type="sldNum" sz="quarter" idx="5"/>
          </p:nvPr>
        </p:nvSpPr>
        <p:spPr/>
        <p:txBody>
          <a:bodyPr/>
          <a:lstStyle/>
          <a:p>
            <a:fld id="{F30AAE65-10DA-4818-AC74-B8A583A0E440}" type="slidenum">
              <a:rPr lang="en-US" smtClean="0"/>
              <a:t>8</a:t>
            </a:fld>
            <a:endParaRPr lang="en-US"/>
          </a:p>
        </p:txBody>
      </p:sp>
    </p:spTree>
    <p:extLst>
      <p:ext uri="{BB962C8B-B14F-4D97-AF65-F5344CB8AC3E}">
        <p14:creationId xmlns:p14="http://schemas.microsoft.com/office/powerpoint/2010/main" val="127633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Nir’s paper</a:t>
            </a:r>
          </a:p>
          <a:p>
            <a:endParaRPr lang="en-US" dirty="0"/>
          </a:p>
        </p:txBody>
      </p:sp>
      <p:sp>
        <p:nvSpPr>
          <p:cNvPr id="4" name="Slide Number Placeholder 3"/>
          <p:cNvSpPr>
            <a:spLocks noGrp="1"/>
          </p:cNvSpPr>
          <p:nvPr>
            <p:ph type="sldNum" sz="quarter" idx="5"/>
          </p:nvPr>
        </p:nvSpPr>
        <p:spPr/>
        <p:txBody>
          <a:bodyPr/>
          <a:lstStyle/>
          <a:p>
            <a:fld id="{F30AAE65-10DA-4818-AC74-B8A583A0E440}" type="slidenum">
              <a:rPr lang="en-US" smtClean="0"/>
              <a:t>13</a:t>
            </a:fld>
            <a:endParaRPr lang="en-US"/>
          </a:p>
        </p:txBody>
      </p:sp>
    </p:spTree>
    <p:extLst>
      <p:ext uri="{BB962C8B-B14F-4D97-AF65-F5344CB8AC3E}">
        <p14:creationId xmlns:p14="http://schemas.microsoft.com/office/powerpoint/2010/main" val="1062442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70E25-058B-1A32-C52B-DCA43629E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2F710-1475-0C85-C1A9-7B1B1EB65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D11CE-2252-C419-3824-9264CC976101}"/>
              </a:ext>
            </a:extLst>
          </p:cNvPr>
          <p:cNvSpPr>
            <a:spLocks noGrp="1"/>
          </p:cNvSpPr>
          <p:nvPr>
            <p:ph type="body" idx="1"/>
          </p:nvPr>
        </p:nvSpPr>
        <p:spPr/>
        <p:txBody>
          <a:bodyPr/>
          <a:lstStyle/>
          <a:p>
            <a:r>
              <a:rPr lang="en-US" dirty="0"/>
              <a:t>Ready Nir’s paper</a:t>
            </a:r>
          </a:p>
          <a:p>
            <a:endParaRPr lang="en-US" dirty="0"/>
          </a:p>
        </p:txBody>
      </p:sp>
      <p:sp>
        <p:nvSpPr>
          <p:cNvPr id="4" name="Slide Number Placeholder 3">
            <a:extLst>
              <a:ext uri="{FF2B5EF4-FFF2-40B4-BE49-F238E27FC236}">
                <a16:creationId xmlns:a16="http://schemas.microsoft.com/office/drawing/2014/main" id="{4C523A0F-5217-7E73-56BD-CC9A6D6EB7EA}"/>
              </a:ext>
            </a:extLst>
          </p:cNvPr>
          <p:cNvSpPr>
            <a:spLocks noGrp="1"/>
          </p:cNvSpPr>
          <p:nvPr>
            <p:ph type="sldNum" sz="quarter" idx="5"/>
          </p:nvPr>
        </p:nvSpPr>
        <p:spPr/>
        <p:txBody>
          <a:bodyPr/>
          <a:lstStyle/>
          <a:p>
            <a:fld id="{F30AAE65-10DA-4818-AC74-B8A583A0E440}" type="slidenum">
              <a:rPr lang="en-US" smtClean="0"/>
              <a:t>28</a:t>
            </a:fld>
            <a:endParaRPr lang="en-US"/>
          </a:p>
        </p:txBody>
      </p:sp>
    </p:spTree>
    <p:extLst>
      <p:ext uri="{BB962C8B-B14F-4D97-AF65-F5344CB8AC3E}">
        <p14:creationId xmlns:p14="http://schemas.microsoft.com/office/powerpoint/2010/main" val="214338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BAB0-A904-9D4A-8F3A-0396389985C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08B7881-B8DC-7C13-BB8F-16BFFE22C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1023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1045-4688-ECD9-A0AE-0AFC15449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6FC2E-CC26-1557-32F1-E9079414F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41F80-BC9B-4A79-F4C3-1E63718B49F9}"/>
              </a:ext>
            </a:extLst>
          </p:cNvPr>
          <p:cNvSpPr>
            <a:spLocks noGrp="1"/>
          </p:cNvSpPr>
          <p:nvPr>
            <p:ph type="dt" sz="half" idx="10"/>
          </p:nvPr>
        </p:nvSpPr>
        <p:spPr>
          <a:xfrm>
            <a:off x="838200" y="6356350"/>
            <a:ext cx="2743200" cy="365125"/>
          </a:xfrm>
          <a:prstGeom prst="rect">
            <a:avLst/>
          </a:prstGeom>
        </p:spPr>
        <p:txBody>
          <a:bodyPr/>
          <a:lstStyle/>
          <a:p>
            <a:fld id="{39FC826D-A3E2-4AE8-9E57-D57E8145E30E}" type="datetime1">
              <a:rPr lang="en-US" smtClean="0"/>
              <a:t>2/13/26</a:t>
            </a:fld>
            <a:endParaRPr lang="en-US"/>
          </a:p>
        </p:txBody>
      </p:sp>
      <p:sp>
        <p:nvSpPr>
          <p:cNvPr id="5" name="Footer Placeholder 4">
            <a:extLst>
              <a:ext uri="{FF2B5EF4-FFF2-40B4-BE49-F238E27FC236}">
                <a16:creationId xmlns:a16="http://schemas.microsoft.com/office/drawing/2014/main" id="{ECA5BDB3-1260-F786-46F7-9DF73F539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3D047-8042-5A37-2080-8FDCD594061E}"/>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64476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E31A7-F11A-F424-F111-D3781AA23D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FB7B7-63A2-4464-0912-DECECF445F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B3C93-D116-5FEA-7645-6E1B8B0082F8}"/>
              </a:ext>
            </a:extLst>
          </p:cNvPr>
          <p:cNvSpPr>
            <a:spLocks noGrp="1"/>
          </p:cNvSpPr>
          <p:nvPr>
            <p:ph type="dt" sz="half" idx="10"/>
          </p:nvPr>
        </p:nvSpPr>
        <p:spPr>
          <a:xfrm>
            <a:off x="838200" y="6356350"/>
            <a:ext cx="2743200" cy="365125"/>
          </a:xfrm>
          <a:prstGeom prst="rect">
            <a:avLst/>
          </a:prstGeom>
        </p:spPr>
        <p:txBody>
          <a:bodyPr/>
          <a:lstStyle/>
          <a:p>
            <a:fld id="{EE0D2894-A304-418A-9C69-E2B6B1B35E59}" type="datetime1">
              <a:rPr lang="en-US" smtClean="0"/>
              <a:t>2/13/26</a:t>
            </a:fld>
            <a:endParaRPr lang="en-US"/>
          </a:p>
        </p:txBody>
      </p:sp>
      <p:sp>
        <p:nvSpPr>
          <p:cNvPr id="5" name="Footer Placeholder 4">
            <a:extLst>
              <a:ext uri="{FF2B5EF4-FFF2-40B4-BE49-F238E27FC236}">
                <a16:creationId xmlns:a16="http://schemas.microsoft.com/office/drawing/2014/main" id="{78C75E04-12C4-5E6A-9AE6-D54A60626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896CA-010A-9A8D-AC23-FFA0C6B07E20}"/>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15060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BAB0-A904-9D4A-8F3A-0396389985C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08B7881-B8DC-7C13-BB8F-16BFFE22C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60411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E5E7-FB0B-36DC-BB09-1AA1C5312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3269B-DB23-50BB-1456-808F313A2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F101E-0552-5289-44BF-B1077F920F40}"/>
              </a:ext>
            </a:extLst>
          </p:cNvPr>
          <p:cNvSpPr>
            <a:spLocks noGrp="1"/>
          </p:cNvSpPr>
          <p:nvPr>
            <p:ph type="dt" sz="half" idx="10"/>
          </p:nvPr>
        </p:nvSpPr>
        <p:spPr/>
        <p:txBody>
          <a:bodyPr/>
          <a:lstStyle/>
          <a:p>
            <a:fld id="{72CCB251-9F56-4813-9374-449ED17AFB47}" type="datetime1">
              <a:rPr lang="en-US" smtClean="0"/>
              <a:t>2/13/26</a:t>
            </a:fld>
            <a:endParaRPr lang="en-US"/>
          </a:p>
        </p:txBody>
      </p:sp>
      <p:sp>
        <p:nvSpPr>
          <p:cNvPr id="5" name="Footer Placeholder 4">
            <a:extLst>
              <a:ext uri="{FF2B5EF4-FFF2-40B4-BE49-F238E27FC236}">
                <a16:creationId xmlns:a16="http://schemas.microsoft.com/office/drawing/2014/main" id="{5C1E967C-9057-1D10-06FD-FE3C61A9F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7A674-646B-FEB1-5D86-78D124598E79}"/>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90557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6A74-E7DC-50A4-FFCB-B27EB445C1C3}"/>
              </a:ext>
            </a:extLst>
          </p:cNvPr>
          <p:cNvSpPr>
            <a:spLocks noGrp="1"/>
          </p:cNvSpPr>
          <p:nvPr>
            <p:ph type="title"/>
          </p:nvPr>
        </p:nvSpPr>
        <p:spPr>
          <a:xfrm>
            <a:off x="4044950" y="1471613"/>
            <a:ext cx="730885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D7AE6F9-E4D8-0F5D-AB22-83F44E5BC188}"/>
              </a:ext>
            </a:extLst>
          </p:cNvPr>
          <p:cNvSpPr>
            <a:spLocks noGrp="1"/>
          </p:cNvSpPr>
          <p:nvPr>
            <p:ph type="body" idx="1"/>
          </p:nvPr>
        </p:nvSpPr>
        <p:spPr>
          <a:xfrm>
            <a:off x="4035424" y="4524375"/>
            <a:ext cx="7318375" cy="1041400"/>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A3134E9-9FE1-D216-C614-135FAAF7ACCF}"/>
              </a:ext>
            </a:extLst>
          </p:cNvPr>
          <p:cNvSpPr>
            <a:spLocks noGrp="1"/>
          </p:cNvSpPr>
          <p:nvPr>
            <p:ph type="dt" sz="half" idx="10"/>
          </p:nvPr>
        </p:nvSpPr>
        <p:spPr/>
        <p:txBody>
          <a:bodyPr/>
          <a:lstStyle/>
          <a:p>
            <a:fld id="{21127357-F98D-4C94-AC62-12BCB03331F0}" type="datetime1">
              <a:rPr lang="en-US" smtClean="0"/>
              <a:t>2/13/26</a:t>
            </a:fld>
            <a:endParaRPr lang="en-US"/>
          </a:p>
        </p:txBody>
      </p:sp>
      <p:sp>
        <p:nvSpPr>
          <p:cNvPr id="5" name="Footer Placeholder 4">
            <a:extLst>
              <a:ext uri="{FF2B5EF4-FFF2-40B4-BE49-F238E27FC236}">
                <a16:creationId xmlns:a16="http://schemas.microsoft.com/office/drawing/2014/main" id="{E04D0802-9375-2160-EF36-94ACA0D8B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62942-ABF2-4A0E-BAF6-ECDFA3565C5E}"/>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131385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677C-4F16-277D-0326-CA4CFE3B6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35F8F-8660-3DEB-C3CD-B107AADF8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A55363-F662-7AE1-8300-1876B05E77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9E15C-C2B8-4A14-9967-2787262FD10D}"/>
              </a:ext>
            </a:extLst>
          </p:cNvPr>
          <p:cNvSpPr>
            <a:spLocks noGrp="1"/>
          </p:cNvSpPr>
          <p:nvPr>
            <p:ph type="dt" sz="half" idx="10"/>
          </p:nvPr>
        </p:nvSpPr>
        <p:spPr/>
        <p:txBody>
          <a:bodyPr/>
          <a:lstStyle/>
          <a:p>
            <a:fld id="{E495C95B-12AE-4998-AFE9-838D056F22DF}" type="datetime1">
              <a:rPr lang="en-US" smtClean="0"/>
              <a:t>2/13/26</a:t>
            </a:fld>
            <a:endParaRPr lang="en-US"/>
          </a:p>
        </p:txBody>
      </p:sp>
      <p:sp>
        <p:nvSpPr>
          <p:cNvPr id="6" name="Footer Placeholder 5">
            <a:extLst>
              <a:ext uri="{FF2B5EF4-FFF2-40B4-BE49-F238E27FC236}">
                <a16:creationId xmlns:a16="http://schemas.microsoft.com/office/drawing/2014/main" id="{6E7B667D-FD4D-1A1F-14D1-3473E6E3A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B16B2-AF0D-9FD9-D05A-24AAA8091CE4}"/>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939745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797C-CC69-6FB0-16FC-E8D5CCE2B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5CD5B-196D-F015-9B75-E94C458C2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61714-3ABE-A429-0F39-A1D0E1EBF0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9CE2D-E244-5DF5-5616-1586874DC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EF170E-0D11-BF34-898B-DD6203FE9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983C7-00FE-A19A-DC2A-53990DFEC19C}"/>
              </a:ext>
            </a:extLst>
          </p:cNvPr>
          <p:cNvSpPr>
            <a:spLocks noGrp="1"/>
          </p:cNvSpPr>
          <p:nvPr>
            <p:ph type="dt" sz="half" idx="10"/>
          </p:nvPr>
        </p:nvSpPr>
        <p:spPr/>
        <p:txBody>
          <a:bodyPr/>
          <a:lstStyle/>
          <a:p>
            <a:fld id="{FDA781B7-549A-46B6-901B-9230C95B4F1D}" type="datetime1">
              <a:rPr lang="en-US" smtClean="0"/>
              <a:t>2/13/26</a:t>
            </a:fld>
            <a:endParaRPr lang="en-US"/>
          </a:p>
        </p:txBody>
      </p:sp>
      <p:sp>
        <p:nvSpPr>
          <p:cNvPr id="8" name="Footer Placeholder 7">
            <a:extLst>
              <a:ext uri="{FF2B5EF4-FFF2-40B4-BE49-F238E27FC236}">
                <a16:creationId xmlns:a16="http://schemas.microsoft.com/office/drawing/2014/main" id="{012A5C5F-6EBA-505A-C4C0-27244D1117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B7160-AB93-1CB3-B595-A7203D825C00}"/>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03756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3F24-A7AA-2C10-7D01-3E3A3B972A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FF7BF-63DE-EC49-56AC-D20EB1CE9D19}"/>
              </a:ext>
            </a:extLst>
          </p:cNvPr>
          <p:cNvSpPr>
            <a:spLocks noGrp="1"/>
          </p:cNvSpPr>
          <p:nvPr>
            <p:ph type="dt" sz="half" idx="10"/>
          </p:nvPr>
        </p:nvSpPr>
        <p:spPr/>
        <p:txBody>
          <a:bodyPr/>
          <a:lstStyle/>
          <a:p>
            <a:fld id="{7D544FEA-1279-4021-9B1C-5C3303B13F34}" type="datetime1">
              <a:rPr lang="en-US" smtClean="0"/>
              <a:t>2/13/26</a:t>
            </a:fld>
            <a:endParaRPr lang="en-US"/>
          </a:p>
        </p:txBody>
      </p:sp>
      <p:sp>
        <p:nvSpPr>
          <p:cNvPr id="4" name="Footer Placeholder 3">
            <a:extLst>
              <a:ext uri="{FF2B5EF4-FFF2-40B4-BE49-F238E27FC236}">
                <a16:creationId xmlns:a16="http://schemas.microsoft.com/office/drawing/2014/main" id="{D73867F1-FB44-883E-4B76-0A3528C428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F2336F-D6CD-AF43-D0C7-BA0524768417}"/>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8710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DCE88-EF8F-DA40-9164-3C27B9A2DC00}"/>
              </a:ext>
            </a:extLst>
          </p:cNvPr>
          <p:cNvSpPr>
            <a:spLocks noGrp="1"/>
          </p:cNvSpPr>
          <p:nvPr>
            <p:ph type="dt" sz="half" idx="10"/>
          </p:nvPr>
        </p:nvSpPr>
        <p:spPr/>
        <p:txBody>
          <a:bodyPr/>
          <a:lstStyle/>
          <a:p>
            <a:fld id="{BC565CA8-CD91-4A4C-AE94-B684C5A0C371}" type="datetime1">
              <a:rPr lang="en-US" smtClean="0"/>
              <a:t>2/13/26</a:t>
            </a:fld>
            <a:endParaRPr lang="en-US" dirty="0"/>
          </a:p>
        </p:txBody>
      </p:sp>
      <p:sp>
        <p:nvSpPr>
          <p:cNvPr id="3" name="Footer Placeholder 2">
            <a:extLst>
              <a:ext uri="{FF2B5EF4-FFF2-40B4-BE49-F238E27FC236}">
                <a16:creationId xmlns:a16="http://schemas.microsoft.com/office/drawing/2014/main" id="{8D49F80A-35C1-3016-5C93-1032CE017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7C4E15-0893-9E24-D7E6-E2F84A2E3169}"/>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916502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896D-4947-4A47-FE2D-03834A1B3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1472A-F630-7355-934C-996CB4C26917}"/>
              </a:ext>
            </a:extLst>
          </p:cNvPr>
          <p:cNvSpPr>
            <a:spLocks noGrp="1"/>
          </p:cNvSpPr>
          <p:nvPr>
            <p:ph idx="1"/>
          </p:nvPr>
        </p:nvSpPr>
        <p:spPr>
          <a:xfrm>
            <a:off x="5183188" y="2257425"/>
            <a:ext cx="5722937" cy="360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590C43-4DD1-C9A3-68A3-90DF9FAAA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C88BB9-E448-7D41-AECF-1A1C5D690A78}"/>
              </a:ext>
            </a:extLst>
          </p:cNvPr>
          <p:cNvSpPr>
            <a:spLocks noGrp="1"/>
          </p:cNvSpPr>
          <p:nvPr>
            <p:ph type="dt" sz="half" idx="10"/>
          </p:nvPr>
        </p:nvSpPr>
        <p:spPr/>
        <p:txBody>
          <a:bodyPr/>
          <a:lstStyle/>
          <a:p>
            <a:fld id="{F3BDD552-85CF-452F-A406-514B5E321E63}" type="datetime1">
              <a:rPr lang="en-US" smtClean="0"/>
              <a:t>2/13/26</a:t>
            </a:fld>
            <a:endParaRPr lang="en-US"/>
          </a:p>
        </p:txBody>
      </p:sp>
      <p:sp>
        <p:nvSpPr>
          <p:cNvPr id="6" name="Footer Placeholder 5">
            <a:extLst>
              <a:ext uri="{FF2B5EF4-FFF2-40B4-BE49-F238E27FC236}">
                <a16:creationId xmlns:a16="http://schemas.microsoft.com/office/drawing/2014/main" id="{674ACF5D-82D9-0A5E-A717-7B5DBBDE0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0561-B526-133D-0F72-9F9774F8B464}"/>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19038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E5E7-FB0B-36DC-BB09-1AA1C5312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3269B-DB23-50BB-1456-808F313A2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F101E-0552-5289-44BF-B1077F920F40}"/>
              </a:ext>
            </a:extLst>
          </p:cNvPr>
          <p:cNvSpPr>
            <a:spLocks noGrp="1"/>
          </p:cNvSpPr>
          <p:nvPr>
            <p:ph type="dt" sz="half" idx="10"/>
          </p:nvPr>
        </p:nvSpPr>
        <p:spPr>
          <a:xfrm>
            <a:off x="838200" y="6356350"/>
            <a:ext cx="2743200" cy="365125"/>
          </a:xfrm>
          <a:prstGeom prst="rect">
            <a:avLst/>
          </a:prstGeom>
        </p:spPr>
        <p:txBody>
          <a:bodyPr/>
          <a:lstStyle/>
          <a:p>
            <a:fld id="{99FE1658-BA75-4326-85A4-0456D9756F66}" type="datetime1">
              <a:rPr lang="en-US" smtClean="0"/>
              <a:t>2/13/26</a:t>
            </a:fld>
            <a:endParaRPr lang="en-US" dirty="0"/>
          </a:p>
        </p:txBody>
      </p:sp>
      <p:sp>
        <p:nvSpPr>
          <p:cNvPr id="5" name="Footer Placeholder 4">
            <a:extLst>
              <a:ext uri="{FF2B5EF4-FFF2-40B4-BE49-F238E27FC236}">
                <a16:creationId xmlns:a16="http://schemas.microsoft.com/office/drawing/2014/main" id="{5C1E967C-9057-1D10-06FD-FE3C61A9F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7A674-646B-FEB1-5D86-78D124598E79}"/>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055692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27FA-2DDF-D835-56EE-ECDB7E58B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7DAC92-8010-8153-8719-7813B9DE3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468D-34A4-DF14-1DC9-6C7153142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A0FD48-FEAB-6124-2D1B-5C6861505B29}"/>
              </a:ext>
            </a:extLst>
          </p:cNvPr>
          <p:cNvSpPr>
            <a:spLocks noGrp="1"/>
          </p:cNvSpPr>
          <p:nvPr>
            <p:ph type="dt" sz="half" idx="10"/>
          </p:nvPr>
        </p:nvSpPr>
        <p:spPr/>
        <p:txBody>
          <a:bodyPr/>
          <a:lstStyle/>
          <a:p>
            <a:fld id="{1F3A4E6B-AA3C-40A5-B4CA-6C01F8E62DD2}" type="datetime1">
              <a:rPr lang="en-US" smtClean="0"/>
              <a:t>2/13/26</a:t>
            </a:fld>
            <a:endParaRPr lang="en-US"/>
          </a:p>
        </p:txBody>
      </p:sp>
      <p:sp>
        <p:nvSpPr>
          <p:cNvPr id="6" name="Footer Placeholder 5">
            <a:extLst>
              <a:ext uri="{FF2B5EF4-FFF2-40B4-BE49-F238E27FC236}">
                <a16:creationId xmlns:a16="http://schemas.microsoft.com/office/drawing/2014/main" id="{325CFB0C-E6FE-A53F-D59A-1320DB3EC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B8786-05E0-93F3-E416-6F89BB15AF76}"/>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27616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1045-4688-ECD9-A0AE-0AFC15449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6FC2E-CC26-1557-32F1-E9079414F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41F80-BC9B-4A79-F4C3-1E63718B49F9}"/>
              </a:ext>
            </a:extLst>
          </p:cNvPr>
          <p:cNvSpPr>
            <a:spLocks noGrp="1"/>
          </p:cNvSpPr>
          <p:nvPr>
            <p:ph type="dt" sz="half" idx="10"/>
          </p:nvPr>
        </p:nvSpPr>
        <p:spPr/>
        <p:txBody>
          <a:bodyPr/>
          <a:lstStyle/>
          <a:p>
            <a:fld id="{825A95BB-323B-4D04-82C9-2A363CE6DFA1}" type="datetime1">
              <a:rPr lang="en-US" smtClean="0"/>
              <a:t>2/13/26</a:t>
            </a:fld>
            <a:endParaRPr lang="en-US"/>
          </a:p>
        </p:txBody>
      </p:sp>
      <p:sp>
        <p:nvSpPr>
          <p:cNvPr id="5" name="Footer Placeholder 4">
            <a:extLst>
              <a:ext uri="{FF2B5EF4-FFF2-40B4-BE49-F238E27FC236}">
                <a16:creationId xmlns:a16="http://schemas.microsoft.com/office/drawing/2014/main" id="{ECA5BDB3-1260-F786-46F7-9DF73F539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3D047-8042-5A37-2080-8FDCD594061E}"/>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610159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E31A7-F11A-F424-F111-D3781AA23D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FB7B7-63A2-4464-0912-DECECF445F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B3C93-D116-5FEA-7645-6E1B8B0082F8}"/>
              </a:ext>
            </a:extLst>
          </p:cNvPr>
          <p:cNvSpPr>
            <a:spLocks noGrp="1"/>
          </p:cNvSpPr>
          <p:nvPr>
            <p:ph type="dt" sz="half" idx="10"/>
          </p:nvPr>
        </p:nvSpPr>
        <p:spPr/>
        <p:txBody>
          <a:bodyPr/>
          <a:lstStyle/>
          <a:p>
            <a:fld id="{82192068-E16C-4862-822B-BA357AAC0147}" type="datetime1">
              <a:rPr lang="en-US" smtClean="0"/>
              <a:t>2/13/26</a:t>
            </a:fld>
            <a:endParaRPr lang="en-US"/>
          </a:p>
        </p:txBody>
      </p:sp>
      <p:sp>
        <p:nvSpPr>
          <p:cNvPr id="5" name="Footer Placeholder 4">
            <a:extLst>
              <a:ext uri="{FF2B5EF4-FFF2-40B4-BE49-F238E27FC236}">
                <a16:creationId xmlns:a16="http://schemas.microsoft.com/office/drawing/2014/main" id="{78C75E04-12C4-5E6A-9AE6-D54A60626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896CA-010A-9A8D-AC23-FFA0C6B07E20}"/>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92644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BAB0-A904-9D4A-8F3A-0396389985C5}"/>
              </a:ext>
            </a:extLst>
          </p:cNvPr>
          <p:cNvSpPr>
            <a:spLocks noGrp="1"/>
          </p:cNvSpPr>
          <p:nvPr>
            <p:ph type="ctrTitle"/>
          </p:nvPr>
        </p:nvSpPr>
        <p:spPr>
          <a:xfrm>
            <a:off x="9525" y="1358900"/>
            <a:ext cx="6086475"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08B7881-B8DC-7C13-BB8F-16BFFE22C223}"/>
              </a:ext>
            </a:extLst>
          </p:cNvPr>
          <p:cNvSpPr>
            <a:spLocks noGrp="1"/>
          </p:cNvSpPr>
          <p:nvPr>
            <p:ph type="subTitle" idx="1"/>
          </p:nvPr>
        </p:nvSpPr>
        <p:spPr>
          <a:xfrm>
            <a:off x="523874" y="4083051"/>
            <a:ext cx="505777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83489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E5E7-FB0B-36DC-BB09-1AA1C5312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3269B-DB23-50BB-1456-808F313A2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F101E-0552-5289-44BF-B1077F920F40}"/>
              </a:ext>
            </a:extLst>
          </p:cNvPr>
          <p:cNvSpPr>
            <a:spLocks noGrp="1"/>
          </p:cNvSpPr>
          <p:nvPr>
            <p:ph type="dt" sz="half" idx="10"/>
          </p:nvPr>
        </p:nvSpPr>
        <p:spPr/>
        <p:txBody>
          <a:bodyPr/>
          <a:lstStyle/>
          <a:p>
            <a:fld id="{FF0D1C22-A240-4B9C-857A-F61376FA5AA0}" type="datetime1">
              <a:rPr lang="en-US" smtClean="0"/>
              <a:t>2/13/26</a:t>
            </a:fld>
            <a:endParaRPr lang="en-US"/>
          </a:p>
        </p:txBody>
      </p:sp>
      <p:sp>
        <p:nvSpPr>
          <p:cNvPr id="5" name="Footer Placeholder 4">
            <a:extLst>
              <a:ext uri="{FF2B5EF4-FFF2-40B4-BE49-F238E27FC236}">
                <a16:creationId xmlns:a16="http://schemas.microsoft.com/office/drawing/2014/main" id="{5C1E967C-9057-1D10-06FD-FE3C61A9F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7A674-646B-FEB1-5D86-78D124598E79}"/>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277963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6A74-E7DC-50A4-FFCB-B27EB445C1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7AE6F9-E4D8-0F5D-AB22-83F44E5BC1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A3134E9-9FE1-D216-C614-135FAAF7ACCF}"/>
              </a:ext>
            </a:extLst>
          </p:cNvPr>
          <p:cNvSpPr>
            <a:spLocks noGrp="1"/>
          </p:cNvSpPr>
          <p:nvPr>
            <p:ph type="dt" sz="half" idx="10"/>
          </p:nvPr>
        </p:nvSpPr>
        <p:spPr/>
        <p:txBody>
          <a:bodyPr/>
          <a:lstStyle/>
          <a:p>
            <a:fld id="{196A3F95-D76C-4B89-8544-BEC0AEB37C84}" type="datetime1">
              <a:rPr lang="en-US" smtClean="0"/>
              <a:t>2/13/26</a:t>
            </a:fld>
            <a:endParaRPr lang="en-US"/>
          </a:p>
        </p:txBody>
      </p:sp>
      <p:sp>
        <p:nvSpPr>
          <p:cNvPr id="5" name="Footer Placeholder 4">
            <a:extLst>
              <a:ext uri="{FF2B5EF4-FFF2-40B4-BE49-F238E27FC236}">
                <a16:creationId xmlns:a16="http://schemas.microsoft.com/office/drawing/2014/main" id="{E04D0802-9375-2160-EF36-94ACA0D8B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62942-ABF2-4A0E-BAF6-ECDFA3565C5E}"/>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4141152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677C-4F16-277D-0326-CA4CFE3B6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35F8F-8660-3DEB-C3CD-B107AADF8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A55363-F662-7AE1-8300-1876B05E77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9E15C-C2B8-4A14-9967-2787262FD10D}"/>
              </a:ext>
            </a:extLst>
          </p:cNvPr>
          <p:cNvSpPr>
            <a:spLocks noGrp="1"/>
          </p:cNvSpPr>
          <p:nvPr>
            <p:ph type="dt" sz="half" idx="10"/>
          </p:nvPr>
        </p:nvSpPr>
        <p:spPr/>
        <p:txBody>
          <a:bodyPr/>
          <a:lstStyle/>
          <a:p>
            <a:fld id="{E13B7EDD-55F3-4010-AA7A-0B5B19DEAA5A}" type="datetime1">
              <a:rPr lang="en-US" smtClean="0"/>
              <a:t>2/13/26</a:t>
            </a:fld>
            <a:endParaRPr lang="en-US"/>
          </a:p>
        </p:txBody>
      </p:sp>
      <p:sp>
        <p:nvSpPr>
          <p:cNvPr id="6" name="Footer Placeholder 5">
            <a:extLst>
              <a:ext uri="{FF2B5EF4-FFF2-40B4-BE49-F238E27FC236}">
                <a16:creationId xmlns:a16="http://schemas.microsoft.com/office/drawing/2014/main" id="{6E7B667D-FD4D-1A1F-14D1-3473E6E3A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B16B2-AF0D-9FD9-D05A-24AAA8091CE4}"/>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388453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797C-CC69-6FB0-16FC-E8D5CCE2B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5CD5B-196D-F015-9B75-E94C458C2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61714-3ABE-A429-0F39-A1D0E1EBF0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9CE2D-E244-5DF5-5616-1586874DC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EF170E-0D11-BF34-898B-DD6203FE9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983C7-00FE-A19A-DC2A-53990DFEC19C}"/>
              </a:ext>
            </a:extLst>
          </p:cNvPr>
          <p:cNvSpPr>
            <a:spLocks noGrp="1"/>
          </p:cNvSpPr>
          <p:nvPr>
            <p:ph type="dt" sz="half" idx="10"/>
          </p:nvPr>
        </p:nvSpPr>
        <p:spPr/>
        <p:txBody>
          <a:bodyPr/>
          <a:lstStyle/>
          <a:p>
            <a:fld id="{EC44E568-AD25-42B3-BFCF-29886E90D206}" type="datetime1">
              <a:rPr lang="en-US" smtClean="0"/>
              <a:t>2/13/26</a:t>
            </a:fld>
            <a:endParaRPr lang="en-US"/>
          </a:p>
        </p:txBody>
      </p:sp>
      <p:sp>
        <p:nvSpPr>
          <p:cNvPr id="8" name="Footer Placeholder 7">
            <a:extLst>
              <a:ext uri="{FF2B5EF4-FFF2-40B4-BE49-F238E27FC236}">
                <a16:creationId xmlns:a16="http://schemas.microsoft.com/office/drawing/2014/main" id="{012A5C5F-6EBA-505A-C4C0-27244D1117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B7160-AB93-1CB3-B595-A7203D825C00}"/>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510969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3F24-A7AA-2C10-7D01-3E3A3B972A3A}"/>
              </a:ext>
            </a:extLst>
          </p:cNvPr>
          <p:cNvSpPr>
            <a:spLocks noGrp="1"/>
          </p:cNvSpPr>
          <p:nvPr>
            <p:ph type="title"/>
          </p:nvPr>
        </p:nvSpPr>
        <p:spPr>
          <a:xfrm>
            <a:off x="542925" y="1555750"/>
            <a:ext cx="4838700" cy="36830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90FF7BF-63DE-EC49-56AC-D20EB1CE9D19}"/>
              </a:ext>
            </a:extLst>
          </p:cNvPr>
          <p:cNvSpPr>
            <a:spLocks noGrp="1"/>
          </p:cNvSpPr>
          <p:nvPr>
            <p:ph type="dt" sz="half" idx="10"/>
          </p:nvPr>
        </p:nvSpPr>
        <p:spPr/>
        <p:txBody>
          <a:bodyPr/>
          <a:lstStyle/>
          <a:p>
            <a:fld id="{3897650A-7628-4CA0-BEE1-767061023F0A}" type="datetime1">
              <a:rPr lang="en-US" smtClean="0"/>
              <a:t>2/13/26</a:t>
            </a:fld>
            <a:endParaRPr lang="en-US"/>
          </a:p>
        </p:txBody>
      </p:sp>
      <p:sp>
        <p:nvSpPr>
          <p:cNvPr id="4" name="Footer Placeholder 3">
            <a:extLst>
              <a:ext uri="{FF2B5EF4-FFF2-40B4-BE49-F238E27FC236}">
                <a16:creationId xmlns:a16="http://schemas.microsoft.com/office/drawing/2014/main" id="{D73867F1-FB44-883E-4B76-0A3528C428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F2336F-D6CD-AF43-D0C7-BA0524768417}"/>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4247071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DCE88-EF8F-DA40-9164-3C27B9A2DC00}"/>
              </a:ext>
            </a:extLst>
          </p:cNvPr>
          <p:cNvSpPr>
            <a:spLocks noGrp="1"/>
          </p:cNvSpPr>
          <p:nvPr>
            <p:ph type="dt" sz="half" idx="10"/>
          </p:nvPr>
        </p:nvSpPr>
        <p:spPr/>
        <p:txBody>
          <a:bodyPr/>
          <a:lstStyle/>
          <a:p>
            <a:fld id="{68D8EA08-C69C-4580-A9DC-91AE27F5B7C2}" type="datetime1">
              <a:rPr lang="en-US" smtClean="0"/>
              <a:t>2/13/26</a:t>
            </a:fld>
            <a:endParaRPr lang="en-US" dirty="0"/>
          </a:p>
        </p:txBody>
      </p:sp>
      <p:sp>
        <p:nvSpPr>
          <p:cNvPr id="3" name="Footer Placeholder 2">
            <a:extLst>
              <a:ext uri="{FF2B5EF4-FFF2-40B4-BE49-F238E27FC236}">
                <a16:creationId xmlns:a16="http://schemas.microsoft.com/office/drawing/2014/main" id="{8D49F80A-35C1-3016-5C93-1032CE017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7C4E15-0893-9E24-D7E6-E2F84A2E3169}"/>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84798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6A74-E7DC-50A4-FFCB-B27EB445C1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7AE6F9-E4D8-0F5D-AB22-83F44E5BC1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A3134E9-9FE1-D216-C614-135FAAF7ACCF}"/>
              </a:ext>
            </a:extLst>
          </p:cNvPr>
          <p:cNvSpPr>
            <a:spLocks noGrp="1"/>
          </p:cNvSpPr>
          <p:nvPr>
            <p:ph type="dt" sz="half" idx="10"/>
          </p:nvPr>
        </p:nvSpPr>
        <p:spPr>
          <a:xfrm>
            <a:off x="838200" y="6356350"/>
            <a:ext cx="2743200" cy="365125"/>
          </a:xfrm>
          <a:prstGeom prst="rect">
            <a:avLst/>
          </a:prstGeom>
        </p:spPr>
        <p:txBody>
          <a:bodyPr/>
          <a:lstStyle/>
          <a:p>
            <a:fld id="{BC8DA34B-D93A-4458-B2A3-95002FE63BA2}" type="datetime1">
              <a:rPr lang="en-US" smtClean="0"/>
              <a:t>2/13/26</a:t>
            </a:fld>
            <a:endParaRPr lang="en-US"/>
          </a:p>
        </p:txBody>
      </p:sp>
      <p:sp>
        <p:nvSpPr>
          <p:cNvPr id="5" name="Footer Placeholder 4">
            <a:extLst>
              <a:ext uri="{FF2B5EF4-FFF2-40B4-BE49-F238E27FC236}">
                <a16:creationId xmlns:a16="http://schemas.microsoft.com/office/drawing/2014/main" id="{E04D0802-9375-2160-EF36-94ACA0D8B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62942-ABF2-4A0E-BAF6-ECDFA3565C5E}"/>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960022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896D-4947-4A47-FE2D-03834A1B3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1472A-F630-7355-934C-996CB4C26917}"/>
              </a:ext>
            </a:extLst>
          </p:cNvPr>
          <p:cNvSpPr>
            <a:spLocks noGrp="1"/>
          </p:cNvSpPr>
          <p:nvPr>
            <p:ph idx="1"/>
          </p:nvPr>
        </p:nvSpPr>
        <p:spPr>
          <a:xfrm>
            <a:off x="5183188" y="2257425"/>
            <a:ext cx="5722937" cy="360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590C43-4DD1-C9A3-68A3-90DF9FAAA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C88BB9-E448-7D41-AECF-1A1C5D690A78}"/>
              </a:ext>
            </a:extLst>
          </p:cNvPr>
          <p:cNvSpPr>
            <a:spLocks noGrp="1"/>
          </p:cNvSpPr>
          <p:nvPr>
            <p:ph type="dt" sz="half" idx="10"/>
          </p:nvPr>
        </p:nvSpPr>
        <p:spPr/>
        <p:txBody>
          <a:bodyPr/>
          <a:lstStyle/>
          <a:p>
            <a:fld id="{00D37B52-5781-4298-A316-0D1A04DA49A3}" type="datetime1">
              <a:rPr lang="en-US" smtClean="0"/>
              <a:t>2/13/26</a:t>
            </a:fld>
            <a:endParaRPr lang="en-US"/>
          </a:p>
        </p:txBody>
      </p:sp>
      <p:sp>
        <p:nvSpPr>
          <p:cNvPr id="6" name="Footer Placeholder 5">
            <a:extLst>
              <a:ext uri="{FF2B5EF4-FFF2-40B4-BE49-F238E27FC236}">
                <a16:creationId xmlns:a16="http://schemas.microsoft.com/office/drawing/2014/main" id="{674ACF5D-82D9-0A5E-A717-7B5DBBDE0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0561-B526-133D-0F72-9F9774F8B464}"/>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567515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27FA-2DDF-D835-56EE-ECDB7E58B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7DAC92-8010-8153-8719-7813B9DE3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468D-34A4-DF14-1DC9-6C7153142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A0FD48-FEAB-6124-2D1B-5C6861505B29}"/>
              </a:ext>
            </a:extLst>
          </p:cNvPr>
          <p:cNvSpPr>
            <a:spLocks noGrp="1"/>
          </p:cNvSpPr>
          <p:nvPr>
            <p:ph type="dt" sz="half" idx="10"/>
          </p:nvPr>
        </p:nvSpPr>
        <p:spPr/>
        <p:txBody>
          <a:bodyPr/>
          <a:lstStyle/>
          <a:p>
            <a:fld id="{CA1AA4C9-6EA4-48E6-8898-9DF2E7D24598}" type="datetime1">
              <a:rPr lang="en-US" smtClean="0"/>
              <a:t>2/13/26</a:t>
            </a:fld>
            <a:endParaRPr lang="en-US"/>
          </a:p>
        </p:txBody>
      </p:sp>
      <p:sp>
        <p:nvSpPr>
          <p:cNvPr id="6" name="Footer Placeholder 5">
            <a:extLst>
              <a:ext uri="{FF2B5EF4-FFF2-40B4-BE49-F238E27FC236}">
                <a16:creationId xmlns:a16="http://schemas.microsoft.com/office/drawing/2014/main" id="{325CFB0C-E6FE-A53F-D59A-1320DB3EC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B8786-05E0-93F3-E416-6F89BB15AF76}"/>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090481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1045-4688-ECD9-A0AE-0AFC15449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6FC2E-CC26-1557-32F1-E9079414F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41F80-BC9B-4A79-F4C3-1E63718B49F9}"/>
              </a:ext>
            </a:extLst>
          </p:cNvPr>
          <p:cNvSpPr>
            <a:spLocks noGrp="1"/>
          </p:cNvSpPr>
          <p:nvPr>
            <p:ph type="dt" sz="half" idx="10"/>
          </p:nvPr>
        </p:nvSpPr>
        <p:spPr/>
        <p:txBody>
          <a:bodyPr/>
          <a:lstStyle/>
          <a:p>
            <a:fld id="{EB6913D7-3537-46C7-8182-174341DE1203}" type="datetime1">
              <a:rPr lang="en-US" smtClean="0"/>
              <a:t>2/13/26</a:t>
            </a:fld>
            <a:endParaRPr lang="en-US"/>
          </a:p>
        </p:txBody>
      </p:sp>
      <p:sp>
        <p:nvSpPr>
          <p:cNvPr id="5" name="Footer Placeholder 4">
            <a:extLst>
              <a:ext uri="{FF2B5EF4-FFF2-40B4-BE49-F238E27FC236}">
                <a16:creationId xmlns:a16="http://schemas.microsoft.com/office/drawing/2014/main" id="{ECA5BDB3-1260-F786-46F7-9DF73F539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3D047-8042-5A37-2080-8FDCD594061E}"/>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153322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E31A7-F11A-F424-F111-D3781AA23D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FB7B7-63A2-4464-0912-DECECF445F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B3C93-D116-5FEA-7645-6E1B8B0082F8}"/>
              </a:ext>
            </a:extLst>
          </p:cNvPr>
          <p:cNvSpPr>
            <a:spLocks noGrp="1"/>
          </p:cNvSpPr>
          <p:nvPr>
            <p:ph type="dt" sz="half" idx="10"/>
          </p:nvPr>
        </p:nvSpPr>
        <p:spPr/>
        <p:txBody>
          <a:bodyPr/>
          <a:lstStyle/>
          <a:p>
            <a:fld id="{387022CD-2765-4D47-B02C-0F3FB9F1B808}" type="datetime1">
              <a:rPr lang="en-US" smtClean="0"/>
              <a:t>2/13/26</a:t>
            </a:fld>
            <a:endParaRPr lang="en-US"/>
          </a:p>
        </p:txBody>
      </p:sp>
      <p:sp>
        <p:nvSpPr>
          <p:cNvPr id="5" name="Footer Placeholder 4">
            <a:extLst>
              <a:ext uri="{FF2B5EF4-FFF2-40B4-BE49-F238E27FC236}">
                <a16:creationId xmlns:a16="http://schemas.microsoft.com/office/drawing/2014/main" id="{78C75E04-12C4-5E6A-9AE6-D54A60626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896CA-010A-9A8D-AC23-FFA0C6B07E20}"/>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380308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677C-4F16-277D-0326-CA4CFE3B6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35F8F-8660-3DEB-C3CD-B107AADF8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A55363-F662-7AE1-8300-1876B05E77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9E15C-C2B8-4A14-9967-2787262FD10D}"/>
              </a:ext>
            </a:extLst>
          </p:cNvPr>
          <p:cNvSpPr>
            <a:spLocks noGrp="1"/>
          </p:cNvSpPr>
          <p:nvPr>
            <p:ph type="dt" sz="half" idx="10"/>
          </p:nvPr>
        </p:nvSpPr>
        <p:spPr>
          <a:xfrm>
            <a:off x="838200" y="6356350"/>
            <a:ext cx="2743200" cy="365125"/>
          </a:xfrm>
          <a:prstGeom prst="rect">
            <a:avLst/>
          </a:prstGeom>
        </p:spPr>
        <p:txBody>
          <a:bodyPr/>
          <a:lstStyle/>
          <a:p>
            <a:fld id="{9A1E70C2-BCC7-4E4D-816A-11743F3D1DC5}" type="datetime1">
              <a:rPr lang="en-US" smtClean="0"/>
              <a:t>2/13/26</a:t>
            </a:fld>
            <a:endParaRPr lang="en-US"/>
          </a:p>
        </p:txBody>
      </p:sp>
      <p:sp>
        <p:nvSpPr>
          <p:cNvPr id="6" name="Footer Placeholder 5">
            <a:extLst>
              <a:ext uri="{FF2B5EF4-FFF2-40B4-BE49-F238E27FC236}">
                <a16:creationId xmlns:a16="http://schemas.microsoft.com/office/drawing/2014/main" id="{6E7B667D-FD4D-1A1F-14D1-3473E6E3A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B16B2-AF0D-9FD9-D05A-24AAA8091CE4}"/>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2868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797C-CC69-6FB0-16FC-E8D5CCE2B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5CD5B-196D-F015-9B75-E94C458C2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61714-3ABE-A429-0F39-A1D0E1EBF0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9CE2D-E244-5DF5-5616-1586874DC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EF170E-0D11-BF34-898B-DD6203FE9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983C7-00FE-A19A-DC2A-53990DFEC19C}"/>
              </a:ext>
            </a:extLst>
          </p:cNvPr>
          <p:cNvSpPr>
            <a:spLocks noGrp="1"/>
          </p:cNvSpPr>
          <p:nvPr>
            <p:ph type="dt" sz="half" idx="10"/>
          </p:nvPr>
        </p:nvSpPr>
        <p:spPr>
          <a:xfrm>
            <a:off x="838200" y="6356350"/>
            <a:ext cx="2743200" cy="365125"/>
          </a:xfrm>
          <a:prstGeom prst="rect">
            <a:avLst/>
          </a:prstGeom>
        </p:spPr>
        <p:txBody>
          <a:bodyPr/>
          <a:lstStyle/>
          <a:p>
            <a:fld id="{350E391A-FC95-4CC2-8418-1D6CC6A67D12}" type="datetime1">
              <a:rPr lang="en-US" smtClean="0"/>
              <a:t>2/13/26</a:t>
            </a:fld>
            <a:endParaRPr lang="en-US"/>
          </a:p>
        </p:txBody>
      </p:sp>
      <p:sp>
        <p:nvSpPr>
          <p:cNvPr id="8" name="Footer Placeholder 7">
            <a:extLst>
              <a:ext uri="{FF2B5EF4-FFF2-40B4-BE49-F238E27FC236}">
                <a16:creationId xmlns:a16="http://schemas.microsoft.com/office/drawing/2014/main" id="{012A5C5F-6EBA-505A-C4C0-27244D1117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B7160-AB93-1CB3-B595-A7203D825C00}"/>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87116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3F24-A7AA-2C10-7D01-3E3A3B972A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FF7BF-63DE-EC49-56AC-D20EB1CE9D19}"/>
              </a:ext>
            </a:extLst>
          </p:cNvPr>
          <p:cNvSpPr>
            <a:spLocks noGrp="1"/>
          </p:cNvSpPr>
          <p:nvPr>
            <p:ph type="dt" sz="half" idx="10"/>
          </p:nvPr>
        </p:nvSpPr>
        <p:spPr>
          <a:xfrm>
            <a:off x="838200" y="6356350"/>
            <a:ext cx="2743200" cy="365125"/>
          </a:xfrm>
          <a:prstGeom prst="rect">
            <a:avLst/>
          </a:prstGeom>
        </p:spPr>
        <p:txBody>
          <a:bodyPr/>
          <a:lstStyle/>
          <a:p>
            <a:fld id="{572CAC80-2DDD-4D01-B235-A7CA8250B39C}" type="datetime1">
              <a:rPr lang="en-US" smtClean="0"/>
              <a:t>2/13/26</a:t>
            </a:fld>
            <a:endParaRPr lang="en-US"/>
          </a:p>
        </p:txBody>
      </p:sp>
      <p:sp>
        <p:nvSpPr>
          <p:cNvPr id="4" name="Footer Placeholder 3">
            <a:extLst>
              <a:ext uri="{FF2B5EF4-FFF2-40B4-BE49-F238E27FC236}">
                <a16:creationId xmlns:a16="http://schemas.microsoft.com/office/drawing/2014/main" id="{D73867F1-FB44-883E-4B76-0A3528C428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F2336F-D6CD-AF43-D0C7-BA0524768417}"/>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425725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DCE88-EF8F-DA40-9164-3C27B9A2DC00}"/>
              </a:ext>
            </a:extLst>
          </p:cNvPr>
          <p:cNvSpPr>
            <a:spLocks noGrp="1"/>
          </p:cNvSpPr>
          <p:nvPr>
            <p:ph type="dt" sz="half" idx="10"/>
          </p:nvPr>
        </p:nvSpPr>
        <p:spPr>
          <a:xfrm>
            <a:off x="838200" y="6356350"/>
            <a:ext cx="2743200" cy="365125"/>
          </a:xfrm>
          <a:prstGeom prst="rect">
            <a:avLst/>
          </a:prstGeom>
        </p:spPr>
        <p:txBody>
          <a:bodyPr/>
          <a:lstStyle/>
          <a:p>
            <a:fld id="{DDA7127F-7013-4822-A17E-792A336A0583}" type="datetime1">
              <a:rPr lang="en-US" smtClean="0"/>
              <a:t>2/13/26</a:t>
            </a:fld>
            <a:endParaRPr lang="en-US" dirty="0"/>
          </a:p>
        </p:txBody>
      </p:sp>
      <p:sp>
        <p:nvSpPr>
          <p:cNvPr id="3" name="Footer Placeholder 2">
            <a:extLst>
              <a:ext uri="{FF2B5EF4-FFF2-40B4-BE49-F238E27FC236}">
                <a16:creationId xmlns:a16="http://schemas.microsoft.com/office/drawing/2014/main" id="{8D49F80A-35C1-3016-5C93-1032CE017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7C4E15-0893-9E24-D7E6-E2F84A2E3169}"/>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8961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896D-4947-4A47-FE2D-03834A1B3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1472A-F630-7355-934C-996CB4C26917}"/>
              </a:ext>
            </a:extLst>
          </p:cNvPr>
          <p:cNvSpPr>
            <a:spLocks noGrp="1"/>
          </p:cNvSpPr>
          <p:nvPr>
            <p:ph idx="1"/>
          </p:nvPr>
        </p:nvSpPr>
        <p:spPr>
          <a:xfrm>
            <a:off x="5183188" y="2257425"/>
            <a:ext cx="5722937" cy="360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590C43-4DD1-C9A3-68A3-90DF9FAAA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C88BB9-E448-7D41-AECF-1A1C5D690A78}"/>
              </a:ext>
            </a:extLst>
          </p:cNvPr>
          <p:cNvSpPr>
            <a:spLocks noGrp="1"/>
          </p:cNvSpPr>
          <p:nvPr>
            <p:ph type="dt" sz="half" idx="10"/>
          </p:nvPr>
        </p:nvSpPr>
        <p:spPr>
          <a:xfrm>
            <a:off x="838200" y="6356350"/>
            <a:ext cx="2743200" cy="365125"/>
          </a:xfrm>
          <a:prstGeom prst="rect">
            <a:avLst/>
          </a:prstGeom>
        </p:spPr>
        <p:txBody>
          <a:bodyPr/>
          <a:lstStyle/>
          <a:p>
            <a:fld id="{368F1540-8ADD-4BB2-8661-C8B0FE5838E3}" type="datetime1">
              <a:rPr lang="en-US" smtClean="0"/>
              <a:t>2/13/26</a:t>
            </a:fld>
            <a:endParaRPr lang="en-US"/>
          </a:p>
        </p:txBody>
      </p:sp>
      <p:sp>
        <p:nvSpPr>
          <p:cNvPr id="6" name="Footer Placeholder 5">
            <a:extLst>
              <a:ext uri="{FF2B5EF4-FFF2-40B4-BE49-F238E27FC236}">
                <a16:creationId xmlns:a16="http://schemas.microsoft.com/office/drawing/2014/main" id="{674ACF5D-82D9-0A5E-A717-7B5DBBDE0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0561-B526-133D-0F72-9F9774F8B464}"/>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208734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27FA-2DDF-D835-56EE-ECDB7E58B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7DAC92-8010-8153-8719-7813B9DE3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468D-34A4-DF14-1DC9-6C7153142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A0FD48-FEAB-6124-2D1B-5C6861505B29}"/>
              </a:ext>
            </a:extLst>
          </p:cNvPr>
          <p:cNvSpPr>
            <a:spLocks noGrp="1"/>
          </p:cNvSpPr>
          <p:nvPr>
            <p:ph type="dt" sz="half" idx="10"/>
          </p:nvPr>
        </p:nvSpPr>
        <p:spPr>
          <a:xfrm>
            <a:off x="838200" y="6356350"/>
            <a:ext cx="2743200" cy="365125"/>
          </a:xfrm>
          <a:prstGeom prst="rect">
            <a:avLst/>
          </a:prstGeom>
        </p:spPr>
        <p:txBody>
          <a:bodyPr/>
          <a:lstStyle/>
          <a:p>
            <a:fld id="{C95FE377-1F6C-4869-9EC1-4E6FF6EA7027}" type="datetime1">
              <a:rPr lang="en-US" smtClean="0"/>
              <a:t>2/13/26</a:t>
            </a:fld>
            <a:endParaRPr lang="en-US"/>
          </a:p>
        </p:txBody>
      </p:sp>
      <p:sp>
        <p:nvSpPr>
          <p:cNvPr id="6" name="Footer Placeholder 5">
            <a:extLst>
              <a:ext uri="{FF2B5EF4-FFF2-40B4-BE49-F238E27FC236}">
                <a16:creationId xmlns:a16="http://schemas.microsoft.com/office/drawing/2014/main" id="{325CFB0C-E6FE-A53F-D59A-1320DB3EC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B8786-05E0-93F3-E416-6F89BB15AF76}"/>
              </a:ext>
            </a:extLst>
          </p:cNvPr>
          <p:cNvSpPr>
            <a:spLocks noGrp="1"/>
          </p:cNvSpPr>
          <p:nvPr>
            <p:ph type="sldNum" sz="quarter" idx="12"/>
          </p:nvPr>
        </p:nvSpPr>
        <p:spPr/>
        <p:txBody>
          <a:bodyPr/>
          <a:lstStyle/>
          <a:p>
            <a:fld id="{CAB7CBFE-8834-4F9E-9EAB-32DD63ED90E7}" type="slidenum">
              <a:rPr lang="en-US" smtClean="0"/>
              <a:t>‹#›</a:t>
            </a:fld>
            <a:endParaRPr lang="en-US"/>
          </a:p>
        </p:txBody>
      </p:sp>
    </p:spTree>
    <p:extLst>
      <p:ext uri="{BB962C8B-B14F-4D97-AF65-F5344CB8AC3E}">
        <p14:creationId xmlns:p14="http://schemas.microsoft.com/office/powerpoint/2010/main" val="111980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8F72A8-3397-41EF-3E68-A1FF01C71FD6}"/>
              </a:ext>
            </a:extLst>
          </p:cNvPr>
          <p:cNvSpPr/>
          <p:nvPr userDrawn="1"/>
        </p:nvSpPr>
        <p:spPr>
          <a:xfrm>
            <a:off x="0" y="6176963"/>
            <a:ext cx="12192000" cy="681037"/>
          </a:xfrm>
          <a:prstGeom prst="rect">
            <a:avLst/>
          </a:prstGeom>
          <a:solidFill>
            <a:srgbClr val="2B15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AE43190-90CB-240E-92C9-08D3D232B3D8}"/>
              </a:ext>
            </a:extLst>
          </p:cNvPr>
          <p:cNvSpPr>
            <a:spLocks noGrp="1"/>
          </p:cNvSpPr>
          <p:nvPr>
            <p:ph type="title"/>
          </p:nvPr>
        </p:nvSpPr>
        <p:spPr>
          <a:xfrm>
            <a:off x="838200" y="365125"/>
            <a:ext cx="84201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6E5F8C-ED46-C9ED-C1BB-D4C038B23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00C16E3-7AD1-A30C-E8AD-FC8F7761F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0276E3BA-159E-F3B1-2A6A-3D75D408B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AB7CBFE-8834-4F9E-9EAB-32DD63ED90E7}" type="slidenum">
              <a:rPr lang="en-US" smtClean="0"/>
              <a:pPr/>
              <a:t>‹#›</a:t>
            </a:fld>
            <a:endParaRPr lang="en-US" dirty="0"/>
          </a:p>
        </p:txBody>
      </p:sp>
      <p:pic>
        <p:nvPicPr>
          <p:cNvPr id="12" name="Picture 11">
            <a:extLst>
              <a:ext uri="{FF2B5EF4-FFF2-40B4-BE49-F238E27FC236}">
                <a16:creationId xmlns:a16="http://schemas.microsoft.com/office/drawing/2014/main" id="{F6F69B5B-24FD-702D-8F7A-F270BF95DE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58300" y="-128985"/>
            <a:ext cx="4008834" cy="2672556"/>
          </a:xfrm>
          <a:prstGeom prst="rect">
            <a:avLst/>
          </a:prstGeom>
        </p:spPr>
      </p:pic>
      <p:pic>
        <p:nvPicPr>
          <p:cNvPr id="22" name="Picture 21">
            <a:extLst>
              <a:ext uri="{FF2B5EF4-FFF2-40B4-BE49-F238E27FC236}">
                <a16:creationId xmlns:a16="http://schemas.microsoft.com/office/drawing/2014/main" id="{7D9AF0CA-E331-7B95-CECE-20E08CD00EEE}"/>
              </a:ext>
            </a:extLst>
          </p:cNvPr>
          <p:cNvPicPr>
            <a:picLocks noChangeAspect="1"/>
          </p:cNvPicPr>
          <p:nvPr userDrawn="1"/>
        </p:nvPicPr>
        <p:blipFill>
          <a:blip r:embed="rId14">
            <a:extLst>
              <a:ext uri="{28A0092B-C50C-407E-A947-70E740481C1C}">
                <a14:useLocalDpi xmlns:a14="http://schemas.microsoft.com/office/drawing/2010/main" val="0"/>
              </a:ext>
            </a:extLst>
          </a:blip>
          <a:srcRect l="6427" t="-1" r="5909" b="29150"/>
          <a:stretch>
            <a:fillRect/>
          </a:stretch>
        </p:blipFill>
        <p:spPr>
          <a:xfrm>
            <a:off x="171450" y="6263436"/>
            <a:ext cx="2743200" cy="550951"/>
          </a:xfrm>
          <a:prstGeom prst="rect">
            <a:avLst/>
          </a:prstGeom>
        </p:spPr>
      </p:pic>
    </p:spTree>
    <p:extLst>
      <p:ext uri="{BB962C8B-B14F-4D97-AF65-F5344CB8AC3E}">
        <p14:creationId xmlns:p14="http://schemas.microsoft.com/office/powerpoint/2010/main" val="2798066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2B15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43190-90CB-240E-92C9-08D3D232B3D8}"/>
              </a:ext>
            </a:extLst>
          </p:cNvPr>
          <p:cNvSpPr>
            <a:spLocks noGrp="1"/>
          </p:cNvSpPr>
          <p:nvPr>
            <p:ph type="title"/>
          </p:nvPr>
        </p:nvSpPr>
        <p:spPr>
          <a:xfrm>
            <a:off x="838200" y="365125"/>
            <a:ext cx="84201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6E5F8C-ED46-C9ED-C1BB-D4C038B23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1DEEB2-E3AC-2061-9A4D-86E62FC52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8EACB5A1-D741-40EC-82CE-6F4ABC7BD2FB}" type="datetime1">
              <a:rPr lang="en-US" smtClean="0"/>
              <a:t>2/13/26</a:t>
            </a:fld>
            <a:endParaRPr lang="en-US" dirty="0"/>
          </a:p>
        </p:txBody>
      </p:sp>
      <p:sp>
        <p:nvSpPr>
          <p:cNvPr id="5" name="Footer Placeholder 4">
            <a:extLst>
              <a:ext uri="{FF2B5EF4-FFF2-40B4-BE49-F238E27FC236}">
                <a16:creationId xmlns:a16="http://schemas.microsoft.com/office/drawing/2014/main" id="{900C16E3-7AD1-A30C-E8AD-FC8F7761F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276E3BA-159E-F3B1-2A6A-3D75D408B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AB7CBFE-8834-4F9E-9EAB-32DD63ED90E7}" type="slidenum">
              <a:rPr lang="en-US" smtClean="0"/>
              <a:pPr/>
              <a:t>‹#›</a:t>
            </a:fld>
            <a:endParaRPr lang="en-US" dirty="0"/>
          </a:p>
        </p:txBody>
      </p:sp>
      <p:pic>
        <p:nvPicPr>
          <p:cNvPr id="10" name="Picture 9">
            <a:extLst>
              <a:ext uri="{FF2B5EF4-FFF2-40B4-BE49-F238E27FC236}">
                <a16:creationId xmlns:a16="http://schemas.microsoft.com/office/drawing/2014/main" id="{9CCA06E5-E951-2633-2BF2-6BE1E555C5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85875" y="136525"/>
            <a:ext cx="10287000" cy="6858000"/>
          </a:xfrm>
          <a:prstGeom prst="rect">
            <a:avLst/>
          </a:prstGeom>
        </p:spPr>
      </p:pic>
    </p:spTree>
    <p:extLst>
      <p:ext uri="{BB962C8B-B14F-4D97-AF65-F5344CB8AC3E}">
        <p14:creationId xmlns:p14="http://schemas.microsoft.com/office/powerpoint/2010/main" val="3175985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rgbClr val="2B15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43190-90CB-240E-92C9-08D3D232B3D8}"/>
              </a:ext>
            </a:extLst>
          </p:cNvPr>
          <p:cNvSpPr>
            <a:spLocks noGrp="1"/>
          </p:cNvSpPr>
          <p:nvPr>
            <p:ph type="title"/>
          </p:nvPr>
        </p:nvSpPr>
        <p:spPr>
          <a:xfrm>
            <a:off x="838200" y="365125"/>
            <a:ext cx="84201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6E5F8C-ED46-C9ED-C1BB-D4C038B23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1DEEB2-E3AC-2061-9A4D-86E62FC52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0432E7A-6EA1-4E66-895E-73A95E5EC1B0}" type="datetime1">
              <a:rPr lang="en-US" smtClean="0"/>
              <a:t>2/13/26</a:t>
            </a:fld>
            <a:endParaRPr lang="en-US" dirty="0"/>
          </a:p>
        </p:txBody>
      </p:sp>
      <p:sp>
        <p:nvSpPr>
          <p:cNvPr id="5" name="Footer Placeholder 4">
            <a:extLst>
              <a:ext uri="{FF2B5EF4-FFF2-40B4-BE49-F238E27FC236}">
                <a16:creationId xmlns:a16="http://schemas.microsoft.com/office/drawing/2014/main" id="{900C16E3-7AD1-A30C-E8AD-FC8F7761F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276E3BA-159E-F3B1-2A6A-3D75D408B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AB7CBFE-8834-4F9E-9EAB-32DD63ED90E7}" type="slidenum">
              <a:rPr lang="en-US" smtClean="0"/>
              <a:pPr/>
              <a:t>‹#›</a:t>
            </a:fld>
            <a:endParaRPr lang="en-US" dirty="0"/>
          </a:p>
        </p:txBody>
      </p:sp>
      <p:pic>
        <p:nvPicPr>
          <p:cNvPr id="12" name="Picture 11">
            <a:extLst>
              <a:ext uri="{FF2B5EF4-FFF2-40B4-BE49-F238E27FC236}">
                <a16:creationId xmlns:a16="http://schemas.microsoft.com/office/drawing/2014/main" id="{F6F69B5B-24FD-702D-8F7A-F270BF95DE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48250" y="681037"/>
            <a:ext cx="9477375" cy="6318250"/>
          </a:xfrm>
          <a:prstGeom prst="rect">
            <a:avLst/>
          </a:prstGeom>
        </p:spPr>
      </p:pic>
    </p:spTree>
    <p:extLst>
      <p:ext uri="{BB962C8B-B14F-4D97-AF65-F5344CB8AC3E}">
        <p14:creationId xmlns:p14="http://schemas.microsoft.com/office/powerpoint/2010/main" val="167394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rgbClr val="2B15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56A2-5A62-C280-A61F-196FC0198F9F}"/>
              </a:ext>
            </a:extLst>
          </p:cNvPr>
          <p:cNvSpPr>
            <a:spLocks noGrp="1"/>
          </p:cNvSpPr>
          <p:nvPr>
            <p:ph type="ctrTitle"/>
          </p:nvPr>
        </p:nvSpPr>
        <p:spPr>
          <a:xfrm>
            <a:off x="4081345" y="2962328"/>
            <a:ext cx="7976839" cy="1260749"/>
          </a:xfrm>
        </p:spPr>
        <p:txBody>
          <a:bodyPr>
            <a:noAutofit/>
          </a:bodyPr>
          <a:lstStyle/>
          <a:p>
            <a:pPr algn="l"/>
            <a:r>
              <a:rPr lang="en-CA" sz="4000" b="1" dirty="0"/>
              <a:t>Patient Optimization and Equitable Care - Finding Common Ground</a:t>
            </a:r>
            <a:endParaRPr lang="en-US" sz="4000" dirty="0"/>
          </a:p>
        </p:txBody>
      </p:sp>
      <p:sp>
        <p:nvSpPr>
          <p:cNvPr id="3" name="Subtitle 2">
            <a:extLst>
              <a:ext uri="{FF2B5EF4-FFF2-40B4-BE49-F238E27FC236}">
                <a16:creationId xmlns:a16="http://schemas.microsoft.com/office/drawing/2014/main" id="{6119DD81-C0C7-8157-AD9B-5FDF2C737545}"/>
              </a:ext>
            </a:extLst>
          </p:cNvPr>
          <p:cNvSpPr>
            <a:spLocks noGrp="1"/>
          </p:cNvSpPr>
          <p:nvPr>
            <p:ph type="subTitle" idx="1"/>
          </p:nvPr>
        </p:nvSpPr>
        <p:spPr>
          <a:xfrm>
            <a:off x="3968769" y="4326614"/>
            <a:ext cx="7409793" cy="906901"/>
          </a:xfrm>
        </p:spPr>
        <p:txBody>
          <a:bodyPr/>
          <a:lstStyle/>
          <a:p>
            <a:r>
              <a:rPr lang="en-US" b="1" dirty="0"/>
              <a:t>Megan Melland-Smith</a:t>
            </a:r>
            <a:r>
              <a:rPr lang="en-US" dirty="0"/>
              <a:t>, Nancy Ly, Michael Rosen</a:t>
            </a:r>
          </a:p>
        </p:txBody>
      </p:sp>
    </p:spTree>
    <p:extLst>
      <p:ext uri="{BB962C8B-B14F-4D97-AF65-F5344CB8AC3E}">
        <p14:creationId xmlns:p14="http://schemas.microsoft.com/office/powerpoint/2010/main" val="2483508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9AD-F01E-6D56-1973-E12B276675E9}"/>
              </a:ext>
            </a:extLst>
          </p:cNvPr>
          <p:cNvSpPr>
            <a:spLocks noGrp="1"/>
          </p:cNvSpPr>
          <p:nvPr>
            <p:ph type="title"/>
          </p:nvPr>
        </p:nvSpPr>
        <p:spPr>
          <a:xfrm>
            <a:off x="609787" y="92141"/>
            <a:ext cx="8420100" cy="1325563"/>
          </a:xfrm>
        </p:spPr>
        <p:txBody>
          <a:bodyPr/>
          <a:lstStyle/>
          <a:p>
            <a:r>
              <a:rPr lang="en-US" b="1" dirty="0"/>
              <a:t>Does </a:t>
            </a:r>
            <a:r>
              <a:rPr lang="en-US" b="1" i="1" dirty="0"/>
              <a:t>Smoking </a:t>
            </a:r>
            <a:r>
              <a:rPr lang="en-US" b="1" dirty="0"/>
              <a:t>Really Matter?</a:t>
            </a:r>
            <a:br>
              <a:rPr lang="en-US" b="1" dirty="0"/>
            </a:br>
            <a:endParaRPr lang="en-US" dirty="0"/>
          </a:p>
        </p:txBody>
      </p:sp>
      <p:sp>
        <p:nvSpPr>
          <p:cNvPr id="4" name="Slide Number Placeholder 3">
            <a:extLst>
              <a:ext uri="{FF2B5EF4-FFF2-40B4-BE49-F238E27FC236}">
                <a16:creationId xmlns:a16="http://schemas.microsoft.com/office/drawing/2014/main" id="{43973291-104B-FACB-80C5-A7A965C841A9}"/>
              </a:ext>
            </a:extLst>
          </p:cNvPr>
          <p:cNvSpPr>
            <a:spLocks noGrp="1"/>
          </p:cNvSpPr>
          <p:nvPr>
            <p:ph type="sldNum" sz="quarter" idx="12"/>
          </p:nvPr>
        </p:nvSpPr>
        <p:spPr/>
        <p:txBody>
          <a:bodyPr/>
          <a:lstStyle/>
          <a:p>
            <a:fld id="{CAB7CBFE-8834-4F9E-9EAB-32DD63ED90E7}" type="slidenum">
              <a:rPr lang="en-US" smtClean="0"/>
              <a:t>10</a:t>
            </a:fld>
            <a:endParaRPr lang="en-US"/>
          </a:p>
        </p:txBody>
      </p:sp>
      <p:pic>
        <p:nvPicPr>
          <p:cNvPr id="5" name="Content Placeholder 4" descr="Why should I quit smoking? - Richmond News">
            <a:extLst>
              <a:ext uri="{FF2B5EF4-FFF2-40B4-BE49-F238E27FC236}">
                <a16:creationId xmlns:a16="http://schemas.microsoft.com/office/drawing/2014/main" id="{406FC724-FD6E-301F-3228-EBFC6DFD8E80}"/>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4104" b="11429"/>
          <a:stretch/>
        </p:blipFill>
        <p:spPr bwMode="auto">
          <a:xfrm>
            <a:off x="9388312" y="136525"/>
            <a:ext cx="2706624" cy="1904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black text&#10;&#10;AI-generated content may be incorrect.">
            <a:extLst>
              <a:ext uri="{FF2B5EF4-FFF2-40B4-BE49-F238E27FC236}">
                <a16:creationId xmlns:a16="http://schemas.microsoft.com/office/drawing/2014/main" id="{CB874881-F6A3-360C-26B3-652FAD1E6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4" y="1041252"/>
            <a:ext cx="7708900" cy="1028700"/>
          </a:xfrm>
          <a:prstGeom prst="rect">
            <a:avLst/>
          </a:prstGeom>
          <a:ln>
            <a:solidFill>
              <a:schemeClr val="tx1"/>
            </a:solidFill>
          </a:ln>
        </p:spPr>
      </p:pic>
      <p:pic>
        <p:nvPicPr>
          <p:cNvPr id="19" name="Picture 18" descr="A table of information with numbers and text&#10;&#10;AI-generated content may be incorrect.">
            <a:extLst>
              <a:ext uri="{FF2B5EF4-FFF2-40B4-BE49-F238E27FC236}">
                <a16:creationId xmlns:a16="http://schemas.microsoft.com/office/drawing/2014/main" id="{84540A46-ABA3-8A8B-C17F-96ADF69F0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880" y="1652123"/>
            <a:ext cx="4726004" cy="2898799"/>
          </a:xfrm>
          <a:prstGeom prst="rect">
            <a:avLst/>
          </a:prstGeom>
        </p:spPr>
      </p:pic>
      <p:sp>
        <p:nvSpPr>
          <p:cNvPr id="20" name="TextBox 19">
            <a:extLst>
              <a:ext uri="{FF2B5EF4-FFF2-40B4-BE49-F238E27FC236}">
                <a16:creationId xmlns:a16="http://schemas.microsoft.com/office/drawing/2014/main" id="{746F9CD5-A98A-1DF2-2EF8-E1F9ECBE8DC1}"/>
              </a:ext>
            </a:extLst>
          </p:cNvPr>
          <p:cNvSpPr txBox="1"/>
          <p:nvPr/>
        </p:nvSpPr>
        <p:spPr>
          <a:xfrm>
            <a:off x="6850997" y="725047"/>
            <a:ext cx="2706624" cy="338554"/>
          </a:xfrm>
          <a:prstGeom prst="rect">
            <a:avLst/>
          </a:prstGeom>
          <a:noFill/>
        </p:spPr>
        <p:txBody>
          <a:bodyPr wrap="square" rtlCol="0">
            <a:spAutoFit/>
          </a:bodyPr>
          <a:lstStyle/>
          <a:p>
            <a:r>
              <a:rPr lang="en-US" sz="1600" i="1" dirty="0"/>
              <a:t>AJS, 2018</a:t>
            </a:r>
          </a:p>
        </p:txBody>
      </p:sp>
      <p:sp>
        <p:nvSpPr>
          <p:cNvPr id="21" name="TextBox 20">
            <a:extLst>
              <a:ext uri="{FF2B5EF4-FFF2-40B4-BE49-F238E27FC236}">
                <a16:creationId xmlns:a16="http://schemas.microsoft.com/office/drawing/2014/main" id="{A2EC2828-BD52-0FF3-759D-9E8370D0B836}"/>
              </a:ext>
            </a:extLst>
          </p:cNvPr>
          <p:cNvSpPr txBox="1"/>
          <p:nvPr/>
        </p:nvSpPr>
        <p:spPr>
          <a:xfrm>
            <a:off x="1180644" y="2366815"/>
            <a:ext cx="8305800" cy="877163"/>
          </a:xfrm>
          <a:prstGeom prst="rect">
            <a:avLst/>
          </a:prstGeom>
          <a:noFill/>
        </p:spPr>
        <p:txBody>
          <a:bodyPr wrap="square" rtlCol="0">
            <a:spAutoFit/>
          </a:bodyPr>
          <a:lstStyle/>
          <a:p>
            <a:r>
              <a:rPr lang="en-US" sz="1700" b="1" i="1" dirty="0">
                <a:latin typeface="Arial" panose="020B0604020202020204"/>
              </a:rPr>
              <a:t>NSQIP – 220,629 patients</a:t>
            </a:r>
          </a:p>
          <a:p>
            <a:r>
              <a:rPr lang="en-US" sz="1700" b="1" i="1" dirty="0">
                <a:latin typeface="Arial" panose="020B0604020202020204"/>
              </a:rPr>
              <a:t>All hernias – Current smokers vs Non-smokers</a:t>
            </a:r>
          </a:p>
          <a:p>
            <a:r>
              <a:rPr lang="en-US" sz="1700" b="1" i="1" dirty="0">
                <a:latin typeface="Arial" panose="020B0604020202020204"/>
              </a:rPr>
              <a:t>30-day Complications</a:t>
            </a:r>
          </a:p>
        </p:txBody>
      </p:sp>
      <p:sp>
        <p:nvSpPr>
          <p:cNvPr id="22" name="Rectangle 21">
            <a:extLst>
              <a:ext uri="{FF2B5EF4-FFF2-40B4-BE49-F238E27FC236}">
                <a16:creationId xmlns:a16="http://schemas.microsoft.com/office/drawing/2014/main" id="{2E530618-5A70-7293-73D2-FECF738A2A8B}"/>
              </a:ext>
            </a:extLst>
          </p:cNvPr>
          <p:cNvSpPr/>
          <p:nvPr/>
        </p:nvSpPr>
        <p:spPr>
          <a:xfrm>
            <a:off x="11261036" y="1726209"/>
            <a:ext cx="559904" cy="28987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0569D7E6-2358-3A70-EC0F-4F6589D94841}"/>
              </a:ext>
            </a:extLst>
          </p:cNvPr>
          <p:cNvGrpSpPr/>
          <p:nvPr/>
        </p:nvGrpSpPr>
        <p:grpSpPr>
          <a:xfrm>
            <a:off x="1637202" y="4800801"/>
            <a:ext cx="7392685" cy="1144955"/>
            <a:chOff x="2405270" y="1469582"/>
            <a:chExt cx="7392685" cy="1144955"/>
          </a:xfrm>
        </p:grpSpPr>
        <p:pic>
          <p:nvPicPr>
            <p:cNvPr id="24" name="Picture 23" descr="A black text on a white background&#10;&#10;AI-generated content may be incorrect.">
              <a:extLst>
                <a:ext uri="{FF2B5EF4-FFF2-40B4-BE49-F238E27FC236}">
                  <a16:creationId xmlns:a16="http://schemas.microsoft.com/office/drawing/2014/main" id="{7FEEFE28-55AF-AFEB-FB58-C3A5B857DE0A}"/>
                </a:ext>
              </a:extLst>
            </p:cNvPr>
            <p:cNvPicPr>
              <a:picLocks noChangeAspect="1"/>
            </p:cNvPicPr>
            <p:nvPr/>
          </p:nvPicPr>
          <p:blipFill>
            <a:blip r:embed="rId5">
              <a:extLst>
                <a:ext uri="{28A0092B-C50C-407E-A947-70E740481C1C}">
                  <a14:useLocalDpi xmlns:a14="http://schemas.microsoft.com/office/drawing/2010/main" val="0"/>
                </a:ext>
              </a:extLst>
            </a:blip>
            <a:srcRect b="7351"/>
            <a:stretch>
              <a:fillRect/>
            </a:stretch>
          </p:blipFill>
          <p:spPr>
            <a:xfrm>
              <a:off x="2405270" y="1469582"/>
              <a:ext cx="7392685" cy="1144955"/>
            </a:xfrm>
            <a:prstGeom prst="rect">
              <a:avLst/>
            </a:prstGeom>
            <a:ln>
              <a:solidFill>
                <a:srgbClr val="FF0000"/>
              </a:solidFill>
            </a:ln>
          </p:spPr>
        </p:pic>
        <p:sp>
          <p:nvSpPr>
            <p:cNvPr id="25" name="Rectangle 24">
              <a:extLst>
                <a:ext uri="{FF2B5EF4-FFF2-40B4-BE49-F238E27FC236}">
                  <a16:creationId xmlns:a16="http://schemas.microsoft.com/office/drawing/2014/main" id="{246405B6-DF98-1338-65D1-0ED782198783}"/>
                </a:ext>
              </a:extLst>
            </p:cNvPr>
            <p:cNvSpPr/>
            <p:nvPr/>
          </p:nvSpPr>
          <p:spPr>
            <a:xfrm>
              <a:off x="5141844" y="2292626"/>
              <a:ext cx="4479235" cy="2793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23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3C86F-343E-EDB9-7977-2D0349F4C1C8}"/>
              </a:ext>
            </a:extLst>
          </p:cNvPr>
          <p:cNvSpPr>
            <a:spLocks noGrp="1"/>
          </p:cNvSpPr>
          <p:nvPr>
            <p:ph type="sldNum" sz="quarter" idx="12"/>
          </p:nvPr>
        </p:nvSpPr>
        <p:spPr/>
        <p:txBody>
          <a:bodyPr/>
          <a:lstStyle/>
          <a:p>
            <a:fld id="{CAB7CBFE-8834-4F9E-9EAB-32DD63ED90E7}" type="slidenum">
              <a:rPr lang="en-US" smtClean="0"/>
              <a:t>11</a:t>
            </a:fld>
            <a:endParaRPr lang="en-US"/>
          </a:p>
        </p:txBody>
      </p:sp>
      <p:pic>
        <p:nvPicPr>
          <p:cNvPr id="5" name="Picture 2">
            <a:extLst>
              <a:ext uri="{FF2B5EF4-FFF2-40B4-BE49-F238E27FC236}">
                <a16:creationId xmlns:a16="http://schemas.microsoft.com/office/drawing/2014/main" id="{8BB29CDB-3FAE-3525-F0E6-241666D7C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002" y="2617316"/>
            <a:ext cx="5997438" cy="162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1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6A93F-FFB0-E71C-6C97-E03E2CED4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0A970-CE80-FB54-A4B7-C9B59D71EBE4}"/>
              </a:ext>
            </a:extLst>
          </p:cNvPr>
          <p:cNvSpPr>
            <a:spLocks noGrp="1"/>
          </p:cNvSpPr>
          <p:nvPr>
            <p:ph type="title"/>
          </p:nvPr>
        </p:nvSpPr>
        <p:spPr>
          <a:xfrm>
            <a:off x="609787" y="92141"/>
            <a:ext cx="8420100" cy="1325563"/>
          </a:xfrm>
        </p:spPr>
        <p:txBody>
          <a:bodyPr/>
          <a:lstStyle/>
          <a:p>
            <a:r>
              <a:rPr lang="en-US" b="1" dirty="0"/>
              <a:t>Does </a:t>
            </a:r>
            <a:r>
              <a:rPr lang="en-US" b="1" i="1" dirty="0"/>
              <a:t>Smoking </a:t>
            </a:r>
            <a:r>
              <a:rPr lang="en-US" b="1" dirty="0"/>
              <a:t>Really Matter?</a:t>
            </a:r>
            <a:br>
              <a:rPr lang="en-US" b="1" dirty="0"/>
            </a:br>
            <a:endParaRPr lang="en-US" dirty="0"/>
          </a:p>
        </p:txBody>
      </p:sp>
      <p:sp>
        <p:nvSpPr>
          <p:cNvPr id="4" name="Slide Number Placeholder 3">
            <a:extLst>
              <a:ext uri="{FF2B5EF4-FFF2-40B4-BE49-F238E27FC236}">
                <a16:creationId xmlns:a16="http://schemas.microsoft.com/office/drawing/2014/main" id="{613A28C4-230B-2B85-95CA-1BE6A745F771}"/>
              </a:ext>
            </a:extLst>
          </p:cNvPr>
          <p:cNvSpPr>
            <a:spLocks noGrp="1"/>
          </p:cNvSpPr>
          <p:nvPr>
            <p:ph type="sldNum" sz="quarter" idx="12"/>
          </p:nvPr>
        </p:nvSpPr>
        <p:spPr/>
        <p:txBody>
          <a:bodyPr/>
          <a:lstStyle/>
          <a:p>
            <a:fld id="{CAB7CBFE-8834-4F9E-9EAB-32DD63ED90E7}" type="slidenum">
              <a:rPr lang="en-US" smtClean="0"/>
              <a:t>12</a:t>
            </a:fld>
            <a:endParaRPr lang="en-US"/>
          </a:p>
        </p:txBody>
      </p:sp>
      <p:pic>
        <p:nvPicPr>
          <p:cNvPr id="5" name="Content Placeholder 4" descr="Why should I quit smoking? - Richmond News">
            <a:extLst>
              <a:ext uri="{FF2B5EF4-FFF2-40B4-BE49-F238E27FC236}">
                <a16:creationId xmlns:a16="http://schemas.microsoft.com/office/drawing/2014/main" id="{0508AB2F-8336-A487-C2C9-FF8B25B7FB41}"/>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4104" b="11429"/>
          <a:stretch/>
        </p:blipFill>
        <p:spPr bwMode="auto">
          <a:xfrm>
            <a:off x="9388312" y="136525"/>
            <a:ext cx="2706624" cy="1904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9C6D6C-7EE7-DCE0-DBD2-DE0C6F7CAA6E}"/>
              </a:ext>
            </a:extLst>
          </p:cNvPr>
          <p:cNvSpPr txBox="1"/>
          <p:nvPr/>
        </p:nvSpPr>
        <p:spPr>
          <a:xfrm>
            <a:off x="895350" y="4672992"/>
            <a:ext cx="8305800" cy="1138773"/>
          </a:xfrm>
          <a:prstGeom prst="rect">
            <a:avLst/>
          </a:prstGeom>
          <a:noFill/>
        </p:spPr>
        <p:txBody>
          <a:bodyPr wrap="square" rtlCol="0">
            <a:spAutoFit/>
          </a:bodyPr>
          <a:lstStyle/>
          <a:p>
            <a:r>
              <a:rPr lang="en-US" sz="1700" b="1" i="1" dirty="0">
                <a:latin typeface="Arial" panose="020B0604020202020204"/>
              </a:rPr>
              <a:t>Active smokers vs never smokers </a:t>
            </a:r>
            <a:r>
              <a:rPr lang="en-US" sz="1700" b="1" i="1" dirty="0">
                <a:latin typeface="Arial" panose="020B0604020202020204"/>
                <a:sym typeface="Wingdings" pitchFamily="2" charset="2"/>
              </a:rPr>
              <a:t> Open TAR</a:t>
            </a:r>
            <a:endParaRPr lang="en-US" sz="1700" b="1" i="1" dirty="0">
              <a:latin typeface="Arial" panose="020B0604020202020204"/>
            </a:endParaRPr>
          </a:p>
          <a:p>
            <a:r>
              <a:rPr lang="en-US" sz="1700" b="1" i="1" dirty="0">
                <a:latin typeface="Arial" panose="020B0604020202020204"/>
              </a:rPr>
              <a:t>SSI (12.2% vs 6.9%, P = 0.13)</a:t>
            </a:r>
          </a:p>
          <a:p>
            <a:r>
              <a:rPr lang="en-US" sz="1700" b="1" i="1" dirty="0">
                <a:latin typeface="Arial" panose="020B0604020202020204"/>
              </a:rPr>
              <a:t>SSO (21.7% cs 13.2%, P = 0.052)</a:t>
            </a:r>
          </a:p>
          <a:p>
            <a:r>
              <a:rPr lang="en-US" sz="1700" b="1" i="1" dirty="0">
                <a:latin typeface="Arial" panose="020B0604020202020204"/>
              </a:rPr>
              <a:t>↑ pneumonia (5% vs 0.7%, P=0.005)</a:t>
            </a:r>
          </a:p>
        </p:txBody>
      </p:sp>
      <p:sp>
        <p:nvSpPr>
          <p:cNvPr id="9" name="TextBox 8">
            <a:extLst>
              <a:ext uri="{FF2B5EF4-FFF2-40B4-BE49-F238E27FC236}">
                <a16:creationId xmlns:a16="http://schemas.microsoft.com/office/drawing/2014/main" id="{1069EACF-A345-91AA-3B5B-10E0E7ABF41C}"/>
              </a:ext>
            </a:extLst>
          </p:cNvPr>
          <p:cNvSpPr txBox="1"/>
          <p:nvPr/>
        </p:nvSpPr>
        <p:spPr>
          <a:xfrm>
            <a:off x="5048250" y="5271179"/>
            <a:ext cx="3723861" cy="523220"/>
          </a:xfrm>
          <a:prstGeom prst="rect">
            <a:avLst/>
          </a:prstGeom>
          <a:noFill/>
        </p:spPr>
        <p:txBody>
          <a:bodyPr wrap="square" rtlCol="0">
            <a:spAutoFit/>
          </a:bodyPr>
          <a:lstStyle/>
          <a:p>
            <a:r>
              <a:rPr lang="en-US" sz="2800" b="1" i="1" dirty="0">
                <a:solidFill>
                  <a:srgbClr val="FF0000"/>
                </a:solidFill>
              </a:rPr>
              <a:t>No mesh infections</a:t>
            </a:r>
          </a:p>
        </p:txBody>
      </p:sp>
      <p:pic>
        <p:nvPicPr>
          <p:cNvPr id="15" name="Picture 14" descr="A close-up of a text&#10;&#10;AI-generated content may be incorrect.">
            <a:extLst>
              <a:ext uri="{FF2B5EF4-FFF2-40B4-BE49-F238E27FC236}">
                <a16:creationId xmlns:a16="http://schemas.microsoft.com/office/drawing/2014/main" id="{58B07085-DB31-9F0A-4313-C2E6ADA0E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64" y="3312920"/>
            <a:ext cx="6961724" cy="1360072"/>
          </a:xfrm>
          <a:prstGeom prst="rect">
            <a:avLst/>
          </a:prstGeom>
          <a:ln>
            <a:solidFill>
              <a:schemeClr val="tx1"/>
            </a:solidFill>
          </a:ln>
        </p:spPr>
      </p:pic>
      <p:sp>
        <p:nvSpPr>
          <p:cNvPr id="8" name="TextBox 7">
            <a:extLst>
              <a:ext uri="{FF2B5EF4-FFF2-40B4-BE49-F238E27FC236}">
                <a16:creationId xmlns:a16="http://schemas.microsoft.com/office/drawing/2014/main" id="{67F75081-54EB-29B7-B737-C37F13ACABC3}"/>
              </a:ext>
            </a:extLst>
          </p:cNvPr>
          <p:cNvSpPr txBox="1"/>
          <p:nvPr/>
        </p:nvSpPr>
        <p:spPr>
          <a:xfrm>
            <a:off x="7418799" y="3849758"/>
            <a:ext cx="2706624" cy="338554"/>
          </a:xfrm>
          <a:prstGeom prst="rect">
            <a:avLst/>
          </a:prstGeom>
          <a:noFill/>
        </p:spPr>
        <p:txBody>
          <a:bodyPr wrap="square" rtlCol="0">
            <a:spAutoFit/>
          </a:bodyPr>
          <a:lstStyle/>
          <a:p>
            <a:r>
              <a:rPr lang="en-US" sz="1600" i="1" dirty="0"/>
              <a:t>AJS, 2024</a:t>
            </a:r>
          </a:p>
        </p:txBody>
      </p:sp>
      <p:grpSp>
        <p:nvGrpSpPr>
          <p:cNvPr id="3" name="Group 2">
            <a:extLst>
              <a:ext uri="{FF2B5EF4-FFF2-40B4-BE49-F238E27FC236}">
                <a16:creationId xmlns:a16="http://schemas.microsoft.com/office/drawing/2014/main" id="{DC0E3966-F1BD-7303-737F-787F60E0FCF3}"/>
              </a:ext>
            </a:extLst>
          </p:cNvPr>
          <p:cNvGrpSpPr/>
          <p:nvPr/>
        </p:nvGrpSpPr>
        <p:grpSpPr>
          <a:xfrm>
            <a:off x="724087" y="815774"/>
            <a:ext cx="8305800" cy="2171845"/>
            <a:chOff x="3342362" y="838200"/>
            <a:chExt cx="8305800" cy="2171845"/>
          </a:xfrm>
        </p:grpSpPr>
        <p:pic>
          <p:nvPicPr>
            <p:cNvPr id="6" name="Picture 5" descr="A picture containing text, font, screenshot, algebra&#10;&#10;Description automatically generated">
              <a:extLst>
                <a:ext uri="{FF2B5EF4-FFF2-40B4-BE49-F238E27FC236}">
                  <a16:creationId xmlns:a16="http://schemas.microsoft.com/office/drawing/2014/main" id="{04EE5A29-D0B0-9B9B-7ABF-5AB64F802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362" y="838200"/>
              <a:ext cx="5791200" cy="1197838"/>
            </a:xfrm>
            <a:prstGeom prst="rect">
              <a:avLst/>
            </a:prstGeom>
            <a:ln>
              <a:solidFill>
                <a:schemeClr val="tx1"/>
              </a:solidFill>
            </a:ln>
          </p:spPr>
        </p:pic>
        <p:sp>
          <p:nvSpPr>
            <p:cNvPr id="11" name="TextBox 10">
              <a:extLst>
                <a:ext uri="{FF2B5EF4-FFF2-40B4-BE49-F238E27FC236}">
                  <a16:creationId xmlns:a16="http://schemas.microsoft.com/office/drawing/2014/main" id="{3CCD33F2-1E64-E48A-5D6D-34EB3B19AC32}"/>
                </a:ext>
              </a:extLst>
            </p:cNvPr>
            <p:cNvSpPr txBox="1"/>
            <p:nvPr/>
          </p:nvSpPr>
          <p:spPr>
            <a:xfrm>
              <a:off x="3342362" y="2086715"/>
              <a:ext cx="8305800" cy="923330"/>
            </a:xfrm>
            <a:prstGeom prst="rect">
              <a:avLst/>
            </a:prstGeom>
            <a:noFill/>
          </p:spPr>
          <p:txBody>
            <a:bodyPr wrap="square" rtlCol="0">
              <a:spAutoFit/>
            </a:bodyPr>
            <a:lstStyle/>
            <a:p>
              <a:r>
                <a:rPr lang="en-US" b="1" i="1" dirty="0">
                  <a:latin typeface="Arial" panose="020B0604020202020204"/>
                </a:rPr>
                <a:t>Active smokers vs never smokers </a:t>
              </a:r>
              <a:r>
                <a:rPr lang="en-US" b="1" i="1" dirty="0">
                  <a:latin typeface="Arial" panose="020B0604020202020204"/>
                  <a:sym typeface="Wingdings" pitchFamily="2" charset="2"/>
                </a:rPr>
                <a:t> Open VHR</a:t>
              </a:r>
              <a:endParaRPr lang="en-US" b="1" i="1" dirty="0">
                <a:latin typeface="Arial" panose="020B0604020202020204"/>
              </a:endParaRPr>
            </a:p>
            <a:p>
              <a:r>
                <a:rPr lang="en-US" b="1" i="1" dirty="0">
                  <a:latin typeface="Arial" panose="020B0604020202020204"/>
                </a:rPr>
                <a:t>↑ SSO (12.0% vs 7.4%, P = .03) </a:t>
              </a:r>
              <a:r>
                <a:rPr lang="en-US" b="1" i="1" dirty="0">
                  <a:latin typeface="Arial" panose="020B0604020202020204"/>
                  <a:sym typeface="Wingdings" pitchFamily="2" charset="2"/>
                </a:rPr>
                <a:t> C</a:t>
              </a:r>
              <a:r>
                <a:rPr lang="en-US" b="1" i="1" dirty="0">
                  <a:latin typeface="Arial" panose="020B0604020202020204"/>
                </a:rPr>
                <a:t>ellulitis, seroma</a:t>
              </a:r>
            </a:p>
            <a:p>
              <a:r>
                <a:rPr lang="en-US" b="1" i="1" dirty="0">
                  <a:latin typeface="Arial" panose="020B0604020202020204"/>
                </a:rPr>
                <a:t>No difference SSI, SSOPI, re-operation at 30 days</a:t>
              </a:r>
            </a:p>
          </p:txBody>
        </p:sp>
      </p:grpSp>
      <p:sp>
        <p:nvSpPr>
          <p:cNvPr id="12" name="TextBox 11">
            <a:extLst>
              <a:ext uri="{FF2B5EF4-FFF2-40B4-BE49-F238E27FC236}">
                <a16:creationId xmlns:a16="http://schemas.microsoft.com/office/drawing/2014/main" id="{5C256D8F-3F7A-69E2-75B1-02059A6D753F}"/>
              </a:ext>
            </a:extLst>
          </p:cNvPr>
          <p:cNvSpPr txBox="1"/>
          <p:nvPr/>
        </p:nvSpPr>
        <p:spPr>
          <a:xfrm>
            <a:off x="6598487" y="1234035"/>
            <a:ext cx="2706624" cy="338554"/>
          </a:xfrm>
          <a:prstGeom prst="rect">
            <a:avLst/>
          </a:prstGeom>
          <a:noFill/>
        </p:spPr>
        <p:txBody>
          <a:bodyPr wrap="square" rtlCol="0">
            <a:spAutoFit/>
          </a:bodyPr>
          <a:lstStyle/>
          <a:p>
            <a:r>
              <a:rPr lang="en-US" sz="1600" i="1" dirty="0"/>
              <a:t>Surgery, 2019</a:t>
            </a:r>
          </a:p>
        </p:txBody>
      </p:sp>
      <p:sp>
        <p:nvSpPr>
          <p:cNvPr id="13" name="TextBox 12">
            <a:extLst>
              <a:ext uri="{FF2B5EF4-FFF2-40B4-BE49-F238E27FC236}">
                <a16:creationId xmlns:a16="http://schemas.microsoft.com/office/drawing/2014/main" id="{32EAD47D-9DD9-44C3-950A-6527B97445B8}"/>
              </a:ext>
            </a:extLst>
          </p:cNvPr>
          <p:cNvSpPr txBox="1"/>
          <p:nvPr/>
        </p:nvSpPr>
        <p:spPr>
          <a:xfrm>
            <a:off x="6515287" y="2394393"/>
            <a:ext cx="3723861" cy="523220"/>
          </a:xfrm>
          <a:prstGeom prst="rect">
            <a:avLst/>
          </a:prstGeom>
          <a:noFill/>
        </p:spPr>
        <p:txBody>
          <a:bodyPr wrap="square" rtlCol="0">
            <a:spAutoFit/>
          </a:bodyPr>
          <a:lstStyle/>
          <a:p>
            <a:r>
              <a:rPr lang="en-US" sz="2800" b="1" i="1" dirty="0">
                <a:solidFill>
                  <a:srgbClr val="FF0000"/>
                </a:solidFill>
              </a:rPr>
              <a:t>No mesh infections</a:t>
            </a:r>
          </a:p>
        </p:txBody>
      </p:sp>
    </p:spTree>
    <p:extLst>
      <p:ext uri="{BB962C8B-B14F-4D97-AF65-F5344CB8AC3E}">
        <p14:creationId xmlns:p14="http://schemas.microsoft.com/office/powerpoint/2010/main" val="41417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2668FD-449D-C4A2-2CE5-3E3F4FD15B42}"/>
              </a:ext>
            </a:extLst>
          </p:cNvPr>
          <p:cNvSpPr>
            <a:spLocks noGrp="1"/>
          </p:cNvSpPr>
          <p:nvPr>
            <p:ph type="sldNum" sz="quarter" idx="12"/>
          </p:nvPr>
        </p:nvSpPr>
        <p:spPr/>
        <p:txBody>
          <a:bodyPr/>
          <a:lstStyle/>
          <a:p>
            <a:fld id="{CAB7CBFE-8834-4F9E-9EAB-32DD63ED90E7}" type="slidenum">
              <a:rPr lang="en-US" smtClean="0"/>
              <a:t>13</a:t>
            </a:fld>
            <a:endParaRPr lang="en-US"/>
          </a:p>
        </p:txBody>
      </p:sp>
      <p:sp>
        <p:nvSpPr>
          <p:cNvPr id="5" name="Title 1">
            <a:extLst>
              <a:ext uri="{FF2B5EF4-FFF2-40B4-BE49-F238E27FC236}">
                <a16:creationId xmlns:a16="http://schemas.microsoft.com/office/drawing/2014/main" id="{1B0B36E4-E9CE-63C3-ED18-EF7F5737ACA5}"/>
              </a:ext>
            </a:extLst>
          </p:cNvPr>
          <p:cNvSpPr>
            <a:spLocks noGrp="1"/>
          </p:cNvSpPr>
          <p:nvPr>
            <p:ph type="title"/>
          </p:nvPr>
        </p:nvSpPr>
        <p:spPr>
          <a:xfrm>
            <a:off x="338942" y="72540"/>
            <a:ext cx="10515600" cy="1325563"/>
          </a:xfrm>
        </p:spPr>
        <p:txBody>
          <a:bodyPr>
            <a:normAutofit/>
          </a:bodyPr>
          <a:lstStyle/>
          <a:p>
            <a:r>
              <a:rPr lang="en-US" sz="3600" b="1" dirty="0"/>
              <a:t>Does </a:t>
            </a:r>
            <a:r>
              <a:rPr lang="en-US" sz="3600" b="1" i="1" dirty="0"/>
              <a:t>Diabetes</a:t>
            </a:r>
            <a:r>
              <a:rPr lang="en-US" sz="3600" b="1" dirty="0"/>
              <a:t> Really Matter?</a:t>
            </a:r>
            <a:br>
              <a:rPr lang="en-US" sz="3600" b="1" dirty="0"/>
            </a:br>
            <a:endParaRPr lang="en-US" sz="3600" dirty="0"/>
          </a:p>
        </p:txBody>
      </p:sp>
      <p:pic>
        <p:nvPicPr>
          <p:cNvPr id="6" name="Picture 5" descr="HbA1c Test Chart (Hemoglobin A1c): Check HbA1c Normal Range, Levels,  Meaning &amp; Full Form">
            <a:extLst>
              <a:ext uri="{FF2B5EF4-FFF2-40B4-BE49-F238E27FC236}">
                <a16:creationId xmlns:a16="http://schemas.microsoft.com/office/drawing/2014/main" id="{25ED5DB8-24AB-B982-4FB8-A3F83EB3A9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11" t="4706" r="4724" b="6728"/>
          <a:stretch/>
        </p:blipFill>
        <p:spPr bwMode="auto">
          <a:xfrm>
            <a:off x="9133361" y="0"/>
            <a:ext cx="2992582" cy="1932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2A2BB8-8AC9-D893-9C71-A5E92746F432}"/>
              </a:ext>
            </a:extLst>
          </p:cNvPr>
          <p:cNvSpPr txBox="1"/>
          <p:nvPr/>
        </p:nvSpPr>
        <p:spPr>
          <a:xfrm>
            <a:off x="6743592" y="4349072"/>
            <a:ext cx="491461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panose="020B0604020202020204"/>
              </a:rPr>
              <a:t>HbA1c &lt; 7 vs HbA1c </a:t>
            </a:r>
            <a:r>
              <a:rPr lang="en-US" b="1" i="1" kern="0" dirty="0">
                <a:latin typeface="Arial" panose="020B0604020202020204"/>
              </a:rPr>
              <a:t>7-8.4 vs HbA1c &gt; 8.5</a:t>
            </a:r>
          </a:p>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panose="020B0604020202020204"/>
              </a:rPr>
              <a:t>Open, Clean,</a:t>
            </a:r>
            <a:r>
              <a:rPr kumimoji="0" lang="en-US" b="1" i="1" u="none" strike="noStrike" kern="0" cap="none" spc="0" normalizeH="0" noProof="0" dirty="0">
                <a:ln>
                  <a:noFill/>
                </a:ln>
                <a:effectLst/>
                <a:uLnTx/>
                <a:uFillTx/>
                <a:latin typeface="Arial" panose="020B0604020202020204"/>
              </a:rPr>
              <a:t> TAR</a:t>
            </a:r>
            <a:endParaRPr kumimoji="0" lang="en-US" b="1" i="1" u="none" strike="noStrike" kern="0" cap="none" spc="0" normalizeH="0" baseline="0" noProof="0" dirty="0">
              <a:ln>
                <a:noFill/>
              </a:ln>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panose="020B0604020202020204"/>
              </a:rPr>
              <a:t>No differences in 30-day postoperative complications between the three groups</a:t>
            </a:r>
          </a:p>
        </p:txBody>
      </p:sp>
      <p:pic>
        <p:nvPicPr>
          <p:cNvPr id="8" name="Picture 7" descr="A close-up of a white background&#10;&#10;AI-generated content may be incorrect.">
            <a:extLst>
              <a:ext uri="{FF2B5EF4-FFF2-40B4-BE49-F238E27FC236}">
                <a16:creationId xmlns:a16="http://schemas.microsoft.com/office/drawing/2014/main" id="{971ECE43-32EC-8CC5-38FD-C9DED92E0BD1}"/>
              </a:ext>
            </a:extLst>
          </p:cNvPr>
          <p:cNvPicPr>
            <a:picLocks noChangeAspect="1"/>
          </p:cNvPicPr>
          <p:nvPr/>
        </p:nvPicPr>
        <p:blipFill>
          <a:blip r:embed="rId4"/>
          <a:stretch>
            <a:fillRect/>
          </a:stretch>
        </p:blipFill>
        <p:spPr>
          <a:xfrm>
            <a:off x="533797" y="4095517"/>
            <a:ext cx="6138672" cy="1550630"/>
          </a:xfrm>
          <a:prstGeom prst="rect">
            <a:avLst/>
          </a:prstGeom>
          <a:ln>
            <a:solidFill>
              <a:srgbClr val="FF0000"/>
            </a:solidFill>
          </a:ln>
        </p:spPr>
      </p:pic>
      <p:sp>
        <p:nvSpPr>
          <p:cNvPr id="9" name="TextBox 8">
            <a:extLst>
              <a:ext uri="{FF2B5EF4-FFF2-40B4-BE49-F238E27FC236}">
                <a16:creationId xmlns:a16="http://schemas.microsoft.com/office/drawing/2014/main" id="{EE7159B1-03E1-16E4-9483-040DCFDFD78A}"/>
              </a:ext>
            </a:extLst>
          </p:cNvPr>
          <p:cNvSpPr txBox="1"/>
          <p:nvPr/>
        </p:nvSpPr>
        <p:spPr>
          <a:xfrm>
            <a:off x="533797" y="5646147"/>
            <a:ext cx="2706624" cy="307777"/>
          </a:xfrm>
          <a:prstGeom prst="rect">
            <a:avLst/>
          </a:prstGeom>
          <a:noFill/>
        </p:spPr>
        <p:txBody>
          <a:bodyPr wrap="square" rtlCol="0">
            <a:spAutoFit/>
          </a:bodyPr>
          <a:lstStyle/>
          <a:p>
            <a:r>
              <a:rPr lang="en-US" sz="1400" i="1" dirty="0"/>
              <a:t>Hernia, 2024</a:t>
            </a:r>
          </a:p>
        </p:txBody>
      </p:sp>
      <p:pic>
        <p:nvPicPr>
          <p:cNvPr id="11" name="Picture 10" descr="A close-up of a medical information&#10;&#10;AI-generated content may be incorrect.">
            <a:extLst>
              <a:ext uri="{FF2B5EF4-FFF2-40B4-BE49-F238E27FC236}">
                <a16:creationId xmlns:a16="http://schemas.microsoft.com/office/drawing/2014/main" id="{2034CC66-E17C-68A2-6BD9-880185E5C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42" y="860215"/>
            <a:ext cx="4980215" cy="1742195"/>
          </a:xfrm>
          <a:prstGeom prst="rect">
            <a:avLst/>
          </a:prstGeom>
          <a:ln>
            <a:solidFill>
              <a:schemeClr val="tx1"/>
            </a:solidFill>
          </a:ln>
        </p:spPr>
      </p:pic>
      <p:pic>
        <p:nvPicPr>
          <p:cNvPr id="13" name="Picture 12" descr="A table with numbers and symbols&#10;&#10;AI-generated content may be incorrect.">
            <a:extLst>
              <a:ext uri="{FF2B5EF4-FFF2-40B4-BE49-F238E27FC236}">
                <a16:creationId xmlns:a16="http://schemas.microsoft.com/office/drawing/2014/main" id="{E796A0B4-37A2-3375-8F48-F40E3F4495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9775" y="1787446"/>
            <a:ext cx="4489861" cy="2093879"/>
          </a:xfrm>
          <a:prstGeom prst="rect">
            <a:avLst/>
          </a:prstGeom>
        </p:spPr>
      </p:pic>
      <p:sp>
        <p:nvSpPr>
          <p:cNvPr id="14" name="TextBox 13">
            <a:extLst>
              <a:ext uri="{FF2B5EF4-FFF2-40B4-BE49-F238E27FC236}">
                <a16:creationId xmlns:a16="http://schemas.microsoft.com/office/drawing/2014/main" id="{70491FBD-266D-4772-87BF-12E6E8D1DAE5}"/>
              </a:ext>
            </a:extLst>
          </p:cNvPr>
          <p:cNvSpPr txBox="1"/>
          <p:nvPr/>
        </p:nvSpPr>
        <p:spPr>
          <a:xfrm>
            <a:off x="5319157" y="787207"/>
            <a:ext cx="2706624" cy="338554"/>
          </a:xfrm>
          <a:prstGeom prst="rect">
            <a:avLst/>
          </a:prstGeom>
          <a:noFill/>
        </p:spPr>
        <p:txBody>
          <a:bodyPr wrap="square" rtlCol="0">
            <a:spAutoFit/>
          </a:bodyPr>
          <a:lstStyle/>
          <a:p>
            <a:r>
              <a:rPr lang="en-US" sz="1600" i="1" dirty="0"/>
              <a:t>AJS, 2016</a:t>
            </a:r>
          </a:p>
        </p:txBody>
      </p:sp>
      <p:sp>
        <p:nvSpPr>
          <p:cNvPr id="15" name="Rectangle 14">
            <a:extLst>
              <a:ext uri="{FF2B5EF4-FFF2-40B4-BE49-F238E27FC236}">
                <a16:creationId xmlns:a16="http://schemas.microsoft.com/office/drawing/2014/main" id="{814020FD-F56F-AD5E-2274-75E38DEE034E}"/>
              </a:ext>
            </a:extLst>
          </p:cNvPr>
          <p:cNvSpPr/>
          <p:nvPr/>
        </p:nvSpPr>
        <p:spPr>
          <a:xfrm>
            <a:off x="9106857" y="2133600"/>
            <a:ext cx="426275" cy="181602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DC8880-CBD7-5B7E-0442-638B6846EE20}"/>
              </a:ext>
            </a:extLst>
          </p:cNvPr>
          <p:cNvSpPr txBox="1"/>
          <p:nvPr/>
        </p:nvSpPr>
        <p:spPr>
          <a:xfrm>
            <a:off x="533797" y="2664960"/>
            <a:ext cx="4535978" cy="877163"/>
          </a:xfrm>
          <a:prstGeom prst="rect">
            <a:avLst/>
          </a:prstGeom>
          <a:noFill/>
        </p:spPr>
        <p:txBody>
          <a:bodyPr wrap="square" rtlCol="0">
            <a:spAutoFit/>
          </a:bodyPr>
          <a:lstStyle/>
          <a:p>
            <a:r>
              <a:rPr lang="en-US" sz="1700" b="1" i="1" dirty="0">
                <a:latin typeface="Arial" panose="020B0604020202020204"/>
              </a:rPr>
              <a:t>NSQIP – 45,000 patients</a:t>
            </a:r>
          </a:p>
          <a:p>
            <a:r>
              <a:rPr lang="en-US" sz="1700" b="1" i="1" dirty="0">
                <a:latin typeface="Arial" panose="020B0604020202020204"/>
              </a:rPr>
              <a:t>All Ventral Hernias </a:t>
            </a:r>
          </a:p>
          <a:p>
            <a:r>
              <a:rPr lang="en-US" sz="1700" b="1" i="1" dirty="0">
                <a:latin typeface="Arial" panose="020B0604020202020204"/>
              </a:rPr>
              <a:t>30-day Complications</a:t>
            </a:r>
          </a:p>
        </p:txBody>
      </p:sp>
      <p:sp>
        <p:nvSpPr>
          <p:cNvPr id="17" name="Rectangle 16">
            <a:extLst>
              <a:ext uri="{FF2B5EF4-FFF2-40B4-BE49-F238E27FC236}">
                <a16:creationId xmlns:a16="http://schemas.microsoft.com/office/drawing/2014/main" id="{0FE9C92B-D30E-D999-5115-FD3459F35FBF}"/>
              </a:ext>
            </a:extLst>
          </p:cNvPr>
          <p:cNvSpPr/>
          <p:nvPr/>
        </p:nvSpPr>
        <p:spPr>
          <a:xfrm>
            <a:off x="5043271" y="2664960"/>
            <a:ext cx="4489861" cy="1445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5B0075E-BFE4-0278-C11C-7A259E9FA174}"/>
              </a:ext>
            </a:extLst>
          </p:cNvPr>
          <p:cNvSpPr txBox="1"/>
          <p:nvPr/>
        </p:nvSpPr>
        <p:spPr>
          <a:xfrm>
            <a:off x="7315641" y="5549401"/>
            <a:ext cx="3723861" cy="523220"/>
          </a:xfrm>
          <a:prstGeom prst="rect">
            <a:avLst/>
          </a:prstGeom>
          <a:noFill/>
        </p:spPr>
        <p:txBody>
          <a:bodyPr wrap="square" rtlCol="0">
            <a:spAutoFit/>
          </a:bodyPr>
          <a:lstStyle/>
          <a:p>
            <a:r>
              <a:rPr lang="en-US" sz="2800" b="1" i="1" dirty="0">
                <a:solidFill>
                  <a:srgbClr val="FF0000"/>
                </a:solidFill>
              </a:rPr>
              <a:t>No mesh infections</a:t>
            </a:r>
          </a:p>
        </p:txBody>
      </p:sp>
    </p:spTree>
    <p:extLst>
      <p:ext uri="{BB962C8B-B14F-4D97-AF65-F5344CB8AC3E}">
        <p14:creationId xmlns:p14="http://schemas.microsoft.com/office/powerpoint/2010/main" val="28889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D87F51-3E45-A3B3-D61F-FB6AA39CF842}"/>
              </a:ext>
            </a:extLst>
          </p:cNvPr>
          <p:cNvSpPr>
            <a:spLocks noGrp="1"/>
          </p:cNvSpPr>
          <p:nvPr>
            <p:ph type="sldNum" sz="quarter" idx="12"/>
          </p:nvPr>
        </p:nvSpPr>
        <p:spPr/>
        <p:txBody>
          <a:bodyPr/>
          <a:lstStyle/>
          <a:p>
            <a:fld id="{CAB7CBFE-8834-4F9E-9EAB-32DD63ED90E7}" type="slidenum">
              <a:rPr lang="en-US" smtClean="0"/>
              <a:t>14</a:t>
            </a:fld>
            <a:endParaRPr lang="en-US"/>
          </a:p>
        </p:txBody>
      </p:sp>
      <p:sp>
        <p:nvSpPr>
          <p:cNvPr id="5" name="Title 1">
            <a:extLst>
              <a:ext uri="{FF2B5EF4-FFF2-40B4-BE49-F238E27FC236}">
                <a16:creationId xmlns:a16="http://schemas.microsoft.com/office/drawing/2014/main" id="{BB62D70A-D9EE-955E-1B77-A0A56B8CB75F}"/>
              </a:ext>
            </a:extLst>
          </p:cNvPr>
          <p:cNvSpPr>
            <a:spLocks noGrp="1"/>
          </p:cNvSpPr>
          <p:nvPr>
            <p:ph type="title"/>
          </p:nvPr>
        </p:nvSpPr>
        <p:spPr>
          <a:xfrm>
            <a:off x="316783" y="96441"/>
            <a:ext cx="10515600" cy="1325563"/>
          </a:xfrm>
        </p:spPr>
        <p:txBody>
          <a:bodyPr>
            <a:normAutofit/>
          </a:bodyPr>
          <a:lstStyle/>
          <a:p>
            <a:r>
              <a:rPr lang="en-US" sz="3600" b="1" dirty="0"/>
              <a:t>Does </a:t>
            </a:r>
            <a:r>
              <a:rPr lang="en-US" sz="3600" b="1" i="1" dirty="0"/>
              <a:t>Obesity</a:t>
            </a:r>
            <a:r>
              <a:rPr lang="en-US" sz="3600" b="1" dirty="0"/>
              <a:t> Really Matter?</a:t>
            </a:r>
            <a:br>
              <a:rPr lang="en-US" sz="3600" b="1" dirty="0"/>
            </a:br>
            <a:endParaRPr lang="en-US" sz="3600" dirty="0"/>
          </a:p>
        </p:txBody>
      </p:sp>
      <p:pic>
        <p:nvPicPr>
          <p:cNvPr id="6" name="Picture 2" descr="Obesity should be reclassified as a brain disorder: doctors">
            <a:extLst>
              <a:ext uri="{FF2B5EF4-FFF2-40B4-BE49-F238E27FC236}">
                <a16:creationId xmlns:a16="http://schemas.microsoft.com/office/drawing/2014/main" id="{DD88F7B6-FFE9-7A43-0D3E-528AABFDD4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060" y="2489582"/>
            <a:ext cx="2724894" cy="18160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479DE6-A629-11FA-199A-BC6E8AD20509}"/>
              </a:ext>
            </a:extLst>
          </p:cNvPr>
          <p:cNvSpPr txBox="1"/>
          <p:nvPr/>
        </p:nvSpPr>
        <p:spPr>
          <a:xfrm>
            <a:off x="3040409" y="2197450"/>
            <a:ext cx="7791974" cy="1477328"/>
          </a:xfrm>
          <a:prstGeom prst="rect">
            <a:avLst/>
          </a:prstGeom>
          <a:noFill/>
        </p:spPr>
        <p:txBody>
          <a:bodyPr wrap="square" rtlCol="0">
            <a:spAutoFit/>
          </a:bodyPr>
          <a:lstStyle/>
          <a:p>
            <a:r>
              <a:rPr lang="en-CA" b="1" i="1" dirty="0">
                <a:solidFill>
                  <a:srgbClr val="1F1F1F"/>
                </a:solidFill>
                <a:effectLst/>
                <a:latin typeface="Arial" panose="020B0604020202020204" pitchFamily="34" charset="0"/>
                <a:cs typeface="Arial" panose="020B0604020202020204" pitchFamily="34" charset="0"/>
              </a:rPr>
              <a:t>Hernia recurrence rate at 1 year was </a:t>
            </a:r>
            <a:r>
              <a:rPr lang="en-CA" b="1" i="1" dirty="0">
                <a:solidFill>
                  <a:srgbClr val="FF0000"/>
                </a:solidFill>
                <a:effectLst/>
                <a:latin typeface="Arial" panose="020B0604020202020204" pitchFamily="34" charset="0"/>
                <a:cs typeface="Arial" panose="020B0604020202020204" pitchFamily="34" charset="0"/>
              </a:rPr>
              <a:t>lower</a:t>
            </a:r>
            <a:r>
              <a:rPr lang="en-CA" b="1" i="1" dirty="0">
                <a:solidFill>
                  <a:srgbClr val="1F1F1F"/>
                </a:solidFill>
                <a:effectLst/>
                <a:latin typeface="Arial" panose="020B0604020202020204" pitchFamily="34" charset="0"/>
                <a:cs typeface="Arial" panose="020B0604020202020204" pitchFamily="34" charset="0"/>
              </a:rPr>
              <a:t> for BMI ≥35 kg/m</a:t>
            </a:r>
            <a:r>
              <a:rPr lang="en-CA" b="1" i="1" baseline="30000" dirty="0">
                <a:solidFill>
                  <a:srgbClr val="1F1F1F"/>
                </a:solidFill>
                <a:effectLst/>
                <a:latin typeface="Arial" panose="020B0604020202020204" pitchFamily="34" charset="0"/>
                <a:cs typeface="Arial" panose="020B0604020202020204" pitchFamily="34" charset="0"/>
              </a:rPr>
              <a:t>2</a:t>
            </a:r>
            <a:r>
              <a:rPr lang="en-CA" b="1" i="1" dirty="0">
                <a:solidFill>
                  <a:srgbClr val="1F1F1F"/>
                </a:solidFill>
                <a:effectLst/>
                <a:latin typeface="Arial" panose="020B0604020202020204" pitchFamily="34" charset="0"/>
                <a:cs typeface="Arial" panose="020B0604020202020204" pitchFamily="34" charset="0"/>
              </a:rPr>
              <a:t> group (7% vs 12%; P = .02)</a:t>
            </a:r>
          </a:p>
          <a:p>
            <a:r>
              <a:rPr lang="en-CA" b="1" i="1" dirty="0">
                <a:solidFill>
                  <a:srgbClr val="1F1F1F"/>
                </a:solidFill>
                <a:latin typeface="Arial" panose="020B0604020202020204" pitchFamily="34" charset="0"/>
                <a:cs typeface="Arial" panose="020B0604020202020204" pitchFamily="34" charset="0"/>
              </a:rPr>
              <a:t>↑ SSI, SSO in </a:t>
            </a:r>
            <a:r>
              <a:rPr lang="en-CA" b="1" i="1" dirty="0">
                <a:solidFill>
                  <a:srgbClr val="1F1F1F"/>
                </a:solidFill>
                <a:effectLst/>
                <a:latin typeface="Arial" panose="020B0604020202020204" pitchFamily="34" charset="0"/>
                <a:cs typeface="Arial" panose="020B0604020202020204" pitchFamily="34" charset="0"/>
              </a:rPr>
              <a:t>BMI ≥35 kg/m</a:t>
            </a:r>
            <a:r>
              <a:rPr lang="en-CA" b="1" i="1" baseline="30000" dirty="0">
                <a:solidFill>
                  <a:srgbClr val="1F1F1F"/>
                </a:solidFill>
                <a:effectLst/>
                <a:latin typeface="Arial" panose="020B0604020202020204" pitchFamily="34" charset="0"/>
                <a:cs typeface="Arial" panose="020B0604020202020204" pitchFamily="34" charset="0"/>
              </a:rPr>
              <a:t>2</a:t>
            </a:r>
          </a:p>
          <a:p>
            <a:r>
              <a:rPr lang="en-CA" b="1" i="1" dirty="0">
                <a:solidFill>
                  <a:srgbClr val="FF0000"/>
                </a:solidFill>
                <a:latin typeface="Arial" panose="020B0604020202020204" pitchFamily="34" charset="0"/>
                <a:cs typeface="Arial" panose="020B0604020202020204" pitchFamily="34" charset="0"/>
              </a:rPr>
              <a:t>Greater ↑ QOL</a:t>
            </a:r>
          </a:p>
          <a:p>
            <a:endParaRPr lang="en-US" b="1"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ECE916-B46D-DAA0-3539-B32F40BC818C}"/>
              </a:ext>
            </a:extLst>
          </p:cNvPr>
          <p:cNvSpPr txBox="1"/>
          <p:nvPr/>
        </p:nvSpPr>
        <p:spPr>
          <a:xfrm>
            <a:off x="1888217" y="6352143"/>
            <a:ext cx="9956343" cy="430887"/>
          </a:xfrm>
          <a:prstGeom prst="rect">
            <a:avLst/>
          </a:prstGeom>
          <a:noFill/>
        </p:spPr>
        <p:txBody>
          <a:bodyPr wrap="square" rtlCol="0">
            <a:spAutoFit/>
          </a:bodyPr>
          <a:lstStyle/>
          <a:p>
            <a:pPr algn="ctr"/>
            <a:r>
              <a:rPr lang="en-US" sz="2200" b="1" i="1" dirty="0">
                <a:solidFill>
                  <a:srgbClr val="FF0000"/>
                </a:solidFill>
              </a:rPr>
              <a:t>ON-GOING</a:t>
            </a:r>
            <a:r>
              <a:rPr lang="en-US" sz="2200" b="1" i="1" dirty="0">
                <a:solidFill>
                  <a:srgbClr val="FF0000"/>
                </a:solidFill>
                <a:sym typeface="Wingdings" pitchFamily="2" charset="2"/>
              </a:rPr>
              <a:t></a:t>
            </a:r>
            <a:r>
              <a:rPr lang="en-US" sz="2200" b="1" i="1" dirty="0">
                <a:solidFill>
                  <a:srgbClr val="FF0000"/>
                </a:solidFill>
              </a:rPr>
              <a:t> RCT – Preoperative Weight Loss for Open AWR</a:t>
            </a:r>
          </a:p>
        </p:txBody>
      </p:sp>
      <p:pic>
        <p:nvPicPr>
          <p:cNvPr id="9" name="Picture 8" descr="A close up of a text&#10;&#10;AI-generated content may be incorrect.">
            <a:extLst>
              <a:ext uri="{FF2B5EF4-FFF2-40B4-BE49-F238E27FC236}">
                <a16:creationId xmlns:a16="http://schemas.microsoft.com/office/drawing/2014/main" id="{B059A332-2F0F-8511-38ED-A78F0858C960}"/>
              </a:ext>
            </a:extLst>
          </p:cNvPr>
          <p:cNvPicPr>
            <a:picLocks noChangeAspect="1"/>
          </p:cNvPicPr>
          <p:nvPr/>
        </p:nvPicPr>
        <p:blipFill>
          <a:blip r:embed="rId3"/>
          <a:stretch>
            <a:fillRect/>
          </a:stretch>
        </p:blipFill>
        <p:spPr>
          <a:xfrm>
            <a:off x="2969954" y="806957"/>
            <a:ext cx="6189263" cy="1390493"/>
          </a:xfrm>
          <a:prstGeom prst="rect">
            <a:avLst/>
          </a:prstGeom>
          <a:ln>
            <a:solidFill>
              <a:schemeClr val="tx1"/>
            </a:solidFill>
          </a:ln>
        </p:spPr>
      </p:pic>
      <p:sp>
        <p:nvSpPr>
          <p:cNvPr id="10" name="TextBox 9">
            <a:extLst>
              <a:ext uri="{FF2B5EF4-FFF2-40B4-BE49-F238E27FC236}">
                <a16:creationId xmlns:a16="http://schemas.microsoft.com/office/drawing/2014/main" id="{007CDA23-ADD3-43C8-663B-01D0E27207AD}"/>
              </a:ext>
            </a:extLst>
          </p:cNvPr>
          <p:cNvSpPr txBox="1"/>
          <p:nvPr/>
        </p:nvSpPr>
        <p:spPr>
          <a:xfrm>
            <a:off x="9342486" y="4099369"/>
            <a:ext cx="1755857" cy="307777"/>
          </a:xfrm>
          <a:prstGeom prst="rect">
            <a:avLst/>
          </a:prstGeom>
          <a:noFill/>
        </p:spPr>
        <p:txBody>
          <a:bodyPr wrap="square" rtlCol="0">
            <a:spAutoFit/>
          </a:bodyPr>
          <a:lstStyle/>
          <a:p>
            <a:r>
              <a:rPr lang="en-US" sz="1400" i="1" dirty="0"/>
              <a:t>Annals, 2022</a:t>
            </a:r>
          </a:p>
        </p:txBody>
      </p:sp>
      <p:sp>
        <p:nvSpPr>
          <p:cNvPr id="11" name="TextBox 10">
            <a:extLst>
              <a:ext uri="{FF2B5EF4-FFF2-40B4-BE49-F238E27FC236}">
                <a16:creationId xmlns:a16="http://schemas.microsoft.com/office/drawing/2014/main" id="{A946239C-0CC1-14FD-182A-8AA7F66B32C1}"/>
              </a:ext>
            </a:extLst>
          </p:cNvPr>
          <p:cNvSpPr txBox="1"/>
          <p:nvPr/>
        </p:nvSpPr>
        <p:spPr>
          <a:xfrm>
            <a:off x="3040409" y="4976532"/>
            <a:ext cx="7791974" cy="1200329"/>
          </a:xfrm>
          <a:prstGeom prst="rect">
            <a:avLst/>
          </a:prstGeom>
          <a:noFill/>
        </p:spPr>
        <p:txBody>
          <a:bodyPr wrap="square" rtlCol="0">
            <a:spAutoFit/>
          </a:bodyPr>
          <a:lstStyle/>
          <a:p>
            <a:r>
              <a:rPr lang="en-CA" b="1" i="1" dirty="0">
                <a:solidFill>
                  <a:srgbClr val="1F1F1F"/>
                </a:solidFill>
                <a:effectLst/>
                <a:latin typeface="Arial" panose="020B0604020202020204" pitchFamily="34" charset="0"/>
                <a:cs typeface="Arial" panose="020B0604020202020204" pitchFamily="34" charset="0"/>
              </a:rPr>
              <a:t>Prehabilitation vs standard counseling </a:t>
            </a:r>
          </a:p>
          <a:p>
            <a:r>
              <a:rPr lang="en-CA" b="1" i="1" dirty="0">
                <a:solidFill>
                  <a:srgbClr val="1F1F1F"/>
                </a:solidFill>
                <a:latin typeface="Arial" panose="020B0604020202020204" pitchFamily="34" charset="0"/>
                <a:cs typeface="Arial" panose="020B0604020202020204" pitchFamily="34" charset="0"/>
              </a:rPr>
              <a:t>BMI similar </a:t>
            </a:r>
          </a:p>
          <a:p>
            <a:r>
              <a:rPr lang="en-CA" b="1" i="1" dirty="0">
                <a:solidFill>
                  <a:srgbClr val="1F1F1F"/>
                </a:solidFill>
                <a:latin typeface="Arial" panose="020B0604020202020204" pitchFamily="34" charset="0"/>
                <a:cs typeface="Arial" panose="020B0604020202020204" pitchFamily="34" charset="0"/>
              </a:rPr>
              <a:t>Non-significant ↓ post-op complications</a:t>
            </a:r>
          </a:p>
          <a:p>
            <a:r>
              <a:rPr lang="en-CA" b="1" i="1" dirty="0">
                <a:solidFill>
                  <a:srgbClr val="1F1F1F"/>
                </a:solidFill>
                <a:latin typeface="Arial" panose="020B0604020202020204" pitchFamily="34" charset="0"/>
                <a:cs typeface="Arial" panose="020B0604020202020204" pitchFamily="34" charset="0"/>
              </a:rPr>
              <a:t>No difference in recurrence or complications at 2 years</a:t>
            </a:r>
          </a:p>
        </p:txBody>
      </p:sp>
      <p:pic>
        <p:nvPicPr>
          <p:cNvPr id="12" name="Picture 11" descr="A close-up of a sign&#10;&#10;AI-generated content may be incorrect.">
            <a:extLst>
              <a:ext uri="{FF2B5EF4-FFF2-40B4-BE49-F238E27FC236}">
                <a16:creationId xmlns:a16="http://schemas.microsoft.com/office/drawing/2014/main" id="{5E3DD0ED-45A3-429F-CCD3-4B6AFC746DFC}"/>
              </a:ext>
            </a:extLst>
          </p:cNvPr>
          <p:cNvPicPr>
            <a:picLocks noChangeAspect="1"/>
          </p:cNvPicPr>
          <p:nvPr/>
        </p:nvPicPr>
        <p:blipFill>
          <a:blip r:embed="rId4"/>
          <a:stretch>
            <a:fillRect/>
          </a:stretch>
        </p:blipFill>
        <p:spPr>
          <a:xfrm>
            <a:off x="3040409" y="3537842"/>
            <a:ext cx="6231622" cy="1412265"/>
          </a:xfrm>
          <a:prstGeom prst="rect">
            <a:avLst/>
          </a:prstGeom>
          <a:ln>
            <a:solidFill>
              <a:srgbClr val="FF0000"/>
            </a:solidFill>
          </a:ln>
        </p:spPr>
      </p:pic>
      <p:sp>
        <p:nvSpPr>
          <p:cNvPr id="13" name="TextBox 12">
            <a:extLst>
              <a:ext uri="{FF2B5EF4-FFF2-40B4-BE49-F238E27FC236}">
                <a16:creationId xmlns:a16="http://schemas.microsoft.com/office/drawing/2014/main" id="{0FD996F1-8DD5-3B11-BF46-0D379B5C0327}"/>
              </a:ext>
            </a:extLst>
          </p:cNvPr>
          <p:cNvSpPr txBox="1"/>
          <p:nvPr/>
        </p:nvSpPr>
        <p:spPr>
          <a:xfrm>
            <a:off x="7834107" y="514825"/>
            <a:ext cx="1755857" cy="307777"/>
          </a:xfrm>
          <a:prstGeom prst="rect">
            <a:avLst/>
          </a:prstGeom>
          <a:noFill/>
        </p:spPr>
        <p:txBody>
          <a:bodyPr wrap="square" rtlCol="0">
            <a:spAutoFit/>
          </a:bodyPr>
          <a:lstStyle/>
          <a:p>
            <a:r>
              <a:rPr lang="en-US" sz="1400" i="1" dirty="0"/>
              <a:t>Surgery, 2024</a:t>
            </a:r>
          </a:p>
        </p:txBody>
      </p:sp>
    </p:spTree>
    <p:extLst>
      <p:ext uri="{BB962C8B-B14F-4D97-AF65-F5344CB8AC3E}">
        <p14:creationId xmlns:p14="http://schemas.microsoft.com/office/powerpoint/2010/main" val="22680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0E576A-85AF-4337-2ABB-8B5745D53FBF}"/>
              </a:ext>
            </a:extLst>
          </p:cNvPr>
          <p:cNvSpPr>
            <a:spLocks noGrp="1"/>
          </p:cNvSpPr>
          <p:nvPr>
            <p:ph type="sldNum" sz="quarter" idx="12"/>
          </p:nvPr>
        </p:nvSpPr>
        <p:spPr/>
        <p:txBody>
          <a:bodyPr/>
          <a:lstStyle/>
          <a:p>
            <a:fld id="{CAB7CBFE-8834-4F9E-9EAB-32DD63ED90E7}" type="slidenum">
              <a:rPr lang="en-US" smtClean="0"/>
              <a:t>15</a:t>
            </a:fld>
            <a:endParaRPr lang="en-US"/>
          </a:p>
        </p:txBody>
      </p:sp>
      <p:sp>
        <p:nvSpPr>
          <p:cNvPr id="5" name="TextBox 4">
            <a:extLst>
              <a:ext uri="{FF2B5EF4-FFF2-40B4-BE49-F238E27FC236}">
                <a16:creationId xmlns:a16="http://schemas.microsoft.com/office/drawing/2014/main" id="{402CE9CA-CB5C-2BFC-D6FE-7F9E6D5472C4}"/>
              </a:ext>
            </a:extLst>
          </p:cNvPr>
          <p:cNvSpPr txBox="1"/>
          <p:nvPr/>
        </p:nvSpPr>
        <p:spPr>
          <a:xfrm>
            <a:off x="3859237" y="1776517"/>
            <a:ext cx="4473526" cy="523220"/>
          </a:xfrm>
          <a:prstGeom prst="rect">
            <a:avLst/>
          </a:prstGeom>
          <a:noFill/>
        </p:spPr>
        <p:txBody>
          <a:bodyPr wrap="square" rtlCol="0">
            <a:spAutoFit/>
          </a:bodyPr>
          <a:lstStyle/>
          <a:p>
            <a:pPr algn="ctr"/>
            <a:r>
              <a:rPr lang="en-US" sz="2800" b="1" dirty="0"/>
              <a:t>Wound Infection </a:t>
            </a:r>
          </a:p>
        </p:txBody>
      </p:sp>
      <p:sp>
        <p:nvSpPr>
          <p:cNvPr id="6" name="TextBox 5">
            <a:extLst>
              <a:ext uri="{FF2B5EF4-FFF2-40B4-BE49-F238E27FC236}">
                <a16:creationId xmlns:a16="http://schemas.microsoft.com/office/drawing/2014/main" id="{AB7D80EB-66D9-3C70-1930-FF0CC2B49A27}"/>
              </a:ext>
            </a:extLst>
          </p:cNvPr>
          <p:cNvSpPr txBox="1"/>
          <p:nvPr/>
        </p:nvSpPr>
        <p:spPr>
          <a:xfrm>
            <a:off x="6986484" y="3315023"/>
            <a:ext cx="4473526" cy="523220"/>
          </a:xfrm>
          <a:prstGeom prst="rect">
            <a:avLst/>
          </a:prstGeom>
          <a:noFill/>
        </p:spPr>
        <p:txBody>
          <a:bodyPr wrap="square" rtlCol="0">
            <a:spAutoFit/>
          </a:bodyPr>
          <a:lstStyle/>
          <a:p>
            <a:pPr algn="ctr"/>
            <a:r>
              <a:rPr lang="en-US" sz="2800" b="1" dirty="0"/>
              <a:t>Mesh Infection </a:t>
            </a:r>
          </a:p>
        </p:txBody>
      </p:sp>
      <p:sp>
        <p:nvSpPr>
          <p:cNvPr id="7" name="TextBox 6">
            <a:extLst>
              <a:ext uri="{FF2B5EF4-FFF2-40B4-BE49-F238E27FC236}">
                <a16:creationId xmlns:a16="http://schemas.microsoft.com/office/drawing/2014/main" id="{9C828446-A90D-883B-0BCE-BF94E1809FE1}"/>
              </a:ext>
            </a:extLst>
          </p:cNvPr>
          <p:cNvSpPr txBox="1"/>
          <p:nvPr/>
        </p:nvSpPr>
        <p:spPr>
          <a:xfrm>
            <a:off x="5536107" y="4830709"/>
            <a:ext cx="4473526" cy="523220"/>
          </a:xfrm>
          <a:prstGeom prst="rect">
            <a:avLst/>
          </a:prstGeom>
          <a:noFill/>
        </p:spPr>
        <p:txBody>
          <a:bodyPr wrap="square" rtlCol="0">
            <a:spAutoFit/>
          </a:bodyPr>
          <a:lstStyle/>
          <a:p>
            <a:pPr algn="ctr"/>
            <a:r>
              <a:rPr lang="en-US" sz="2800" b="1" dirty="0"/>
              <a:t>Mesh Excision </a:t>
            </a:r>
          </a:p>
        </p:txBody>
      </p:sp>
      <p:sp>
        <p:nvSpPr>
          <p:cNvPr id="8" name="TextBox 7">
            <a:extLst>
              <a:ext uri="{FF2B5EF4-FFF2-40B4-BE49-F238E27FC236}">
                <a16:creationId xmlns:a16="http://schemas.microsoft.com/office/drawing/2014/main" id="{5F703723-57FC-C651-1440-5402DFA64C89}"/>
              </a:ext>
            </a:extLst>
          </p:cNvPr>
          <p:cNvSpPr txBox="1"/>
          <p:nvPr/>
        </p:nvSpPr>
        <p:spPr>
          <a:xfrm>
            <a:off x="1548864" y="4833574"/>
            <a:ext cx="4473526" cy="523220"/>
          </a:xfrm>
          <a:prstGeom prst="rect">
            <a:avLst/>
          </a:prstGeom>
          <a:noFill/>
        </p:spPr>
        <p:txBody>
          <a:bodyPr wrap="square" rtlCol="0">
            <a:spAutoFit/>
          </a:bodyPr>
          <a:lstStyle/>
          <a:p>
            <a:pPr algn="ctr"/>
            <a:r>
              <a:rPr lang="en-US" sz="2800" b="1" dirty="0"/>
              <a:t>Hernia Recurrence</a:t>
            </a:r>
          </a:p>
        </p:txBody>
      </p:sp>
      <p:sp>
        <p:nvSpPr>
          <p:cNvPr id="9" name="TextBox 8">
            <a:extLst>
              <a:ext uri="{FF2B5EF4-FFF2-40B4-BE49-F238E27FC236}">
                <a16:creationId xmlns:a16="http://schemas.microsoft.com/office/drawing/2014/main" id="{AE865E9E-9965-3FFE-3111-2FB62ADCBC5A}"/>
              </a:ext>
            </a:extLst>
          </p:cNvPr>
          <p:cNvSpPr txBox="1"/>
          <p:nvPr/>
        </p:nvSpPr>
        <p:spPr>
          <a:xfrm>
            <a:off x="623433" y="3315023"/>
            <a:ext cx="4473526" cy="523220"/>
          </a:xfrm>
          <a:prstGeom prst="rect">
            <a:avLst/>
          </a:prstGeom>
          <a:noFill/>
        </p:spPr>
        <p:txBody>
          <a:bodyPr wrap="square" rtlCol="0">
            <a:spAutoFit/>
          </a:bodyPr>
          <a:lstStyle/>
          <a:p>
            <a:pPr algn="ctr"/>
            <a:r>
              <a:rPr lang="en-US" sz="2800" b="1" dirty="0"/>
              <a:t>Re-do Hernia Repair</a:t>
            </a:r>
          </a:p>
        </p:txBody>
      </p:sp>
      <p:sp>
        <p:nvSpPr>
          <p:cNvPr id="10" name="Bent Arrow 9">
            <a:extLst>
              <a:ext uri="{FF2B5EF4-FFF2-40B4-BE49-F238E27FC236}">
                <a16:creationId xmlns:a16="http://schemas.microsoft.com/office/drawing/2014/main" id="{ED8AE5B8-2B4D-6A7B-0025-6F02994D1596}"/>
              </a:ext>
            </a:extLst>
          </p:cNvPr>
          <p:cNvSpPr/>
          <p:nvPr/>
        </p:nvSpPr>
        <p:spPr>
          <a:xfrm rot="5400000">
            <a:off x="7653655" y="1845825"/>
            <a:ext cx="1340995" cy="142646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a:extLst>
              <a:ext uri="{FF2B5EF4-FFF2-40B4-BE49-F238E27FC236}">
                <a16:creationId xmlns:a16="http://schemas.microsoft.com/office/drawing/2014/main" id="{937BBFDC-8F63-EEE7-F7FE-FEA779677849}"/>
              </a:ext>
            </a:extLst>
          </p:cNvPr>
          <p:cNvSpPr/>
          <p:nvPr/>
        </p:nvSpPr>
        <p:spPr>
          <a:xfrm>
            <a:off x="3154615" y="1873127"/>
            <a:ext cx="1426464" cy="1356425"/>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a:extLst>
              <a:ext uri="{FF2B5EF4-FFF2-40B4-BE49-F238E27FC236}">
                <a16:creationId xmlns:a16="http://schemas.microsoft.com/office/drawing/2014/main" id="{DCEEB098-2317-B944-A9D2-4FBD5876B687}"/>
              </a:ext>
            </a:extLst>
          </p:cNvPr>
          <p:cNvSpPr/>
          <p:nvPr/>
        </p:nvSpPr>
        <p:spPr>
          <a:xfrm rot="10800000">
            <a:off x="4746349" y="4537465"/>
            <a:ext cx="2328672" cy="1682496"/>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wn Arrow 12">
            <a:extLst>
              <a:ext uri="{FF2B5EF4-FFF2-40B4-BE49-F238E27FC236}">
                <a16:creationId xmlns:a16="http://schemas.microsoft.com/office/drawing/2014/main" id="{C1E398CC-538A-00A4-3B0B-D94B4EACFA5C}"/>
              </a:ext>
            </a:extLst>
          </p:cNvPr>
          <p:cNvSpPr/>
          <p:nvPr/>
        </p:nvSpPr>
        <p:spPr>
          <a:xfrm rot="1556381">
            <a:off x="8260216" y="3878972"/>
            <a:ext cx="586416" cy="9872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D7EF7C94-565C-FA2C-A515-04183294B719}"/>
              </a:ext>
            </a:extLst>
          </p:cNvPr>
          <p:cNvSpPr/>
          <p:nvPr/>
        </p:nvSpPr>
        <p:spPr>
          <a:xfrm rot="9770193">
            <a:off x="3140215" y="3787437"/>
            <a:ext cx="586416" cy="9872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BD32D1-F66A-9007-3339-CBECC3F916BC}"/>
              </a:ext>
            </a:extLst>
          </p:cNvPr>
          <p:cNvSpPr txBox="1"/>
          <p:nvPr/>
        </p:nvSpPr>
        <p:spPr>
          <a:xfrm>
            <a:off x="3880832" y="134433"/>
            <a:ext cx="4451931" cy="523220"/>
          </a:xfrm>
          <a:prstGeom prst="rect">
            <a:avLst/>
          </a:prstGeom>
          <a:noFill/>
        </p:spPr>
        <p:txBody>
          <a:bodyPr wrap="square" rtlCol="0">
            <a:spAutoFit/>
          </a:bodyPr>
          <a:lstStyle/>
          <a:p>
            <a:pPr algn="ctr"/>
            <a:r>
              <a:rPr lang="en-US" sz="2800" b="1" dirty="0"/>
              <a:t>Obese, Diabetic, Smoker</a:t>
            </a:r>
          </a:p>
        </p:txBody>
      </p:sp>
      <p:sp>
        <p:nvSpPr>
          <p:cNvPr id="16" name="Down Arrow 15">
            <a:extLst>
              <a:ext uri="{FF2B5EF4-FFF2-40B4-BE49-F238E27FC236}">
                <a16:creationId xmlns:a16="http://schemas.microsoft.com/office/drawing/2014/main" id="{801CC6F7-40B1-C121-CA39-DAACB7B446E1}"/>
              </a:ext>
            </a:extLst>
          </p:cNvPr>
          <p:cNvSpPr/>
          <p:nvPr/>
        </p:nvSpPr>
        <p:spPr>
          <a:xfrm>
            <a:off x="5723493" y="657653"/>
            <a:ext cx="597794" cy="1115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ot;No&quot; Symbol 16">
            <a:extLst>
              <a:ext uri="{FF2B5EF4-FFF2-40B4-BE49-F238E27FC236}">
                <a16:creationId xmlns:a16="http://schemas.microsoft.com/office/drawing/2014/main" id="{156425A8-BD49-9F97-774D-D00D35650B6D}"/>
              </a:ext>
            </a:extLst>
          </p:cNvPr>
          <p:cNvSpPr/>
          <p:nvPr/>
        </p:nvSpPr>
        <p:spPr>
          <a:xfrm>
            <a:off x="3310527" y="1567019"/>
            <a:ext cx="5423725" cy="4838474"/>
          </a:xfrm>
          <a:prstGeom prst="noSmoking">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358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A2DF42-B298-4609-E043-197992775948}"/>
              </a:ext>
            </a:extLst>
          </p:cNvPr>
          <p:cNvSpPr>
            <a:spLocks noGrp="1"/>
          </p:cNvSpPr>
          <p:nvPr>
            <p:ph type="sldNum" sz="quarter" idx="12"/>
          </p:nvPr>
        </p:nvSpPr>
        <p:spPr/>
        <p:txBody>
          <a:bodyPr/>
          <a:lstStyle/>
          <a:p>
            <a:fld id="{CAB7CBFE-8834-4F9E-9EAB-32DD63ED90E7}" type="slidenum">
              <a:rPr lang="en-US" smtClean="0"/>
              <a:t>16</a:t>
            </a:fld>
            <a:endParaRPr lang="en-US"/>
          </a:p>
        </p:txBody>
      </p:sp>
      <p:sp>
        <p:nvSpPr>
          <p:cNvPr id="5" name="TextBox 4">
            <a:extLst>
              <a:ext uri="{FF2B5EF4-FFF2-40B4-BE49-F238E27FC236}">
                <a16:creationId xmlns:a16="http://schemas.microsoft.com/office/drawing/2014/main" id="{52FD40B1-13F4-983A-BD28-EB87F0977E6F}"/>
              </a:ext>
            </a:extLst>
          </p:cNvPr>
          <p:cNvSpPr txBox="1"/>
          <p:nvPr/>
        </p:nvSpPr>
        <p:spPr>
          <a:xfrm>
            <a:off x="2332382" y="1693600"/>
            <a:ext cx="6781229" cy="523220"/>
          </a:xfrm>
          <a:prstGeom prst="rect">
            <a:avLst/>
          </a:prstGeom>
          <a:noFill/>
        </p:spPr>
        <p:txBody>
          <a:bodyPr wrap="square" rtlCol="0">
            <a:spAutoFit/>
          </a:bodyPr>
          <a:lstStyle/>
          <a:p>
            <a:pPr algn="ctr"/>
            <a:r>
              <a:rPr lang="en-US" sz="2800" b="1" dirty="0"/>
              <a:t>↑ Complications/Wound Infections </a:t>
            </a:r>
          </a:p>
        </p:txBody>
      </p:sp>
      <p:sp>
        <p:nvSpPr>
          <p:cNvPr id="6" name="TextBox 5">
            <a:extLst>
              <a:ext uri="{FF2B5EF4-FFF2-40B4-BE49-F238E27FC236}">
                <a16:creationId xmlns:a16="http://schemas.microsoft.com/office/drawing/2014/main" id="{F494CBFE-180F-B08D-9006-28328C75A585}"/>
              </a:ext>
            </a:extLst>
          </p:cNvPr>
          <p:cNvSpPr txBox="1"/>
          <p:nvPr/>
        </p:nvSpPr>
        <p:spPr>
          <a:xfrm>
            <a:off x="3655545" y="60948"/>
            <a:ext cx="4451931" cy="523220"/>
          </a:xfrm>
          <a:prstGeom prst="rect">
            <a:avLst/>
          </a:prstGeom>
          <a:noFill/>
        </p:spPr>
        <p:txBody>
          <a:bodyPr wrap="square" rtlCol="0">
            <a:spAutoFit/>
          </a:bodyPr>
          <a:lstStyle/>
          <a:p>
            <a:pPr algn="ctr"/>
            <a:r>
              <a:rPr lang="en-US" sz="2800" b="1" dirty="0"/>
              <a:t>Obese, Diabetic, Smoker</a:t>
            </a:r>
          </a:p>
        </p:txBody>
      </p:sp>
      <p:sp>
        <p:nvSpPr>
          <p:cNvPr id="7" name="Down Arrow 6">
            <a:extLst>
              <a:ext uri="{FF2B5EF4-FFF2-40B4-BE49-F238E27FC236}">
                <a16:creationId xmlns:a16="http://schemas.microsoft.com/office/drawing/2014/main" id="{1AA28B37-494F-268B-85DF-28DB2F33E932}"/>
              </a:ext>
            </a:extLst>
          </p:cNvPr>
          <p:cNvSpPr/>
          <p:nvPr/>
        </p:nvSpPr>
        <p:spPr>
          <a:xfrm>
            <a:off x="5498206" y="584168"/>
            <a:ext cx="597794" cy="1115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7E0AB1E0-864E-F06E-C9A8-DA9C90FA43A8}"/>
              </a:ext>
            </a:extLst>
          </p:cNvPr>
          <p:cNvSpPr/>
          <p:nvPr/>
        </p:nvSpPr>
        <p:spPr>
          <a:xfrm>
            <a:off x="5498206" y="2459351"/>
            <a:ext cx="597794" cy="1115999"/>
          </a:xfrm>
          <a:prstGeom prst="downArrow">
            <a:avLst/>
          </a:prstGeom>
          <a:solidFill>
            <a:schemeClr val="accent1">
              <a:alpha val="35000"/>
            </a:schemeClr>
          </a:solidFill>
          <a:ln>
            <a:solidFill>
              <a:schemeClr val="accent1">
                <a:shade val="15000"/>
                <a:alpha val="2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E5FAF0-FA63-710B-795E-1AB206AE0CDC}"/>
              </a:ext>
            </a:extLst>
          </p:cNvPr>
          <p:cNvSpPr txBox="1"/>
          <p:nvPr/>
        </p:nvSpPr>
        <p:spPr>
          <a:xfrm>
            <a:off x="3560340" y="3808449"/>
            <a:ext cx="4473526" cy="523220"/>
          </a:xfrm>
          <a:prstGeom prst="rect">
            <a:avLst/>
          </a:prstGeom>
          <a:noFill/>
        </p:spPr>
        <p:txBody>
          <a:bodyPr wrap="square" rtlCol="0">
            <a:spAutoFit/>
          </a:bodyPr>
          <a:lstStyle/>
          <a:p>
            <a:pPr algn="ctr"/>
            <a:r>
              <a:rPr lang="en-US" sz="2800" b="1" dirty="0"/>
              <a:t>Resolution </a:t>
            </a:r>
          </a:p>
        </p:txBody>
      </p:sp>
      <p:sp>
        <p:nvSpPr>
          <p:cNvPr id="10" name="Down Arrow 9">
            <a:extLst>
              <a:ext uri="{FF2B5EF4-FFF2-40B4-BE49-F238E27FC236}">
                <a16:creationId xmlns:a16="http://schemas.microsoft.com/office/drawing/2014/main" id="{55C44656-3F78-EC52-E8BD-723DC2D134A1}"/>
              </a:ext>
            </a:extLst>
          </p:cNvPr>
          <p:cNvSpPr/>
          <p:nvPr/>
        </p:nvSpPr>
        <p:spPr>
          <a:xfrm>
            <a:off x="5498206" y="4366683"/>
            <a:ext cx="597794" cy="1115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29B9A30-49EA-F29E-4449-CD6CB5955C60}"/>
              </a:ext>
            </a:extLst>
          </p:cNvPr>
          <p:cNvSpPr txBox="1"/>
          <p:nvPr/>
        </p:nvSpPr>
        <p:spPr>
          <a:xfrm>
            <a:off x="3560340" y="5652256"/>
            <a:ext cx="4473526" cy="523220"/>
          </a:xfrm>
          <a:prstGeom prst="rect">
            <a:avLst/>
          </a:prstGeom>
          <a:noFill/>
        </p:spPr>
        <p:txBody>
          <a:bodyPr wrap="square" rtlCol="0">
            <a:spAutoFit/>
          </a:bodyPr>
          <a:lstStyle/>
          <a:p>
            <a:pPr algn="ctr"/>
            <a:r>
              <a:rPr lang="en-US" sz="2800" b="1" dirty="0"/>
              <a:t>Improved Quality of Life </a:t>
            </a:r>
          </a:p>
        </p:txBody>
      </p:sp>
      <p:sp>
        <p:nvSpPr>
          <p:cNvPr id="12" name="Explosion 1 11">
            <a:extLst>
              <a:ext uri="{FF2B5EF4-FFF2-40B4-BE49-F238E27FC236}">
                <a16:creationId xmlns:a16="http://schemas.microsoft.com/office/drawing/2014/main" id="{4D0A88F7-178E-9680-AFE2-97D77732D959}"/>
              </a:ext>
            </a:extLst>
          </p:cNvPr>
          <p:cNvSpPr/>
          <p:nvPr/>
        </p:nvSpPr>
        <p:spPr>
          <a:xfrm rot="1071256">
            <a:off x="7576591" y="2637322"/>
            <a:ext cx="3271251" cy="1800171"/>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Lower Socioeconomic status</a:t>
            </a:r>
          </a:p>
        </p:txBody>
      </p:sp>
      <p:sp>
        <p:nvSpPr>
          <p:cNvPr id="13" name="TextBox 12">
            <a:extLst>
              <a:ext uri="{FF2B5EF4-FFF2-40B4-BE49-F238E27FC236}">
                <a16:creationId xmlns:a16="http://schemas.microsoft.com/office/drawing/2014/main" id="{BF61D579-E5ED-E23E-470C-82DB44297866}"/>
              </a:ext>
            </a:extLst>
          </p:cNvPr>
          <p:cNvSpPr txBox="1"/>
          <p:nvPr/>
        </p:nvSpPr>
        <p:spPr>
          <a:xfrm>
            <a:off x="3476332" y="2182979"/>
            <a:ext cx="4473526" cy="400110"/>
          </a:xfrm>
          <a:prstGeom prst="rect">
            <a:avLst/>
          </a:prstGeom>
          <a:noFill/>
        </p:spPr>
        <p:txBody>
          <a:bodyPr wrap="square" rtlCol="0">
            <a:spAutoFit/>
          </a:bodyPr>
          <a:lstStyle/>
          <a:p>
            <a:pPr algn="ctr"/>
            <a:r>
              <a:rPr lang="en-US" sz="2000" b="1" i="1" dirty="0">
                <a:solidFill>
                  <a:srgbClr val="FF0000"/>
                </a:solidFill>
              </a:rPr>
              <a:t>Wound Packing</a:t>
            </a:r>
          </a:p>
        </p:txBody>
      </p:sp>
      <p:sp>
        <p:nvSpPr>
          <p:cNvPr id="14" name="TextBox 13">
            <a:extLst>
              <a:ext uri="{FF2B5EF4-FFF2-40B4-BE49-F238E27FC236}">
                <a16:creationId xmlns:a16="http://schemas.microsoft.com/office/drawing/2014/main" id="{E3151AFB-3018-B578-D4A0-F4187FC3AB3A}"/>
              </a:ext>
            </a:extLst>
          </p:cNvPr>
          <p:cNvSpPr txBox="1"/>
          <p:nvPr/>
        </p:nvSpPr>
        <p:spPr>
          <a:xfrm>
            <a:off x="3560340" y="2612313"/>
            <a:ext cx="4473526" cy="400110"/>
          </a:xfrm>
          <a:prstGeom prst="rect">
            <a:avLst/>
          </a:prstGeom>
          <a:noFill/>
        </p:spPr>
        <p:txBody>
          <a:bodyPr wrap="square" rtlCol="0">
            <a:spAutoFit/>
          </a:bodyPr>
          <a:lstStyle/>
          <a:p>
            <a:pPr algn="ctr"/>
            <a:r>
              <a:rPr lang="en-US" sz="2000" b="1" i="1" dirty="0">
                <a:solidFill>
                  <a:srgbClr val="FF0000"/>
                </a:solidFill>
              </a:rPr>
              <a:t>Multiple Follow-ups</a:t>
            </a:r>
          </a:p>
        </p:txBody>
      </p:sp>
      <p:sp>
        <p:nvSpPr>
          <p:cNvPr id="15" name="TextBox 14">
            <a:extLst>
              <a:ext uri="{FF2B5EF4-FFF2-40B4-BE49-F238E27FC236}">
                <a16:creationId xmlns:a16="http://schemas.microsoft.com/office/drawing/2014/main" id="{9F686070-0D2A-A35F-B535-6A7DB96A94F7}"/>
              </a:ext>
            </a:extLst>
          </p:cNvPr>
          <p:cNvSpPr txBox="1"/>
          <p:nvPr/>
        </p:nvSpPr>
        <p:spPr>
          <a:xfrm>
            <a:off x="3424296" y="3360570"/>
            <a:ext cx="4473526" cy="400110"/>
          </a:xfrm>
          <a:prstGeom prst="rect">
            <a:avLst/>
          </a:prstGeom>
          <a:noFill/>
        </p:spPr>
        <p:txBody>
          <a:bodyPr wrap="square" rtlCol="0">
            <a:spAutoFit/>
          </a:bodyPr>
          <a:lstStyle/>
          <a:p>
            <a:pPr algn="ctr"/>
            <a:r>
              <a:rPr lang="en-US" sz="2000" b="1" i="1" dirty="0">
                <a:solidFill>
                  <a:srgbClr val="FF0000"/>
                </a:solidFill>
              </a:rPr>
              <a:t>Extended Time-off Work</a:t>
            </a:r>
          </a:p>
        </p:txBody>
      </p:sp>
      <p:sp>
        <p:nvSpPr>
          <p:cNvPr id="16" name="TextBox 15">
            <a:extLst>
              <a:ext uri="{FF2B5EF4-FFF2-40B4-BE49-F238E27FC236}">
                <a16:creationId xmlns:a16="http://schemas.microsoft.com/office/drawing/2014/main" id="{AF69E5B2-D832-2242-3150-AC6D2CAA0AB9}"/>
              </a:ext>
            </a:extLst>
          </p:cNvPr>
          <p:cNvSpPr txBox="1"/>
          <p:nvPr/>
        </p:nvSpPr>
        <p:spPr>
          <a:xfrm>
            <a:off x="3306209" y="3004098"/>
            <a:ext cx="5150601" cy="400110"/>
          </a:xfrm>
          <a:prstGeom prst="rect">
            <a:avLst/>
          </a:prstGeom>
          <a:noFill/>
        </p:spPr>
        <p:txBody>
          <a:bodyPr wrap="square" rtlCol="0">
            <a:spAutoFit/>
          </a:bodyPr>
          <a:lstStyle/>
          <a:p>
            <a:pPr algn="ctr"/>
            <a:r>
              <a:rPr lang="en-US" sz="2000" b="1" i="1" dirty="0">
                <a:solidFill>
                  <a:srgbClr val="FF0000"/>
                </a:solidFill>
              </a:rPr>
              <a:t>Family member or Home Care Support</a:t>
            </a:r>
          </a:p>
        </p:txBody>
      </p:sp>
    </p:spTree>
    <p:extLst>
      <p:ext uri="{BB962C8B-B14F-4D97-AF65-F5344CB8AC3E}">
        <p14:creationId xmlns:p14="http://schemas.microsoft.com/office/powerpoint/2010/main" val="21323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B62579-C62F-132D-419E-3BEEC49FB213}"/>
              </a:ext>
            </a:extLst>
          </p:cNvPr>
          <p:cNvSpPr>
            <a:spLocks noGrp="1"/>
          </p:cNvSpPr>
          <p:nvPr>
            <p:ph type="title"/>
          </p:nvPr>
        </p:nvSpPr>
        <p:spPr>
          <a:xfrm>
            <a:off x="838200" y="365125"/>
            <a:ext cx="8420100" cy="1325563"/>
          </a:xfrm>
        </p:spPr>
        <p:txBody>
          <a:bodyPr anchor="ctr">
            <a:normAutofit fontScale="90000"/>
          </a:bodyPr>
          <a:lstStyle/>
          <a:p>
            <a:r>
              <a:rPr lang="en-US" sz="3400" b="1" dirty="0"/>
              <a:t>What is the impact of </a:t>
            </a:r>
            <a:r>
              <a:rPr lang="en-US" sz="3400" b="1" i="1" dirty="0"/>
              <a:t>being denied care </a:t>
            </a:r>
            <a:r>
              <a:rPr lang="en-US" sz="3400" b="1" dirty="0"/>
              <a:t>and</a:t>
            </a:r>
            <a:r>
              <a:rPr lang="en-US" sz="3400" b="1" i="1" dirty="0"/>
              <a:t> prolonged recovery  </a:t>
            </a:r>
            <a:r>
              <a:rPr lang="en-US" sz="3400" b="1" dirty="0"/>
              <a:t>in patients with low SES?</a:t>
            </a:r>
          </a:p>
        </p:txBody>
      </p:sp>
      <p:sp>
        <p:nvSpPr>
          <p:cNvPr id="4" name="Slide Number Placeholder 3">
            <a:extLst>
              <a:ext uri="{FF2B5EF4-FFF2-40B4-BE49-F238E27FC236}">
                <a16:creationId xmlns:a16="http://schemas.microsoft.com/office/drawing/2014/main" id="{8FAC63E8-5557-89A8-00BB-133FAB5322D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AB7CBFE-8834-4F9E-9EAB-32DD63ED90E7}" type="slidenum">
              <a:rPr lang="en-US" smtClean="0"/>
              <a:pPr>
                <a:spcAft>
                  <a:spcPts val="600"/>
                </a:spcAft>
              </a:pPr>
              <a:t>17</a:t>
            </a:fld>
            <a:endParaRPr lang="en-US"/>
          </a:p>
        </p:txBody>
      </p:sp>
      <p:graphicFrame>
        <p:nvGraphicFramePr>
          <p:cNvPr id="7" name="Content Placeholder 2">
            <a:extLst>
              <a:ext uri="{FF2B5EF4-FFF2-40B4-BE49-F238E27FC236}">
                <a16:creationId xmlns:a16="http://schemas.microsoft.com/office/drawing/2014/main" id="{CD4DFC3B-DC3A-0E7E-FAE0-D8F5ABA83C34}"/>
              </a:ext>
            </a:extLst>
          </p:cNvPr>
          <p:cNvGraphicFramePr>
            <a:graphicFrameLocks noGrp="1"/>
          </p:cNvGraphicFramePr>
          <p:nvPr>
            <p:ph idx="1"/>
            <p:extLst>
              <p:ext uri="{D42A27DB-BD31-4B8C-83A1-F6EECF244321}">
                <p14:modId xmlns:p14="http://schemas.microsoft.com/office/powerpoint/2010/main" val="2631859066"/>
              </p:ext>
            </p:extLst>
          </p:nvPr>
        </p:nvGraphicFramePr>
        <p:xfrm>
          <a:off x="838200" y="171960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9156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071D-5763-FE08-335E-9A3C5CCB3EAB}"/>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b="1" dirty="0"/>
              <a:t>Where Optimization Does Matter</a:t>
            </a:r>
          </a:p>
        </p:txBody>
      </p:sp>
      <p:pic>
        <p:nvPicPr>
          <p:cNvPr id="5" name="Picture 4" descr="A person's buttocks with hairy legs&#10;&#10;AI-generated content may be incorrect.">
            <a:extLst>
              <a:ext uri="{FF2B5EF4-FFF2-40B4-BE49-F238E27FC236}">
                <a16:creationId xmlns:a16="http://schemas.microsoft.com/office/drawing/2014/main" id="{456BA04E-CD5A-C63C-EDC5-48496AE4B1FE}"/>
              </a:ext>
            </a:extLst>
          </p:cNvPr>
          <p:cNvPicPr>
            <a:picLocks noChangeAspect="1"/>
          </p:cNvPicPr>
          <p:nvPr/>
        </p:nvPicPr>
        <p:blipFill>
          <a:blip r:embed="rId2"/>
          <a:srcRect b="2926"/>
          <a:stretch>
            <a:fillRect/>
          </a:stretch>
        </p:blipFill>
        <p:spPr>
          <a:xfrm rot="5400000">
            <a:off x="-932497" y="932497"/>
            <a:ext cx="6858000" cy="4993005"/>
          </a:xfrm>
          <a:prstGeom prst="rect">
            <a:avLst/>
          </a:prstGeom>
        </p:spPr>
      </p:pic>
    </p:spTree>
    <p:extLst>
      <p:ext uri="{BB962C8B-B14F-4D97-AF65-F5344CB8AC3E}">
        <p14:creationId xmlns:p14="http://schemas.microsoft.com/office/powerpoint/2010/main" val="3503219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737F5-59E2-A54B-30F7-9D8E3E6D06BF}"/>
              </a:ext>
            </a:extLst>
          </p:cNvPr>
          <p:cNvSpPr>
            <a:spLocks noGrp="1"/>
          </p:cNvSpPr>
          <p:nvPr>
            <p:ph type="sldNum" sz="quarter" idx="12"/>
          </p:nvPr>
        </p:nvSpPr>
        <p:spPr/>
        <p:txBody>
          <a:bodyPr/>
          <a:lstStyle/>
          <a:p>
            <a:fld id="{CAB7CBFE-8834-4F9E-9EAB-32DD63ED90E7}" type="slidenum">
              <a:rPr lang="en-US" smtClean="0"/>
              <a:t>19</a:t>
            </a:fld>
            <a:endParaRPr lang="en-US"/>
          </a:p>
        </p:txBody>
      </p:sp>
      <p:pic>
        <p:nvPicPr>
          <p:cNvPr id="5" name="Picture 4" descr="A close-up of a heart&#10;&#10;Description automatically generated">
            <a:extLst>
              <a:ext uri="{FF2B5EF4-FFF2-40B4-BE49-F238E27FC236}">
                <a16:creationId xmlns:a16="http://schemas.microsoft.com/office/drawing/2014/main" id="{2A1F7131-99DF-7824-B004-9CB0A2371266}"/>
              </a:ext>
            </a:extLst>
          </p:cNvPr>
          <p:cNvPicPr>
            <a:picLocks noChangeAspect="1"/>
          </p:cNvPicPr>
          <p:nvPr/>
        </p:nvPicPr>
        <p:blipFill rotWithShape="1">
          <a:blip r:embed="rId4">
            <a:extLst>
              <a:ext uri="{28A0092B-C50C-407E-A947-70E740481C1C}">
                <a14:useLocalDpi xmlns:a14="http://schemas.microsoft.com/office/drawing/2010/main" val="0"/>
              </a:ext>
            </a:extLst>
          </a:blip>
          <a:srcRect l="3292" r="12410" b="6694"/>
          <a:stretch/>
        </p:blipFill>
        <p:spPr>
          <a:xfrm rot="5400000">
            <a:off x="-19125" y="1773263"/>
            <a:ext cx="4528343" cy="3759128"/>
          </a:xfrm>
          <a:prstGeom prst="rect">
            <a:avLst/>
          </a:prstGeom>
        </p:spPr>
      </p:pic>
      <p:pic>
        <p:nvPicPr>
          <p:cNvPr id="6" name="Surgery live case 2.mp4">
            <a:hlinkClick r:id="" action="ppaction://media"/>
            <a:extLst>
              <a:ext uri="{FF2B5EF4-FFF2-40B4-BE49-F238E27FC236}">
                <a16:creationId xmlns:a16="http://schemas.microsoft.com/office/drawing/2014/main" id="{EF848A78-1429-FF81-17B9-EFA25A2DA9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074" t="20696" r="34375" b="5204"/>
          <a:stretch/>
        </p:blipFill>
        <p:spPr>
          <a:xfrm>
            <a:off x="4411451" y="1388656"/>
            <a:ext cx="3526703" cy="4659142"/>
          </a:xfrm>
          <a:prstGeom prst="rect">
            <a:avLst/>
          </a:prstGeom>
        </p:spPr>
      </p:pic>
      <p:pic>
        <p:nvPicPr>
          <p:cNvPr id="7" name="Picture 6" descr="A human body with a heart shaped wound&#10;&#10;Description automatically generated">
            <a:extLst>
              <a:ext uri="{FF2B5EF4-FFF2-40B4-BE49-F238E27FC236}">
                <a16:creationId xmlns:a16="http://schemas.microsoft.com/office/drawing/2014/main" id="{5D11A586-1BEA-E41B-1A86-56F906DCC6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642601" y="1971049"/>
            <a:ext cx="4659143" cy="3494357"/>
          </a:xfrm>
          <a:prstGeom prst="rect">
            <a:avLst/>
          </a:prstGeom>
        </p:spPr>
      </p:pic>
      <p:sp>
        <p:nvSpPr>
          <p:cNvPr id="8" name="Title 1">
            <a:extLst>
              <a:ext uri="{FF2B5EF4-FFF2-40B4-BE49-F238E27FC236}">
                <a16:creationId xmlns:a16="http://schemas.microsoft.com/office/drawing/2014/main" id="{22DB1307-85E9-540B-496D-BEA2BA6AD9FB}"/>
              </a:ext>
            </a:extLst>
          </p:cNvPr>
          <p:cNvSpPr>
            <a:spLocks noGrp="1"/>
          </p:cNvSpPr>
          <p:nvPr>
            <p:ph type="title"/>
          </p:nvPr>
        </p:nvSpPr>
        <p:spPr>
          <a:xfrm>
            <a:off x="365482" y="278219"/>
            <a:ext cx="10515600" cy="1325563"/>
          </a:xfrm>
        </p:spPr>
        <p:txBody>
          <a:bodyPr/>
          <a:lstStyle/>
          <a:p>
            <a:r>
              <a:rPr lang="en-US" b="1" dirty="0"/>
              <a:t>Loss of Domain </a:t>
            </a:r>
            <a:r>
              <a:rPr lang="en-US" b="1" dirty="0">
                <a:sym typeface="Wingdings" pitchFamily="2" charset="2"/>
              </a:rPr>
              <a:t> </a:t>
            </a:r>
            <a:r>
              <a:rPr lang="en-US" b="1" dirty="0"/>
              <a:t>A Tight Closure</a:t>
            </a:r>
            <a:br>
              <a:rPr lang="en-US" b="1" dirty="0"/>
            </a:br>
            <a:endParaRPr lang="en-US" dirty="0"/>
          </a:p>
        </p:txBody>
      </p:sp>
      <p:sp>
        <p:nvSpPr>
          <p:cNvPr id="9" name="TextBox 8">
            <a:extLst>
              <a:ext uri="{FF2B5EF4-FFF2-40B4-BE49-F238E27FC236}">
                <a16:creationId xmlns:a16="http://schemas.microsoft.com/office/drawing/2014/main" id="{24A63A2A-C11D-E1F3-8C56-7357AAA533CA}"/>
              </a:ext>
            </a:extLst>
          </p:cNvPr>
          <p:cNvSpPr txBox="1"/>
          <p:nvPr/>
        </p:nvSpPr>
        <p:spPr>
          <a:xfrm>
            <a:off x="2595234" y="6259810"/>
            <a:ext cx="7717536" cy="461665"/>
          </a:xfrm>
          <a:prstGeom prst="rect">
            <a:avLst/>
          </a:prstGeom>
          <a:noFill/>
        </p:spPr>
        <p:txBody>
          <a:bodyPr wrap="square" rtlCol="0">
            <a:spAutoFit/>
          </a:bodyPr>
          <a:lstStyle/>
          <a:p>
            <a:pPr algn="ctr"/>
            <a:r>
              <a:rPr lang="en-US" sz="2400" b="1" i="1" dirty="0">
                <a:solidFill>
                  <a:srgbClr val="FF0000"/>
                </a:solidFill>
              </a:rPr>
              <a:t>Iatrogenic Abdominal Compartment Syndrome</a:t>
            </a:r>
          </a:p>
        </p:txBody>
      </p:sp>
    </p:spTree>
    <p:extLst>
      <p:ext uri="{BB962C8B-B14F-4D97-AF65-F5344CB8AC3E}">
        <p14:creationId xmlns:p14="http://schemas.microsoft.com/office/powerpoint/2010/main" val="255352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654"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853E-C8EA-761F-04D4-6DB4D238C571}"/>
              </a:ext>
            </a:extLst>
          </p:cNvPr>
          <p:cNvSpPr>
            <a:spLocks noGrp="1"/>
          </p:cNvSpPr>
          <p:nvPr>
            <p:ph type="title"/>
          </p:nvPr>
        </p:nvSpPr>
        <p:spPr/>
        <p:txBody>
          <a:bodyPr/>
          <a:lstStyle/>
          <a:p>
            <a:r>
              <a:rPr lang="en-US" b="1" dirty="0"/>
              <a:t>Disclosures</a:t>
            </a:r>
          </a:p>
        </p:txBody>
      </p:sp>
      <p:sp>
        <p:nvSpPr>
          <p:cNvPr id="3" name="Content Placeholder 2">
            <a:extLst>
              <a:ext uri="{FF2B5EF4-FFF2-40B4-BE49-F238E27FC236}">
                <a16:creationId xmlns:a16="http://schemas.microsoft.com/office/drawing/2014/main" id="{BABE4BC7-AA96-6DB7-C13B-F0C8E34DA6D0}"/>
              </a:ext>
            </a:extLst>
          </p:cNvPr>
          <p:cNvSpPr>
            <a:spLocks noGrp="1"/>
          </p:cNvSpPr>
          <p:nvPr>
            <p:ph idx="1"/>
          </p:nvPr>
        </p:nvSpPr>
        <p:spPr>
          <a:xfrm>
            <a:off x="718931" y="2005012"/>
            <a:ext cx="10515600" cy="4351338"/>
          </a:xfrm>
        </p:spPr>
        <p:txBody>
          <a:bodyPr/>
          <a:lstStyle/>
          <a:p>
            <a:r>
              <a:rPr lang="en-US" dirty="0"/>
              <a:t>American Hernia Society Disparities in Hernia Care Grant recipient</a:t>
            </a:r>
          </a:p>
        </p:txBody>
      </p:sp>
      <p:sp>
        <p:nvSpPr>
          <p:cNvPr id="4" name="Slide Number Placeholder 3">
            <a:extLst>
              <a:ext uri="{FF2B5EF4-FFF2-40B4-BE49-F238E27FC236}">
                <a16:creationId xmlns:a16="http://schemas.microsoft.com/office/drawing/2014/main" id="{B9FA18F8-CF19-D02D-48A1-3C1A57D01083}"/>
              </a:ext>
            </a:extLst>
          </p:cNvPr>
          <p:cNvSpPr>
            <a:spLocks noGrp="1"/>
          </p:cNvSpPr>
          <p:nvPr>
            <p:ph type="sldNum" sz="quarter" idx="12"/>
          </p:nvPr>
        </p:nvSpPr>
        <p:spPr/>
        <p:txBody>
          <a:bodyPr/>
          <a:lstStyle/>
          <a:p>
            <a:fld id="{CAB7CBFE-8834-4F9E-9EAB-32DD63ED90E7}" type="slidenum">
              <a:rPr lang="en-US" smtClean="0"/>
              <a:t>2</a:t>
            </a:fld>
            <a:endParaRPr lang="en-US"/>
          </a:p>
        </p:txBody>
      </p:sp>
    </p:spTree>
    <p:extLst>
      <p:ext uri="{BB962C8B-B14F-4D97-AF65-F5344CB8AC3E}">
        <p14:creationId xmlns:p14="http://schemas.microsoft.com/office/powerpoint/2010/main" val="2801997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DD581C-3918-AA9B-BCB5-102BB0963501}"/>
              </a:ext>
            </a:extLst>
          </p:cNvPr>
          <p:cNvSpPr>
            <a:spLocks noGrp="1"/>
          </p:cNvSpPr>
          <p:nvPr>
            <p:ph type="sldNum" sz="quarter" idx="12"/>
          </p:nvPr>
        </p:nvSpPr>
        <p:spPr/>
        <p:txBody>
          <a:bodyPr/>
          <a:lstStyle/>
          <a:p>
            <a:fld id="{CAB7CBFE-8834-4F9E-9EAB-32DD63ED90E7}" type="slidenum">
              <a:rPr lang="en-US" smtClean="0"/>
              <a:t>20</a:t>
            </a:fld>
            <a:endParaRPr lang="en-US"/>
          </a:p>
        </p:txBody>
      </p:sp>
      <p:pic>
        <p:nvPicPr>
          <p:cNvPr id="10" name="Content Placeholder 6" descr="A person with a large belly&#10;&#10;Description automatically generated">
            <a:extLst>
              <a:ext uri="{FF2B5EF4-FFF2-40B4-BE49-F238E27FC236}">
                <a16:creationId xmlns:a16="http://schemas.microsoft.com/office/drawing/2014/main" id="{1171CF94-2CAF-7055-A276-B3057500BEB3}"/>
              </a:ext>
            </a:extLst>
          </p:cNvPr>
          <p:cNvPicPr>
            <a:picLocks noChangeAspect="1"/>
          </p:cNvPicPr>
          <p:nvPr/>
        </p:nvPicPr>
        <p:blipFill>
          <a:blip r:embed="rId2"/>
          <a:stretch>
            <a:fillRect/>
          </a:stretch>
        </p:blipFill>
        <p:spPr>
          <a:xfrm rot="5400000">
            <a:off x="7689391" y="2243529"/>
            <a:ext cx="4922875" cy="3692155"/>
          </a:xfrm>
          <a:prstGeom prst="rect">
            <a:avLst/>
          </a:prstGeom>
        </p:spPr>
      </p:pic>
      <p:pic>
        <p:nvPicPr>
          <p:cNvPr id="11" name="Picture 10" descr="A person sitting on a bed&#10;&#10;Description automatically generated">
            <a:extLst>
              <a:ext uri="{FF2B5EF4-FFF2-40B4-BE49-F238E27FC236}">
                <a16:creationId xmlns:a16="http://schemas.microsoft.com/office/drawing/2014/main" id="{C1EBFB49-43E6-7704-C420-D7B93403BF84}"/>
              </a:ext>
            </a:extLst>
          </p:cNvPr>
          <p:cNvPicPr>
            <a:picLocks noChangeAspect="1"/>
          </p:cNvPicPr>
          <p:nvPr/>
        </p:nvPicPr>
        <p:blipFill>
          <a:blip r:embed="rId3"/>
          <a:stretch>
            <a:fillRect/>
          </a:stretch>
        </p:blipFill>
        <p:spPr>
          <a:xfrm rot="5400000">
            <a:off x="-472554" y="2243528"/>
            <a:ext cx="4922874" cy="3692156"/>
          </a:xfrm>
          <a:prstGeom prst="rect">
            <a:avLst/>
          </a:prstGeom>
        </p:spPr>
      </p:pic>
      <p:pic>
        <p:nvPicPr>
          <p:cNvPr id="12" name="Picture 11" descr="A person's back with a scar&#10;&#10;Description automatically generated">
            <a:extLst>
              <a:ext uri="{FF2B5EF4-FFF2-40B4-BE49-F238E27FC236}">
                <a16:creationId xmlns:a16="http://schemas.microsoft.com/office/drawing/2014/main" id="{B48C5011-2549-E9DF-F384-5248E8ACB94D}"/>
              </a:ext>
            </a:extLst>
          </p:cNvPr>
          <p:cNvPicPr>
            <a:picLocks noChangeAspect="1"/>
          </p:cNvPicPr>
          <p:nvPr/>
        </p:nvPicPr>
        <p:blipFill rotWithShape="1">
          <a:blip r:embed="rId4"/>
          <a:srcRect l="18141" t="2729" b="5555"/>
          <a:stretch/>
        </p:blipFill>
        <p:spPr>
          <a:xfrm rot="5400000">
            <a:off x="3609582" y="2021236"/>
            <a:ext cx="4922874" cy="4136741"/>
          </a:xfrm>
          <a:prstGeom prst="rect">
            <a:avLst/>
          </a:prstGeom>
        </p:spPr>
      </p:pic>
      <p:sp>
        <p:nvSpPr>
          <p:cNvPr id="13" name="TextBox 12">
            <a:extLst>
              <a:ext uri="{FF2B5EF4-FFF2-40B4-BE49-F238E27FC236}">
                <a16:creationId xmlns:a16="http://schemas.microsoft.com/office/drawing/2014/main" id="{2F2711EC-9687-F276-3AD2-460EBCD177D0}"/>
              </a:ext>
            </a:extLst>
          </p:cNvPr>
          <p:cNvSpPr txBox="1"/>
          <p:nvPr/>
        </p:nvSpPr>
        <p:spPr>
          <a:xfrm>
            <a:off x="5188937" y="136525"/>
            <a:ext cx="5900906" cy="1754326"/>
          </a:xfrm>
          <a:prstGeom prst="rect">
            <a:avLst/>
          </a:prstGeom>
          <a:noFill/>
        </p:spPr>
        <p:txBody>
          <a:bodyPr wrap="square" rtlCol="0">
            <a:spAutoFit/>
          </a:bodyPr>
          <a:lstStyle/>
          <a:p>
            <a:pPr marL="285750" indent="-285750">
              <a:buFontTx/>
              <a:buChar char="-"/>
            </a:pPr>
            <a:r>
              <a:rPr lang="en-US" dirty="0"/>
              <a:t>BMI 40, diabetes</a:t>
            </a:r>
          </a:p>
          <a:p>
            <a:pPr marL="285750" indent="-285750">
              <a:buFontTx/>
              <a:buChar char="-"/>
            </a:pPr>
            <a:r>
              <a:rPr lang="en-US" dirty="0"/>
              <a:t>19cm x 22cm hernia</a:t>
            </a:r>
          </a:p>
          <a:p>
            <a:pPr marL="285750" indent="-285750">
              <a:buFontTx/>
              <a:buChar char="-"/>
            </a:pPr>
            <a:r>
              <a:rPr lang="en-US" dirty="0"/>
              <a:t>Vent: 3 days, extubated to </a:t>
            </a:r>
            <a:r>
              <a:rPr lang="en-US" dirty="0" err="1"/>
              <a:t>HighFlow</a:t>
            </a:r>
            <a:endParaRPr lang="en-US" dirty="0"/>
          </a:p>
          <a:p>
            <a:pPr marL="285750" indent="-285750">
              <a:buFontTx/>
              <a:buChar char="-"/>
            </a:pPr>
            <a:r>
              <a:rPr lang="en-US" dirty="0"/>
              <a:t>Creatinine: 1.31 (from 0.59)</a:t>
            </a:r>
          </a:p>
          <a:p>
            <a:pPr marL="285750" indent="-285750">
              <a:buFontTx/>
              <a:buChar char="-"/>
            </a:pPr>
            <a:r>
              <a:rPr lang="en-US" dirty="0"/>
              <a:t>D/C POD 12</a:t>
            </a:r>
          </a:p>
          <a:p>
            <a:pPr marL="285750" indent="-285750">
              <a:buFontTx/>
              <a:buChar char="-"/>
            </a:pPr>
            <a:endParaRPr lang="en-US" dirty="0"/>
          </a:p>
        </p:txBody>
      </p:sp>
      <p:sp>
        <p:nvSpPr>
          <p:cNvPr id="14" name="Title 1">
            <a:extLst>
              <a:ext uri="{FF2B5EF4-FFF2-40B4-BE49-F238E27FC236}">
                <a16:creationId xmlns:a16="http://schemas.microsoft.com/office/drawing/2014/main" id="{27214012-FF63-4167-F1C5-80B7330955F6}"/>
              </a:ext>
            </a:extLst>
          </p:cNvPr>
          <p:cNvSpPr>
            <a:spLocks noGrp="1"/>
          </p:cNvSpPr>
          <p:nvPr>
            <p:ph type="title"/>
          </p:nvPr>
        </p:nvSpPr>
        <p:spPr>
          <a:xfrm>
            <a:off x="282823" y="306956"/>
            <a:ext cx="10515600" cy="1325563"/>
          </a:xfrm>
        </p:spPr>
        <p:txBody>
          <a:bodyPr/>
          <a:lstStyle/>
          <a:p>
            <a:r>
              <a:rPr lang="en-US" b="1" dirty="0"/>
              <a:t>Before/After (52F)</a:t>
            </a:r>
            <a:endParaRPr lang="en-US" dirty="0"/>
          </a:p>
        </p:txBody>
      </p:sp>
    </p:spTree>
    <p:extLst>
      <p:ext uri="{BB962C8B-B14F-4D97-AF65-F5344CB8AC3E}">
        <p14:creationId xmlns:p14="http://schemas.microsoft.com/office/powerpoint/2010/main" val="37098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5C7405-041A-64F2-9C3E-4A73C4C0EA4C}"/>
              </a:ext>
            </a:extLst>
          </p:cNvPr>
          <p:cNvSpPr>
            <a:spLocks noGrp="1"/>
          </p:cNvSpPr>
          <p:nvPr>
            <p:ph type="sldNum" sz="quarter" idx="12"/>
          </p:nvPr>
        </p:nvSpPr>
        <p:spPr/>
        <p:txBody>
          <a:bodyPr/>
          <a:lstStyle/>
          <a:p>
            <a:fld id="{CAB7CBFE-8834-4F9E-9EAB-32DD63ED90E7}" type="slidenum">
              <a:rPr lang="en-US" smtClean="0"/>
              <a:t>21</a:t>
            </a:fld>
            <a:endParaRPr lang="en-US"/>
          </a:p>
        </p:txBody>
      </p:sp>
      <p:sp>
        <p:nvSpPr>
          <p:cNvPr id="5" name="Title 1">
            <a:extLst>
              <a:ext uri="{FF2B5EF4-FFF2-40B4-BE49-F238E27FC236}">
                <a16:creationId xmlns:a16="http://schemas.microsoft.com/office/drawing/2014/main" id="{C55B85AF-02A1-D56D-4C3B-7935F92DB9A6}"/>
              </a:ext>
            </a:extLst>
          </p:cNvPr>
          <p:cNvSpPr>
            <a:spLocks noGrp="1"/>
          </p:cNvSpPr>
          <p:nvPr>
            <p:ph type="title"/>
          </p:nvPr>
        </p:nvSpPr>
        <p:spPr>
          <a:xfrm>
            <a:off x="602309" y="725465"/>
            <a:ext cx="10515600" cy="1325563"/>
          </a:xfrm>
        </p:spPr>
        <p:txBody>
          <a:bodyPr/>
          <a:lstStyle/>
          <a:p>
            <a:r>
              <a:rPr lang="en-US" b="1" dirty="0"/>
              <a:t>Before/After (69M)</a:t>
            </a:r>
            <a:br>
              <a:rPr lang="en-US" b="1" dirty="0"/>
            </a:br>
            <a:endParaRPr lang="en-US" dirty="0"/>
          </a:p>
        </p:txBody>
      </p:sp>
      <p:pic>
        <p:nvPicPr>
          <p:cNvPr id="6" name="Content Placeholder 4" descr="A person with a scar on their back&#10;&#10;AI-generated content may be incorrect.">
            <a:extLst>
              <a:ext uri="{FF2B5EF4-FFF2-40B4-BE49-F238E27FC236}">
                <a16:creationId xmlns:a16="http://schemas.microsoft.com/office/drawing/2014/main" id="{C42878DE-4472-E731-F5FB-041457892609}"/>
              </a:ext>
            </a:extLst>
          </p:cNvPr>
          <p:cNvPicPr>
            <a:picLocks noGrp="1" noChangeAspect="1"/>
          </p:cNvPicPr>
          <p:nvPr>
            <p:ph idx="1"/>
          </p:nvPr>
        </p:nvPicPr>
        <p:blipFill>
          <a:blip r:embed="rId2"/>
          <a:srcRect l="22201"/>
          <a:stretch>
            <a:fillRect/>
          </a:stretch>
        </p:blipFill>
        <p:spPr>
          <a:xfrm rot="5400000">
            <a:off x="535829" y="1829571"/>
            <a:ext cx="3696073" cy="3563112"/>
          </a:xfrm>
        </p:spPr>
      </p:pic>
      <p:pic>
        <p:nvPicPr>
          <p:cNvPr id="7" name="Picture 6" descr="A person's back with scar on it&#10;&#10;AI-generated content may be incorrect.">
            <a:extLst>
              <a:ext uri="{FF2B5EF4-FFF2-40B4-BE49-F238E27FC236}">
                <a16:creationId xmlns:a16="http://schemas.microsoft.com/office/drawing/2014/main" id="{E5EBA230-A9CA-2905-D688-59325924A0AB}"/>
              </a:ext>
            </a:extLst>
          </p:cNvPr>
          <p:cNvPicPr>
            <a:picLocks noChangeAspect="1"/>
          </p:cNvPicPr>
          <p:nvPr/>
        </p:nvPicPr>
        <p:blipFill>
          <a:blip r:embed="rId3"/>
          <a:srcRect l="24000"/>
          <a:stretch>
            <a:fillRect/>
          </a:stretch>
        </p:blipFill>
        <p:spPr>
          <a:xfrm rot="5400000">
            <a:off x="4490740" y="1797994"/>
            <a:ext cx="3696075" cy="3647443"/>
          </a:xfrm>
          <a:prstGeom prst="rect">
            <a:avLst/>
          </a:prstGeom>
        </p:spPr>
      </p:pic>
      <p:sp>
        <p:nvSpPr>
          <p:cNvPr id="8" name="TextBox 7">
            <a:extLst>
              <a:ext uri="{FF2B5EF4-FFF2-40B4-BE49-F238E27FC236}">
                <a16:creationId xmlns:a16="http://schemas.microsoft.com/office/drawing/2014/main" id="{7F76A60E-6CE2-B0A1-0BAA-641878A31E9C}"/>
              </a:ext>
            </a:extLst>
          </p:cNvPr>
          <p:cNvSpPr txBox="1"/>
          <p:nvPr/>
        </p:nvSpPr>
        <p:spPr>
          <a:xfrm>
            <a:off x="8273593" y="1862270"/>
            <a:ext cx="3746129" cy="3785652"/>
          </a:xfrm>
          <a:prstGeom prst="rect">
            <a:avLst/>
          </a:prstGeom>
          <a:noFill/>
        </p:spPr>
        <p:txBody>
          <a:bodyPr wrap="square" rtlCol="0">
            <a:spAutoFit/>
          </a:bodyPr>
          <a:lstStyle/>
          <a:p>
            <a:pPr marL="285750" indent="-285750">
              <a:buFontTx/>
              <a:buChar char="-"/>
            </a:pPr>
            <a:r>
              <a:rPr lang="en-US" sz="2000" dirty="0"/>
              <a:t>BMI 47, Diabetes</a:t>
            </a:r>
          </a:p>
          <a:p>
            <a:pPr marL="285750" indent="-285750">
              <a:buFontTx/>
              <a:buChar char="-"/>
            </a:pPr>
            <a:endParaRPr lang="en-US" sz="2000" dirty="0"/>
          </a:p>
          <a:p>
            <a:pPr marL="285750" indent="-285750">
              <a:buFontTx/>
              <a:buChar char="-"/>
            </a:pPr>
            <a:r>
              <a:rPr lang="en-US" sz="2000" dirty="0"/>
              <a:t>23cm x 23cm hernia</a:t>
            </a:r>
          </a:p>
          <a:p>
            <a:pPr marL="285750" indent="-285750">
              <a:buFontTx/>
              <a:buChar char="-"/>
            </a:pPr>
            <a:endParaRPr lang="en-US" sz="2000" dirty="0"/>
          </a:p>
          <a:p>
            <a:pPr marL="285750" indent="-285750">
              <a:buFontTx/>
              <a:buChar char="-"/>
            </a:pPr>
            <a:r>
              <a:rPr lang="en-US" sz="2000" dirty="0"/>
              <a:t>Vent: 27 days, VAP, ARDS, now tracheostomy</a:t>
            </a:r>
          </a:p>
          <a:p>
            <a:pPr marL="285750" indent="-285750">
              <a:buFontTx/>
              <a:buChar char="-"/>
            </a:pPr>
            <a:endParaRPr lang="en-US" sz="2000" dirty="0"/>
          </a:p>
          <a:p>
            <a:pPr marL="285750" indent="-285750">
              <a:buFontTx/>
              <a:buChar char="-"/>
            </a:pPr>
            <a:r>
              <a:rPr lang="en-US" sz="2000" dirty="0"/>
              <a:t>Creatinine: 1.91, dialysis 3 weeks </a:t>
            </a:r>
          </a:p>
          <a:p>
            <a:pPr marL="285750" indent="-285750">
              <a:buFontTx/>
              <a:buChar char="-"/>
            </a:pPr>
            <a:endParaRPr lang="en-US" sz="2000" dirty="0"/>
          </a:p>
          <a:p>
            <a:pPr marL="285750" indent="-285750">
              <a:buFontTx/>
              <a:buChar char="-"/>
            </a:pPr>
            <a:r>
              <a:rPr lang="en-US" sz="2000" dirty="0"/>
              <a:t>Discharged POD 45 to a vent weaning center</a:t>
            </a:r>
          </a:p>
        </p:txBody>
      </p:sp>
    </p:spTree>
    <p:extLst>
      <p:ext uri="{BB962C8B-B14F-4D97-AF65-F5344CB8AC3E}">
        <p14:creationId xmlns:p14="http://schemas.microsoft.com/office/powerpoint/2010/main" val="3960264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2AC1-0AF3-3E0B-8E7F-A4D98A41BDC8}"/>
              </a:ext>
            </a:extLst>
          </p:cNvPr>
          <p:cNvSpPr>
            <a:spLocks noGrp="1"/>
          </p:cNvSpPr>
          <p:nvPr>
            <p:ph type="title"/>
          </p:nvPr>
        </p:nvSpPr>
        <p:spPr/>
        <p:txBody>
          <a:bodyPr/>
          <a:lstStyle/>
          <a:p>
            <a:r>
              <a:rPr lang="en-US" b="1" dirty="0"/>
              <a:t>The Bottom Line</a:t>
            </a:r>
            <a:endParaRPr lang="en-US" dirty="0"/>
          </a:p>
        </p:txBody>
      </p:sp>
      <p:sp>
        <p:nvSpPr>
          <p:cNvPr id="3" name="Content Placeholder 2">
            <a:extLst>
              <a:ext uri="{FF2B5EF4-FFF2-40B4-BE49-F238E27FC236}">
                <a16:creationId xmlns:a16="http://schemas.microsoft.com/office/drawing/2014/main" id="{63C12ECA-7167-723A-8B8B-3F0628011B08}"/>
              </a:ext>
            </a:extLst>
          </p:cNvPr>
          <p:cNvSpPr>
            <a:spLocks noGrp="1"/>
          </p:cNvSpPr>
          <p:nvPr>
            <p:ph idx="1"/>
          </p:nvPr>
        </p:nvSpPr>
        <p:spPr/>
        <p:txBody>
          <a:bodyPr/>
          <a:lstStyle/>
          <a:p>
            <a:r>
              <a:rPr lang="en-US" sz="2400" dirty="0"/>
              <a:t>Symptomatic ventral hernia patients </a:t>
            </a:r>
            <a:r>
              <a:rPr lang="en-US" sz="2400" b="1" i="1" dirty="0"/>
              <a:t>should not </a:t>
            </a:r>
            <a:r>
              <a:rPr lang="en-US" sz="2400" dirty="0"/>
              <a:t>be denied surgery based on </a:t>
            </a:r>
            <a:r>
              <a:rPr lang="en-US" sz="2400" b="1" dirty="0"/>
              <a:t>smoking status, BMI or HbA1C</a:t>
            </a:r>
          </a:p>
          <a:p>
            <a:endParaRPr lang="en-US" sz="2400" dirty="0"/>
          </a:p>
          <a:p>
            <a:r>
              <a:rPr lang="en-US" sz="2400" dirty="0"/>
              <a:t>SES should be considered when operating on un-optimized patients</a:t>
            </a:r>
          </a:p>
          <a:p>
            <a:pPr lvl="1"/>
            <a:r>
              <a:rPr lang="en-US" dirty="0"/>
              <a:t>Warn them of the postoperative storm</a:t>
            </a:r>
          </a:p>
          <a:p>
            <a:pPr lvl="1"/>
            <a:r>
              <a:rPr lang="en-US" dirty="0"/>
              <a:t>Healthcare resources to help manage potential complications should be discussed in advance   </a:t>
            </a:r>
          </a:p>
          <a:p>
            <a:pPr marL="457200" lvl="1" indent="0">
              <a:buNone/>
            </a:pPr>
            <a:endParaRPr lang="en-US" dirty="0"/>
          </a:p>
          <a:p>
            <a:r>
              <a:rPr lang="en-US" sz="2400" dirty="0"/>
              <a:t>Be cautious in massive LOD hernias in the un-optimized</a:t>
            </a:r>
          </a:p>
          <a:p>
            <a:endParaRPr lang="en-US" dirty="0"/>
          </a:p>
        </p:txBody>
      </p:sp>
      <p:sp>
        <p:nvSpPr>
          <p:cNvPr id="4" name="Slide Number Placeholder 3">
            <a:extLst>
              <a:ext uri="{FF2B5EF4-FFF2-40B4-BE49-F238E27FC236}">
                <a16:creationId xmlns:a16="http://schemas.microsoft.com/office/drawing/2014/main" id="{0B5776CC-D634-7DF1-5E4B-532D0B7684F9}"/>
              </a:ext>
            </a:extLst>
          </p:cNvPr>
          <p:cNvSpPr>
            <a:spLocks noGrp="1"/>
          </p:cNvSpPr>
          <p:nvPr>
            <p:ph type="sldNum" sz="quarter" idx="12"/>
          </p:nvPr>
        </p:nvSpPr>
        <p:spPr/>
        <p:txBody>
          <a:bodyPr/>
          <a:lstStyle/>
          <a:p>
            <a:fld id="{CAB7CBFE-8834-4F9E-9EAB-32DD63ED90E7}" type="slidenum">
              <a:rPr lang="en-US" smtClean="0"/>
              <a:t>22</a:t>
            </a:fld>
            <a:endParaRPr lang="en-US"/>
          </a:p>
        </p:txBody>
      </p:sp>
    </p:spTree>
    <p:extLst>
      <p:ext uri="{BB962C8B-B14F-4D97-AF65-F5344CB8AC3E}">
        <p14:creationId xmlns:p14="http://schemas.microsoft.com/office/powerpoint/2010/main" val="129495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6DBEF4-BE88-6CE5-09DB-38C6D7142FFD}"/>
              </a:ext>
            </a:extLst>
          </p:cNvPr>
          <p:cNvSpPr>
            <a:spLocks noGrp="1"/>
          </p:cNvSpPr>
          <p:nvPr>
            <p:ph type="sldNum" sz="quarter" idx="12"/>
          </p:nvPr>
        </p:nvSpPr>
        <p:spPr/>
        <p:txBody>
          <a:bodyPr/>
          <a:lstStyle/>
          <a:p>
            <a:fld id="{CAB7CBFE-8834-4F9E-9EAB-32DD63ED90E7}" type="slidenum">
              <a:rPr lang="en-US" smtClean="0"/>
              <a:t>23</a:t>
            </a:fld>
            <a:endParaRPr lang="en-US"/>
          </a:p>
        </p:txBody>
      </p:sp>
      <p:pic>
        <p:nvPicPr>
          <p:cNvPr id="6" name="Picture 5" descr="A black and blue logo&#10;&#10;AI-generated content may be incorrect.">
            <a:extLst>
              <a:ext uri="{FF2B5EF4-FFF2-40B4-BE49-F238E27FC236}">
                <a16:creationId xmlns:a16="http://schemas.microsoft.com/office/drawing/2014/main" id="{A1E6419E-7806-3A94-2153-2BB6013D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152" y="2707363"/>
            <a:ext cx="9269695" cy="1443274"/>
          </a:xfrm>
          <a:prstGeom prst="rect">
            <a:avLst/>
          </a:prstGeom>
        </p:spPr>
      </p:pic>
    </p:spTree>
    <p:extLst>
      <p:ext uri="{BB962C8B-B14F-4D97-AF65-F5344CB8AC3E}">
        <p14:creationId xmlns:p14="http://schemas.microsoft.com/office/powerpoint/2010/main" val="1482801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 text on a white background&#10;&#10;AI-generated content may be incorrect.">
            <a:extLst>
              <a:ext uri="{FF2B5EF4-FFF2-40B4-BE49-F238E27FC236}">
                <a16:creationId xmlns:a16="http://schemas.microsoft.com/office/drawing/2014/main" id="{14402C58-AE1A-D374-3812-3089896CA9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578" y="140494"/>
            <a:ext cx="7442200" cy="1625600"/>
          </a:xfrm>
          <a:ln>
            <a:solidFill>
              <a:schemeClr val="tx1"/>
            </a:solidFill>
          </a:ln>
        </p:spPr>
      </p:pic>
      <p:sp>
        <p:nvSpPr>
          <p:cNvPr id="4" name="Slide Number Placeholder 3">
            <a:extLst>
              <a:ext uri="{FF2B5EF4-FFF2-40B4-BE49-F238E27FC236}">
                <a16:creationId xmlns:a16="http://schemas.microsoft.com/office/drawing/2014/main" id="{4DA66969-8DE7-C286-4A36-6516B0AE179F}"/>
              </a:ext>
            </a:extLst>
          </p:cNvPr>
          <p:cNvSpPr>
            <a:spLocks noGrp="1"/>
          </p:cNvSpPr>
          <p:nvPr>
            <p:ph type="sldNum" sz="quarter" idx="12"/>
          </p:nvPr>
        </p:nvSpPr>
        <p:spPr/>
        <p:txBody>
          <a:bodyPr/>
          <a:lstStyle/>
          <a:p>
            <a:fld id="{CAB7CBFE-8834-4F9E-9EAB-32DD63ED90E7}" type="slidenum">
              <a:rPr lang="en-US" smtClean="0"/>
              <a:t>24</a:t>
            </a:fld>
            <a:endParaRPr lang="en-US"/>
          </a:p>
        </p:txBody>
      </p:sp>
      <p:sp>
        <p:nvSpPr>
          <p:cNvPr id="7" name="Content Placeholder 2">
            <a:extLst>
              <a:ext uri="{FF2B5EF4-FFF2-40B4-BE49-F238E27FC236}">
                <a16:creationId xmlns:a16="http://schemas.microsoft.com/office/drawing/2014/main" id="{C955F03D-A1F3-E775-63BC-EE6B969C4A01}"/>
              </a:ext>
            </a:extLst>
          </p:cNvPr>
          <p:cNvSpPr txBox="1">
            <a:spLocks/>
          </p:cNvSpPr>
          <p:nvPr/>
        </p:nvSpPr>
        <p:spPr>
          <a:xfrm>
            <a:off x="838200" y="1825625"/>
            <a:ext cx="5748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endParaRPr lang="en-US" dirty="0"/>
          </a:p>
        </p:txBody>
      </p:sp>
      <p:sp>
        <p:nvSpPr>
          <p:cNvPr id="8" name="Content Placeholder 2">
            <a:extLst>
              <a:ext uri="{FF2B5EF4-FFF2-40B4-BE49-F238E27FC236}">
                <a16:creationId xmlns:a16="http://schemas.microsoft.com/office/drawing/2014/main" id="{79CC4E00-8300-E7B7-506E-D023EF4FAAB1}"/>
              </a:ext>
            </a:extLst>
          </p:cNvPr>
          <p:cNvSpPr txBox="1">
            <a:spLocks/>
          </p:cNvSpPr>
          <p:nvPr/>
        </p:nvSpPr>
        <p:spPr>
          <a:xfrm>
            <a:off x="413578" y="2197375"/>
            <a:ext cx="60534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Optimized patients (HbA1c &lt;7.2, smoking abstinence) vs unoptimized patients</a:t>
            </a:r>
          </a:p>
          <a:p>
            <a:r>
              <a:rPr lang="en-CA" sz="2000" dirty="0"/>
              <a:t>63.2% maintained HbA1c ≤ 7.2 </a:t>
            </a:r>
          </a:p>
          <a:p>
            <a:r>
              <a:rPr lang="en-CA" sz="2000" dirty="0"/>
              <a:t>58.6% maintained smoking cessation with long-term follow-up</a:t>
            </a:r>
            <a:endParaRPr lang="en-US" sz="2000" dirty="0"/>
          </a:p>
          <a:p>
            <a:endParaRPr lang="en-US" sz="2000" dirty="0"/>
          </a:p>
          <a:p>
            <a:endParaRPr lang="en-US" sz="2400" dirty="0"/>
          </a:p>
        </p:txBody>
      </p:sp>
      <p:pic>
        <p:nvPicPr>
          <p:cNvPr id="11" name="Picture 10" descr="A graph of a patient's recovery&#10;&#10;AI-generated content may be incorrect.">
            <a:extLst>
              <a:ext uri="{FF2B5EF4-FFF2-40B4-BE49-F238E27FC236}">
                <a16:creationId xmlns:a16="http://schemas.microsoft.com/office/drawing/2014/main" id="{B6FAF7FC-EDAF-58EA-CC68-90E7628AB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987" y="2090392"/>
            <a:ext cx="5667013" cy="4086571"/>
          </a:xfrm>
          <a:prstGeom prst="rect">
            <a:avLst/>
          </a:prstGeom>
        </p:spPr>
      </p:pic>
      <p:sp>
        <p:nvSpPr>
          <p:cNvPr id="12" name="TextBox 11">
            <a:extLst>
              <a:ext uri="{FF2B5EF4-FFF2-40B4-BE49-F238E27FC236}">
                <a16:creationId xmlns:a16="http://schemas.microsoft.com/office/drawing/2014/main" id="{D97F0A64-A939-6358-52F5-1157648F1107}"/>
              </a:ext>
            </a:extLst>
          </p:cNvPr>
          <p:cNvSpPr txBox="1"/>
          <p:nvPr/>
        </p:nvSpPr>
        <p:spPr>
          <a:xfrm>
            <a:off x="241300" y="4630242"/>
            <a:ext cx="6225761" cy="923330"/>
          </a:xfrm>
          <a:prstGeom prst="rect">
            <a:avLst/>
          </a:prstGeom>
          <a:noFill/>
        </p:spPr>
        <p:txBody>
          <a:bodyPr wrap="square" rtlCol="0">
            <a:spAutoFit/>
          </a:bodyPr>
          <a:lstStyle/>
          <a:p>
            <a:pPr algn="ctr"/>
            <a:r>
              <a:rPr lang="en-CA" b="1" i="1" dirty="0">
                <a:solidFill>
                  <a:srgbClr val="FF0000"/>
                </a:solidFill>
              </a:rPr>
              <a:t>“Patients’ and surgeons’ efforts last well beyond the operation and positively impact patients’ overall health long-term”</a:t>
            </a:r>
            <a:endParaRPr lang="en-US" b="1" i="1" dirty="0">
              <a:solidFill>
                <a:srgbClr val="FF0000"/>
              </a:solidFill>
            </a:endParaRPr>
          </a:p>
        </p:txBody>
      </p:sp>
    </p:spTree>
    <p:extLst>
      <p:ext uri="{BB962C8B-B14F-4D97-AF65-F5344CB8AC3E}">
        <p14:creationId xmlns:p14="http://schemas.microsoft.com/office/powerpoint/2010/main" val="912203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EEDA6-B52A-B42A-FCE6-C29DB1555FD8}"/>
              </a:ext>
            </a:extLst>
          </p:cNvPr>
          <p:cNvSpPr>
            <a:spLocks noGrp="1"/>
          </p:cNvSpPr>
          <p:nvPr>
            <p:ph type="ctrTitle"/>
          </p:nvPr>
        </p:nvSpPr>
        <p:spPr/>
        <p:txBody>
          <a:bodyPr/>
          <a:lstStyle/>
          <a:p>
            <a:r>
              <a:rPr lang="en-US" b="1" dirty="0"/>
              <a:t>Thank You!</a:t>
            </a:r>
          </a:p>
        </p:txBody>
      </p:sp>
      <p:sp>
        <p:nvSpPr>
          <p:cNvPr id="3" name="Subtitle 2">
            <a:extLst>
              <a:ext uri="{FF2B5EF4-FFF2-40B4-BE49-F238E27FC236}">
                <a16:creationId xmlns:a16="http://schemas.microsoft.com/office/drawing/2014/main" id="{828837D4-D1B9-E117-FFA9-0234E75846E5}"/>
              </a:ext>
            </a:extLst>
          </p:cNvPr>
          <p:cNvSpPr>
            <a:spLocks noGrp="1"/>
          </p:cNvSpPr>
          <p:nvPr>
            <p:ph type="subTitle" idx="1"/>
          </p:nvPr>
        </p:nvSpPr>
        <p:spPr/>
        <p:txBody>
          <a:bodyPr/>
          <a:lstStyle/>
          <a:p>
            <a:r>
              <a:rPr lang="en-US" b="1" dirty="0"/>
              <a:t>Questions?</a:t>
            </a:r>
          </a:p>
        </p:txBody>
      </p:sp>
    </p:spTree>
    <p:extLst>
      <p:ext uri="{BB962C8B-B14F-4D97-AF65-F5344CB8AC3E}">
        <p14:creationId xmlns:p14="http://schemas.microsoft.com/office/powerpoint/2010/main" val="3085914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8B4B30-C0D1-641A-E3D0-CE0FC6701768}"/>
              </a:ext>
            </a:extLst>
          </p:cNvPr>
          <p:cNvSpPr>
            <a:spLocks noGrp="1"/>
          </p:cNvSpPr>
          <p:nvPr>
            <p:ph type="sldNum" sz="quarter" idx="12"/>
          </p:nvPr>
        </p:nvSpPr>
        <p:spPr/>
        <p:txBody>
          <a:bodyPr/>
          <a:lstStyle/>
          <a:p>
            <a:fld id="{CAB7CBFE-8834-4F9E-9EAB-32DD63ED90E7}" type="slidenum">
              <a:rPr lang="en-US" smtClean="0"/>
              <a:t>26</a:t>
            </a:fld>
            <a:endParaRPr lang="en-US"/>
          </a:p>
        </p:txBody>
      </p:sp>
      <p:sp>
        <p:nvSpPr>
          <p:cNvPr id="5" name="Title 1">
            <a:extLst>
              <a:ext uri="{FF2B5EF4-FFF2-40B4-BE49-F238E27FC236}">
                <a16:creationId xmlns:a16="http://schemas.microsoft.com/office/drawing/2014/main" id="{689E9463-4F37-9CB7-C9F9-1890C220E07B}"/>
              </a:ext>
            </a:extLst>
          </p:cNvPr>
          <p:cNvSpPr txBox="1">
            <a:spLocks/>
          </p:cNvSpPr>
          <p:nvPr/>
        </p:nvSpPr>
        <p:spPr>
          <a:xfrm>
            <a:off x="44805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B155E"/>
                </a:solidFill>
                <a:latin typeface="+mj-lt"/>
                <a:ea typeface="+mj-ea"/>
                <a:cs typeface="+mj-cs"/>
              </a:defRPr>
            </a:lvl1pPr>
          </a:lstStyle>
          <a:p>
            <a:r>
              <a:rPr lang="en-US" b="1"/>
              <a:t>How Does SES Effect Outcomes?</a:t>
            </a:r>
            <a:endParaRPr lang="en-US" b="1" dirty="0"/>
          </a:p>
        </p:txBody>
      </p:sp>
      <p:pic>
        <p:nvPicPr>
          <p:cNvPr id="6" name="Content Placeholder 4">
            <a:extLst>
              <a:ext uri="{FF2B5EF4-FFF2-40B4-BE49-F238E27FC236}">
                <a16:creationId xmlns:a16="http://schemas.microsoft.com/office/drawing/2014/main" id="{10812865-4B19-7860-79EA-E73103F767B1}"/>
              </a:ext>
            </a:extLst>
          </p:cNvPr>
          <p:cNvPicPr>
            <a:picLocks noChangeAspect="1"/>
          </p:cNvPicPr>
          <p:nvPr/>
        </p:nvPicPr>
        <p:blipFill>
          <a:blip r:embed="rId2"/>
          <a:stretch>
            <a:fillRect/>
          </a:stretch>
        </p:blipFill>
        <p:spPr>
          <a:xfrm>
            <a:off x="568597" y="1022128"/>
            <a:ext cx="7318248" cy="1487537"/>
          </a:xfrm>
          <a:prstGeom prst="rect">
            <a:avLst/>
          </a:prstGeom>
          <a:ln>
            <a:solidFill>
              <a:srgbClr val="FF0000"/>
            </a:solidFill>
          </a:ln>
        </p:spPr>
      </p:pic>
      <p:sp>
        <p:nvSpPr>
          <p:cNvPr id="7" name="Content Placeholder 2">
            <a:extLst>
              <a:ext uri="{FF2B5EF4-FFF2-40B4-BE49-F238E27FC236}">
                <a16:creationId xmlns:a16="http://schemas.microsoft.com/office/drawing/2014/main" id="{70861E56-5E12-A4CB-1642-B049B40CD5BC}"/>
              </a:ext>
            </a:extLst>
          </p:cNvPr>
          <p:cNvSpPr txBox="1">
            <a:spLocks/>
          </p:cNvSpPr>
          <p:nvPr/>
        </p:nvSpPr>
        <p:spPr>
          <a:xfrm>
            <a:off x="568597" y="2566920"/>
            <a:ext cx="10030130" cy="3615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32,000 patients </a:t>
            </a:r>
            <a:r>
              <a:rPr lang="en-US" sz="2000" dirty="0">
                <a:sym typeface="Wingdings" pitchFamily="2" charset="2"/>
              </a:rPr>
              <a:t> V</a:t>
            </a:r>
            <a:r>
              <a:rPr lang="en-US" sz="2000" dirty="0"/>
              <a:t>entral hernia repair – any approach </a:t>
            </a:r>
          </a:p>
          <a:p>
            <a:r>
              <a:rPr lang="en-US" sz="2000" dirty="0"/>
              <a:t>Distressed communities:</a:t>
            </a:r>
          </a:p>
          <a:p>
            <a:pPr lvl="1"/>
            <a:r>
              <a:rPr lang="en-US" sz="1800" dirty="0"/>
              <a:t>↑ BMI, diabetes, smoking</a:t>
            </a:r>
          </a:p>
          <a:p>
            <a:pPr lvl="1"/>
            <a:r>
              <a:rPr lang="en-US" sz="1800" dirty="0"/>
              <a:t>↑ Readmission</a:t>
            </a:r>
            <a:r>
              <a:rPr lang="en-US" sz="1800" b="1" dirty="0"/>
              <a:t> </a:t>
            </a:r>
            <a:r>
              <a:rPr lang="en-US" sz="1800" b="1" dirty="0">
                <a:sym typeface="Wingdings" pitchFamily="2" charset="2"/>
              </a:rPr>
              <a:t> </a:t>
            </a:r>
            <a:r>
              <a:rPr lang="en-US" sz="1800" b="1" dirty="0"/>
              <a:t>related to wound complications</a:t>
            </a:r>
          </a:p>
          <a:p>
            <a:pPr lvl="1"/>
            <a:r>
              <a:rPr lang="en-US" sz="1800" dirty="0"/>
              <a:t>↑ Reoperation</a:t>
            </a:r>
          </a:p>
          <a:p>
            <a:pPr lvl="1"/>
            <a:r>
              <a:rPr lang="en-US" sz="1800" dirty="0"/>
              <a:t>↑ SSO, SSI, SSOPI</a:t>
            </a:r>
          </a:p>
          <a:p>
            <a:pPr lvl="1"/>
            <a:endParaRPr lang="en-US" sz="1800" dirty="0"/>
          </a:p>
          <a:p>
            <a:pPr lvl="1"/>
            <a:r>
              <a:rPr lang="en-US" sz="1800" dirty="0"/>
              <a:t>No difference in 1-year recurrence (8% Prosperous vs 10% distressed)</a:t>
            </a:r>
          </a:p>
          <a:p>
            <a:pPr lvl="1"/>
            <a:r>
              <a:rPr lang="en-US" sz="1800" dirty="0"/>
              <a:t>↑ QOL in all patients</a:t>
            </a:r>
          </a:p>
          <a:p>
            <a:pPr marL="457200" lvl="1" indent="0">
              <a:buNone/>
            </a:pPr>
            <a:endParaRPr lang="en-US" sz="1800" dirty="0"/>
          </a:p>
          <a:p>
            <a:pPr marL="457200" lvl="1" indent="0">
              <a:buNone/>
            </a:pPr>
            <a:endParaRPr lang="en-US" sz="1800" dirty="0"/>
          </a:p>
        </p:txBody>
      </p:sp>
      <p:pic>
        <p:nvPicPr>
          <p:cNvPr id="8" name="Picture 2">
            <a:extLst>
              <a:ext uri="{FF2B5EF4-FFF2-40B4-BE49-F238E27FC236}">
                <a16:creationId xmlns:a16="http://schemas.microsoft.com/office/drawing/2014/main" id="{FBDC8954-F4C0-33E6-C5F3-EAC3048CA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203" y="2629251"/>
            <a:ext cx="33782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794D7F-832F-0457-9B96-A14E73FABD54}"/>
              </a:ext>
            </a:extLst>
          </p:cNvPr>
          <p:cNvSpPr txBox="1"/>
          <p:nvPr/>
        </p:nvSpPr>
        <p:spPr>
          <a:xfrm>
            <a:off x="9462097" y="2290697"/>
            <a:ext cx="1648968" cy="338554"/>
          </a:xfrm>
          <a:prstGeom prst="rect">
            <a:avLst/>
          </a:prstGeom>
          <a:noFill/>
        </p:spPr>
        <p:txBody>
          <a:bodyPr wrap="square" rtlCol="0">
            <a:spAutoFit/>
          </a:bodyPr>
          <a:lstStyle/>
          <a:p>
            <a:r>
              <a:rPr lang="en-US" sz="1600" i="1" dirty="0"/>
              <a:t>AJS, 2023</a:t>
            </a:r>
          </a:p>
        </p:txBody>
      </p:sp>
      <p:sp>
        <p:nvSpPr>
          <p:cNvPr id="10" name="TextBox 9">
            <a:extLst>
              <a:ext uri="{FF2B5EF4-FFF2-40B4-BE49-F238E27FC236}">
                <a16:creationId xmlns:a16="http://schemas.microsoft.com/office/drawing/2014/main" id="{03835C62-3958-6CC3-E552-AD0FE01F1764}"/>
              </a:ext>
            </a:extLst>
          </p:cNvPr>
          <p:cNvSpPr txBox="1"/>
          <p:nvPr/>
        </p:nvSpPr>
        <p:spPr>
          <a:xfrm>
            <a:off x="3510113" y="5322364"/>
            <a:ext cx="7600952" cy="830997"/>
          </a:xfrm>
          <a:prstGeom prst="rect">
            <a:avLst/>
          </a:prstGeom>
          <a:noFill/>
          <a:ln>
            <a:solidFill>
              <a:srgbClr val="FF0000"/>
            </a:solidFill>
          </a:ln>
        </p:spPr>
        <p:txBody>
          <a:bodyPr wrap="square" rtlCol="0">
            <a:spAutoFit/>
          </a:bodyPr>
          <a:lstStyle/>
          <a:p>
            <a:pPr algn="ctr"/>
            <a:r>
              <a:rPr lang="en-US" sz="2400" b="1" i="1" dirty="0">
                <a:solidFill>
                  <a:srgbClr val="FF0000"/>
                </a:solidFill>
              </a:rPr>
              <a:t>Despite ↑ 30-day Complications</a:t>
            </a:r>
          </a:p>
          <a:p>
            <a:pPr algn="ctr"/>
            <a:r>
              <a:rPr lang="en-US" sz="2400" b="1" i="1" dirty="0">
                <a:solidFill>
                  <a:srgbClr val="FF0000"/>
                </a:solidFill>
              </a:rPr>
              <a:t>Repair is safe in low SES/distressed communities</a:t>
            </a:r>
          </a:p>
        </p:txBody>
      </p:sp>
    </p:spTree>
    <p:extLst>
      <p:ext uri="{BB962C8B-B14F-4D97-AF65-F5344CB8AC3E}">
        <p14:creationId xmlns:p14="http://schemas.microsoft.com/office/powerpoint/2010/main" val="3464049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43E9C8-1890-DE2E-C8D2-F928F9CAE1F0}"/>
              </a:ext>
            </a:extLst>
          </p:cNvPr>
          <p:cNvSpPr>
            <a:spLocks noGrp="1"/>
          </p:cNvSpPr>
          <p:nvPr>
            <p:ph type="sldNum" sz="quarter" idx="12"/>
          </p:nvPr>
        </p:nvSpPr>
        <p:spPr/>
        <p:txBody>
          <a:bodyPr/>
          <a:lstStyle/>
          <a:p>
            <a:fld id="{CAB7CBFE-8834-4F9E-9EAB-32DD63ED90E7}" type="slidenum">
              <a:rPr lang="en-US" smtClean="0"/>
              <a:t>27</a:t>
            </a:fld>
            <a:endParaRPr lang="en-US"/>
          </a:p>
        </p:txBody>
      </p:sp>
      <p:sp>
        <p:nvSpPr>
          <p:cNvPr id="7" name="TextBox 6">
            <a:extLst>
              <a:ext uri="{FF2B5EF4-FFF2-40B4-BE49-F238E27FC236}">
                <a16:creationId xmlns:a16="http://schemas.microsoft.com/office/drawing/2014/main" id="{2121920F-AD20-8B8D-8593-0C9E8A343DFC}"/>
              </a:ext>
            </a:extLst>
          </p:cNvPr>
          <p:cNvSpPr txBox="1"/>
          <p:nvPr/>
        </p:nvSpPr>
        <p:spPr>
          <a:xfrm>
            <a:off x="6850997" y="725047"/>
            <a:ext cx="2706624" cy="338554"/>
          </a:xfrm>
          <a:prstGeom prst="rect">
            <a:avLst/>
          </a:prstGeom>
          <a:noFill/>
        </p:spPr>
        <p:txBody>
          <a:bodyPr wrap="square" rtlCol="0">
            <a:spAutoFit/>
          </a:bodyPr>
          <a:lstStyle/>
          <a:p>
            <a:r>
              <a:rPr lang="en-US" sz="1600" i="1" dirty="0"/>
              <a:t>Hernia, 2018</a:t>
            </a:r>
          </a:p>
        </p:txBody>
      </p:sp>
      <p:sp>
        <p:nvSpPr>
          <p:cNvPr id="8" name="TextBox 7">
            <a:extLst>
              <a:ext uri="{FF2B5EF4-FFF2-40B4-BE49-F238E27FC236}">
                <a16:creationId xmlns:a16="http://schemas.microsoft.com/office/drawing/2014/main" id="{155F46AC-F839-46E6-5349-07D6945A3256}"/>
              </a:ext>
            </a:extLst>
          </p:cNvPr>
          <p:cNvSpPr txBox="1"/>
          <p:nvPr/>
        </p:nvSpPr>
        <p:spPr>
          <a:xfrm>
            <a:off x="895350" y="2081309"/>
            <a:ext cx="8305800" cy="877163"/>
          </a:xfrm>
          <a:prstGeom prst="rect">
            <a:avLst/>
          </a:prstGeom>
          <a:noFill/>
        </p:spPr>
        <p:txBody>
          <a:bodyPr wrap="square" rtlCol="0">
            <a:spAutoFit/>
          </a:bodyPr>
          <a:lstStyle/>
          <a:p>
            <a:r>
              <a:rPr lang="en-US" sz="1700" b="1" i="1" dirty="0">
                <a:latin typeface="Arial" panose="020B0604020202020204"/>
              </a:rPr>
              <a:t>NSQIP – All ventral hernias</a:t>
            </a:r>
          </a:p>
          <a:p>
            <a:r>
              <a:rPr lang="en-US" sz="1700" b="1" i="1" dirty="0">
                <a:latin typeface="Arial" panose="020B0604020202020204"/>
              </a:rPr>
              <a:t>169,000 patients</a:t>
            </a:r>
          </a:p>
          <a:p>
            <a:r>
              <a:rPr lang="en-US" sz="1700" b="1" i="1" dirty="0">
                <a:latin typeface="Arial" panose="020B0604020202020204"/>
              </a:rPr>
              <a:t>30-day Complications</a:t>
            </a:r>
          </a:p>
        </p:txBody>
      </p:sp>
      <p:pic>
        <p:nvPicPr>
          <p:cNvPr id="16" name="Picture 15" descr="A black text on a white background&#10;&#10;AI-generated content may be incorrect.">
            <a:extLst>
              <a:ext uri="{FF2B5EF4-FFF2-40B4-BE49-F238E27FC236}">
                <a16:creationId xmlns:a16="http://schemas.microsoft.com/office/drawing/2014/main" id="{C54367C4-836B-9E3D-B5EC-8EEA07B6B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64" y="544609"/>
            <a:ext cx="7112000" cy="1536700"/>
          </a:xfrm>
          <a:prstGeom prst="rect">
            <a:avLst/>
          </a:prstGeom>
          <a:ln>
            <a:solidFill>
              <a:schemeClr val="tx1"/>
            </a:solidFill>
          </a:ln>
        </p:spPr>
      </p:pic>
      <p:pic>
        <p:nvPicPr>
          <p:cNvPr id="14" name="Picture 13" descr="A table of numbers with numbers&#10;&#10;AI-generated content may be incorrect.">
            <a:extLst>
              <a:ext uri="{FF2B5EF4-FFF2-40B4-BE49-F238E27FC236}">
                <a16:creationId xmlns:a16="http://schemas.microsoft.com/office/drawing/2014/main" id="{7E71AEF5-D038-DD60-FA92-0413CB8D5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568" y="1851133"/>
            <a:ext cx="6388100" cy="1917700"/>
          </a:xfrm>
          <a:prstGeom prst="rect">
            <a:avLst/>
          </a:prstGeom>
        </p:spPr>
      </p:pic>
    </p:spTree>
    <p:extLst>
      <p:ext uri="{BB962C8B-B14F-4D97-AF65-F5344CB8AC3E}">
        <p14:creationId xmlns:p14="http://schemas.microsoft.com/office/powerpoint/2010/main" val="144731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C94F-CCB6-45DA-220E-BC4576A5C2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F94443-0422-1D9F-933F-3EA832E12176}"/>
              </a:ext>
            </a:extLst>
          </p:cNvPr>
          <p:cNvSpPr>
            <a:spLocks noGrp="1"/>
          </p:cNvSpPr>
          <p:nvPr>
            <p:ph type="sldNum" sz="quarter" idx="12"/>
          </p:nvPr>
        </p:nvSpPr>
        <p:spPr/>
        <p:txBody>
          <a:bodyPr/>
          <a:lstStyle/>
          <a:p>
            <a:fld id="{CAB7CBFE-8834-4F9E-9EAB-32DD63ED90E7}" type="slidenum">
              <a:rPr lang="en-US" smtClean="0"/>
              <a:t>28</a:t>
            </a:fld>
            <a:endParaRPr lang="en-US"/>
          </a:p>
        </p:txBody>
      </p:sp>
      <p:sp>
        <p:nvSpPr>
          <p:cNvPr id="5" name="Title 1">
            <a:extLst>
              <a:ext uri="{FF2B5EF4-FFF2-40B4-BE49-F238E27FC236}">
                <a16:creationId xmlns:a16="http://schemas.microsoft.com/office/drawing/2014/main" id="{6A322502-895E-890A-455D-FAD16FF4892B}"/>
              </a:ext>
            </a:extLst>
          </p:cNvPr>
          <p:cNvSpPr>
            <a:spLocks noGrp="1"/>
          </p:cNvSpPr>
          <p:nvPr>
            <p:ph type="title"/>
          </p:nvPr>
        </p:nvSpPr>
        <p:spPr>
          <a:xfrm>
            <a:off x="338942" y="72540"/>
            <a:ext cx="10515600" cy="1325563"/>
          </a:xfrm>
        </p:spPr>
        <p:txBody>
          <a:bodyPr>
            <a:normAutofit/>
          </a:bodyPr>
          <a:lstStyle/>
          <a:p>
            <a:r>
              <a:rPr lang="en-US" sz="3600" b="1" dirty="0"/>
              <a:t>Does </a:t>
            </a:r>
            <a:r>
              <a:rPr lang="en-US" sz="3600" b="1" i="1" dirty="0"/>
              <a:t>Diabetes</a:t>
            </a:r>
            <a:r>
              <a:rPr lang="en-US" sz="3600" b="1" dirty="0"/>
              <a:t> Really Matter?</a:t>
            </a:r>
            <a:br>
              <a:rPr lang="en-US" sz="3600" b="1" dirty="0"/>
            </a:br>
            <a:endParaRPr lang="en-US" sz="3600" dirty="0"/>
          </a:p>
        </p:txBody>
      </p:sp>
      <p:pic>
        <p:nvPicPr>
          <p:cNvPr id="6" name="Picture 5" descr="HbA1c Test Chart (Hemoglobin A1c): Check HbA1c Normal Range, Levels,  Meaning &amp; Full Form">
            <a:extLst>
              <a:ext uri="{FF2B5EF4-FFF2-40B4-BE49-F238E27FC236}">
                <a16:creationId xmlns:a16="http://schemas.microsoft.com/office/drawing/2014/main" id="{5F6E9C6B-A9C7-8448-3F37-FD80E5F896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11" t="4706" r="4724" b="6728"/>
          <a:stretch/>
        </p:blipFill>
        <p:spPr bwMode="auto">
          <a:xfrm>
            <a:off x="9133361" y="0"/>
            <a:ext cx="2992582" cy="1932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A3FA0A-6A96-5274-9363-4A869C8FFDF4}"/>
              </a:ext>
            </a:extLst>
          </p:cNvPr>
          <p:cNvSpPr txBox="1"/>
          <p:nvPr/>
        </p:nvSpPr>
        <p:spPr>
          <a:xfrm>
            <a:off x="6743592" y="4349072"/>
            <a:ext cx="491461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panose="020B0604020202020204"/>
              </a:rPr>
              <a:t>HbA1c &lt; 7 vs HbA1c </a:t>
            </a:r>
            <a:r>
              <a:rPr lang="en-US" b="1" i="1" kern="0" dirty="0">
                <a:latin typeface="Arial" panose="020B0604020202020204"/>
              </a:rPr>
              <a:t>7-8.4 vs HbA1c &gt; 8.5</a:t>
            </a:r>
          </a:p>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panose="020B0604020202020204"/>
              </a:rPr>
              <a:t>Open, Clean,</a:t>
            </a:r>
            <a:r>
              <a:rPr kumimoji="0" lang="en-US" b="1" i="1" u="none" strike="noStrike" kern="0" cap="none" spc="0" normalizeH="0" noProof="0" dirty="0">
                <a:ln>
                  <a:noFill/>
                </a:ln>
                <a:effectLst/>
                <a:uLnTx/>
                <a:uFillTx/>
                <a:latin typeface="Arial" panose="020B0604020202020204"/>
              </a:rPr>
              <a:t> TAR</a:t>
            </a:r>
            <a:endParaRPr kumimoji="0" lang="en-US" b="1" i="1" u="none" strike="noStrike" kern="0" cap="none" spc="0" normalizeH="0" baseline="0" noProof="0" dirty="0">
              <a:ln>
                <a:noFill/>
              </a:ln>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panose="020B0604020202020204"/>
              </a:rPr>
              <a:t>No differences in 30-day postoperative complications between the three groups</a:t>
            </a:r>
          </a:p>
        </p:txBody>
      </p:sp>
      <p:pic>
        <p:nvPicPr>
          <p:cNvPr id="8" name="Picture 7" descr="A close-up of a white background&#10;&#10;AI-generated content may be incorrect.">
            <a:extLst>
              <a:ext uri="{FF2B5EF4-FFF2-40B4-BE49-F238E27FC236}">
                <a16:creationId xmlns:a16="http://schemas.microsoft.com/office/drawing/2014/main" id="{D4A9A238-D400-EDF5-705D-AC2C9A1BCE44}"/>
              </a:ext>
            </a:extLst>
          </p:cNvPr>
          <p:cNvPicPr>
            <a:picLocks noChangeAspect="1"/>
          </p:cNvPicPr>
          <p:nvPr/>
        </p:nvPicPr>
        <p:blipFill>
          <a:blip r:embed="rId4"/>
          <a:stretch>
            <a:fillRect/>
          </a:stretch>
        </p:blipFill>
        <p:spPr>
          <a:xfrm>
            <a:off x="533797" y="4095517"/>
            <a:ext cx="6138672" cy="1550630"/>
          </a:xfrm>
          <a:prstGeom prst="rect">
            <a:avLst/>
          </a:prstGeom>
          <a:ln>
            <a:solidFill>
              <a:srgbClr val="FF0000"/>
            </a:solidFill>
          </a:ln>
        </p:spPr>
      </p:pic>
      <p:sp>
        <p:nvSpPr>
          <p:cNvPr id="9" name="TextBox 8">
            <a:extLst>
              <a:ext uri="{FF2B5EF4-FFF2-40B4-BE49-F238E27FC236}">
                <a16:creationId xmlns:a16="http://schemas.microsoft.com/office/drawing/2014/main" id="{715014BD-8FF6-772B-5F37-5CC876A81BB1}"/>
              </a:ext>
            </a:extLst>
          </p:cNvPr>
          <p:cNvSpPr txBox="1"/>
          <p:nvPr/>
        </p:nvSpPr>
        <p:spPr>
          <a:xfrm>
            <a:off x="533797" y="5646147"/>
            <a:ext cx="2706624" cy="307777"/>
          </a:xfrm>
          <a:prstGeom prst="rect">
            <a:avLst/>
          </a:prstGeom>
          <a:noFill/>
        </p:spPr>
        <p:txBody>
          <a:bodyPr wrap="square" rtlCol="0">
            <a:spAutoFit/>
          </a:bodyPr>
          <a:lstStyle/>
          <a:p>
            <a:r>
              <a:rPr lang="en-US" sz="1400" i="1" dirty="0"/>
              <a:t>Hernia, 2024</a:t>
            </a:r>
          </a:p>
        </p:txBody>
      </p:sp>
      <p:sp>
        <p:nvSpPr>
          <p:cNvPr id="14" name="TextBox 13">
            <a:extLst>
              <a:ext uri="{FF2B5EF4-FFF2-40B4-BE49-F238E27FC236}">
                <a16:creationId xmlns:a16="http://schemas.microsoft.com/office/drawing/2014/main" id="{F2F35A5B-1002-B718-C6C4-940357799BAC}"/>
              </a:ext>
            </a:extLst>
          </p:cNvPr>
          <p:cNvSpPr txBox="1"/>
          <p:nvPr/>
        </p:nvSpPr>
        <p:spPr>
          <a:xfrm>
            <a:off x="6299818" y="440478"/>
            <a:ext cx="2706624" cy="338554"/>
          </a:xfrm>
          <a:prstGeom prst="rect">
            <a:avLst/>
          </a:prstGeom>
          <a:noFill/>
        </p:spPr>
        <p:txBody>
          <a:bodyPr wrap="square" rtlCol="0">
            <a:spAutoFit/>
          </a:bodyPr>
          <a:lstStyle/>
          <a:p>
            <a:r>
              <a:rPr lang="en-US" sz="1600" i="1" dirty="0"/>
              <a:t>Am Surg, 2016</a:t>
            </a:r>
          </a:p>
        </p:txBody>
      </p:sp>
      <p:sp>
        <p:nvSpPr>
          <p:cNvPr id="16" name="TextBox 15">
            <a:extLst>
              <a:ext uri="{FF2B5EF4-FFF2-40B4-BE49-F238E27FC236}">
                <a16:creationId xmlns:a16="http://schemas.microsoft.com/office/drawing/2014/main" id="{7CB4FD57-1EF6-54CF-D141-1457CF0FA629}"/>
              </a:ext>
            </a:extLst>
          </p:cNvPr>
          <p:cNvSpPr txBox="1"/>
          <p:nvPr/>
        </p:nvSpPr>
        <p:spPr>
          <a:xfrm>
            <a:off x="732579" y="2303179"/>
            <a:ext cx="4535978" cy="877163"/>
          </a:xfrm>
          <a:prstGeom prst="rect">
            <a:avLst/>
          </a:prstGeom>
          <a:noFill/>
        </p:spPr>
        <p:txBody>
          <a:bodyPr wrap="square" rtlCol="0">
            <a:spAutoFit/>
          </a:bodyPr>
          <a:lstStyle/>
          <a:p>
            <a:r>
              <a:rPr lang="en-US" sz="1700" b="1" i="1" dirty="0">
                <a:latin typeface="Arial" panose="020B0604020202020204"/>
              </a:rPr>
              <a:t>NSQIP – 219,000 patients</a:t>
            </a:r>
          </a:p>
          <a:p>
            <a:r>
              <a:rPr lang="en-US" sz="1700" b="1" i="1" dirty="0">
                <a:latin typeface="Arial" panose="020B0604020202020204"/>
              </a:rPr>
              <a:t>All Ventral Hernias </a:t>
            </a:r>
          </a:p>
          <a:p>
            <a:r>
              <a:rPr lang="en-US" sz="1700" b="1" i="1" dirty="0">
                <a:latin typeface="Arial" panose="020B0604020202020204"/>
              </a:rPr>
              <a:t>30-day Complications</a:t>
            </a:r>
          </a:p>
        </p:txBody>
      </p:sp>
      <p:pic>
        <p:nvPicPr>
          <p:cNvPr id="3" name="Picture 2" descr="A black text on a white background&#10;&#10;AI-generated content may be incorrect.">
            <a:extLst>
              <a:ext uri="{FF2B5EF4-FFF2-40B4-BE49-F238E27FC236}">
                <a16:creationId xmlns:a16="http://schemas.microsoft.com/office/drawing/2014/main" id="{45F0CCA6-70C6-556B-B471-1733851FB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42" y="761507"/>
            <a:ext cx="6858000" cy="1470290"/>
          </a:xfrm>
          <a:prstGeom prst="rect">
            <a:avLst/>
          </a:prstGeom>
          <a:ln>
            <a:solidFill>
              <a:schemeClr val="tx1"/>
            </a:solidFill>
          </a:ln>
        </p:spPr>
      </p:pic>
      <p:pic>
        <p:nvPicPr>
          <p:cNvPr id="19" name="Picture 18" descr="A close up of a paper&#10;&#10;AI-generated content may be incorrect.">
            <a:extLst>
              <a:ext uri="{FF2B5EF4-FFF2-40B4-BE49-F238E27FC236}">
                <a16:creationId xmlns:a16="http://schemas.microsoft.com/office/drawing/2014/main" id="{FD7E90AA-7B89-9D74-9503-DE4C236FE165}"/>
              </a:ext>
            </a:extLst>
          </p:cNvPr>
          <p:cNvPicPr>
            <a:picLocks noChangeAspect="1"/>
          </p:cNvPicPr>
          <p:nvPr/>
        </p:nvPicPr>
        <p:blipFill>
          <a:blip r:embed="rId6">
            <a:extLst>
              <a:ext uri="{28A0092B-C50C-407E-A947-70E740481C1C}">
                <a14:useLocalDpi xmlns:a14="http://schemas.microsoft.com/office/drawing/2010/main" val="0"/>
              </a:ext>
            </a:extLst>
          </a:blip>
          <a:srcRect l="1106"/>
          <a:stretch>
            <a:fillRect/>
          </a:stretch>
        </p:blipFill>
        <p:spPr>
          <a:xfrm rot="5400000">
            <a:off x="7599869" y="-440669"/>
            <a:ext cx="1258667" cy="6858000"/>
          </a:xfrm>
          <a:prstGeom prst="rect">
            <a:avLst/>
          </a:prstGeom>
          <a:ln>
            <a:solidFill>
              <a:schemeClr val="tx1"/>
            </a:solidFill>
          </a:ln>
        </p:spPr>
      </p:pic>
      <p:sp>
        <p:nvSpPr>
          <p:cNvPr id="15" name="Rectangle 14">
            <a:extLst>
              <a:ext uri="{FF2B5EF4-FFF2-40B4-BE49-F238E27FC236}">
                <a16:creationId xmlns:a16="http://schemas.microsoft.com/office/drawing/2014/main" id="{304C1785-CDC8-4533-C4B0-127FE1F721BF}"/>
              </a:ext>
            </a:extLst>
          </p:cNvPr>
          <p:cNvSpPr/>
          <p:nvPr/>
        </p:nvSpPr>
        <p:spPr>
          <a:xfrm>
            <a:off x="10972800" y="2349285"/>
            <a:ext cx="658899" cy="13411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5A68C4-7A33-D912-CEC7-EE089385AEFD}"/>
              </a:ext>
            </a:extLst>
          </p:cNvPr>
          <p:cNvSpPr txBox="1"/>
          <p:nvPr/>
        </p:nvSpPr>
        <p:spPr>
          <a:xfrm>
            <a:off x="7499617" y="2274208"/>
            <a:ext cx="499462" cy="307777"/>
          </a:xfrm>
          <a:prstGeom prst="rect">
            <a:avLst/>
          </a:prstGeom>
          <a:noFill/>
        </p:spPr>
        <p:txBody>
          <a:bodyPr wrap="square" rtlCol="0">
            <a:spAutoFit/>
          </a:bodyPr>
          <a:lstStyle/>
          <a:p>
            <a:r>
              <a:rPr lang="en-US" sz="1400" b="1" u="sng" dirty="0"/>
              <a:t>All</a:t>
            </a:r>
          </a:p>
        </p:txBody>
      </p:sp>
      <p:sp>
        <p:nvSpPr>
          <p:cNvPr id="21" name="TextBox 20">
            <a:extLst>
              <a:ext uri="{FF2B5EF4-FFF2-40B4-BE49-F238E27FC236}">
                <a16:creationId xmlns:a16="http://schemas.microsoft.com/office/drawing/2014/main" id="{71C11428-5EE5-4B1E-3CEA-3CDF23AFA992}"/>
              </a:ext>
            </a:extLst>
          </p:cNvPr>
          <p:cNvSpPr txBox="1"/>
          <p:nvPr/>
        </p:nvSpPr>
        <p:spPr>
          <a:xfrm>
            <a:off x="8278702" y="2274208"/>
            <a:ext cx="1585998" cy="307777"/>
          </a:xfrm>
          <a:prstGeom prst="rect">
            <a:avLst/>
          </a:prstGeom>
          <a:noFill/>
        </p:spPr>
        <p:txBody>
          <a:bodyPr wrap="square" rtlCol="0">
            <a:spAutoFit/>
          </a:bodyPr>
          <a:lstStyle/>
          <a:p>
            <a:r>
              <a:rPr lang="en-US" sz="1400" b="1" u="sng" dirty="0"/>
              <a:t>Non-Diabetic</a:t>
            </a:r>
          </a:p>
        </p:txBody>
      </p:sp>
      <p:sp>
        <p:nvSpPr>
          <p:cNvPr id="22" name="TextBox 21">
            <a:extLst>
              <a:ext uri="{FF2B5EF4-FFF2-40B4-BE49-F238E27FC236}">
                <a16:creationId xmlns:a16="http://schemas.microsoft.com/office/drawing/2014/main" id="{EE4631D9-0BC5-B838-533F-B2E9FB8B4775}"/>
              </a:ext>
            </a:extLst>
          </p:cNvPr>
          <p:cNvSpPr txBox="1"/>
          <p:nvPr/>
        </p:nvSpPr>
        <p:spPr>
          <a:xfrm>
            <a:off x="9878209" y="2274208"/>
            <a:ext cx="1585998" cy="307777"/>
          </a:xfrm>
          <a:prstGeom prst="rect">
            <a:avLst/>
          </a:prstGeom>
          <a:noFill/>
        </p:spPr>
        <p:txBody>
          <a:bodyPr wrap="square" rtlCol="0">
            <a:spAutoFit/>
          </a:bodyPr>
          <a:lstStyle/>
          <a:p>
            <a:r>
              <a:rPr lang="en-US" sz="1400" b="1" u="sng" dirty="0"/>
              <a:t>Diabetic</a:t>
            </a:r>
          </a:p>
        </p:txBody>
      </p:sp>
    </p:spTree>
    <p:extLst>
      <p:ext uri="{BB962C8B-B14F-4D97-AF65-F5344CB8AC3E}">
        <p14:creationId xmlns:p14="http://schemas.microsoft.com/office/powerpoint/2010/main" val="72620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D674FD-6A2C-D11B-15C2-14F52DF2160C}"/>
              </a:ext>
            </a:extLst>
          </p:cNvPr>
          <p:cNvSpPr>
            <a:spLocks noGrp="1"/>
          </p:cNvSpPr>
          <p:nvPr>
            <p:ph type="sldNum" sz="quarter" idx="12"/>
          </p:nvPr>
        </p:nvSpPr>
        <p:spPr/>
        <p:txBody>
          <a:bodyPr/>
          <a:lstStyle/>
          <a:p>
            <a:fld id="{CAB7CBFE-8834-4F9E-9EAB-32DD63ED90E7}" type="slidenum">
              <a:rPr lang="en-US" smtClean="0"/>
              <a:t>3</a:t>
            </a:fld>
            <a:endParaRPr lang="en-US"/>
          </a:p>
        </p:txBody>
      </p:sp>
      <p:sp>
        <p:nvSpPr>
          <p:cNvPr id="7" name="Title 1">
            <a:extLst>
              <a:ext uri="{FF2B5EF4-FFF2-40B4-BE49-F238E27FC236}">
                <a16:creationId xmlns:a16="http://schemas.microsoft.com/office/drawing/2014/main" id="{5AD36110-62CF-E0A6-4455-25E2B1CD3AD7}"/>
              </a:ext>
            </a:extLst>
          </p:cNvPr>
          <p:cNvSpPr>
            <a:spLocks noGrp="1"/>
          </p:cNvSpPr>
          <p:nvPr>
            <p:ph type="title"/>
          </p:nvPr>
        </p:nvSpPr>
        <p:spPr>
          <a:xfrm>
            <a:off x="283162" y="1396626"/>
            <a:ext cx="4298843" cy="3200400"/>
          </a:xfrm>
        </p:spPr>
        <p:txBody>
          <a:bodyPr vert="horz" lIns="91440" tIns="45720" rIns="91440" bIns="45720" rtlCol="0" anchor="b">
            <a:normAutofit/>
          </a:bodyPr>
          <a:lstStyle/>
          <a:p>
            <a:r>
              <a:rPr lang="en-US" b="1" dirty="0"/>
              <a:t>Cleveland Clinic Case of the Week</a:t>
            </a:r>
          </a:p>
        </p:txBody>
      </p:sp>
      <p:pic>
        <p:nvPicPr>
          <p:cNvPr id="8" name="Picture 7" descr="A blue and green squares&#10;&#10;Description automatically generated">
            <a:extLst>
              <a:ext uri="{FF2B5EF4-FFF2-40B4-BE49-F238E27FC236}">
                <a16:creationId xmlns:a16="http://schemas.microsoft.com/office/drawing/2014/main" id="{67AEAE2C-FC45-C4CA-6A8A-427D2357DFF4}"/>
              </a:ext>
            </a:extLst>
          </p:cNvPr>
          <p:cNvPicPr>
            <a:picLocks noChangeAspect="1"/>
          </p:cNvPicPr>
          <p:nvPr/>
        </p:nvPicPr>
        <p:blipFill>
          <a:blip r:embed="rId3"/>
          <a:stretch>
            <a:fillRect/>
          </a:stretch>
        </p:blipFill>
        <p:spPr>
          <a:xfrm>
            <a:off x="1876743" y="3962400"/>
            <a:ext cx="2094043" cy="2142245"/>
          </a:xfrm>
          <a:prstGeom prst="rect">
            <a:avLst/>
          </a:prstGeom>
        </p:spPr>
      </p:pic>
      <p:pic>
        <p:nvPicPr>
          <p:cNvPr id="9" name="Picture 8" descr="A close up of a person's stomach&#10;&#10;Description automatically generated">
            <a:extLst>
              <a:ext uri="{FF2B5EF4-FFF2-40B4-BE49-F238E27FC236}">
                <a16:creationId xmlns:a16="http://schemas.microsoft.com/office/drawing/2014/main" id="{3F0795D3-D85A-0502-0D0F-E76305261FB6}"/>
              </a:ext>
            </a:extLst>
          </p:cNvPr>
          <p:cNvPicPr>
            <a:picLocks noChangeAspect="1"/>
          </p:cNvPicPr>
          <p:nvPr/>
        </p:nvPicPr>
        <p:blipFill>
          <a:blip r:embed="rId4"/>
          <a:stretch>
            <a:fillRect/>
          </a:stretch>
        </p:blipFill>
        <p:spPr>
          <a:xfrm>
            <a:off x="4307914" y="2276300"/>
            <a:ext cx="2965494" cy="2883943"/>
          </a:xfrm>
          <a:prstGeom prst="rect">
            <a:avLst/>
          </a:prstGeom>
        </p:spPr>
      </p:pic>
      <p:pic>
        <p:nvPicPr>
          <p:cNvPr id="10" name="Picture 9" descr="A screenshot of a medical device&#10;&#10;Description automatically generated">
            <a:extLst>
              <a:ext uri="{FF2B5EF4-FFF2-40B4-BE49-F238E27FC236}">
                <a16:creationId xmlns:a16="http://schemas.microsoft.com/office/drawing/2014/main" id="{31BF21D5-2774-5EEC-D4FD-E1BF45FB8557}"/>
              </a:ext>
            </a:extLst>
          </p:cNvPr>
          <p:cNvPicPr>
            <a:picLocks noChangeAspect="1"/>
          </p:cNvPicPr>
          <p:nvPr/>
        </p:nvPicPr>
        <p:blipFill>
          <a:blip r:embed="rId5"/>
          <a:stretch>
            <a:fillRect/>
          </a:stretch>
        </p:blipFill>
        <p:spPr>
          <a:xfrm>
            <a:off x="6349323" y="156602"/>
            <a:ext cx="3032684" cy="2881050"/>
          </a:xfrm>
          <a:prstGeom prst="rect">
            <a:avLst/>
          </a:prstGeom>
        </p:spPr>
      </p:pic>
      <p:pic>
        <p:nvPicPr>
          <p:cNvPr id="11" name="Picture 10" descr="A screenshot of a medical report&#10;&#10;Description automatically generated">
            <a:extLst>
              <a:ext uri="{FF2B5EF4-FFF2-40B4-BE49-F238E27FC236}">
                <a16:creationId xmlns:a16="http://schemas.microsoft.com/office/drawing/2014/main" id="{98BB25B7-2330-14F7-994E-200732BC79D3}"/>
              </a:ext>
            </a:extLst>
          </p:cNvPr>
          <p:cNvPicPr>
            <a:picLocks noChangeAspect="1"/>
          </p:cNvPicPr>
          <p:nvPr/>
        </p:nvPicPr>
        <p:blipFill>
          <a:blip r:embed="rId6"/>
          <a:stretch>
            <a:fillRect/>
          </a:stretch>
        </p:blipFill>
        <p:spPr>
          <a:xfrm>
            <a:off x="6484510" y="3820348"/>
            <a:ext cx="3356491" cy="2970495"/>
          </a:xfrm>
          <a:prstGeom prst="rect">
            <a:avLst/>
          </a:prstGeom>
        </p:spPr>
      </p:pic>
      <p:pic>
        <p:nvPicPr>
          <p:cNvPr id="12" name="Picture 2" descr="International Hernia Collaboration">
            <a:extLst>
              <a:ext uri="{FF2B5EF4-FFF2-40B4-BE49-F238E27FC236}">
                <a16:creationId xmlns:a16="http://schemas.microsoft.com/office/drawing/2014/main" id="{FBCD19EA-180B-F514-B732-2AAF2A16F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02" y="323825"/>
            <a:ext cx="3066055" cy="1952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person's body&#10;&#10;AI-generated content may be incorrect.">
            <a:extLst>
              <a:ext uri="{FF2B5EF4-FFF2-40B4-BE49-F238E27FC236}">
                <a16:creationId xmlns:a16="http://schemas.microsoft.com/office/drawing/2014/main" id="{20967661-9AD4-8938-7401-713140B83D19}"/>
              </a:ext>
            </a:extLst>
          </p:cNvPr>
          <p:cNvPicPr>
            <a:picLocks noChangeAspect="1"/>
          </p:cNvPicPr>
          <p:nvPr/>
        </p:nvPicPr>
        <p:blipFill>
          <a:blip r:embed="rId8"/>
          <a:stretch>
            <a:fillRect/>
          </a:stretch>
        </p:blipFill>
        <p:spPr>
          <a:xfrm>
            <a:off x="8695932" y="2552839"/>
            <a:ext cx="3496068" cy="3412163"/>
          </a:xfrm>
          <a:prstGeom prst="rect">
            <a:avLst/>
          </a:prstGeom>
        </p:spPr>
      </p:pic>
    </p:spTree>
    <p:extLst>
      <p:ext uri="{BB962C8B-B14F-4D97-AF65-F5344CB8AC3E}">
        <p14:creationId xmlns:p14="http://schemas.microsoft.com/office/powerpoint/2010/main" val="373350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A8A0-2AB6-62E0-3363-6CFBD8BDC5A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9A966-FA4A-7DAA-2511-A86E7C7396D8}"/>
              </a:ext>
            </a:extLst>
          </p:cNvPr>
          <p:cNvSpPr>
            <a:spLocks noGrp="1"/>
          </p:cNvSpPr>
          <p:nvPr>
            <p:ph type="sldNum" sz="quarter" idx="12"/>
          </p:nvPr>
        </p:nvSpPr>
        <p:spPr/>
        <p:txBody>
          <a:bodyPr/>
          <a:lstStyle/>
          <a:p>
            <a:fld id="{CAB7CBFE-8834-4F9E-9EAB-32DD63ED90E7}" type="slidenum">
              <a:rPr lang="en-US" smtClean="0"/>
              <a:t>4</a:t>
            </a:fld>
            <a:endParaRPr lang="en-US"/>
          </a:p>
        </p:txBody>
      </p:sp>
      <p:sp>
        <p:nvSpPr>
          <p:cNvPr id="7" name="Title 1">
            <a:extLst>
              <a:ext uri="{FF2B5EF4-FFF2-40B4-BE49-F238E27FC236}">
                <a16:creationId xmlns:a16="http://schemas.microsoft.com/office/drawing/2014/main" id="{CC6A9BB6-869B-301D-1F70-A610DB818E5B}"/>
              </a:ext>
            </a:extLst>
          </p:cNvPr>
          <p:cNvSpPr>
            <a:spLocks noGrp="1"/>
          </p:cNvSpPr>
          <p:nvPr>
            <p:ph type="title"/>
          </p:nvPr>
        </p:nvSpPr>
        <p:spPr>
          <a:xfrm>
            <a:off x="289657" y="1327707"/>
            <a:ext cx="3744784" cy="3200400"/>
          </a:xfrm>
        </p:spPr>
        <p:txBody>
          <a:bodyPr vert="horz" lIns="91440" tIns="45720" rIns="91440" bIns="45720" rtlCol="0" anchor="b">
            <a:normAutofit/>
          </a:bodyPr>
          <a:lstStyle/>
          <a:p>
            <a:r>
              <a:rPr lang="en-US" sz="4000" b="1" dirty="0"/>
              <a:t>Cleveland Clinic Case of the Week</a:t>
            </a:r>
          </a:p>
        </p:txBody>
      </p:sp>
      <p:pic>
        <p:nvPicPr>
          <p:cNvPr id="8" name="Picture 7" descr="A blue and green squares&#10;&#10;Description automatically generated">
            <a:extLst>
              <a:ext uri="{FF2B5EF4-FFF2-40B4-BE49-F238E27FC236}">
                <a16:creationId xmlns:a16="http://schemas.microsoft.com/office/drawing/2014/main" id="{B2FB70D6-9EF8-02C2-DD77-A8AA4A22EEF9}"/>
              </a:ext>
            </a:extLst>
          </p:cNvPr>
          <p:cNvPicPr>
            <a:picLocks noChangeAspect="1"/>
          </p:cNvPicPr>
          <p:nvPr/>
        </p:nvPicPr>
        <p:blipFill>
          <a:blip r:embed="rId3"/>
          <a:stretch>
            <a:fillRect/>
          </a:stretch>
        </p:blipFill>
        <p:spPr>
          <a:xfrm>
            <a:off x="789801" y="4528107"/>
            <a:ext cx="1458100" cy="1491663"/>
          </a:xfrm>
          <a:prstGeom prst="rect">
            <a:avLst/>
          </a:prstGeom>
        </p:spPr>
      </p:pic>
      <p:pic>
        <p:nvPicPr>
          <p:cNvPr id="9" name="Picture 2" descr="International Hernia Collaboration">
            <a:extLst>
              <a:ext uri="{FF2B5EF4-FFF2-40B4-BE49-F238E27FC236}">
                <a16:creationId xmlns:a16="http://schemas.microsoft.com/office/drawing/2014/main" id="{C2D96A0E-2A4D-A04E-390D-341A368D3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2" y="323825"/>
            <a:ext cx="3066055" cy="1952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phone&#10;&#10;AI-generated content may be incorrect.">
            <a:extLst>
              <a:ext uri="{FF2B5EF4-FFF2-40B4-BE49-F238E27FC236}">
                <a16:creationId xmlns:a16="http://schemas.microsoft.com/office/drawing/2014/main" id="{A2DE4EA9-79BA-BBA7-682F-CE1D34B389DC}"/>
              </a:ext>
            </a:extLst>
          </p:cNvPr>
          <p:cNvPicPr>
            <a:picLocks noChangeAspect="1"/>
          </p:cNvPicPr>
          <p:nvPr/>
        </p:nvPicPr>
        <p:blipFill>
          <a:blip r:embed="rId5"/>
          <a:stretch>
            <a:fillRect/>
          </a:stretch>
        </p:blipFill>
        <p:spPr>
          <a:xfrm>
            <a:off x="5553457" y="260907"/>
            <a:ext cx="3200400" cy="1066800"/>
          </a:xfrm>
          <a:prstGeom prst="rect">
            <a:avLst/>
          </a:prstGeom>
        </p:spPr>
      </p:pic>
      <p:pic>
        <p:nvPicPr>
          <p:cNvPr id="11" name="Picture 10" descr="A close up of a text&#10;&#10;AI-generated content may be incorrect.">
            <a:extLst>
              <a:ext uri="{FF2B5EF4-FFF2-40B4-BE49-F238E27FC236}">
                <a16:creationId xmlns:a16="http://schemas.microsoft.com/office/drawing/2014/main" id="{F37EC24E-B368-766A-D141-18358610A1D3}"/>
              </a:ext>
            </a:extLst>
          </p:cNvPr>
          <p:cNvPicPr>
            <a:picLocks noChangeAspect="1"/>
          </p:cNvPicPr>
          <p:nvPr/>
        </p:nvPicPr>
        <p:blipFill>
          <a:blip r:embed="rId6"/>
          <a:stretch>
            <a:fillRect/>
          </a:stretch>
        </p:blipFill>
        <p:spPr>
          <a:xfrm>
            <a:off x="6386505" y="1615440"/>
            <a:ext cx="3911600" cy="939800"/>
          </a:xfrm>
          <a:prstGeom prst="rect">
            <a:avLst/>
          </a:prstGeom>
        </p:spPr>
      </p:pic>
      <p:pic>
        <p:nvPicPr>
          <p:cNvPr id="12" name="Picture 11">
            <a:extLst>
              <a:ext uri="{FF2B5EF4-FFF2-40B4-BE49-F238E27FC236}">
                <a16:creationId xmlns:a16="http://schemas.microsoft.com/office/drawing/2014/main" id="{01A2F34F-6185-CFD7-9C5C-A8F4CC9F0766}"/>
              </a:ext>
            </a:extLst>
          </p:cNvPr>
          <p:cNvPicPr>
            <a:picLocks noChangeAspect="1"/>
          </p:cNvPicPr>
          <p:nvPr/>
        </p:nvPicPr>
        <p:blipFill>
          <a:blip r:embed="rId7"/>
          <a:stretch>
            <a:fillRect/>
          </a:stretch>
        </p:blipFill>
        <p:spPr>
          <a:xfrm>
            <a:off x="3910148" y="4058207"/>
            <a:ext cx="7721600" cy="939800"/>
          </a:xfrm>
          <a:prstGeom prst="rect">
            <a:avLst/>
          </a:prstGeom>
        </p:spPr>
      </p:pic>
      <p:pic>
        <p:nvPicPr>
          <p:cNvPr id="13" name="Picture 12" descr="A close-up of a sign&#10;&#10;AI-generated content may be incorrect.">
            <a:extLst>
              <a:ext uri="{FF2B5EF4-FFF2-40B4-BE49-F238E27FC236}">
                <a16:creationId xmlns:a16="http://schemas.microsoft.com/office/drawing/2014/main" id="{7E89AE44-E81D-6C58-21FF-368B0BC459A8}"/>
              </a:ext>
            </a:extLst>
          </p:cNvPr>
          <p:cNvPicPr>
            <a:picLocks noChangeAspect="1"/>
          </p:cNvPicPr>
          <p:nvPr/>
        </p:nvPicPr>
        <p:blipFill>
          <a:blip r:embed="rId8"/>
          <a:stretch>
            <a:fillRect/>
          </a:stretch>
        </p:blipFill>
        <p:spPr>
          <a:xfrm>
            <a:off x="6221740" y="4886711"/>
            <a:ext cx="5181600" cy="1028700"/>
          </a:xfrm>
          <a:prstGeom prst="rect">
            <a:avLst/>
          </a:prstGeom>
        </p:spPr>
      </p:pic>
      <p:sp>
        <p:nvSpPr>
          <p:cNvPr id="14" name="Rectangle 13">
            <a:extLst>
              <a:ext uri="{FF2B5EF4-FFF2-40B4-BE49-F238E27FC236}">
                <a16:creationId xmlns:a16="http://schemas.microsoft.com/office/drawing/2014/main" id="{8CC152B9-104E-3572-021C-675A3B4D0991}"/>
              </a:ext>
            </a:extLst>
          </p:cNvPr>
          <p:cNvSpPr/>
          <p:nvPr/>
        </p:nvSpPr>
        <p:spPr>
          <a:xfrm>
            <a:off x="5696808" y="485722"/>
            <a:ext cx="947493" cy="13353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5" name="Rectangle 14">
            <a:extLst>
              <a:ext uri="{FF2B5EF4-FFF2-40B4-BE49-F238E27FC236}">
                <a16:creationId xmlns:a16="http://schemas.microsoft.com/office/drawing/2014/main" id="{344C8766-77D7-E0C3-6471-5E7FA6739AC9}"/>
              </a:ext>
            </a:extLst>
          </p:cNvPr>
          <p:cNvSpPr/>
          <p:nvPr/>
        </p:nvSpPr>
        <p:spPr>
          <a:xfrm>
            <a:off x="6548605" y="1755144"/>
            <a:ext cx="1519016" cy="1533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id="{F95C91B4-FEDF-C182-7B03-546CB376F343}"/>
              </a:ext>
            </a:extLst>
          </p:cNvPr>
          <p:cNvSpPr/>
          <p:nvPr/>
        </p:nvSpPr>
        <p:spPr>
          <a:xfrm>
            <a:off x="4034441" y="4195088"/>
            <a:ext cx="1519016" cy="1533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Rectangle 16">
            <a:extLst>
              <a:ext uri="{FF2B5EF4-FFF2-40B4-BE49-F238E27FC236}">
                <a16:creationId xmlns:a16="http://schemas.microsoft.com/office/drawing/2014/main" id="{0F193779-94AC-2F3F-E92B-94868926A6C9}"/>
              </a:ext>
            </a:extLst>
          </p:cNvPr>
          <p:cNvSpPr/>
          <p:nvPr/>
        </p:nvSpPr>
        <p:spPr>
          <a:xfrm>
            <a:off x="6386505" y="5000866"/>
            <a:ext cx="1519016" cy="1533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pic>
        <p:nvPicPr>
          <p:cNvPr id="18" name="Picture 17">
            <a:extLst>
              <a:ext uri="{FF2B5EF4-FFF2-40B4-BE49-F238E27FC236}">
                <a16:creationId xmlns:a16="http://schemas.microsoft.com/office/drawing/2014/main" id="{3A9E044A-C88C-C33F-F424-4DF7125361A3}"/>
              </a:ext>
            </a:extLst>
          </p:cNvPr>
          <p:cNvPicPr>
            <a:picLocks noChangeAspect="1"/>
          </p:cNvPicPr>
          <p:nvPr/>
        </p:nvPicPr>
        <p:blipFill>
          <a:blip r:embed="rId9"/>
          <a:stretch>
            <a:fillRect/>
          </a:stretch>
        </p:blipFill>
        <p:spPr>
          <a:xfrm>
            <a:off x="4447176" y="2902251"/>
            <a:ext cx="6647544" cy="767024"/>
          </a:xfrm>
          <a:prstGeom prst="rect">
            <a:avLst/>
          </a:prstGeom>
        </p:spPr>
      </p:pic>
      <p:sp>
        <p:nvSpPr>
          <p:cNvPr id="19" name="Rectangle 18">
            <a:extLst>
              <a:ext uri="{FF2B5EF4-FFF2-40B4-BE49-F238E27FC236}">
                <a16:creationId xmlns:a16="http://schemas.microsoft.com/office/drawing/2014/main" id="{28C4DD1E-3A32-494D-46D7-4617A6D7DC01}"/>
              </a:ext>
            </a:extLst>
          </p:cNvPr>
          <p:cNvSpPr/>
          <p:nvPr/>
        </p:nvSpPr>
        <p:spPr>
          <a:xfrm>
            <a:off x="4576984" y="2725153"/>
            <a:ext cx="1519016" cy="1533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367768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C023-CDF8-9AC8-3025-B1F57606CE5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81D705-398E-0DA1-FD52-DC9CFA02D813}"/>
              </a:ext>
            </a:extLst>
          </p:cNvPr>
          <p:cNvSpPr>
            <a:spLocks noGrp="1"/>
          </p:cNvSpPr>
          <p:nvPr>
            <p:ph type="sldNum" sz="quarter" idx="12"/>
          </p:nvPr>
        </p:nvSpPr>
        <p:spPr/>
        <p:txBody>
          <a:bodyPr/>
          <a:lstStyle/>
          <a:p>
            <a:fld id="{CAB7CBFE-8834-4F9E-9EAB-32DD63ED90E7}" type="slidenum">
              <a:rPr lang="en-US" smtClean="0"/>
              <a:t>5</a:t>
            </a:fld>
            <a:endParaRPr lang="en-US"/>
          </a:p>
        </p:txBody>
      </p:sp>
      <p:pic>
        <p:nvPicPr>
          <p:cNvPr id="7" name="Picture 2" descr="The Pendulum Has Swung Towards the West: the Rebirth of Azerbaijani NGOs? -  MEYDAN.TV">
            <a:extLst>
              <a:ext uri="{FF2B5EF4-FFF2-40B4-BE49-F238E27FC236}">
                <a16:creationId xmlns:a16="http://schemas.microsoft.com/office/drawing/2014/main" id="{D7005178-EC72-3923-D8DD-C11728E2D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092" b="6909"/>
          <a:stretch>
            <a:fillRect/>
          </a:stretch>
        </p:blipFill>
        <p:spPr bwMode="auto">
          <a:xfrm>
            <a:off x="255656" y="1017420"/>
            <a:ext cx="9001208" cy="50631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37BA20-81BD-A192-E8B1-99A04EA4BC3A}"/>
              </a:ext>
            </a:extLst>
          </p:cNvPr>
          <p:cNvSpPr txBox="1"/>
          <p:nvPr/>
        </p:nvSpPr>
        <p:spPr>
          <a:xfrm>
            <a:off x="4130526" y="4823287"/>
            <a:ext cx="4720822" cy="461665"/>
          </a:xfrm>
          <a:prstGeom prst="rect">
            <a:avLst/>
          </a:prstGeom>
          <a:noFill/>
        </p:spPr>
        <p:txBody>
          <a:bodyPr wrap="square" rtlCol="0">
            <a:spAutoFit/>
          </a:bodyPr>
          <a:lstStyle/>
          <a:p>
            <a:pPr algn="ctr"/>
            <a:r>
              <a:rPr lang="en-US" sz="2400" b="1" dirty="0"/>
              <a:t>Preoperative Optimization</a:t>
            </a:r>
          </a:p>
        </p:txBody>
      </p:sp>
      <p:sp>
        <p:nvSpPr>
          <p:cNvPr id="9" name="TextBox 8">
            <a:extLst>
              <a:ext uri="{FF2B5EF4-FFF2-40B4-BE49-F238E27FC236}">
                <a16:creationId xmlns:a16="http://schemas.microsoft.com/office/drawing/2014/main" id="{AA41D50B-9351-3444-51F7-18A7945443CF}"/>
              </a:ext>
            </a:extLst>
          </p:cNvPr>
          <p:cNvSpPr txBox="1"/>
          <p:nvPr/>
        </p:nvSpPr>
        <p:spPr>
          <a:xfrm>
            <a:off x="817330" y="4361622"/>
            <a:ext cx="2648845" cy="461665"/>
          </a:xfrm>
          <a:prstGeom prst="rect">
            <a:avLst/>
          </a:prstGeom>
          <a:noFill/>
        </p:spPr>
        <p:txBody>
          <a:bodyPr wrap="square" rtlCol="0">
            <a:spAutoFit/>
          </a:bodyPr>
          <a:lstStyle/>
          <a:p>
            <a:pPr algn="ctr"/>
            <a:r>
              <a:rPr lang="en-US" sz="2400" b="1" dirty="0"/>
              <a:t>Upfront Surgery </a:t>
            </a:r>
          </a:p>
        </p:txBody>
      </p:sp>
      <p:pic>
        <p:nvPicPr>
          <p:cNvPr id="10" name="Picture 9" descr="A close-up of a document&#10;&#10;AI-generated content may be incorrect.">
            <a:extLst>
              <a:ext uri="{FF2B5EF4-FFF2-40B4-BE49-F238E27FC236}">
                <a16:creationId xmlns:a16="http://schemas.microsoft.com/office/drawing/2014/main" id="{0F8CEF5A-FF85-AFE1-770B-2C1164D366EC}"/>
              </a:ext>
            </a:extLst>
          </p:cNvPr>
          <p:cNvPicPr>
            <a:picLocks noChangeAspect="1"/>
          </p:cNvPicPr>
          <p:nvPr/>
        </p:nvPicPr>
        <p:blipFill>
          <a:blip r:embed="rId4"/>
          <a:stretch>
            <a:fillRect/>
          </a:stretch>
        </p:blipFill>
        <p:spPr>
          <a:xfrm rot="19766211">
            <a:off x="1301067" y="2491603"/>
            <a:ext cx="7020914" cy="1874794"/>
          </a:xfrm>
          <a:prstGeom prst="rect">
            <a:avLst/>
          </a:prstGeom>
          <a:ln>
            <a:solidFill>
              <a:schemeClr val="tx1"/>
            </a:solidFill>
          </a:ln>
        </p:spPr>
      </p:pic>
      <p:sp>
        <p:nvSpPr>
          <p:cNvPr id="11" name="Title 1">
            <a:extLst>
              <a:ext uri="{FF2B5EF4-FFF2-40B4-BE49-F238E27FC236}">
                <a16:creationId xmlns:a16="http://schemas.microsoft.com/office/drawing/2014/main" id="{19C680D0-D184-4A98-0B0D-A2958E24267C}"/>
              </a:ext>
            </a:extLst>
          </p:cNvPr>
          <p:cNvSpPr txBox="1">
            <a:spLocks/>
          </p:cNvSpPr>
          <p:nvPr/>
        </p:nvSpPr>
        <p:spPr>
          <a:xfrm>
            <a:off x="-1081709" y="247485"/>
            <a:ext cx="1196158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Abdominal Wall Reconstruction</a:t>
            </a:r>
          </a:p>
        </p:txBody>
      </p:sp>
      <p:sp>
        <p:nvSpPr>
          <p:cNvPr id="12" name="TextBox 11">
            <a:extLst>
              <a:ext uri="{FF2B5EF4-FFF2-40B4-BE49-F238E27FC236}">
                <a16:creationId xmlns:a16="http://schemas.microsoft.com/office/drawing/2014/main" id="{28F697F8-1875-37D0-5564-F97B87D50CC3}"/>
              </a:ext>
            </a:extLst>
          </p:cNvPr>
          <p:cNvSpPr txBox="1"/>
          <p:nvPr/>
        </p:nvSpPr>
        <p:spPr>
          <a:xfrm>
            <a:off x="9819861" y="5804452"/>
            <a:ext cx="1987826" cy="369332"/>
          </a:xfrm>
          <a:prstGeom prst="rect">
            <a:avLst/>
          </a:prstGeom>
          <a:noFill/>
        </p:spPr>
        <p:txBody>
          <a:bodyPr wrap="square" rtlCol="0">
            <a:spAutoFit/>
          </a:bodyPr>
          <a:lstStyle/>
          <a:p>
            <a:r>
              <a:rPr lang="en-US" i="1" dirty="0"/>
              <a:t>Ann Surg, 2017</a:t>
            </a:r>
          </a:p>
        </p:txBody>
      </p:sp>
    </p:spTree>
    <p:extLst>
      <p:ext uri="{BB962C8B-B14F-4D97-AF65-F5344CB8AC3E}">
        <p14:creationId xmlns:p14="http://schemas.microsoft.com/office/powerpoint/2010/main" val="362897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4FC3E-E0FD-EB8C-A430-17ABB91DFD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D82B73-685F-3EAE-DEBF-8C65B152F6A2}"/>
              </a:ext>
            </a:extLst>
          </p:cNvPr>
          <p:cNvSpPr>
            <a:spLocks noGrp="1"/>
          </p:cNvSpPr>
          <p:nvPr>
            <p:ph type="sldNum" sz="quarter" idx="12"/>
          </p:nvPr>
        </p:nvSpPr>
        <p:spPr/>
        <p:txBody>
          <a:bodyPr/>
          <a:lstStyle/>
          <a:p>
            <a:fld id="{CAB7CBFE-8834-4F9E-9EAB-32DD63ED90E7}" type="slidenum">
              <a:rPr lang="en-US" smtClean="0"/>
              <a:t>6</a:t>
            </a:fld>
            <a:endParaRPr lang="en-US"/>
          </a:p>
        </p:txBody>
      </p:sp>
      <p:sp>
        <p:nvSpPr>
          <p:cNvPr id="7" name="Title 1">
            <a:extLst>
              <a:ext uri="{FF2B5EF4-FFF2-40B4-BE49-F238E27FC236}">
                <a16:creationId xmlns:a16="http://schemas.microsoft.com/office/drawing/2014/main" id="{691CB66F-71D1-F6F6-DC84-CCFF4F5035C6}"/>
              </a:ext>
            </a:extLst>
          </p:cNvPr>
          <p:cNvSpPr txBox="1">
            <a:spLocks/>
          </p:cNvSpPr>
          <p:nvPr/>
        </p:nvSpPr>
        <p:spPr>
          <a:xfrm>
            <a:off x="2700580" y="10335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Preoperative Optimization</a:t>
            </a:r>
          </a:p>
        </p:txBody>
      </p:sp>
      <p:pic>
        <p:nvPicPr>
          <p:cNvPr id="9" name="Picture 2" descr="Obesity should be reclassified as a brain disorder: doctors">
            <a:extLst>
              <a:ext uri="{FF2B5EF4-FFF2-40B4-BE49-F238E27FC236}">
                <a16:creationId xmlns:a16="http://schemas.microsoft.com/office/drawing/2014/main" id="{AF085A5E-897C-40B3-7A73-7F9D3C31B8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19" y="3948490"/>
            <a:ext cx="3201388"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285AF9E6-7A4D-5862-7C1A-78930FF0F483}"/>
              </a:ext>
            </a:extLst>
          </p:cNvPr>
          <p:cNvSpPr txBox="1">
            <a:spLocks/>
          </p:cNvSpPr>
          <p:nvPr/>
        </p:nvSpPr>
        <p:spPr>
          <a:xfrm>
            <a:off x="2919952" y="5662612"/>
            <a:ext cx="9272048" cy="693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FF0000"/>
                </a:solidFill>
              </a:rPr>
              <a:t>Generally accepted cut-offs: BMI 35kg/m</a:t>
            </a:r>
            <a:r>
              <a:rPr lang="en-US" sz="2400" b="1" baseline="30000" dirty="0">
                <a:solidFill>
                  <a:srgbClr val="FF0000"/>
                </a:solidFill>
              </a:rPr>
              <a:t>2</a:t>
            </a:r>
            <a:r>
              <a:rPr lang="en-US" sz="2400" b="1" dirty="0">
                <a:solidFill>
                  <a:srgbClr val="FF0000"/>
                </a:solidFill>
              </a:rPr>
              <a:t>, HbA1C &lt;8, abstinence </a:t>
            </a:r>
          </a:p>
        </p:txBody>
      </p:sp>
      <p:pic>
        <p:nvPicPr>
          <p:cNvPr id="10" name="Picture 9" descr="Why should I quit smoking? - Richmond News">
            <a:extLst>
              <a:ext uri="{FF2B5EF4-FFF2-40B4-BE49-F238E27FC236}">
                <a16:creationId xmlns:a16="http://schemas.microsoft.com/office/drawing/2014/main" id="{AF0BAE9D-49FE-C917-C6CE-04AEA3EC3D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04" b="11429"/>
          <a:stretch/>
        </p:blipFill>
        <p:spPr bwMode="auto">
          <a:xfrm>
            <a:off x="299619" y="967753"/>
            <a:ext cx="335438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bA1c Test Chart (Hemoglobin A1c): Check HbA1c Normal Range, Levels,  Meaning &amp; Full Form">
            <a:extLst>
              <a:ext uri="{FF2B5EF4-FFF2-40B4-BE49-F238E27FC236}">
                <a16:creationId xmlns:a16="http://schemas.microsoft.com/office/drawing/2014/main" id="{25E12FCF-094F-3485-AB6C-31D6929930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1" t="4706" r="4724" b="6728"/>
          <a:stretch/>
        </p:blipFill>
        <p:spPr bwMode="auto">
          <a:xfrm>
            <a:off x="2793600" y="2429454"/>
            <a:ext cx="3657600" cy="236220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FBC0A88-2B02-1069-D7A0-DBCF0DC46A14}"/>
              </a:ext>
            </a:extLst>
          </p:cNvPr>
          <p:cNvGrpSpPr/>
          <p:nvPr/>
        </p:nvGrpSpPr>
        <p:grpSpPr>
          <a:xfrm>
            <a:off x="6457800" y="2148853"/>
            <a:ext cx="5581800" cy="2651747"/>
            <a:chOff x="6457800" y="2148853"/>
            <a:chExt cx="5581800" cy="2651747"/>
          </a:xfrm>
        </p:grpSpPr>
        <p:sp>
          <p:nvSpPr>
            <p:cNvPr id="13" name="Right Arrow 12">
              <a:extLst>
                <a:ext uri="{FF2B5EF4-FFF2-40B4-BE49-F238E27FC236}">
                  <a16:creationId xmlns:a16="http://schemas.microsoft.com/office/drawing/2014/main" id="{33D9403B-72CC-D344-C7CE-7D1744F72904}"/>
                </a:ext>
              </a:extLst>
            </p:cNvPr>
            <p:cNvSpPr/>
            <p:nvPr/>
          </p:nvSpPr>
          <p:spPr>
            <a:xfrm>
              <a:off x="6457800" y="3449224"/>
              <a:ext cx="1524000" cy="6937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Deny Vector Art Stock Images | Depositphotos">
              <a:extLst>
                <a:ext uri="{FF2B5EF4-FFF2-40B4-BE49-F238E27FC236}">
                  <a16:creationId xmlns:a16="http://schemas.microsoft.com/office/drawing/2014/main" id="{A2E78F27-69C7-C36D-BE56-FEC0FBABDB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0" r="2605"/>
            <a:stretch/>
          </p:blipFill>
          <p:spPr bwMode="auto">
            <a:xfrm>
              <a:off x="7988400" y="2148853"/>
              <a:ext cx="4051200" cy="26517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035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A241-5AB5-04E7-D7C2-34B9B5150A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68118-2D14-5904-C0A5-E9D4DD1D42B1}"/>
              </a:ext>
            </a:extLst>
          </p:cNvPr>
          <p:cNvSpPr>
            <a:spLocks noGrp="1"/>
          </p:cNvSpPr>
          <p:nvPr>
            <p:ph type="sldNum" sz="quarter" idx="12"/>
          </p:nvPr>
        </p:nvSpPr>
        <p:spPr/>
        <p:txBody>
          <a:bodyPr/>
          <a:lstStyle/>
          <a:p>
            <a:fld id="{CAB7CBFE-8834-4F9E-9EAB-32DD63ED90E7}" type="slidenum">
              <a:rPr lang="en-US" smtClean="0"/>
              <a:t>7</a:t>
            </a:fld>
            <a:endParaRPr lang="en-US" dirty="0"/>
          </a:p>
        </p:txBody>
      </p:sp>
      <p:pic>
        <p:nvPicPr>
          <p:cNvPr id="7" name="Picture 6" descr="A person sitting on a bed&#10;&#10;Description automatically generated">
            <a:extLst>
              <a:ext uri="{FF2B5EF4-FFF2-40B4-BE49-F238E27FC236}">
                <a16:creationId xmlns:a16="http://schemas.microsoft.com/office/drawing/2014/main" id="{1E960111-AD37-7D50-F6B6-C2E05F518FB1}"/>
              </a:ext>
            </a:extLst>
          </p:cNvPr>
          <p:cNvPicPr>
            <a:picLocks noChangeAspect="1"/>
          </p:cNvPicPr>
          <p:nvPr/>
        </p:nvPicPr>
        <p:blipFill>
          <a:blip r:embed="rId3"/>
          <a:stretch>
            <a:fillRect/>
          </a:stretch>
        </p:blipFill>
        <p:spPr>
          <a:xfrm rot="5400000">
            <a:off x="-56614" y="2192112"/>
            <a:ext cx="2612973" cy="1959730"/>
          </a:xfrm>
          <a:prstGeom prst="rect">
            <a:avLst/>
          </a:prstGeom>
        </p:spPr>
      </p:pic>
      <p:cxnSp>
        <p:nvCxnSpPr>
          <p:cNvPr id="8" name="Straight Arrow Connector 7">
            <a:extLst>
              <a:ext uri="{FF2B5EF4-FFF2-40B4-BE49-F238E27FC236}">
                <a16:creationId xmlns:a16="http://schemas.microsoft.com/office/drawing/2014/main" id="{98A37004-6694-3F3C-6E63-80DB450CE5FC}"/>
              </a:ext>
            </a:extLst>
          </p:cNvPr>
          <p:cNvCxnSpPr>
            <a:cxnSpLocks/>
          </p:cNvCxnSpPr>
          <p:nvPr/>
        </p:nvCxnSpPr>
        <p:spPr>
          <a:xfrm flipV="1">
            <a:off x="2315082" y="2144906"/>
            <a:ext cx="723800" cy="55698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9C8CF9A-816D-C676-545E-D9D0AEA2F721}"/>
              </a:ext>
            </a:extLst>
          </p:cNvPr>
          <p:cNvCxnSpPr>
            <a:cxnSpLocks/>
          </p:cNvCxnSpPr>
          <p:nvPr/>
        </p:nvCxnSpPr>
        <p:spPr>
          <a:xfrm>
            <a:off x="2327507" y="3866619"/>
            <a:ext cx="1088838" cy="4583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3AD5929-5EC2-83D9-3859-04D66DD1F8C0}"/>
              </a:ext>
            </a:extLst>
          </p:cNvPr>
          <p:cNvSpPr txBox="1"/>
          <p:nvPr/>
        </p:nvSpPr>
        <p:spPr>
          <a:xfrm>
            <a:off x="3102716" y="1514979"/>
            <a:ext cx="2038916" cy="646331"/>
          </a:xfrm>
          <a:prstGeom prst="rect">
            <a:avLst/>
          </a:prstGeom>
          <a:noFill/>
          <a:ln w="19050">
            <a:solidFill>
              <a:schemeClr val="tx2">
                <a:lumMod val="75000"/>
                <a:lumOff val="25000"/>
              </a:schemeClr>
            </a:solidFill>
          </a:ln>
        </p:spPr>
        <p:txBody>
          <a:bodyPr wrap="square" rtlCol="0">
            <a:spAutoFit/>
          </a:bodyPr>
          <a:lstStyle/>
          <a:p>
            <a:pPr algn="ctr"/>
            <a:r>
              <a:rPr lang="en-US" dirty="0"/>
              <a:t>Upfront surgery</a:t>
            </a:r>
          </a:p>
          <a:p>
            <a:pPr algn="ctr"/>
            <a:r>
              <a:rPr lang="en-US" dirty="0"/>
              <a:t>TAR</a:t>
            </a:r>
          </a:p>
        </p:txBody>
      </p:sp>
      <p:sp>
        <p:nvSpPr>
          <p:cNvPr id="11" name="TextBox 10">
            <a:extLst>
              <a:ext uri="{FF2B5EF4-FFF2-40B4-BE49-F238E27FC236}">
                <a16:creationId xmlns:a16="http://schemas.microsoft.com/office/drawing/2014/main" id="{53A82DAB-B83C-B890-0707-B664A68EF230}"/>
              </a:ext>
            </a:extLst>
          </p:cNvPr>
          <p:cNvSpPr txBox="1"/>
          <p:nvPr/>
        </p:nvSpPr>
        <p:spPr>
          <a:xfrm>
            <a:off x="3570342" y="4095773"/>
            <a:ext cx="1794252" cy="646331"/>
          </a:xfrm>
          <a:prstGeom prst="rect">
            <a:avLst/>
          </a:prstGeom>
          <a:noFill/>
          <a:ln w="19050">
            <a:solidFill>
              <a:srgbClr val="FF0000"/>
            </a:solidFill>
          </a:ln>
        </p:spPr>
        <p:txBody>
          <a:bodyPr wrap="square" rtlCol="0">
            <a:spAutoFit/>
          </a:bodyPr>
          <a:lstStyle/>
          <a:p>
            <a:pPr algn="ctr"/>
            <a:r>
              <a:rPr lang="en-US" dirty="0"/>
              <a:t>Prehabilitation/Optimization </a:t>
            </a:r>
          </a:p>
        </p:txBody>
      </p:sp>
      <p:cxnSp>
        <p:nvCxnSpPr>
          <p:cNvPr id="12" name="Straight Arrow Connector 11">
            <a:extLst>
              <a:ext uri="{FF2B5EF4-FFF2-40B4-BE49-F238E27FC236}">
                <a16:creationId xmlns:a16="http://schemas.microsoft.com/office/drawing/2014/main" id="{0CF0E71A-1CA1-C1C7-E3D3-5A0528E49560}"/>
              </a:ext>
            </a:extLst>
          </p:cNvPr>
          <p:cNvCxnSpPr>
            <a:cxnSpLocks/>
          </p:cNvCxnSpPr>
          <p:nvPr/>
        </p:nvCxnSpPr>
        <p:spPr>
          <a:xfrm flipV="1">
            <a:off x="5185364" y="1107105"/>
            <a:ext cx="561224" cy="4348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224065F-0DFD-C2D2-11A8-89BA44971C37}"/>
              </a:ext>
            </a:extLst>
          </p:cNvPr>
          <p:cNvSpPr txBox="1"/>
          <p:nvPr/>
        </p:nvSpPr>
        <p:spPr>
          <a:xfrm>
            <a:off x="5756857" y="401117"/>
            <a:ext cx="2007336" cy="646331"/>
          </a:xfrm>
          <a:prstGeom prst="rect">
            <a:avLst/>
          </a:prstGeom>
          <a:noFill/>
          <a:ln>
            <a:solidFill>
              <a:schemeClr val="tx2">
                <a:lumMod val="75000"/>
                <a:lumOff val="25000"/>
              </a:schemeClr>
            </a:solidFill>
          </a:ln>
        </p:spPr>
        <p:txBody>
          <a:bodyPr wrap="square" rtlCol="0">
            <a:spAutoFit/>
          </a:bodyPr>
          <a:lstStyle/>
          <a:p>
            <a:pPr algn="ctr"/>
            <a:r>
              <a:rPr lang="en-US" dirty="0"/>
              <a:t>Do well, Appropriate LOS </a:t>
            </a:r>
          </a:p>
        </p:txBody>
      </p:sp>
      <p:cxnSp>
        <p:nvCxnSpPr>
          <p:cNvPr id="14" name="Straight Arrow Connector 13">
            <a:extLst>
              <a:ext uri="{FF2B5EF4-FFF2-40B4-BE49-F238E27FC236}">
                <a16:creationId xmlns:a16="http://schemas.microsoft.com/office/drawing/2014/main" id="{FDDF10A7-BCF0-481A-A98E-A0D29422194D}"/>
              </a:ext>
            </a:extLst>
          </p:cNvPr>
          <p:cNvCxnSpPr>
            <a:cxnSpLocks/>
          </p:cNvCxnSpPr>
          <p:nvPr/>
        </p:nvCxnSpPr>
        <p:spPr>
          <a:xfrm>
            <a:off x="5178247" y="2038530"/>
            <a:ext cx="592285" cy="17558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86620A9-CCE2-A662-572B-62B0EF4C6AC4}"/>
              </a:ext>
            </a:extLst>
          </p:cNvPr>
          <p:cNvSpPr txBox="1"/>
          <p:nvPr/>
        </p:nvSpPr>
        <p:spPr>
          <a:xfrm>
            <a:off x="5755043" y="2044391"/>
            <a:ext cx="2146300" cy="1200329"/>
          </a:xfrm>
          <a:prstGeom prst="rect">
            <a:avLst/>
          </a:prstGeom>
          <a:noFill/>
          <a:ln>
            <a:solidFill>
              <a:srgbClr val="FF0000"/>
            </a:solidFill>
          </a:ln>
        </p:spPr>
        <p:txBody>
          <a:bodyPr wrap="square" rtlCol="0">
            <a:spAutoFit/>
          </a:bodyPr>
          <a:lstStyle/>
          <a:p>
            <a:pPr algn="ctr"/>
            <a:r>
              <a:rPr lang="en-US" dirty="0"/>
              <a:t>Postoperative Complications </a:t>
            </a:r>
            <a:r>
              <a:rPr lang="en-US" dirty="0">
                <a:sym typeface="Wingdings" pitchFamily="2" charset="2"/>
              </a:rPr>
              <a:t></a:t>
            </a:r>
            <a:r>
              <a:rPr lang="en-US" dirty="0"/>
              <a:t> Prolonged Inpatient Stay</a:t>
            </a:r>
          </a:p>
        </p:txBody>
      </p:sp>
      <p:cxnSp>
        <p:nvCxnSpPr>
          <p:cNvPr id="16" name="Straight Arrow Connector 15">
            <a:extLst>
              <a:ext uri="{FF2B5EF4-FFF2-40B4-BE49-F238E27FC236}">
                <a16:creationId xmlns:a16="http://schemas.microsoft.com/office/drawing/2014/main" id="{0D1465B2-5652-0E86-40B8-674F13EBC6B3}"/>
              </a:ext>
            </a:extLst>
          </p:cNvPr>
          <p:cNvCxnSpPr>
            <a:cxnSpLocks/>
          </p:cNvCxnSpPr>
          <p:nvPr/>
        </p:nvCxnSpPr>
        <p:spPr>
          <a:xfrm flipV="1">
            <a:off x="7802101" y="377272"/>
            <a:ext cx="588121" cy="24305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014570B-AD74-F274-779F-ADD4AC20B3CB}"/>
              </a:ext>
            </a:extLst>
          </p:cNvPr>
          <p:cNvSpPr txBox="1"/>
          <p:nvPr/>
        </p:nvSpPr>
        <p:spPr>
          <a:xfrm>
            <a:off x="8001491" y="125385"/>
            <a:ext cx="2146300" cy="369332"/>
          </a:xfrm>
          <a:prstGeom prst="rect">
            <a:avLst/>
          </a:prstGeom>
          <a:noFill/>
        </p:spPr>
        <p:txBody>
          <a:bodyPr wrap="square" rtlCol="0">
            <a:spAutoFit/>
          </a:bodyPr>
          <a:lstStyle/>
          <a:p>
            <a:pPr algn="ctr"/>
            <a:r>
              <a:rPr lang="en-US" dirty="0"/>
              <a:t>Full recovery</a:t>
            </a:r>
          </a:p>
        </p:txBody>
      </p:sp>
      <p:sp>
        <p:nvSpPr>
          <p:cNvPr id="18" name="TextBox 17">
            <a:extLst>
              <a:ext uri="{FF2B5EF4-FFF2-40B4-BE49-F238E27FC236}">
                <a16:creationId xmlns:a16="http://schemas.microsoft.com/office/drawing/2014/main" id="{8275C2B2-2C7F-DB9C-4719-C027D363FD74}"/>
              </a:ext>
            </a:extLst>
          </p:cNvPr>
          <p:cNvSpPr txBox="1"/>
          <p:nvPr/>
        </p:nvSpPr>
        <p:spPr>
          <a:xfrm>
            <a:off x="7793276" y="728096"/>
            <a:ext cx="2146300" cy="646331"/>
          </a:xfrm>
          <a:prstGeom prst="rect">
            <a:avLst/>
          </a:prstGeom>
          <a:noFill/>
        </p:spPr>
        <p:txBody>
          <a:bodyPr wrap="square" rtlCol="0">
            <a:spAutoFit/>
          </a:bodyPr>
          <a:lstStyle/>
          <a:p>
            <a:pPr algn="ctr"/>
            <a:r>
              <a:rPr lang="en-US" dirty="0"/>
              <a:t>Delayed complication</a:t>
            </a:r>
          </a:p>
        </p:txBody>
      </p:sp>
      <p:cxnSp>
        <p:nvCxnSpPr>
          <p:cNvPr id="19" name="Straight Arrow Connector 18">
            <a:extLst>
              <a:ext uri="{FF2B5EF4-FFF2-40B4-BE49-F238E27FC236}">
                <a16:creationId xmlns:a16="http://schemas.microsoft.com/office/drawing/2014/main" id="{F4D58BCF-F98A-DCE2-12FE-112C2032C9B9}"/>
              </a:ext>
            </a:extLst>
          </p:cNvPr>
          <p:cNvCxnSpPr>
            <a:cxnSpLocks/>
          </p:cNvCxnSpPr>
          <p:nvPr/>
        </p:nvCxnSpPr>
        <p:spPr>
          <a:xfrm>
            <a:off x="7802341" y="893624"/>
            <a:ext cx="587881" cy="10618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3A3AB53-CA0A-C885-BD4D-1C11E4F73CE0}"/>
              </a:ext>
            </a:extLst>
          </p:cNvPr>
          <p:cNvCxnSpPr>
            <a:cxnSpLocks/>
          </p:cNvCxnSpPr>
          <p:nvPr/>
        </p:nvCxnSpPr>
        <p:spPr>
          <a:xfrm flipV="1">
            <a:off x="7969158" y="2181479"/>
            <a:ext cx="971931" cy="41554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99E2607-B47F-6641-B499-87ED1D987872}"/>
              </a:ext>
            </a:extLst>
          </p:cNvPr>
          <p:cNvSpPr txBox="1"/>
          <p:nvPr/>
        </p:nvSpPr>
        <p:spPr>
          <a:xfrm>
            <a:off x="8560145" y="1967464"/>
            <a:ext cx="2146300" cy="369332"/>
          </a:xfrm>
          <a:prstGeom prst="rect">
            <a:avLst/>
          </a:prstGeom>
          <a:noFill/>
        </p:spPr>
        <p:txBody>
          <a:bodyPr wrap="square" rtlCol="0">
            <a:spAutoFit/>
          </a:bodyPr>
          <a:lstStyle/>
          <a:p>
            <a:pPr algn="ctr"/>
            <a:r>
              <a:rPr lang="en-US" dirty="0"/>
              <a:t>Full recovery</a:t>
            </a:r>
          </a:p>
        </p:txBody>
      </p:sp>
      <p:cxnSp>
        <p:nvCxnSpPr>
          <p:cNvPr id="22" name="Straight Arrow Connector 21">
            <a:extLst>
              <a:ext uri="{FF2B5EF4-FFF2-40B4-BE49-F238E27FC236}">
                <a16:creationId xmlns:a16="http://schemas.microsoft.com/office/drawing/2014/main" id="{DCBC2A36-22C8-AFDB-B689-312A073601B0}"/>
              </a:ext>
            </a:extLst>
          </p:cNvPr>
          <p:cNvCxnSpPr>
            <a:cxnSpLocks/>
          </p:cNvCxnSpPr>
          <p:nvPr/>
        </p:nvCxnSpPr>
        <p:spPr>
          <a:xfrm>
            <a:off x="7953539" y="2777776"/>
            <a:ext cx="101179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789E96F-8236-EFB7-5AA5-DD04C77C1D03}"/>
              </a:ext>
            </a:extLst>
          </p:cNvPr>
          <p:cNvSpPr txBox="1"/>
          <p:nvPr/>
        </p:nvSpPr>
        <p:spPr>
          <a:xfrm>
            <a:off x="8685055" y="2593110"/>
            <a:ext cx="3122632" cy="369332"/>
          </a:xfrm>
          <a:prstGeom prst="rect">
            <a:avLst/>
          </a:prstGeom>
          <a:noFill/>
        </p:spPr>
        <p:txBody>
          <a:bodyPr wrap="square" rtlCol="0">
            <a:spAutoFit/>
          </a:bodyPr>
          <a:lstStyle/>
          <a:p>
            <a:pPr algn="ctr"/>
            <a:r>
              <a:rPr lang="en-US" dirty="0"/>
              <a:t>Home care, wound care </a:t>
            </a:r>
          </a:p>
        </p:txBody>
      </p:sp>
      <p:cxnSp>
        <p:nvCxnSpPr>
          <p:cNvPr id="24" name="Straight Arrow Connector 23">
            <a:extLst>
              <a:ext uri="{FF2B5EF4-FFF2-40B4-BE49-F238E27FC236}">
                <a16:creationId xmlns:a16="http://schemas.microsoft.com/office/drawing/2014/main" id="{7C949E05-37D9-2FBA-6724-B69318428469}"/>
              </a:ext>
            </a:extLst>
          </p:cNvPr>
          <p:cNvCxnSpPr>
            <a:cxnSpLocks/>
          </p:cNvCxnSpPr>
          <p:nvPr/>
        </p:nvCxnSpPr>
        <p:spPr>
          <a:xfrm flipH="1">
            <a:off x="7929540" y="1434047"/>
            <a:ext cx="1187463" cy="771860"/>
          </a:xfrm>
          <a:prstGeom prst="straightConnector1">
            <a:avLst/>
          </a:prstGeom>
          <a:ln w="2857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C44121C1-ECA5-3781-1A32-38B51F57BE43}"/>
              </a:ext>
            </a:extLst>
          </p:cNvPr>
          <p:cNvCxnSpPr>
            <a:cxnSpLocks/>
          </p:cNvCxnSpPr>
          <p:nvPr/>
        </p:nvCxnSpPr>
        <p:spPr>
          <a:xfrm>
            <a:off x="7968956" y="3039963"/>
            <a:ext cx="1105685" cy="32985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17C54E1-A4E5-A3B7-F90A-2EAACF075BBB}"/>
              </a:ext>
            </a:extLst>
          </p:cNvPr>
          <p:cNvSpPr txBox="1"/>
          <p:nvPr/>
        </p:nvSpPr>
        <p:spPr>
          <a:xfrm>
            <a:off x="8685055" y="3174109"/>
            <a:ext cx="2146300" cy="369332"/>
          </a:xfrm>
          <a:prstGeom prst="rect">
            <a:avLst/>
          </a:prstGeom>
          <a:noFill/>
        </p:spPr>
        <p:txBody>
          <a:bodyPr wrap="square" rtlCol="0">
            <a:spAutoFit/>
          </a:bodyPr>
          <a:lstStyle/>
          <a:p>
            <a:pPr algn="ctr"/>
            <a:r>
              <a:rPr lang="en-US" dirty="0"/>
              <a:t>Rehab, LTC</a:t>
            </a:r>
          </a:p>
        </p:txBody>
      </p:sp>
      <p:cxnSp>
        <p:nvCxnSpPr>
          <p:cNvPr id="27" name="Straight Arrow Connector 26">
            <a:extLst>
              <a:ext uri="{FF2B5EF4-FFF2-40B4-BE49-F238E27FC236}">
                <a16:creationId xmlns:a16="http://schemas.microsoft.com/office/drawing/2014/main" id="{BE7A5823-039E-2BC1-1EBD-0D33F94D966E}"/>
              </a:ext>
            </a:extLst>
          </p:cNvPr>
          <p:cNvCxnSpPr>
            <a:cxnSpLocks/>
          </p:cNvCxnSpPr>
          <p:nvPr/>
        </p:nvCxnSpPr>
        <p:spPr>
          <a:xfrm flipV="1">
            <a:off x="5532975" y="3923122"/>
            <a:ext cx="721175" cy="33033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D3C4BC0-B816-E1FF-2C3F-35E51A03E091}"/>
              </a:ext>
            </a:extLst>
          </p:cNvPr>
          <p:cNvCxnSpPr>
            <a:cxnSpLocks/>
          </p:cNvCxnSpPr>
          <p:nvPr/>
        </p:nvCxnSpPr>
        <p:spPr>
          <a:xfrm>
            <a:off x="5532975" y="4640329"/>
            <a:ext cx="852616" cy="36641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8B007D6-E066-4CB2-36A6-46DFE2FB2661}"/>
              </a:ext>
            </a:extLst>
          </p:cNvPr>
          <p:cNvSpPr txBox="1"/>
          <p:nvPr/>
        </p:nvSpPr>
        <p:spPr>
          <a:xfrm>
            <a:off x="6344666" y="3652091"/>
            <a:ext cx="2124963" cy="369332"/>
          </a:xfrm>
          <a:prstGeom prst="rect">
            <a:avLst/>
          </a:prstGeom>
          <a:noFill/>
          <a:ln>
            <a:solidFill>
              <a:schemeClr val="tx2">
                <a:lumMod val="75000"/>
                <a:lumOff val="25000"/>
              </a:schemeClr>
            </a:solidFill>
          </a:ln>
        </p:spPr>
        <p:txBody>
          <a:bodyPr wrap="square" rtlCol="0">
            <a:spAutoFit/>
          </a:bodyPr>
          <a:lstStyle/>
          <a:p>
            <a:pPr algn="ctr"/>
            <a:r>
              <a:rPr lang="en-US" dirty="0"/>
              <a:t>Successful </a:t>
            </a:r>
            <a:r>
              <a:rPr lang="en-US" b="1" dirty="0">
                <a:solidFill>
                  <a:srgbClr val="FF0000"/>
                </a:solidFill>
              </a:rPr>
              <a:t>~ 25%</a:t>
            </a:r>
          </a:p>
        </p:txBody>
      </p:sp>
      <p:sp>
        <p:nvSpPr>
          <p:cNvPr id="30" name="TextBox 29">
            <a:extLst>
              <a:ext uri="{FF2B5EF4-FFF2-40B4-BE49-F238E27FC236}">
                <a16:creationId xmlns:a16="http://schemas.microsoft.com/office/drawing/2014/main" id="{FFBDE12A-39F6-2F40-0114-124C994211F1}"/>
              </a:ext>
            </a:extLst>
          </p:cNvPr>
          <p:cNvSpPr txBox="1"/>
          <p:nvPr/>
        </p:nvSpPr>
        <p:spPr>
          <a:xfrm>
            <a:off x="6444505" y="5004233"/>
            <a:ext cx="1509034" cy="369332"/>
          </a:xfrm>
          <a:prstGeom prst="rect">
            <a:avLst/>
          </a:prstGeom>
          <a:noFill/>
          <a:ln>
            <a:solidFill>
              <a:srgbClr val="FF0000"/>
            </a:solidFill>
          </a:ln>
        </p:spPr>
        <p:txBody>
          <a:bodyPr wrap="square" rtlCol="0">
            <a:spAutoFit/>
          </a:bodyPr>
          <a:lstStyle/>
          <a:p>
            <a:pPr algn="ctr"/>
            <a:r>
              <a:rPr lang="en-US" dirty="0"/>
              <a:t>Not</a:t>
            </a:r>
          </a:p>
        </p:txBody>
      </p:sp>
      <p:sp>
        <p:nvSpPr>
          <p:cNvPr id="31" name="Curved Up Arrow 30">
            <a:extLst>
              <a:ext uri="{FF2B5EF4-FFF2-40B4-BE49-F238E27FC236}">
                <a16:creationId xmlns:a16="http://schemas.microsoft.com/office/drawing/2014/main" id="{F897862A-5E9C-ADC1-1A10-F8EC5D7BA122}"/>
              </a:ext>
            </a:extLst>
          </p:cNvPr>
          <p:cNvSpPr/>
          <p:nvPr/>
        </p:nvSpPr>
        <p:spPr>
          <a:xfrm rot="11857588" flipV="1">
            <a:off x="4513126" y="5132983"/>
            <a:ext cx="2186054" cy="74410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 name="Straight Arrow Connector 31">
            <a:extLst>
              <a:ext uri="{FF2B5EF4-FFF2-40B4-BE49-F238E27FC236}">
                <a16:creationId xmlns:a16="http://schemas.microsoft.com/office/drawing/2014/main" id="{41656F35-6EF3-E7EE-4ACA-CEB8BC030946}"/>
              </a:ext>
            </a:extLst>
          </p:cNvPr>
          <p:cNvCxnSpPr>
            <a:cxnSpLocks/>
          </p:cNvCxnSpPr>
          <p:nvPr/>
        </p:nvCxnSpPr>
        <p:spPr>
          <a:xfrm flipV="1">
            <a:off x="7154961" y="4095773"/>
            <a:ext cx="0" cy="775109"/>
          </a:xfrm>
          <a:prstGeom prst="straightConnector1">
            <a:avLst/>
          </a:prstGeom>
          <a:ln w="2857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529E79E-4282-8DFA-8DB8-28B96B97B3A3}"/>
              </a:ext>
            </a:extLst>
          </p:cNvPr>
          <p:cNvCxnSpPr>
            <a:cxnSpLocks/>
          </p:cNvCxnSpPr>
          <p:nvPr/>
        </p:nvCxnSpPr>
        <p:spPr>
          <a:xfrm>
            <a:off x="8560145" y="3981309"/>
            <a:ext cx="657039" cy="44887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2CB424F-1116-076C-9056-2F2F3833D930}"/>
              </a:ext>
            </a:extLst>
          </p:cNvPr>
          <p:cNvSpPr txBox="1"/>
          <p:nvPr/>
        </p:nvSpPr>
        <p:spPr>
          <a:xfrm>
            <a:off x="8907305" y="4340640"/>
            <a:ext cx="1701800" cy="369332"/>
          </a:xfrm>
          <a:prstGeom prst="rect">
            <a:avLst/>
          </a:prstGeom>
          <a:noFill/>
        </p:spPr>
        <p:txBody>
          <a:bodyPr wrap="square" rtlCol="0">
            <a:spAutoFit/>
          </a:bodyPr>
          <a:lstStyle/>
          <a:p>
            <a:pPr algn="ctr"/>
            <a:r>
              <a:rPr lang="en-US" dirty="0"/>
              <a:t>Surgery</a:t>
            </a:r>
          </a:p>
        </p:txBody>
      </p:sp>
      <p:sp>
        <p:nvSpPr>
          <p:cNvPr id="35" name="TextBox 34">
            <a:extLst>
              <a:ext uri="{FF2B5EF4-FFF2-40B4-BE49-F238E27FC236}">
                <a16:creationId xmlns:a16="http://schemas.microsoft.com/office/drawing/2014/main" id="{F0A03CC9-0D2A-E967-E847-B704EFEF8C88}"/>
              </a:ext>
            </a:extLst>
          </p:cNvPr>
          <p:cNvSpPr txBox="1"/>
          <p:nvPr/>
        </p:nvSpPr>
        <p:spPr>
          <a:xfrm>
            <a:off x="8630122" y="5571836"/>
            <a:ext cx="2146300" cy="646331"/>
          </a:xfrm>
          <a:prstGeom prst="rect">
            <a:avLst/>
          </a:prstGeom>
          <a:noFill/>
        </p:spPr>
        <p:txBody>
          <a:bodyPr wrap="square" rtlCol="0">
            <a:spAutoFit/>
          </a:bodyPr>
          <a:lstStyle/>
          <a:p>
            <a:pPr algn="ctr"/>
            <a:r>
              <a:rPr lang="en-US" b="1" i="1" dirty="0">
                <a:solidFill>
                  <a:srgbClr val="FF0000"/>
                </a:solidFill>
              </a:rPr>
              <a:t>Hernia-related emergency  ~5%</a:t>
            </a:r>
          </a:p>
        </p:txBody>
      </p:sp>
      <p:sp>
        <p:nvSpPr>
          <p:cNvPr id="36" name="TextBox 35">
            <a:extLst>
              <a:ext uri="{FF2B5EF4-FFF2-40B4-BE49-F238E27FC236}">
                <a16:creationId xmlns:a16="http://schemas.microsoft.com/office/drawing/2014/main" id="{5EC4900E-84D9-C875-DB78-AC4BA90D38B9}"/>
              </a:ext>
            </a:extLst>
          </p:cNvPr>
          <p:cNvSpPr txBox="1"/>
          <p:nvPr/>
        </p:nvSpPr>
        <p:spPr>
          <a:xfrm rot="1367509">
            <a:off x="1703525" y="4155974"/>
            <a:ext cx="2336800" cy="369332"/>
          </a:xfrm>
          <a:prstGeom prst="rect">
            <a:avLst/>
          </a:prstGeom>
          <a:noFill/>
        </p:spPr>
        <p:txBody>
          <a:bodyPr wrap="square" rtlCol="0">
            <a:spAutoFit/>
          </a:bodyPr>
          <a:lstStyle/>
          <a:p>
            <a:pPr algn="ctr"/>
            <a:r>
              <a:rPr lang="en-US" dirty="0"/>
              <a:t>Unoptimized</a:t>
            </a:r>
          </a:p>
        </p:txBody>
      </p:sp>
      <p:sp>
        <p:nvSpPr>
          <p:cNvPr id="37" name="Explosion 1 36">
            <a:extLst>
              <a:ext uri="{FF2B5EF4-FFF2-40B4-BE49-F238E27FC236}">
                <a16:creationId xmlns:a16="http://schemas.microsoft.com/office/drawing/2014/main" id="{287E3D42-8C60-A9F3-BC63-B5E8AF8A63F7}"/>
              </a:ext>
            </a:extLst>
          </p:cNvPr>
          <p:cNvSpPr/>
          <p:nvPr/>
        </p:nvSpPr>
        <p:spPr>
          <a:xfrm rot="1071256">
            <a:off x="901257" y="4349334"/>
            <a:ext cx="3271251" cy="1800171"/>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Lower Socioeconomic Status</a:t>
            </a:r>
          </a:p>
        </p:txBody>
      </p:sp>
      <p:sp>
        <p:nvSpPr>
          <p:cNvPr id="38" name="TextBox 37">
            <a:extLst>
              <a:ext uri="{FF2B5EF4-FFF2-40B4-BE49-F238E27FC236}">
                <a16:creationId xmlns:a16="http://schemas.microsoft.com/office/drawing/2014/main" id="{B0C2C77B-B1AF-F048-1940-23E4BEA99456}"/>
              </a:ext>
            </a:extLst>
          </p:cNvPr>
          <p:cNvSpPr txBox="1"/>
          <p:nvPr/>
        </p:nvSpPr>
        <p:spPr>
          <a:xfrm rot="19620708">
            <a:off x="7413542" y="1501619"/>
            <a:ext cx="2146300" cy="338554"/>
          </a:xfrm>
          <a:prstGeom prst="rect">
            <a:avLst/>
          </a:prstGeom>
          <a:noFill/>
        </p:spPr>
        <p:txBody>
          <a:bodyPr wrap="square" rtlCol="0">
            <a:spAutoFit/>
          </a:bodyPr>
          <a:lstStyle/>
          <a:p>
            <a:pPr algn="ctr"/>
            <a:r>
              <a:rPr lang="en-US" sz="1600" b="1" i="1" dirty="0">
                <a:solidFill>
                  <a:srgbClr val="FF0000"/>
                </a:solidFill>
              </a:rPr>
              <a:t>Readmission</a:t>
            </a:r>
          </a:p>
        </p:txBody>
      </p:sp>
      <p:sp>
        <p:nvSpPr>
          <p:cNvPr id="40" name="Curved Up Arrow 39">
            <a:extLst>
              <a:ext uri="{FF2B5EF4-FFF2-40B4-BE49-F238E27FC236}">
                <a16:creationId xmlns:a16="http://schemas.microsoft.com/office/drawing/2014/main" id="{D70ADC3D-66D8-59F1-2FDF-A0E9AB34D245}"/>
              </a:ext>
            </a:extLst>
          </p:cNvPr>
          <p:cNvSpPr/>
          <p:nvPr/>
        </p:nvSpPr>
        <p:spPr>
          <a:xfrm rot="11514127" flipH="1">
            <a:off x="8050326" y="4821900"/>
            <a:ext cx="1830024" cy="664329"/>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Arrow Connector 40">
            <a:extLst>
              <a:ext uri="{FF2B5EF4-FFF2-40B4-BE49-F238E27FC236}">
                <a16:creationId xmlns:a16="http://schemas.microsoft.com/office/drawing/2014/main" id="{9A0C5CE7-62FF-1FBF-15CA-9E8667A94819}"/>
              </a:ext>
            </a:extLst>
          </p:cNvPr>
          <p:cNvCxnSpPr>
            <a:cxnSpLocks/>
          </p:cNvCxnSpPr>
          <p:nvPr/>
        </p:nvCxnSpPr>
        <p:spPr>
          <a:xfrm>
            <a:off x="7168213" y="5482128"/>
            <a:ext cx="0" cy="38527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94AF3B2-555F-0661-5327-03D98B941F35}"/>
              </a:ext>
            </a:extLst>
          </p:cNvPr>
          <p:cNvSpPr txBox="1"/>
          <p:nvPr/>
        </p:nvSpPr>
        <p:spPr>
          <a:xfrm>
            <a:off x="6081811" y="5828356"/>
            <a:ext cx="2146300" cy="369332"/>
          </a:xfrm>
          <a:prstGeom prst="rect">
            <a:avLst/>
          </a:prstGeom>
          <a:noFill/>
        </p:spPr>
        <p:txBody>
          <a:bodyPr wrap="square" rtlCol="0">
            <a:spAutoFit/>
          </a:bodyPr>
          <a:lstStyle/>
          <a:p>
            <a:pPr algn="ctr"/>
            <a:r>
              <a:rPr lang="en-US" b="1" i="1" dirty="0">
                <a:solidFill>
                  <a:srgbClr val="FF0000"/>
                </a:solidFill>
              </a:rPr>
              <a:t>Drop Out</a:t>
            </a:r>
          </a:p>
        </p:txBody>
      </p:sp>
      <p:sp>
        <p:nvSpPr>
          <p:cNvPr id="53" name="TextBox 52">
            <a:extLst>
              <a:ext uri="{FF2B5EF4-FFF2-40B4-BE49-F238E27FC236}">
                <a16:creationId xmlns:a16="http://schemas.microsoft.com/office/drawing/2014/main" id="{BBF8E86D-F7AD-1ED6-E118-D541B12F0341}"/>
              </a:ext>
            </a:extLst>
          </p:cNvPr>
          <p:cNvSpPr txBox="1"/>
          <p:nvPr/>
        </p:nvSpPr>
        <p:spPr>
          <a:xfrm>
            <a:off x="10613564" y="6169580"/>
            <a:ext cx="2146299" cy="338554"/>
          </a:xfrm>
          <a:prstGeom prst="rect">
            <a:avLst/>
          </a:prstGeom>
          <a:noFill/>
        </p:spPr>
        <p:txBody>
          <a:bodyPr wrap="square" rtlCol="0">
            <a:spAutoFit/>
          </a:bodyPr>
          <a:lstStyle/>
          <a:p>
            <a:r>
              <a:rPr lang="en-US" sz="1600" i="1" dirty="0">
                <a:solidFill>
                  <a:srgbClr val="FF0000"/>
                </a:solidFill>
              </a:rPr>
              <a:t>Liang et al. 2022</a:t>
            </a:r>
          </a:p>
        </p:txBody>
      </p:sp>
    </p:spTree>
    <p:extLst>
      <p:ext uri="{BB962C8B-B14F-4D97-AF65-F5344CB8AC3E}">
        <p14:creationId xmlns:p14="http://schemas.microsoft.com/office/powerpoint/2010/main" val="2747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8" grpId="0"/>
      <p:bldP spid="21" grpId="0"/>
      <p:bldP spid="23" grpId="0"/>
      <p:bldP spid="26" grpId="0"/>
      <p:bldP spid="29" grpId="0" animBg="1"/>
      <p:bldP spid="30" grpId="0" animBg="1"/>
      <p:bldP spid="31" grpId="0" animBg="1"/>
      <p:bldP spid="34" grpId="0"/>
      <p:bldP spid="35" grpId="0"/>
      <p:bldP spid="37" grpId="0" animBg="1"/>
      <p:bldP spid="38" grpId="0"/>
      <p:bldP spid="40" grpId="0" animBg="1"/>
      <p:bldP spid="4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D08DAD-E498-73C4-3645-6A6A9E4A45F5}"/>
              </a:ext>
            </a:extLst>
          </p:cNvPr>
          <p:cNvSpPr>
            <a:spLocks noGrp="1"/>
          </p:cNvSpPr>
          <p:nvPr>
            <p:ph type="sldNum" sz="quarter" idx="12"/>
          </p:nvPr>
        </p:nvSpPr>
        <p:spPr/>
        <p:txBody>
          <a:bodyPr/>
          <a:lstStyle/>
          <a:p>
            <a:fld id="{CAB7CBFE-8834-4F9E-9EAB-32DD63ED90E7}" type="slidenum">
              <a:rPr lang="en-US" smtClean="0"/>
              <a:t>8</a:t>
            </a:fld>
            <a:endParaRPr lang="en-US"/>
          </a:p>
        </p:txBody>
      </p:sp>
      <p:pic>
        <p:nvPicPr>
          <p:cNvPr id="5" name="Content Placeholder 4" descr="A close up of a text&#10;&#10;AI-generated content may be incorrect.">
            <a:extLst>
              <a:ext uri="{FF2B5EF4-FFF2-40B4-BE49-F238E27FC236}">
                <a16:creationId xmlns:a16="http://schemas.microsoft.com/office/drawing/2014/main" id="{EB6C72A0-25C5-9044-D304-FF93BAD43DBD}"/>
              </a:ext>
            </a:extLst>
          </p:cNvPr>
          <p:cNvPicPr>
            <a:picLocks noGrp="1" noChangeAspect="1"/>
          </p:cNvPicPr>
          <p:nvPr>
            <p:ph idx="1"/>
          </p:nvPr>
        </p:nvPicPr>
        <p:blipFill>
          <a:blip r:embed="rId3"/>
          <a:stretch>
            <a:fillRect/>
          </a:stretch>
        </p:blipFill>
        <p:spPr>
          <a:xfrm>
            <a:off x="397329" y="1147002"/>
            <a:ext cx="7797800" cy="1231900"/>
          </a:xfrm>
          <a:ln>
            <a:solidFill>
              <a:schemeClr val="tx1"/>
            </a:solidFill>
          </a:ln>
        </p:spPr>
      </p:pic>
      <p:sp>
        <p:nvSpPr>
          <p:cNvPr id="6" name="Content Placeholder 2">
            <a:extLst>
              <a:ext uri="{FF2B5EF4-FFF2-40B4-BE49-F238E27FC236}">
                <a16:creationId xmlns:a16="http://schemas.microsoft.com/office/drawing/2014/main" id="{B8BEB070-25D4-3AA0-4DE4-F11C6B281A64}"/>
              </a:ext>
            </a:extLst>
          </p:cNvPr>
          <p:cNvSpPr txBox="1">
            <a:spLocks/>
          </p:cNvSpPr>
          <p:nvPr/>
        </p:nvSpPr>
        <p:spPr>
          <a:xfrm>
            <a:off x="629557" y="26379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65+ yrs, 4,172 patients elective </a:t>
            </a:r>
            <a:r>
              <a:rPr lang="en-US" sz="2000" b="1" dirty="0"/>
              <a:t>complex</a:t>
            </a:r>
            <a:r>
              <a:rPr lang="en-US" sz="2000" dirty="0"/>
              <a:t> ventral hernia repair</a:t>
            </a:r>
          </a:p>
          <a:p>
            <a:r>
              <a:rPr lang="en-US" sz="2000" b="1" i="1" dirty="0"/>
              <a:t>Prosperous</a:t>
            </a:r>
            <a:r>
              <a:rPr lang="en-US" sz="2000" dirty="0"/>
              <a:t> vs </a:t>
            </a:r>
            <a:r>
              <a:rPr lang="en-US" sz="2000" b="1" i="1" dirty="0"/>
              <a:t>distressed </a:t>
            </a:r>
          </a:p>
          <a:p>
            <a:r>
              <a:rPr lang="en-US" sz="2000" dirty="0"/>
              <a:t>Distressed communities:</a:t>
            </a:r>
          </a:p>
          <a:p>
            <a:pPr lvl="1"/>
            <a:r>
              <a:rPr lang="en-US" sz="1800" dirty="0"/>
              <a:t>↑ </a:t>
            </a:r>
            <a:r>
              <a:rPr lang="en-US" sz="1800" b="1" dirty="0"/>
              <a:t>BMI</a:t>
            </a:r>
          </a:p>
          <a:p>
            <a:pPr lvl="1"/>
            <a:r>
              <a:rPr lang="en-US" sz="1800" dirty="0"/>
              <a:t>↑ COPD, </a:t>
            </a:r>
            <a:r>
              <a:rPr lang="en-US" sz="1800" b="1" dirty="0"/>
              <a:t>Diabetes</a:t>
            </a:r>
            <a:r>
              <a:rPr lang="en-US" sz="1800" dirty="0"/>
              <a:t>, heart failure</a:t>
            </a:r>
          </a:p>
          <a:p>
            <a:pPr lvl="1"/>
            <a:r>
              <a:rPr lang="en-US" sz="1800" dirty="0"/>
              <a:t>↑ </a:t>
            </a:r>
            <a:r>
              <a:rPr lang="en-US" sz="1800" b="1" dirty="0"/>
              <a:t>Nicotine use </a:t>
            </a:r>
            <a:r>
              <a:rPr lang="en-US" sz="1800" dirty="0"/>
              <a:t>within 1 year</a:t>
            </a:r>
          </a:p>
          <a:p>
            <a:pPr lvl="1"/>
            <a:r>
              <a:rPr lang="en-US" sz="1800" dirty="0"/>
              <a:t>↑ ASA</a:t>
            </a:r>
          </a:p>
          <a:p>
            <a:pPr lvl="1"/>
            <a:r>
              <a:rPr lang="en-US" sz="1800" dirty="0"/>
              <a:t>↑ Age</a:t>
            </a:r>
          </a:p>
          <a:p>
            <a:pPr lvl="1"/>
            <a:endParaRPr lang="en-US" sz="1800" dirty="0"/>
          </a:p>
          <a:p>
            <a:pPr lvl="1"/>
            <a:r>
              <a:rPr lang="en-US" sz="1800" b="1" dirty="0"/>
              <a:t>↑ Hernia size</a:t>
            </a:r>
          </a:p>
        </p:txBody>
      </p:sp>
      <p:sp>
        <p:nvSpPr>
          <p:cNvPr id="7" name="TextBox 6">
            <a:extLst>
              <a:ext uri="{FF2B5EF4-FFF2-40B4-BE49-F238E27FC236}">
                <a16:creationId xmlns:a16="http://schemas.microsoft.com/office/drawing/2014/main" id="{EF295AFB-C701-2A00-8A9F-3D9B64A7FDAB}"/>
              </a:ext>
            </a:extLst>
          </p:cNvPr>
          <p:cNvSpPr txBox="1"/>
          <p:nvPr/>
        </p:nvSpPr>
        <p:spPr>
          <a:xfrm>
            <a:off x="4110480" y="4383003"/>
            <a:ext cx="7600952" cy="830997"/>
          </a:xfrm>
          <a:prstGeom prst="rect">
            <a:avLst/>
          </a:prstGeom>
          <a:noFill/>
          <a:ln>
            <a:noFill/>
          </a:ln>
        </p:spPr>
        <p:txBody>
          <a:bodyPr wrap="square" rtlCol="0">
            <a:spAutoFit/>
          </a:bodyPr>
          <a:lstStyle/>
          <a:p>
            <a:pPr algn="ctr"/>
            <a:r>
              <a:rPr lang="en-US" sz="2400" b="1" i="1" dirty="0">
                <a:solidFill>
                  <a:srgbClr val="FF0000"/>
                </a:solidFill>
              </a:rPr>
              <a:t>Increased 30-day Complications</a:t>
            </a:r>
          </a:p>
          <a:p>
            <a:pPr algn="ctr"/>
            <a:r>
              <a:rPr lang="en-US" sz="2400" b="1" i="1" dirty="0">
                <a:solidFill>
                  <a:srgbClr val="FF0000"/>
                </a:solidFill>
              </a:rPr>
              <a:t>BUT No Difference in Hernia Recurrence</a:t>
            </a:r>
          </a:p>
        </p:txBody>
      </p:sp>
      <p:sp>
        <p:nvSpPr>
          <p:cNvPr id="8" name="TextBox 7">
            <a:extLst>
              <a:ext uri="{FF2B5EF4-FFF2-40B4-BE49-F238E27FC236}">
                <a16:creationId xmlns:a16="http://schemas.microsoft.com/office/drawing/2014/main" id="{4425745C-8462-F949-BA3C-906F73AE7C55}"/>
              </a:ext>
            </a:extLst>
          </p:cNvPr>
          <p:cNvSpPr txBox="1"/>
          <p:nvPr/>
        </p:nvSpPr>
        <p:spPr>
          <a:xfrm>
            <a:off x="9602822" y="2453814"/>
            <a:ext cx="2133600" cy="307777"/>
          </a:xfrm>
          <a:prstGeom prst="rect">
            <a:avLst/>
          </a:prstGeom>
          <a:noFill/>
        </p:spPr>
        <p:txBody>
          <a:bodyPr wrap="square" rtlCol="0">
            <a:spAutoFit/>
          </a:bodyPr>
          <a:lstStyle/>
          <a:p>
            <a:r>
              <a:rPr lang="en-US" sz="1400" i="1" dirty="0"/>
              <a:t>Surgery, 2024</a:t>
            </a:r>
          </a:p>
        </p:txBody>
      </p:sp>
      <p:pic>
        <p:nvPicPr>
          <p:cNvPr id="9" name="Picture 2">
            <a:extLst>
              <a:ext uri="{FF2B5EF4-FFF2-40B4-BE49-F238E27FC236}">
                <a16:creationId xmlns:a16="http://schemas.microsoft.com/office/drawing/2014/main" id="{CF07B368-AE68-EDFE-C199-B9D387BB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417" y="2766957"/>
            <a:ext cx="33782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a16="http://schemas.microsoft.com/office/drawing/2014/main" id="{BD4C0475-6B38-F7A0-B25D-ED5D1FA1CA84}"/>
              </a:ext>
            </a:extLst>
          </p:cNvPr>
          <p:cNvSpPr/>
          <p:nvPr/>
        </p:nvSpPr>
        <p:spPr>
          <a:xfrm>
            <a:off x="4558748" y="3839815"/>
            <a:ext cx="344556" cy="158032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itle 1">
            <a:extLst>
              <a:ext uri="{FF2B5EF4-FFF2-40B4-BE49-F238E27FC236}">
                <a16:creationId xmlns:a16="http://schemas.microsoft.com/office/drawing/2014/main" id="{35B8C4DF-2165-DC34-E690-B90B692FC3DD}"/>
              </a:ext>
            </a:extLst>
          </p:cNvPr>
          <p:cNvSpPr>
            <a:spLocks noGrp="1"/>
          </p:cNvSpPr>
          <p:nvPr>
            <p:ph type="title"/>
          </p:nvPr>
        </p:nvSpPr>
        <p:spPr>
          <a:xfrm>
            <a:off x="230413" y="-178561"/>
            <a:ext cx="11961587" cy="1325563"/>
          </a:xfrm>
        </p:spPr>
        <p:txBody>
          <a:bodyPr>
            <a:normAutofit/>
          </a:bodyPr>
          <a:lstStyle/>
          <a:p>
            <a:r>
              <a:rPr lang="en-US" sz="4000" b="1" dirty="0"/>
              <a:t>How Does SES Effect Presentation? </a:t>
            </a:r>
          </a:p>
        </p:txBody>
      </p:sp>
    </p:spTree>
    <p:extLst>
      <p:ext uri="{BB962C8B-B14F-4D97-AF65-F5344CB8AC3E}">
        <p14:creationId xmlns:p14="http://schemas.microsoft.com/office/powerpoint/2010/main" val="42618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9A5DAA-2ED6-5AEA-7CD4-F63747ECF3B1}"/>
              </a:ext>
            </a:extLst>
          </p:cNvPr>
          <p:cNvSpPr>
            <a:spLocks noGrp="1"/>
          </p:cNvSpPr>
          <p:nvPr>
            <p:ph type="sldNum" sz="quarter" idx="12"/>
          </p:nvPr>
        </p:nvSpPr>
        <p:spPr/>
        <p:txBody>
          <a:bodyPr/>
          <a:lstStyle/>
          <a:p>
            <a:fld id="{CAB7CBFE-8834-4F9E-9EAB-32DD63ED90E7}" type="slidenum">
              <a:rPr lang="en-US" smtClean="0"/>
              <a:t>9</a:t>
            </a:fld>
            <a:endParaRPr lang="en-US"/>
          </a:p>
        </p:txBody>
      </p:sp>
      <p:pic>
        <p:nvPicPr>
          <p:cNvPr id="5" name="Picture 2" descr="Obesity should be reclassified as a brain disorder: doctors">
            <a:extLst>
              <a:ext uri="{FF2B5EF4-FFF2-40B4-BE49-F238E27FC236}">
                <a16:creationId xmlns:a16="http://schemas.microsoft.com/office/drawing/2014/main" id="{F989E16D-3F01-1FAE-B3E3-57626FB4B7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828" y="4450682"/>
            <a:ext cx="2520836" cy="1680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Why should I quit smoking? - Richmond News">
            <a:extLst>
              <a:ext uri="{FF2B5EF4-FFF2-40B4-BE49-F238E27FC236}">
                <a16:creationId xmlns:a16="http://schemas.microsoft.com/office/drawing/2014/main" id="{BF110459-1F2F-4BBC-6A69-853888F4AF2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04" b="11429"/>
          <a:stretch/>
        </p:blipFill>
        <p:spPr bwMode="auto">
          <a:xfrm>
            <a:off x="452328" y="339351"/>
            <a:ext cx="2504197" cy="1763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bA1c Test Chart (Hemoglobin A1c): Check HbA1c Normal Range, Levels,  Meaning &amp; Full Form">
            <a:extLst>
              <a:ext uri="{FF2B5EF4-FFF2-40B4-BE49-F238E27FC236}">
                <a16:creationId xmlns:a16="http://schemas.microsoft.com/office/drawing/2014/main" id="{C770FF1C-4686-4643-868D-22C0A25FCE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11" t="4706" r="4724" b="6728"/>
          <a:stretch/>
        </p:blipFill>
        <p:spPr bwMode="auto">
          <a:xfrm>
            <a:off x="225967" y="2271792"/>
            <a:ext cx="2730558" cy="17634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FE17512-EC46-6CA0-B599-26EF8622DBD1}"/>
              </a:ext>
            </a:extLst>
          </p:cNvPr>
          <p:cNvSpPr txBox="1">
            <a:spLocks/>
          </p:cNvSpPr>
          <p:nvPr/>
        </p:nvSpPr>
        <p:spPr>
          <a:xfrm>
            <a:off x="3246686" y="205211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Does preoptimization really matter?</a:t>
            </a:r>
          </a:p>
        </p:txBody>
      </p:sp>
      <p:sp>
        <p:nvSpPr>
          <p:cNvPr id="9" name="TextBox 8">
            <a:extLst>
              <a:ext uri="{FF2B5EF4-FFF2-40B4-BE49-F238E27FC236}">
                <a16:creationId xmlns:a16="http://schemas.microsoft.com/office/drawing/2014/main" id="{8B229D1F-02A1-EA15-947E-274CB34C7E0D}"/>
              </a:ext>
            </a:extLst>
          </p:cNvPr>
          <p:cNvSpPr txBox="1"/>
          <p:nvPr/>
        </p:nvSpPr>
        <p:spPr>
          <a:xfrm>
            <a:off x="6652591" y="3297682"/>
            <a:ext cx="1085088" cy="523220"/>
          </a:xfrm>
          <a:prstGeom prst="rect">
            <a:avLst/>
          </a:prstGeom>
          <a:noFill/>
        </p:spPr>
        <p:txBody>
          <a:bodyPr wrap="square" rtlCol="0">
            <a:spAutoFit/>
          </a:bodyPr>
          <a:lstStyle/>
          <a:p>
            <a:r>
              <a:rPr lang="en-US" sz="2800" b="1" i="1" dirty="0"/>
              <a:t>OR</a:t>
            </a:r>
          </a:p>
        </p:txBody>
      </p:sp>
      <p:sp>
        <p:nvSpPr>
          <p:cNvPr id="10" name="Title 1">
            <a:extLst>
              <a:ext uri="{FF2B5EF4-FFF2-40B4-BE49-F238E27FC236}">
                <a16:creationId xmlns:a16="http://schemas.microsoft.com/office/drawing/2014/main" id="{86D96173-0B83-76E1-0580-CC5282809065}"/>
              </a:ext>
            </a:extLst>
          </p:cNvPr>
          <p:cNvSpPr txBox="1">
            <a:spLocks/>
          </p:cNvSpPr>
          <p:nvPr/>
        </p:nvSpPr>
        <p:spPr>
          <a:xfrm>
            <a:off x="2730906" y="4418729"/>
            <a:ext cx="892845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Are we just </a:t>
            </a:r>
            <a:r>
              <a:rPr lang="en-US" sz="4000" b="1" i="1" dirty="0"/>
              <a:t>WORSENING</a:t>
            </a:r>
            <a:r>
              <a:rPr lang="en-US" sz="4000" b="1" dirty="0"/>
              <a:t> health inequalities?</a:t>
            </a:r>
          </a:p>
        </p:txBody>
      </p:sp>
    </p:spTree>
    <p:extLst>
      <p:ext uri="{BB962C8B-B14F-4D97-AF65-F5344CB8AC3E}">
        <p14:creationId xmlns:p14="http://schemas.microsoft.com/office/powerpoint/2010/main" val="4279741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losing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12135</TotalTime>
  <Words>1155</Words>
  <Application>Microsoft Macintosh PowerPoint</Application>
  <PresentationFormat>Widescreen</PresentationFormat>
  <Paragraphs>213</Paragraphs>
  <Slides>28</Slides>
  <Notes>8</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Aptos</vt:lpstr>
      <vt:lpstr>Aptos Display</vt:lpstr>
      <vt:lpstr>Arial</vt:lpstr>
      <vt:lpstr>Wingdings</vt:lpstr>
      <vt:lpstr>Office Theme</vt:lpstr>
      <vt:lpstr>Title Slide</vt:lpstr>
      <vt:lpstr>Closing Slide</vt:lpstr>
      <vt:lpstr>Patient Optimization and Equitable Care - Finding Common Ground</vt:lpstr>
      <vt:lpstr>Disclosures</vt:lpstr>
      <vt:lpstr>Cleveland Clinic Case of the Week</vt:lpstr>
      <vt:lpstr>Cleveland Clinic Case of the Week</vt:lpstr>
      <vt:lpstr>PowerPoint Presentation</vt:lpstr>
      <vt:lpstr>PowerPoint Presentation</vt:lpstr>
      <vt:lpstr>PowerPoint Presentation</vt:lpstr>
      <vt:lpstr>How Does SES Effect Presentation? </vt:lpstr>
      <vt:lpstr>PowerPoint Presentation</vt:lpstr>
      <vt:lpstr>Does Smoking Really Matter? </vt:lpstr>
      <vt:lpstr>PowerPoint Presentation</vt:lpstr>
      <vt:lpstr>Does Smoking Really Matter? </vt:lpstr>
      <vt:lpstr>Does Diabetes Really Matter? </vt:lpstr>
      <vt:lpstr>Does Obesity Really Matter? </vt:lpstr>
      <vt:lpstr>PowerPoint Presentation</vt:lpstr>
      <vt:lpstr>PowerPoint Presentation</vt:lpstr>
      <vt:lpstr>What is the impact of being denied care and prolonged recovery  in patients with low SES?</vt:lpstr>
      <vt:lpstr>Where Optimization Does Matter</vt:lpstr>
      <vt:lpstr>Loss of Domain  A Tight Closure </vt:lpstr>
      <vt:lpstr>Before/After (52F)</vt:lpstr>
      <vt:lpstr>Before/After (69M) </vt:lpstr>
      <vt:lpstr>The Bottom Line</vt:lpstr>
      <vt:lpstr>PowerPoint Presentation</vt:lpstr>
      <vt:lpstr>PowerPoint Presentation</vt:lpstr>
      <vt:lpstr>Thank You!</vt:lpstr>
      <vt:lpstr>PowerPoint Presentation</vt:lpstr>
      <vt:lpstr>PowerPoint Presentation</vt:lpstr>
      <vt:lpstr>Does Diabetes Really Matter?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Nancy Ly</dc:creator>
  <cp:lastModifiedBy>Megan Melland-Smith</cp:lastModifiedBy>
  <cp:revision>60</cp:revision>
  <dcterms:created xsi:type="dcterms:W3CDTF">2026-02-10T20:39:54Z</dcterms:created>
  <dcterms:modified xsi:type="dcterms:W3CDTF">2026-02-21T23:04:17Z</dcterms:modified>
</cp:coreProperties>
</file>