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48" r:id="rId5"/>
    <p:sldMasterId id="2147483661" r:id="rId6"/>
    <p:sldMasterId id="2147483665" r:id="rId7"/>
  </p:sldMasterIdLst>
  <p:notesMasterIdLst>
    <p:notesMasterId r:id="rId42"/>
  </p:notesMasterIdLst>
  <p:sldIdLst>
    <p:sldId id="257" r:id="rId8"/>
    <p:sldId id="258" r:id="rId9"/>
    <p:sldId id="271" r:id="rId10"/>
    <p:sldId id="264" r:id="rId11"/>
    <p:sldId id="265" r:id="rId12"/>
    <p:sldId id="266" r:id="rId13"/>
    <p:sldId id="267" r:id="rId14"/>
    <p:sldId id="269" r:id="rId15"/>
    <p:sldId id="279" r:id="rId16"/>
    <p:sldId id="294" r:id="rId17"/>
    <p:sldId id="268" r:id="rId18"/>
    <p:sldId id="273" r:id="rId19"/>
    <p:sldId id="275" r:id="rId20"/>
    <p:sldId id="297" r:id="rId21"/>
    <p:sldId id="272" r:id="rId22"/>
    <p:sldId id="276" r:id="rId23"/>
    <p:sldId id="280" r:id="rId24"/>
    <p:sldId id="277" r:id="rId25"/>
    <p:sldId id="278" r:id="rId26"/>
    <p:sldId id="283" r:id="rId27"/>
    <p:sldId id="287" r:id="rId28"/>
    <p:sldId id="288" r:id="rId29"/>
    <p:sldId id="289" r:id="rId30"/>
    <p:sldId id="286" r:id="rId31"/>
    <p:sldId id="284" r:id="rId32"/>
    <p:sldId id="290" r:id="rId33"/>
    <p:sldId id="296" r:id="rId34"/>
    <p:sldId id="285" r:id="rId35"/>
    <p:sldId id="293" r:id="rId36"/>
    <p:sldId id="295" r:id="rId37"/>
    <p:sldId id="263" r:id="rId38"/>
    <p:sldId id="291" r:id="rId39"/>
    <p:sldId id="292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3F3"/>
    <a:srgbClr val="F7941D"/>
    <a:srgbClr val="FFFF00"/>
    <a:srgbClr val="115740"/>
    <a:srgbClr val="F69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B49D0-B43C-4969-BE39-D2662CB28690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4704A-DC49-4D2E-81B4-ECDB25CA5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4704A-DC49-4D2E-81B4-ECDB25CA59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2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A12-4281-3148-929F-E1987EBF0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140" y="3200400"/>
            <a:ext cx="10519719" cy="1828800"/>
          </a:xfrm>
        </p:spPr>
        <p:txBody>
          <a:bodyPr anchor="ctr">
            <a:norm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Add 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9535E-4F1B-2B4A-99D0-7D23A2653B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6140" y="5490664"/>
            <a:ext cx="10519718" cy="105841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F694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Here</a:t>
            </a:r>
          </a:p>
          <a:p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91320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273D-4579-6B48-84A6-610C8D757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Topic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B71C-1414-4344-BE9A-4E5AB22248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BA34D-8BD6-7B4E-901E-37B5C80DC5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Subtopic goes here.</a:t>
            </a:r>
          </a:p>
        </p:txBody>
      </p:sp>
    </p:spTree>
    <p:extLst>
      <p:ext uri="{BB962C8B-B14F-4D97-AF65-F5344CB8AC3E}">
        <p14:creationId xmlns:p14="http://schemas.microsoft.com/office/powerpoint/2010/main" val="313017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362D-8175-DD49-A168-0502388E8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Topic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E1B8F-0647-594C-B682-05977D5B1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B84CC-AAAA-E748-9A78-C4C9DD0F22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Supporting info goes here.</a:t>
            </a:r>
          </a:p>
        </p:txBody>
      </p:sp>
    </p:spTree>
    <p:extLst>
      <p:ext uri="{BB962C8B-B14F-4D97-AF65-F5344CB8AC3E}">
        <p14:creationId xmlns:p14="http://schemas.microsoft.com/office/powerpoint/2010/main" val="45134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A12-4281-3148-929F-E1987EBF0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140" y="2057400"/>
            <a:ext cx="10519719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b="0">
                <a:solidFill>
                  <a:srgbClr val="F6941F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47909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no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50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A12-4281-3148-929F-E1987EBF0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140" y="1043609"/>
            <a:ext cx="10519719" cy="1828800"/>
          </a:xfrm>
        </p:spPr>
        <p:txBody>
          <a:bodyPr anchor="ctr">
            <a:norm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9535E-4F1B-2B4A-99D0-7D23A2653B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6140" y="3333873"/>
            <a:ext cx="10519718" cy="105841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F694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Additional information here.</a:t>
            </a:r>
          </a:p>
        </p:txBody>
      </p:sp>
    </p:spTree>
    <p:extLst>
      <p:ext uri="{BB962C8B-B14F-4D97-AF65-F5344CB8AC3E}">
        <p14:creationId xmlns:p14="http://schemas.microsoft.com/office/powerpoint/2010/main" val="1180419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A12-4281-3148-929F-E1987EBF0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140" y="1282148"/>
            <a:ext cx="10519719" cy="2743200"/>
          </a:xfrm>
        </p:spPr>
        <p:txBody>
          <a:bodyPr anchor="ctr">
            <a:norm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47597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no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0A12-4281-3148-929F-E1987EBF0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140" y="3200400"/>
            <a:ext cx="10519719" cy="2743200"/>
          </a:xfrm>
        </p:spPr>
        <p:txBody>
          <a:bodyPr anchor="ctr">
            <a:norm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Add 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62997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3F0A-C91C-DF42-8392-2EEE75A13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C5E1C-B105-0F49-A6C6-1C4F8120FE4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83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5CD8-92E6-4E4C-A9ED-60997ACD7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4DA1E-E118-7347-90CE-2FEA4D5526C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1474E-95C5-A941-B049-6B253312863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91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02A6-8129-8A42-AE30-B8800232CD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256" y="1041400"/>
            <a:ext cx="1096948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Topic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41C35-DA28-DC40-8D13-E0E6E7ED1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256" y="3521075"/>
            <a:ext cx="10969487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Supporting info goes here.</a:t>
            </a:r>
          </a:p>
        </p:txBody>
      </p:sp>
    </p:spTree>
    <p:extLst>
      <p:ext uri="{BB962C8B-B14F-4D97-AF65-F5344CB8AC3E}">
        <p14:creationId xmlns:p14="http://schemas.microsoft.com/office/powerpoint/2010/main" val="95924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86D4-822F-6440-8820-D2F5AA7C1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Topic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7203-5679-774E-8106-D39A68918F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Supporting info goes here.</a:t>
            </a:r>
          </a:p>
        </p:txBody>
      </p:sp>
    </p:spTree>
    <p:extLst>
      <p:ext uri="{BB962C8B-B14F-4D97-AF65-F5344CB8AC3E}">
        <p14:creationId xmlns:p14="http://schemas.microsoft.com/office/powerpoint/2010/main" val="390822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FB54-DD7A-B840-BEE9-133B46091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Topic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E187C-7D18-F043-8D7E-9174E1D205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First category 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7AA01-5E3B-9947-94E9-8DBEBB24FB1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926A0-D74B-7040-9576-08885A9CBC0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Second category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82541-84DE-0A4A-B452-4A72AA5D829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99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CC42-4E0F-7245-80A3-DBFC04076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 Goes Here</a:t>
            </a:r>
          </a:p>
        </p:txBody>
      </p:sp>
    </p:spTree>
    <p:extLst>
      <p:ext uri="{BB962C8B-B14F-4D97-AF65-F5344CB8AC3E}">
        <p14:creationId xmlns:p14="http://schemas.microsoft.com/office/powerpoint/2010/main" val="132871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9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811D2F-26DE-CC49-AE0B-7C2E4752E0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DE71F-BD04-B443-9A7D-D1BC754D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7959"/>
            <a:ext cx="10515600" cy="27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Add 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48692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ED28DF-B9B5-4240-B469-CE97AD99E5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04139-7363-BE49-B955-130A8C2F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5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Topic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4F40F-5806-B842-B69A-01A556490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1507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Supporting info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6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49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6941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1157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811D2F-26DE-CC49-AE0B-7C2E4752E0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DE71F-BD04-B443-9A7D-D1BC754D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088"/>
            <a:ext cx="10515600" cy="27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96870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6941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811D2F-26DE-CC49-AE0B-7C2E4752E0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DE71F-BD04-B443-9A7D-D1BC754D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27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55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6E1FC-313F-8453-8948-BE27A3EE1DC6}"/>
              </a:ext>
            </a:extLst>
          </p:cNvPr>
          <p:cNvSpPr txBox="1"/>
          <p:nvPr/>
        </p:nvSpPr>
        <p:spPr>
          <a:xfrm>
            <a:off x="2173793" y="3608939"/>
            <a:ext cx="784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ACHQC: From AWR Fellowship to Practice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Aldo Fafaj, MD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847E6B-0622-6EE0-DC84-EB652A7E0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725"/>
          <a:stretch>
            <a:fillRect/>
          </a:stretch>
        </p:blipFill>
        <p:spPr bwMode="auto">
          <a:xfrm>
            <a:off x="2173793" y="5419818"/>
            <a:ext cx="7844413" cy="14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56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8AF241-198E-10A0-721A-0EE39351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72" b="8059"/>
          <a:stretch>
            <a:fillRect/>
          </a:stretch>
        </p:blipFill>
        <p:spPr>
          <a:xfrm>
            <a:off x="225271" y="417226"/>
            <a:ext cx="7371283" cy="5607911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743ACB5A-6779-A9D2-D3C0-80ED32EA2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25F1B-92D5-F265-1599-43A05B35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785" y="331596"/>
            <a:ext cx="4313130" cy="56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E50F-723A-81FA-F74F-2526E9F9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13E463C-D046-FB0C-5D64-53779CF06328}"/>
              </a:ext>
            </a:extLst>
          </p:cNvPr>
          <p:cNvSpPr txBox="1">
            <a:spLocks/>
          </p:cNvSpPr>
          <p:nvPr/>
        </p:nvSpPr>
        <p:spPr>
          <a:xfrm>
            <a:off x="838200" y="217715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Transition to Practice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C35463-4FE3-31B8-0E3F-E7C7B1E98B0B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E63459-0AB3-C4CE-0CB9-B7EF55EBE20F}"/>
              </a:ext>
            </a:extLst>
          </p:cNvPr>
          <p:cNvSpPr txBox="1">
            <a:spLocks/>
          </p:cNvSpPr>
          <p:nvPr/>
        </p:nvSpPr>
        <p:spPr>
          <a:xfrm>
            <a:off x="762000" y="9408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912DF-F1CC-04AF-57A3-E0498668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6592"/>
            <a:ext cx="12192000" cy="8093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C8E5B6-8466-18A6-4055-6C867075F0E4}"/>
              </a:ext>
            </a:extLst>
          </p:cNvPr>
          <p:cNvSpPr/>
          <p:nvPr/>
        </p:nvSpPr>
        <p:spPr>
          <a:xfrm>
            <a:off x="1553705" y="2212383"/>
            <a:ext cx="3165529" cy="251848"/>
          </a:xfrm>
          <a:prstGeom prst="rect">
            <a:avLst/>
          </a:prstGeom>
          <a:solidFill>
            <a:srgbClr val="EB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4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231A3-7C8F-3F0F-395E-A11D3BDF4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8BCF1F0F-5C51-DCA6-027C-E8A9F2F32770}"/>
              </a:ext>
            </a:extLst>
          </p:cNvPr>
          <p:cNvSpPr txBox="1">
            <a:spLocks/>
          </p:cNvSpPr>
          <p:nvPr/>
        </p:nvSpPr>
        <p:spPr>
          <a:xfrm>
            <a:off x="838200" y="217715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Transition to Practice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0505B4-79D2-7EE7-D9BC-DB734E0A67EF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82265F-C754-1DF1-0537-8B0707E7BDB3}"/>
              </a:ext>
            </a:extLst>
          </p:cNvPr>
          <p:cNvSpPr txBox="1">
            <a:spLocks/>
          </p:cNvSpPr>
          <p:nvPr/>
        </p:nvSpPr>
        <p:spPr>
          <a:xfrm>
            <a:off x="762000" y="9408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9AC05C7-65C8-70BB-38E7-D4578977B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059345" cy="505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9AEBD-4870-E28A-F382-FDC2797C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693"/>
            <a:ext cx="12192000" cy="80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F1A4-627F-1865-04ED-01A21003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EC445397-356C-00D3-F1F2-5055E4618B69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Practice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682760-9553-57C2-1296-D46C0991682A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AC4222-6E65-3989-5498-CA548D74610E}"/>
              </a:ext>
            </a:extLst>
          </p:cNvPr>
          <p:cNvSpPr txBox="1">
            <a:spLocks/>
          </p:cNvSpPr>
          <p:nvPr/>
        </p:nvSpPr>
        <p:spPr>
          <a:xfrm>
            <a:off x="762000" y="1151050"/>
            <a:ext cx="10820400" cy="4364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getting the wrong form/not getting it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Confusion in the office </a:t>
            </a:r>
          </a:p>
          <a:p>
            <a:pPr marL="0" indent="0">
              <a:buNone/>
            </a:pPr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u="sng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patient record on the ACHQC</a:t>
            </a:r>
          </a:p>
          <a:p>
            <a:endParaRPr lang="en-US" sz="3200" u="sng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 change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3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9160C-2A12-5EB7-1419-4B30FAD8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0F6AF-DEFF-1A87-AF17-BA146205C8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1E204-7A85-BBD5-5EB5-68D8742B61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IY – A trend that won't end – Muddy River News">
            <a:extLst>
              <a:ext uri="{FF2B5EF4-FFF2-40B4-BE49-F238E27FC236}">
                <a16:creationId xmlns:a16="http://schemas.microsoft.com/office/drawing/2014/main" id="{10DE9E3D-AD03-CB76-D561-EA859E1DD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11688" b="5349"/>
          <a:stretch>
            <a:fillRect/>
          </a:stretch>
        </p:blipFill>
        <p:spPr bwMode="auto">
          <a:xfrm>
            <a:off x="0" y="0"/>
            <a:ext cx="12192000" cy="70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38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82159-389E-E1E1-926D-5DEC6267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6DB636F-5318-D0BF-12E5-9532FB392CDE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Practice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7E9A1B-24A7-B304-9694-720B4DDE064D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aving Efficient Committee Meetings Online">
            <a:extLst>
              <a:ext uri="{FF2B5EF4-FFF2-40B4-BE49-F238E27FC236}">
                <a16:creationId xmlns:a16="http://schemas.microsoft.com/office/drawing/2014/main" id="{B482EF0E-EBE6-EF08-6FD4-C3C75E05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77" y="1155698"/>
            <a:ext cx="3601158" cy="20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inical Trials Team Roles &amp; Responsibilities | CCRPS">
            <a:extLst>
              <a:ext uri="{FF2B5EF4-FFF2-40B4-BE49-F238E27FC236}">
                <a16:creationId xmlns:a16="http://schemas.microsoft.com/office/drawing/2014/main" id="{75640A6E-B955-13E2-18FD-67985A33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21" y="1155696"/>
            <a:ext cx="3601158" cy="2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deal with a full Mailbox - and prevent it filling up in future -  iTandCoffee | Patient help with your personal and business technology">
            <a:extLst>
              <a:ext uri="{FF2B5EF4-FFF2-40B4-BE49-F238E27FC236}">
                <a16:creationId xmlns:a16="http://schemas.microsoft.com/office/drawing/2014/main" id="{4DB5C27D-6E9D-90A5-BE86-D882A8EBE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5"/>
          <a:stretch>
            <a:fillRect/>
          </a:stretch>
        </p:blipFill>
        <p:spPr bwMode="auto">
          <a:xfrm>
            <a:off x="337365" y="3676654"/>
            <a:ext cx="3601158" cy="20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nefits of Patient EMR to DME Businesses | NikoHealth">
            <a:extLst>
              <a:ext uri="{FF2B5EF4-FFF2-40B4-BE49-F238E27FC236}">
                <a16:creationId xmlns:a16="http://schemas.microsoft.com/office/drawing/2014/main" id="{289CF9AC-14A7-7EA0-9020-8C454A6ED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/>
          <a:stretch>
            <a:fillRect/>
          </a:stretch>
        </p:blipFill>
        <p:spPr bwMode="auto">
          <a:xfrm>
            <a:off x="337365" y="1155698"/>
            <a:ext cx="3601158" cy="20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35,700+ Doctor Phone Call Stock Photos ...">
            <a:extLst>
              <a:ext uri="{FF2B5EF4-FFF2-40B4-BE49-F238E27FC236}">
                <a16:creationId xmlns:a16="http://schemas.microsoft.com/office/drawing/2014/main" id="{FBE53189-317B-751F-3ACC-8670CA0DF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6"/>
          <a:stretch>
            <a:fillRect/>
          </a:stretch>
        </p:blipFill>
        <p:spPr bwMode="auto">
          <a:xfrm>
            <a:off x="4346221" y="3676654"/>
            <a:ext cx="3601158" cy="20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1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6DB3E-A470-524C-B413-DF3B4B398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F49DB4-A4D0-7042-0249-DFCDA7CE9B88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 Failed the Boards…Twice.. And it was one of the best things to… | by Nina  Washington | Medium">
            <a:extLst>
              <a:ext uri="{FF2B5EF4-FFF2-40B4-BE49-F238E27FC236}">
                <a16:creationId xmlns:a16="http://schemas.microsoft.com/office/drawing/2014/main" id="{D515734F-14ED-B643-ED70-85F4EEEC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52" y="1136690"/>
            <a:ext cx="6527896" cy="43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220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728F8-6E36-60AD-5753-94C41C923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C2761E-9BA7-1D25-43D7-9C4EFD2DF4D8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earning From My Mistakes – Providence Classic">
            <a:extLst>
              <a:ext uri="{FF2B5EF4-FFF2-40B4-BE49-F238E27FC236}">
                <a16:creationId xmlns:a16="http://schemas.microsoft.com/office/drawing/2014/main" id="{10FC757F-A72C-C9DB-9A99-9DFDF528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 b="4106"/>
          <a:stretch>
            <a:fillRect/>
          </a:stretch>
        </p:blipFill>
        <p:spPr bwMode="auto">
          <a:xfrm>
            <a:off x="0" y="0"/>
            <a:ext cx="12192000" cy="71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8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DB2A-74A1-4FDA-E6A6-07F5991A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B4A2E5-9D2F-12BD-ABCE-B5CD9C618564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64,800+ Presentation Cartoon Stock Photos, Pictures &amp; Royalty-Free Images -  iStock | Business presentation cartoon">
            <a:extLst>
              <a:ext uri="{FF2B5EF4-FFF2-40B4-BE49-F238E27FC236}">
                <a16:creationId xmlns:a16="http://schemas.microsoft.com/office/drawing/2014/main" id="{F094A9C7-5C71-FFDF-9397-8BCCA22D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38" y="613911"/>
            <a:ext cx="8996524" cy="563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4EDCF64B-20B7-B834-ACE9-5FEF1D7780AD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Office Presentation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B738-1DC9-979A-9CA1-55EBCF4A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AB19F-8D50-352F-6C6A-299895D4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689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A3BCE-8E8C-BD00-7978-37F7C7A7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22" y="0"/>
            <a:ext cx="53001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8F4AF-4ACA-C653-D0C4-D20D26D6E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12" y="0"/>
            <a:ext cx="5306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792B89F-3E41-B0B9-3CC2-CC9F16CE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609599"/>
          </a:xfrm>
        </p:spPr>
        <p:txBody>
          <a:bodyPr>
            <a:noAutofit/>
          </a:bodyPr>
          <a:lstStyle/>
          <a:p>
            <a:pPr algn="ctr"/>
            <a:r>
              <a:rPr lang="en-US" sz="3900" u="sng" dirty="0">
                <a:solidFill>
                  <a:schemeClr val="tx2"/>
                </a:solidFill>
                <a:latin typeface="Times New Roman"/>
                <a:cs typeface="Times New Roman"/>
              </a:rPr>
              <a:t>Disclosures</a:t>
            </a:r>
            <a:endParaRPr lang="en-US" sz="3900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1A49A5-ACA1-D1DA-F683-B1CDC6672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18975"/>
            <a:ext cx="10744200" cy="40156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9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CE77-7794-4FC4-17A1-6163AFA1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67737AF-889F-117B-CFB3-DB734FF4671A}"/>
              </a:ext>
            </a:extLst>
          </p:cNvPr>
          <p:cNvSpPr txBox="1">
            <a:spLocks/>
          </p:cNvSpPr>
          <p:nvPr/>
        </p:nvSpPr>
        <p:spPr>
          <a:xfrm>
            <a:off x="609600" y="1794128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B1B889-B267-15CC-D691-839C9A4D1EC2}"/>
              </a:ext>
            </a:extLst>
          </p:cNvPr>
          <p:cNvGrpSpPr/>
          <p:nvPr/>
        </p:nvGrpSpPr>
        <p:grpSpPr>
          <a:xfrm>
            <a:off x="1361681" y="532010"/>
            <a:ext cx="9240207" cy="5793980"/>
            <a:chOff x="1557495" y="1005655"/>
            <a:chExt cx="8772210" cy="5546690"/>
          </a:xfrm>
        </p:grpSpPr>
        <p:pic>
          <p:nvPicPr>
            <p:cNvPr id="5" name="Picture 4" descr="A screenshot of a survey&#10;&#10;AI-generated content may be incorrect.">
              <a:extLst>
                <a:ext uri="{FF2B5EF4-FFF2-40B4-BE49-F238E27FC236}">
                  <a16:creationId xmlns:a16="http://schemas.microsoft.com/office/drawing/2014/main" id="{64CBBDF9-E88B-7135-5D27-8C915949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68" r="2010" b="5217"/>
            <a:stretch>
              <a:fillRect/>
            </a:stretch>
          </p:blipFill>
          <p:spPr>
            <a:xfrm>
              <a:off x="1557495" y="1005655"/>
              <a:ext cx="8772210" cy="55466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C6101C-1417-8563-19C7-46221D9C1190}"/>
                </a:ext>
              </a:extLst>
            </p:cNvPr>
            <p:cNvSpPr/>
            <p:nvPr/>
          </p:nvSpPr>
          <p:spPr>
            <a:xfrm>
              <a:off x="4943789" y="3748855"/>
              <a:ext cx="813916" cy="269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E807DC-8C73-7BA5-02E3-7AC62F00CA69}"/>
                </a:ext>
              </a:extLst>
            </p:cNvPr>
            <p:cNvSpPr/>
            <p:nvPr/>
          </p:nvSpPr>
          <p:spPr>
            <a:xfrm>
              <a:off x="9515789" y="1099529"/>
              <a:ext cx="813916" cy="3167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6">
            <a:extLst>
              <a:ext uri="{FF2B5EF4-FFF2-40B4-BE49-F238E27FC236}">
                <a16:creationId xmlns:a16="http://schemas.microsoft.com/office/drawing/2014/main" id="{07748B6C-FCBE-D06E-13D5-BD33849C91FC}"/>
              </a:ext>
            </a:extLst>
          </p:cNvPr>
          <p:cNvSpPr txBox="1">
            <a:spLocks/>
          </p:cNvSpPr>
          <p:nvPr/>
        </p:nvSpPr>
        <p:spPr>
          <a:xfrm>
            <a:off x="838200" y="44320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Best Solution – Pre Op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6621-D282-6DAB-1D92-D6036EA9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60B708-0719-848D-84E6-B77C0E5AEE63}"/>
              </a:ext>
            </a:extLst>
          </p:cNvPr>
          <p:cNvSpPr txBox="1">
            <a:spLocks/>
          </p:cNvSpPr>
          <p:nvPr/>
        </p:nvSpPr>
        <p:spPr>
          <a:xfrm>
            <a:off x="609600" y="1794128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form&#10;&#10;AI-generated content may be incorrect.">
            <a:extLst>
              <a:ext uri="{FF2B5EF4-FFF2-40B4-BE49-F238E27FC236}">
                <a16:creationId xmlns:a16="http://schemas.microsoft.com/office/drawing/2014/main" id="{A640168F-C66E-6007-5756-25CA20EA0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70" y="0"/>
            <a:ext cx="7898859" cy="62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04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4F1F-EED1-596E-4C63-CC960CEC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4581F6-74B6-DDD2-279E-4AB85FBF0E72}"/>
              </a:ext>
            </a:extLst>
          </p:cNvPr>
          <p:cNvSpPr txBox="1">
            <a:spLocks/>
          </p:cNvSpPr>
          <p:nvPr/>
        </p:nvSpPr>
        <p:spPr>
          <a:xfrm>
            <a:off x="609600" y="1794128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0F3CC1D0-CF32-D2F8-6AE9-3CA345B9A60E}"/>
              </a:ext>
            </a:extLst>
          </p:cNvPr>
          <p:cNvSpPr txBox="1">
            <a:spLocks/>
          </p:cNvSpPr>
          <p:nvPr/>
        </p:nvSpPr>
        <p:spPr>
          <a:xfrm>
            <a:off x="838200" y="-3306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Best Solution – Post Op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113A9-AC33-1862-82BE-339C767F4640}"/>
              </a:ext>
            </a:extLst>
          </p:cNvPr>
          <p:cNvGrpSpPr/>
          <p:nvPr/>
        </p:nvGrpSpPr>
        <p:grpSpPr>
          <a:xfrm>
            <a:off x="1361681" y="532010"/>
            <a:ext cx="9240207" cy="5793980"/>
            <a:chOff x="1557495" y="1005655"/>
            <a:chExt cx="8772210" cy="5546690"/>
          </a:xfrm>
        </p:grpSpPr>
        <p:pic>
          <p:nvPicPr>
            <p:cNvPr id="4" name="Picture 3" descr="A screenshot of a survey&#10;&#10;AI-generated content may be incorrect.">
              <a:extLst>
                <a:ext uri="{FF2B5EF4-FFF2-40B4-BE49-F238E27FC236}">
                  <a16:creationId xmlns:a16="http://schemas.microsoft.com/office/drawing/2014/main" id="{73503BD6-BF99-F3ED-9FE8-3BFBDC9A0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68" r="2010" b="5217"/>
            <a:stretch>
              <a:fillRect/>
            </a:stretch>
          </p:blipFill>
          <p:spPr>
            <a:xfrm>
              <a:off x="1557495" y="1005655"/>
              <a:ext cx="8772210" cy="554669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0DBAAC-1CA7-1C04-C71F-25D2F1EF85F0}"/>
                </a:ext>
              </a:extLst>
            </p:cNvPr>
            <p:cNvSpPr/>
            <p:nvPr/>
          </p:nvSpPr>
          <p:spPr>
            <a:xfrm>
              <a:off x="4943789" y="3748855"/>
              <a:ext cx="813916" cy="269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108C2A-1F0D-E2E1-04C6-7EB4DFD1EBFB}"/>
                </a:ext>
              </a:extLst>
            </p:cNvPr>
            <p:cNvSpPr/>
            <p:nvPr/>
          </p:nvSpPr>
          <p:spPr>
            <a:xfrm>
              <a:off x="9515789" y="1099529"/>
              <a:ext cx="813916" cy="3167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26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1B4EC-BE33-BF77-DF6A-2A03F08AA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3711A-1E7E-0E74-CE20-D0C0AFA8E7E0}"/>
              </a:ext>
            </a:extLst>
          </p:cNvPr>
          <p:cNvSpPr txBox="1">
            <a:spLocks/>
          </p:cNvSpPr>
          <p:nvPr/>
        </p:nvSpPr>
        <p:spPr>
          <a:xfrm>
            <a:off x="609600" y="1794128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0EE655-AC39-5962-5860-25C4A702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8" t="1650" r="3300" b="6554"/>
          <a:stretch>
            <a:fillRect/>
          </a:stretch>
        </p:blipFill>
        <p:spPr>
          <a:xfrm>
            <a:off x="2014537" y="104775"/>
            <a:ext cx="8162925" cy="61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25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B2E1-860C-97D5-6296-D3503239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44FEB7-4514-A47A-59FA-DA2032BFDB77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E8EC39-D8B9-9BE5-1115-D1B46314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127"/>
          <a:stretch>
            <a:fillRect/>
          </a:stretch>
        </p:blipFill>
        <p:spPr>
          <a:xfrm>
            <a:off x="1298404" y="210656"/>
            <a:ext cx="9366591" cy="59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0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0057-C285-BCF9-1423-154F3AB3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1DA60B-4994-85BE-B489-09BB9ABDE426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Understanding Autopilot Car Crashes | Yepremyan Law Firm">
            <a:extLst>
              <a:ext uri="{FF2B5EF4-FFF2-40B4-BE49-F238E27FC236}">
                <a16:creationId xmlns:a16="http://schemas.microsoft.com/office/drawing/2014/main" id="{33F24DD8-6A8A-BA81-F3F5-B7DF14932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8217"/>
          <a:stretch>
            <a:fillRect/>
          </a:stretch>
        </p:blipFill>
        <p:spPr bwMode="auto">
          <a:xfrm>
            <a:off x="0" y="0"/>
            <a:ext cx="12192000" cy="69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7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0CC22-711B-2819-35AA-A85D41607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50BF2A3-2F6B-CE8B-96BC-FE89CB3F27EF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esearch Question Examples &amp; Ideas: The ULTIMATE List - Grad Coach">
            <a:extLst>
              <a:ext uri="{FF2B5EF4-FFF2-40B4-BE49-F238E27FC236}">
                <a16:creationId xmlns:a16="http://schemas.microsoft.com/office/drawing/2014/main" id="{3ABD2A88-908D-5261-E3EB-955D0C2B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5017"/>
            <a:ext cx="5495925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1C256-9B52-455E-3CC7-F530B4A9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87" y="1933574"/>
            <a:ext cx="2990851" cy="2990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15984-20B0-6711-EE85-1EDCA1164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889"/>
          <a:stretch>
            <a:fillRect/>
          </a:stretch>
        </p:blipFill>
        <p:spPr>
          <a:xfrm>
            <a:off x="9105900" y="2055019"/>
            <a:ext cx="2857500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1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BDBE0-060E-3C1A-0374-9E618DBA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8B349-77F6-9B25-B4D0-D5A9D4D40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0F7665-1A94-077E-94B8-5DDF790116AF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066504DA-F92C-A0F7-D10D-71E89BD1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473"/>
            <a:ext cx="12227093" cy="45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5277D-A9BE-1E17-921E-DA4F1551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40" y="539877"/>
            <a:ext cx="8107536" cy="1826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2BEF45-858E-4AE7-FC1F-2B036A36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440" y="2877800"/>
            <a:ext cx="8107536" cy="2939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3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6D065-4011-E7E9-A8F9-2170AD3FB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CE3B638-D565-D8C1-82AB-F3DAF5BD8324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Introduction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Patients | ACHQC">
            <a:extLst>
              <a:ext uri="{FF2B5EF4-FFF2-40B4-BE49-F238E27FC236}">
                <a16:creationId xmlns:a16="http://schemas.microsoft.com/office/drawing/2014/main" id="{009BC04A-8FF7-D46A-E40E-43A4646E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2" y="1820004"/>
            <a:ext cx="4914279" cy="27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xine Attong | I love challenges; I ...">
            <a:extLst>
              <a:ext uri="{FF2B5EF4-FFF2-40B4-BE49-F238E27FC236}">
                <a16:creationId xmlns:a16="http://schemas.microsoft.com/office/drawing/2014/main" id="{34C29EDB-890E-28C1-6D7C-151CA227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90" y="1820004"/>
            <a:ext cx="4914278" cy="27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0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DDDE6-10CC-9063-6582-7FC8B519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8" y="250811"/>
            <a:ext cx="11302904" cy="371361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B86922-8262-2035-E727-078BA7A2CA4E}"/>
              </a:ext>
            </a:extLst>
          </p:cNvPr>
          <p:cNvSpPr txBox="1">
            <a:spLocks/>
          </p:cNvSpPr>
          <p:nvPr/>
        </p:nvSpPr>
        <p:spPr>
          <a:xfrm>
            <a:off x="685800" y="4283382"/>
            <a:ext cx="10820400" cy="1722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Funded research fellow position 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$100K/year</a:t>
            </a:r>
          </a:p>
          <a:p>
            <a:pPr marL="0" indent="0">
              <a:buNone/>
            </a:pPr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79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AC52-DA3D-3080-D71A-A5EE98C4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C21D6F2C-2ACE-62E7-0289-B45577085C6F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Abdominal Core Health Quality Collaborative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42DBC-5166-D706-73ED-E6C10BD1A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78" y="864974"/>
            <a:ext cx="7074243" cy="53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4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B747-A1D9-5E0E-2708-F2B04BE6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57D895-2F9F-8A63-04EE-7D9009A9A925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6A4CF-A8B9-2BF2-2979-C5E7B29C9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01"/>
          <a:stretch>
            <a:fillRect/>
          </a:stretch>
        </p:blipFill>
        <p:spPr>
          <a:xfrm>
            <a:off x="0" y="0"/>
            <a:ext cx="12224477" cy="3100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CB4CD-F75D-96F1-E59B-F5FFB49C49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35" b="16682"/>
          <a:stretch>
            <a:fillRect/>
          </a:stretch>
        </p:blipFill>
        <p:spPr>
          <a:xfrm>
            <a:off x="0" y="3100892"/>
            <a:ext cx="12192000" cy="37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3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A22F-0044-A771-1B6D-EDF72A908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27141B-B610-F538-26BC-DD8E22FC0149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the world with orange pins&#10;&#10;AI-generated content may be incorrect.">
            <a:extLst>
              <a:ext uri="{FF2B5EF4-FFF2-40B4-BE49-F238E27FC236}">
                <a16:creationId xmlns:a16="http://schemas.microsoft.com/office/drawing/2014/main" id="{2936332C-9621-18A1-D8A5-9013E1E43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85" y="0"/>
            <a:ext cx="7903429" cy="633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3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D348DA-6938-821B-BD6D-7796DA406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40" y="1885049"/>
            <a:ext cx="10519719" cy="2743200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Aldo Fafaj</a:t>
            </a:r>
            <a:br>
              <a:rPr lang="en-US" sz="2800" dirty="0"/>
            </a:br>
            <a:r>
              <a:rPr lang="en-US" sz="2800" dirty="0"/>
              <a:t>afafaj@utmck.edu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67EE-4FD8-9359-7B31-EBB19345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D79E1AF-57F1-E44F-FB4B-372B7A635B41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D154E1-A06F-540C-B1C2-1EBC14A8EB9E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E44347-FF32-80FE-02AF-34B4CB97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9" r="1119"/>
          <a:stretch>
            <a:fillRect/>
          </a:stretch>
        </p:blipFill>
        <p:spPr>
          <a:xfrm>
            <a:off x="0" y="2107551"/>
            <a:ext cx="12192000" cy="26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68BC-62C6-8D90-BF24-3E2D9705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528F8438-A1C6-8C48-BFB1-9CFB0BE7C1B5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1B94E9-A0E3-1CF8-58CC-BEE555DCF41F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0F6509-CBEC-4E99-9216-79685702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2" y="2256719"/>
            <a:ext cx="6268806" cy="1656247"/>
          </a:xfrm>
          <a:prstGeom prst="rect">
            <a:avLst/>
          </a:prstGeom>
        </p:spPr>
      </p:pic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62A6B62F-5186-49C1-4AE2-1B01C2D45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06" y="2256719"/>
            <a:ext cx="5088714" cy="20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1608C-9D9E-9F70-F704-2E044F0F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10175336-EEBC-B254-A777-1903FCEAAF75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33E72F5-37FE-D62F-ED4E-B6D63C6D7D5D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B651A9-1784-BF83-F150-43F71ECC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26" y="889249"/>
            <a:ext cx="4723586" cy="143699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41E7ED-21B0-1C59-358C-2A662F67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613" y="797073"/>
            <a:ext cx="5337252" cy="1529171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4C35CA-0105-9C08-3E06-17286D484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6" y="2592608"/>
            <a:ext cx="4954828" cy="1672784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327127-FCCC-62DC-A316-AFD1E3A88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613" y="2563420"/>
            <a:ext cx="4504805" cy="1731159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E23F9F-8B9E-9F89-E056-967CBF6F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26" y="4518309"/>
            <a:ext cx="4954828" cy="1626341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070D43-08C9-46E8-EC39-80781C86B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613" y="4531755"/>
            <a:ext cx="4317606" cy="16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3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A043D-E351-A70C-79FF-F864454F5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D98433C8-5EF5-9E9D-A122-B7656AF6C055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2F9A48-72E9-9102-8BC1-5AA3C0582E40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98912D-9054-F86E-9924-E92B6A4C0A13}"/>
              </a:ext>
            </a:extLst>
          </p:cNvPr>
          <p:cNvSpPr txBox="1">
            <a:spLocks/>
          </p:cNvSpPr>
          <p:nvPr/>
        </p:nvSpPr>
        <p:spPr>
          <a:xfrm>
            <a:off x="762000" y="1151050"/>
            <a:ext cx="10820400" cy="4364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Resident and fellow ACHQC committee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attendance at annual meetings 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program</a:t>
            </a: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access – research grant </a:t>
            </a: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45299-4C6F-F730-8522-675D3B58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898" y="3078746"/>
            <a:ext cx="4870102" cy="32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2CE62-D69D-1BF7-40F5-8A148E70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A007EDE3-6DE6-1DE6-D06D-4E51955CB9DF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C09225-75A6-E368-441D-DF3DE732AF46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0345BF-65D9-07EE-93C1-62C67963EF6B}"/>
              </a:ext>
            </a:extLst>
          </p:cNvPr>
          <p:cNvSpPr txBox="1">
            <a:spLocks/>
          </p:cNvSpPr>
          <p:nvPr/>
        </p:nvSpPr>
        <p:spPr>
          <a:xfrm>
            <a:off x="762000" y="1246671"/>
            <a:ext cx="10820400" cy="4364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fellow for two years </a:t>
            </a:r>
          </a:p>
          <a:p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Worked with ACHQC daily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1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8E6A-AE69-A720-E72F-B9EE1FDE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7C27EA58-8AD2-FFB0-7B48-39E1ADC681E6}"/>
              </a:ext>
            </a:extLst>
          </p:cNvPr>
          <p:cNvSpPr txBox="1">
            <a:spLocks/>
          </p:cNvSpPr>
          <p:nvPr/>
        </p:nvSpPr>
        <p:spPr>
          <a:xfrm>
            <a:off x="838200" y="152401"/>
            <a:ext cx="105156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Fellow</a:t>
            </a:r>
            <a:r>
              <a:rPr lang="en-US" sz="4000" u="sng" dirty="0">
                <a:solidFill>
                  <a:schemeClr val="tx2"/>
                </a:solidFill>
                <a:latin typeface="Times New Roman"/>
                <a:cs typeface="Times New Roman"/>
              </a:rPr>
              <a:t>ship Experience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9B3374-9240-3624-1D3F-2DD558981A62}"/>
              </a:ext>
            </a:extLst>
          </p:cNvPr>
          <p:cNvSpPr txBox="1">
            <a:spLocks/>
          </p:cNvSpPr>
          <p:nvPr/>
        </p:nvSpPr>
        <p:spPr>
          <a:xfrm>
            <a:off x="609600" y="788473"/>
            <a:ext cx="10744200" cy="5089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9 Best Tracking Dogs With Best Sense Of Smell">
            <a:extLst>
              <a:ext uri="{FF2B5EF4-FFF2-40B4-BE49-F238E27FC236}">
                <a16:creationId xmlns:a16="http://schemas.microsoft.com/office/drawing/2014/main" id="{4B0335B7-42BF-C7E4-38E6-6A799556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55" y="979714"/>
            <a:ext cx="9243890" cy="52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8316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E00DEFC-9DB3-DD4F-B7D6-C4E9B3E8ADC8}" vid="{8EDE1D6E-313A-D646-A580-FC270181CB66}"/>
    </a:ext>
  </a:extLst>
</a:theme>
</file>

<file path=ppt/theme/theme2.xml><?xml version="1.0" encoding="utf-8"?>
<a:theme xmlns:a="http://schemas.openxmlformats.org/drawingml/2006/main" name="UTHSC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E00DEFC-9DB3-DD4F-B7D6-C4E9B3E8ADC8}" vid="{D1E4248C-5B14-2A40-8915-B37E16C5EF51}"/>
    </a:ext>
  </a:extLst>
</a:theme>
</file>

<file path=ppt/theme/theme3.xml><?xml version="1.0" encoding="utf-8"?>
<a:theme xmlns:a="http://schemas.openxmlformats.org/drawingml/2006/main" name="Section brea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E00DEFC-9DB3-DD4F-B7D6-C4E9B3E8ADC8}" vid="{9301B3E3-CD4C-E146-BE3B-8C8D08E876CB}"/>
    </a:ext>
  </a:extLst>
</a:theme>
</file>

<file path=ppt/theme/theme4.xml><?xml version="1.0" encoding="utf-8"?>
<a:theme xmlns:a="http://schemas.openxmlformats.org/drawingml/2006/main" name="1_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E00DEFC-9DB3-DD4F-B7D6-C4E9B3E8ADC8}" vid="{FC999BD5-A392-0145-862A-1983E317414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0d1539-1940-4963-b15e-ba08be49a55c" xsi:nil="true"/>
    <lcf76f155ced4ddcb4097134ff3c332f xmlns="92e77603-4986-47f0-bd09-0616c866d54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7DB7BC606C3F4D8C2A5802EB502456" ma:contentTypeVersion="18" ma:contentTypeDescription="Create a new document." ma:contentTypeScope="" ma:versionID="65b630c05ef123e4bf0776dc5fe37578">
  <xsd:schema xmlns:xsd="http://www.w3.org/2001/XMLSchema" xmlns:xs="http://www.w3.org/2001/XMLSchema" xmlns:p="http://schemas.microsoft.com/office/2006/metadata/properties" xmlns:ns2="92e77603-4986-47f0-bd09-0616c866d547" xmlns:ns3="6e0d1539-1940-4963-b15e-ba08be49a55c" targetNamespace="http://schemas.microsoft.com/office/2006/metadata/properties" ma:root="true" ma:fieldsID="84fc7bb34454553c525bb809457469d0" ns2:_="" ns3:_="">
    <xsd:import namespace="92e77603-4986-47f0-bd09-0616c866d547"/>
    <xsd:import namespace="6e0d1539-1940-4963-b15e-ba08be49a5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77603-4986-47f0-bd09-0616c866d5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ab95b9-39aa-4b9d-a2e7-0451eedf9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d1539-1940-4963-b15e-ba08be49a55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e2eb34-5002-419f-ae13-55bde1f8e98a}" ma:internalName="TaxCatchAll" ma:showField="CatchAllData" ma:web="6e0d1539-1940-4963-b15e-ba08be49a5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156704-B9C6-43A1-BDFE-8184F27522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4175BD-9856-443A-AC0D-D5345154C790}">
  <ds:schemaRefs>
    <ds:schemaRef ds:uri="http://schemas.microsoft.com/office/2006/metadata/properties"/>
    <ds:schemaRef ds:uri="http://schemas.microsoft.com/office/infopath/2007/PartnerControls"/>
    <ds:schemaRef ds:uri="6e0d1539-1940-4963-b15e-ba08be49a55c"/>
    <ds:schemaRef ds:uri="92e77603-4986-47f0-bd09-0616c866d547"/>
  </ds:schemaRefs>
</ds:datastoreItem>
</file>

<file path=customXml/itemProps3.xml><?xml version="1.0" encoding="utf-8"?>
<ds:datastoreItem xmlns:ds="http://schemas.openxmlformats.org/officeDocument/2006/customXml" ds:itemID="{A000A3B4-2A39-4E72-AD8E-794DEB239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e77603-4986-47f0-bd09-0616c866d547"/>
    <ds:schemaRef ds:uri="6e0d1539-1940-4963-b15e-ba08be49a5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ppt-template-gray</Template>
  <TotalTime>4223</TotalTime>
  <Words>122</Words>
  <Application>Microsoft Macintosh PowerPoint</Application>
  <PresentationFormat>Widescreen</PresentationFormat>
  <Paragraphs>67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Aptos</vt:lpstr>
      <vt:lpstr>Arial</vt:lpstr>
      <vt:lpstr>Courier New</vt:lpstr>
      <vt:lpstr>Times New Roman</vt:lpstr>
      <vt:lpstr>Wingdings</vt:lpstr>
      <vt:lpstr>Title slides</vt:lpstr>
      <vt:lpstr>UTHSC content slides</vt:lpstr>
      <vt:lpstr>Section breaks</vt:lpstr>
      <vt:lpstr>1_End slides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Aldo Fafaj afafaj@utmck.edu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Aldo Fafaj</dc:creator>
  <cp:lastModifiedBy>Fafaj, Aldo</cp:lastModifiedBy>
  <cp:revision>10</cp:revision>
  <dcterms:created xsi:type="dcterms:W3CDTF">2024-10-10T15:26:46Z</dcterms:created>
  <dcterms:modified xsi:type="dcterms:W3CDTF">2026-02-21T06:04:28Z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0x010100217DB7BC606C3F4D8C2A5802EB502456</vt:lpwstr>
  </property>
  <property fmtid="{D5CDD505-2E9C-101B-9397-08002B2CF9AE}" pid="3" name="MediaServiceImageTags">
    <vt:lpwstr/>
  </property>
</Properties>
</file>