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7"/>
  </p:notesMasterIdLst>
  <p:sldIdLst>
    <p:sldId id="279" r:id="rId2"/>
    <p:sldId id="314" r:id="rId3"/>
    <p:sldId id="264" r:id="rId4"/>
    <p:sldId id="319" r:id="rId5"/>
    <p:sldId id="318" r:id="rId6"/>
    <p:sldId id="315" r:id="rId7"/>
    <p:sldId id="299" r:id="rId8"/>
    <p:sldId id="306" r:id="rId9"/>
    <p:sldId id="296" r:id="rId10"/>
    <p:sldId id="294" r:id="rId11"/>
    <p:sldId id="307" r:id="rId12"/>
    <p:sldId id="305" r:id="rId13"/>
    <p:sldId id="286" r:id="rId14"/>
    <p:sldId id="295" r:id="rId15"/>
    <p:sldId id="301" r:id="rId16"/>
    <p:sldId id="321" r:id="rId17"/>
    <p:sldId id="324" r:id="rId18"/>
    <p:sldId id="322" r:id="rId19"/>
    <p:sldId id="328" r:id="rId20"/>
    <p:sldId id="327" r:id="rId21"/>
    <p:sldId id="330" r:id="rId22"/>
    <p:sldId id="329" r:id="rId23"/>
    <p:sldId id="323" r:id="rId24"/>
    <p:sldId id="309" r:id="rId25"/>
    <p:sldId id="311" r:id="rId26"/>
    <p:sldId id="316" r:id="rId27"/>
    <p:sldId id="289" r:id="rId28"/>
    <p:sldId id="288" r:id="rId29"/>
    <p:sldId id="280" r:id="rId30"/>
    <p:sldId id="290" r:id="rId31"/>
    <p:sldId id="293" r:id="rId32"/>
    <p:sldId id="292" r:id="rId33"/>
    <p:sldId id="278" r:id="rId34"/>
    <p:sldId id="313"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6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4766" autoAdjust="0"/>
  </p:normalViewPr>
  <p:slideViewPr>
    <p:cSldViewPr>
      <p:cViewPr varScale="1">
        <p:scale>
          <a:sx n="43" d="100"/>
          <a:sy n="43" d="100"/>
        </p:scale>
        <p:origin x="720" y="36"/>
      </p:cViewPr>
      <p:guideLst>
        <p:guide orient="horz" pos="2160"/>
        <p:guide pos="3840"/>
        <p:guide orient="horz" pos="365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9CD5-D962-4CE6-B084-B7B9F527C809}" type="datetimeFigureOut">
              <a:rPr lang="en-US" smtClean="0"/>
              <a:t>2/21/2026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B2DFA-04F6-4713-86A1-47E953577B26}" type="slidenum">
              <a:rPr lang="en-US" smtClean="0"/>
              <a:t>‹#›</a:t>
            </a:fld>
            <a:endParaRPr lang="en-US"/>
          </a:p>
        </p:txBody>
      </p:sp>
    </p:spTree>
    <p:extLst>
      <p:ext uri="{BB962C8B-B14F-4D97-AF65-F5344CB8AC3E}">
        <p14:creationId xmlns:p14="http://schemas.microsoft.com/office/powerpoint/2010/main" val="2457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AA92-AD5E-E903-E53F-9581479D4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8E4B0-018F-2A68-94A0-7D0027E49D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532F19-B430-5F37-021F-E350E7EE70B2}"/>
              </a:ext>
            </a:extLst>
          </p:cNvPr>
          <p:cNvSpPr>
            <a:spLocks noGrp="1"/>
          </p:cNvSpPr>
          <p:nvPr>
            <p:ph type="body" idx="1"/>
          </p:nvPr>
        </p:nvSpPr>
        <p:spPr/>
        <p:txBody>
          <a:bodyPr/>
          <a:lstStyle/>
          <a:p>
            <a:r>
              <a:rPr lang="en-US" dirty="0"/>
              <a:t>https://www.cdc.gov/nchs/nvss/vsrr/drug-overdose-data.htm</a:t>
            </a:r>
          </a:p>
        </p:txBody>
      </p:sp>
      <p:sp>
        <p:nvSpPr>
          <p:cNvPr id="4" name="Slide Number Placeholder 3">
            <a:extLst>
              <a:ext uri="{FF2B5EF4-FFF2-40B4-BE49-F238E27FC236}">
                <a16:creationId xmlns:a16="http://schemas.microsoft.com/office/drawing/2014/main" id="{CF14D3D0-B73C-BD01-4743-4D28653ED7E8}"/>
              </a:ext>
            </a:extLst>
          </p:cNvPr>
          <p:cNvSpPr>
            <a:spLocks noGrp="1"/>
          </p:cNvSpPr>
          <p:nvPr>
            <p:ph type="sldNum" sz="quarter" idx="5"/>
          </p:nvPr>
        </p:nvSpPr>
        <p:spPr/>
        <p:txBody>
          <a:bodyPr/>
          <a:lstStyle/>
          <a:p>
            <a:fld id="{BD2B2DFA-04F6-4713-86A1-47E953577B26}" type="slidenum">
              <a:rPr lang="en-US" smtClean="0"/>
              <a:t>4</a:t>
            </a:fld>
            <a:endParaRPr lang="en-US"/>
          </a:p>
        </p:txBody>
      </p:sp>
    </p:spTree>
    <p:extLst>
      <p:ext uri="{BB962C8B-B14F-4D97-AF65-F5344CB8AC3E}">
        <p14:creationId xmlns:p14="http://schemas.microsoft.com/office/powerpoint/2010/main" val="349185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numbers in context:</a:t>
            </a:r>
          </a:p>
          <a:p>
            <a:pPr marL="171450" indent="-171450">
              <a:buFontTx/>
              <a:buChar char="-"/>
            </a:pPr>
            <a:r>
              <a:rPr lang="en-US" dirty="0"/>
              <a:t>92% of patients who are not prescribed opioids do not require a prescription to be filled</a:t>
            </a:r>
          </a:p>
          <a:p>
            <a:pPr marL="171450" indent="-171450">
              <a:buFontTx/>
              <a:buChar char="-"/>
            </a:pPr>
            <a:r>
              <a:rPr lang="en-US" dirty="0"/>
              <a:t>So in practice over 22 patients (NNT 22.2) would need to be prescribed Opioids post operatively to prevent one additional patient calling. </a:t>
            </a:r>
          </a:p>
          <a:p>
            <a:pPr marL="171450" indent="-171450">
              <a:buFontTx/>
              <a:buChar char="-"/>
            </a:pPr>
            <a:r>
              <a:rPr lang="en-US" dirty="0"/>
              <a:t>Depending on surgeon’s practices, you would need to complete over 260 inguinal hernias a year to receive one less phone call per month for a script fill </a:t>
            </a:r>
          </a:p>
        </p:txBody>
      </p:sp>
      <p:sp>
        <p:nvSpPr>
          <p:cNvPr id="4" name="Slide Number Placeholder 3"/>
          <p:cNvSpPr>
            <a:spLocks noGrp="1"/>
          </p:cNvSpPr>
          <p:nvPr>
            <p:ph type="sldNum" sz="quarter" idx="5"/>
          </p:nvPr>
        </p:nvSpPr>
        <p:spPr/>
        <p:txBody>
          <a:bodyPr/>
          <a:lstStyle/>
          <a:p>
            <a:fld id="{BD2B2DFA-04F6-4713-86A1-47E953577B26}" type="slidenum">
              <a:rPr lang="en-US" smtClean="0"/>
              <a:t>18</a:t>
            </a:fld>
            <a:endParaRPr lang="en-US" dirty="0"/>
          </a:p>
        </p:txBody>
      </p:sp>
    </p:spTree>
    <p:extLst>
      <p:ext uri="{BB962C8B-B14F-4D97-AF65-F5344CB8AC3E}">
        <p14:creationId xmlns:p14="http://schemas.microsoft.com/office/powerpoint/2010/main" val="188401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1838-DDF6-2552-5787-C6D7A5508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7F2B1-2E36-06D4-399F-8038F8162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43C71-8794-ECA3-ECAC-C135F347C7E0}"/>
              </a:ext>
            </a:extLst>
          </p:cNvPr>
          <p:cNvSpPr>
            <a:spLocks noGrp="1"/>
          </p:cNvSpPr>
          <p:nvPr>
            <p:ph type="body" idx="1"/>
          </p:nvPr>
        </p:nvSpPr>
        <p:spPr/>
        <p:txBody>
          <a:bodyPr/>
          <a:lstStyle/>
          <a:p>
            <a:r>
              <a:rPr lang="en-US" dirty="0"/>
              <a:t>- Excludes patients who received on POD0– trying to get at those who otherwise ***</a:t>
            </a:r>
          </a:p>
        </p:txBody>
      </p:sp>
      <p:sp>
        <p:nvSpPr>
          <p:cNvPr id="4" name="Slide Number Placeholder 3">
            <a:extLst>
              <a:ext uri="{FF2B5EF4-FFF2-40B4-BE49-F238E27FC236}">
                <a16:creationId xmlns:a16="http://schemas.microsoft.com/office/drawing/2014/main" id="{E37B95EB-D7B2-5362-B892-E8AE89A3FB4D}"/>
              </a:ext>
            </a:extLst>
          </p:cNvPr>
          <p:cNvSpPr>
            <a:spLocks noGrp="1"/>
          </p:cNvSpPr>
          <p:nvPr>
            <p:ph type="sldNum" sz="quarter" idx="5"/>
          </p:nvPr>
        </p:nvSpPr>
        <p:spPr/>
        <p:txBody>
          <a:bodyPr/>
          <a:lstStyle/>
          <a:p>
            <a:fld id="{BD2B2DFA-04F6-4713-86A1-47E953577B26}" type="slidenum">
              <a:rPr lang="en-US" smtClean="0"/>
              <a:t>19</a:t>
            </a:fld>
            <a:endParaRPr lang="en-US" dirty="0"/>
          </a:p>
        </p:txBody>
      </p:sp>
    </p:spTree>
    <p:extLst>
      <p:ext uri="{BB962C8B-B14F-4D97-AF65-F5344CB8AC3E}">
        <p14:creationId xmlns:p14="http://schemas.microsoft.com/office/powerpoint/2010/main" val="344321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05C0-FEC4-42C9-3E29-150D2EAEC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235F-4362-37E8-CA16-4E2CFEC7E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4C816-1C23-A496-1C9C-390F06209FD0}"/>
              </a:ext>
            </a:extLst>
          </p:cNvPr>
          <p:cNvSpPr>
            <a:spLocks noGrp="1"/>
          </p:cNvSpPr>
          <p:nvPr>
            <p:ph type="body" idx="1"/>
          </p:nvPr>
        </p:nvSpPr>
        <p:spPr/>
        <p:txBody>
          <a:bodyPr/>
          <a:lstStyle/>
          <a:p>
            <a:r>
              <a:rPr lang="en-US" dirty="0"/>
              <a:t>- Excludes patients who received on POD0– trying to get at those who otherwise ***</a:t>
            </a:r>
          </a:p>
        </p:txBody>
      </p:sp>
      <p:sp>
        <p:nvSpPr>
          <p:cNvPr id="4" name="Slide Number Placeholder 3">
            <a:extLst>
              <a:ext uri="{FF2B5EF4-FFF2-40B4-BE49-F238E27FC236}">
                <a16:creationId xmlns:a16="http://schemas.microsoft.com/office/drawing/2014/main" id="{27B89DD3-20CA-3D5E-6C13-7A96E5E5481B}"/>
              </a:ext>
            </a:extLst>
          </p:cNvPr>
          <p:cNvSpPr>
            <a:spLocks noGrp="1"/>
          </p:cNvSpPr>
          <p:nvPr>
            <p:ph type="sldNum" sz="quarter" idx="5"/>
          </p:nvPr>
        </p:nvSpPr>
        <p:spPr/>
        <p:txBody>
          <a:bodyPr/>
          <a:lstStyle/>
          <a:p>
            <a:fld id="{BD2B2DFA-04F6-4713-86A1-47E953577B26}" type="slidenum">
              <a:rPr lang="en-US" smtClean="0"/>
              <a:t>20</a:t>
            </a:fld>
            <a:endParaRPr lang="en-US" dirty="0"/>
          </a:p>
        </p:txBody>
      </p:sp>
    </p:spTree>
    <p:extLst>
      <p:ext uri="{BB962C8B-B14F-4D97-AF65-F5344CB8AC3E}">
        <p14:creationId xmlns:p14="http://schemas.microsoft.com/office/powerpoint/2010/main" val="148233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53D0A-CF27-6448-4D7D-C81319B05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943BE-FEE7-6827-3002-ABD980D30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95CF9-E786-90AE-7BF8-D8739F37AAA6}"/>
              </a:ext>
            </a:extLst>
          </p:cNvPr>
          <p:cNvSpPr>
            <a:spLocks noGrp="1"/>
          </p:cNvSpPr>
          <p:nvPr>
            <p:ph type="body" idx="1"/>
          </p:nvPr>
        </p:nvSpPr>
        <p:spPr/>
        <p:txBody>
          <a:bodyPr/>
          <a:lstStyle/>
          <a:p>
            <a:r>
              <a:rPr lang="en-US" dirty="0"/>
              <a:t>- Excludes patients who received on POD0– trying to get at those who otherwise ***</a:t>
            </a:r>
          </a:p>
        </p:txBody>
      </p:sp>
      <p:sp>
        <p:nvSpPr>
          <p:cNvPr id="4" name="Slide Number Placeholder 3">
            <a:extLst>
              <a:ext uri="{FF2B5EF4-FFF2-40B4-BE49-F238E27FC236}">
                <a16:creationId xmlns:a16="http://schemas.microsoft.com/office/drawing/2014/main" id="{C1D658D4-0B97-5573-8D0B-725C072D3258}"/>
              </a:ext>
            </a:extLst>
          </p:cNvPr>
          <p:cNvSpPr>
            <a:spLocks noGrp="1"/>
          </p:cNvSpPr>
          <p:nvPr>
            <p:ph type="sldNum" sz="quarter" idx="5"/>
          </p:nvPr>
        </p:nvSpPr>
        <p:spPr/>
        <p:txBody>
          <a:bodyPr/>
          <a:lstStyle/>
          <a:p>
            <a:fld id="{BD2B2DFA-04F6-4713-86A1-47E953577B26}" type="slidenum">
              <a:rPr lang="en-US" smtClean="0"/>
              <a:t>22</a:t>
            </a:fld>
            <a:endParaRPr lang="en-US" dirty="0"/>
          </a:p>
        </p:txBody>
      </p:sp>
    </p:spTree>
    <p:extLst>
      <p:ext uri="{BB962C8B-B14F-4D97-AF65-F5344CB8AC3E}">
        <p14:creationId xmlns:p14="http://schemas.microsoft.com/office/powerpoint/2010/main" val="201952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23</a:t>
            </a:fld>
            <a:endParaRPr lang="en-US" dirty="0"/>
          </a:p>
        </p:txBody>
      </p:sp>
    </p:spTree>
    <p:extLst>
      <p:ext uri="{BB962C8B-B14F-4D97-AF65-F5344CB8AC3E}">
        <p14:creationId xmlns:p14="http://schemas.microsoft.com/office/powerpoint/2010/main" val="405144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25</a:t>
            </a:fld>
            <a:endParaRPr lang="en-US" dirty="0"/>
          </a:p>
        </p:txBody>
      </p:sp>
    </p:spTree>
    <p:extLst>
      <p:ext uri="{BB962C8B-B14F-4D97-AF65-F5344CB8AC3E}">
        <p14:creationId xmlns:p14="http://schemas.microsoft.com/office/powerpoint/2010/main" val="161370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373C-CC4D-92D8-6FDD-414E707A5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7F5DB-DF62-4775-7DC5-D6C3CB81251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320A08E-10C0-13F3-76D1-D23B9C1A35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4DF5F-C4B2-C106-FD2C-B8EF1BB1D40C}"/>
              </a:ext>
            </a:extLst>
          </p:cNvPr>
          <p:cNvSpPr>
            <a:spLocks noGrp="1"/>
          </p:cNvSpPr>
          <p:nvPr>
            <p:ph type="sldNum" sz="quarter" idx="5"/>
          </p:nvPr>
        </p:nvSpPr>
        <p:spPr/>
        <p:txBody>
          <a:bodyPr/>
          <a:lstStyle/>
          <a:p>
            <a:fld id="{BD2B2DFA-04F6-4713-86A1-47E953577B26}" type="slidenum">
              <a:rPr lang="en-US" smtClean="0"/>
              <a:t>26</a:t>
            </a:fld>
            <a:endParaRPr lang="en-US" dirty="0"/>
          </a:p>
        </p:txBody>
      </p:sp>
    </p:spTree>
    <p:extLst>
      <p:ext uri="{BB962C8B-B14F-4D97-AF65-F5344CB8AC3E}">
        <p14:creationId xmlns:p14="http://schemas.microsoft.com/office/powerpoint/2010/main" val="326592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29</a:t>
            </a:fld>
            <a:endParaRPr lang="en-US" dirty="0"/>
          </a:p>
        </p:txBody>
      </p:sp>
    </p:spTree>
    <p:extLst>
      <p:ext uri="{BB962C8B-B14F-4D97-AF65-F5344CB8AC3E}">
        <p14:creationId xmlns:p14="http://schemas.microsoft.com/office/powerpoint/2010/main" val="249682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C480-48A8-06DE-C498-DC57EECB4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493FD-ACEC-1CDD-BECC-E8A0CE5750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C6DFC6-5BCA-F871-9437-063CB904C13F}"/>
              </a:ext>
            </a:extLst>
          </p:cNvPr>
          <p:cNvSpPr>
            <a:spLocks noGrp="1"/>
          </p:cNvSpPr>
          <p:nvPr>
            <p:ph type="body" idx="1"/>
          </p:nvPr>
        </p:nvSpPr>
        <p:spPr/>
        <p:txBody>
          <a:bodyPr/>
          <a:lstStyle/>
          <a:p>
            <a:r>
              <a:rPr lang="en-US" dirty="0"/>
              <a:t>https://www.cdc.gov/nchs/nvss/vsrr/drug-overdose-data.htm</a:t>
            </a:r>
          </a:p>
        </p:txBody>
      </p:sp>
      <p:sp>
        <p:nvSpPr>
          <p:cNvPr id="4" name="Slide Number Placeholder 3">
            <a:extLst>
              <a:ext uri="{FF2B5EF4-FFF2-40B4-BE49-F238E27FC236}">
                <a16:creationId xmlns:a16="http://schemas.microsoft.com/office/drawing/2014/main" id="{F1A1E05C-2715-5695-5E48-2E8C06753FA7}"/>
              </a:ext>
            </a:extLst>
          </p:cNvPr>
          <p:cNvSpPr>
            <a:spLocks noGrp="1"/>
          </p:cNvSpPr>
          <p:nvPr>
            <p:ph type="sldNum" sz="quarter" idx="5"/>
          </p:nvPr>
        </p:nvSpPr>
        <p:spPr/>
        <p:txBody>
          <a:bodyPr/>
          <a:lstStyle/>
          <a:p>
            <a:fld id="{BD2B2DFA-04F6-4713-86A1-47E953577B26}" type="slidenum">
              <a:rPr lang="en-US" smtClean="0"/>
              <a:t>5</a:t>
            </a:fld>
            <a:endParaRPr lang="en-US"/>
          </a:p>
        </p:txBody>
      </p:sp>
    </p:spTree>
    <p:extLst>
      <p:ext uri="{BB962C8B-B14F-4D97-AF65-F5344CB8AC3E}">
        <p14:creationId xmlns:p14="http://schemas.microsoft.com/office/powerpoint/2010/main" val="429315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 group</a:t>
            </a:r>
          </a:p>
          <a:p>
            <a:r>
              <a:rPr lang="en-US" dirty="0"/>
              <a:t>- Shows that while prescribing decreased over this time frame, general surgeons are still one of the highest prescribers in dispense rate and MMEs</a:t>
            </a:r>
          </a:p>
        </p:txBody>
      </p:sp>
      <p:sp>
        <p:nvSpPr>
          <p:cNvPr id="4" name="Slide Number Placeholder 3"/>
          <p:cNvSpPr>
            <a:spLocks noGrp="1"/>
          </p:cNvSpPr>
          <p:nvPr>
            <p:ph type="sldNum" sz="quarter" idx="5"/>
          </p:nvPr>
        </p:nvSpPr>
        <p:spPr/>
        <p:txBody>
          <a:bodyPr/>
          <a:lstStyle/>
          <a:p>
            <a:fld id="{BD2B2DFA-04F6-4713-86A1-47E953577B26}" type="slidenum">
              <a:rPr lang="en-US" smtClean="0"/>
              <a:t>6</a:t>
            </a:fld>
            <a:endParaRPr lang="en-US"/>
          </a:p>
        </p:txBody>
      </p:sp>
    </p:spTree>
    <p:extLst>
      <p:ext uri="{BB962C8B-B14F-4D97-AF65-F5344CB8AC3E}">
        <p14:creationId xmlns:p14="http://schemas.microsoft.com/office/powerpoint/2010/main" val="111753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- 2018 </a:t>
            </a:r>
            <a:r>
              <a:rPr lang="en-US" sz="1200" b="0" i="0" kern="1200" dirty="0" err="1">
                <a:solidFill>
                  <a:schemeClr val="tx1"/>
                </a:solidFill>
                <a:effectLst/>
                <a:latin typeface="+mn-lt"/>
                <a:ea typeface="+mn-ea"/>
                <a:cs typeface="+mn-cs"/>
              </a:rPr>
              <a:t>HerniaSurg</a:t>
            </a:r>
            <a:r>
              <a:rPr lang="en-US" sz="1200" b="0" i="0" kern="1200" dirty="0">
                <a:solidFill>
                  <a:schemeClr val="tx1"/>
                </a:solidFill>
                <a:effectLst/>
                <a:latin typeface="+mn-lt"/>
                <a:ea typeface="+mn-ea"/>
                <a:cs typeface="+mn-cs"/>
              </a:rPr>
              <a:t> group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HerniaSurge</a:t>
            </a:r>
            <a:r>
              <a:rPr lang="en-US" sz="1200" b="0" i="0" kern="1200" dirty="0">
                <a:solidFill>
                  <a:schemeClr val="tx1"/>
                </a:solidFill>
                <a:effectLst/>
                <a:latin typeface="+mn-lt"/>
                <a:ea typeface="+mn-ea"/>
                <a:cs typeface="+mn-cs"/>
              </a:rPr>
              <a:t> Group. International guidelines for groin hernia management. </a:t>
            </a:r>
            <a:r>
              <a:rPr lang="en-US" sz="1200" b="0" i="1" kern="1200" dirty="0">
                <a:solidFill>
                  <a:schemeClr val="tx1"/>
                </a:solidFill>
                <a:effectLst/>
                <a:latin typeface="+mn-lt"/>
                <a:ea typeface="+mn-ea"/>
                <a:cs typeface="+mn-cs"/>
              </a:rPr>
              <a:t>Hernia</a:t>
            </a:r>
            <a:r>
              <a:rPr lang="en-US" sz="1200" b="0" i="0" kern="1200" dirty="0">
                <a:solidFill>
                  <a:schemeClr val="tx1"/>
                </a:solidFill>
                <a:effectLst/>
                <a:latin typeface="+mn-lt"/>
                <a:ea typeface="+mn-ea"/>
                <a:cs typeface="+mn-cs"/>
              </a:rPr>
              <a:t>. 2018;22(1):1-165. doi:10.1007/s10029-017-1668-x</a:t>
            </a:r>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7</a:t>
            </a:fld>
            <a:endParaRPr lang="en-US"/>
          </a:p>
        </p:txBody>
      </p:sp>
    </p:spTree>
    <p:extLst>
      <p:ext uri="{BB962C8B-B14F-4D97-AF65-F5344CB8AC3E}">
        <p14:creationId xmlns:p14="http://schemas.microsoft.com/office/powerpoint/2010/main" val="243412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Gentle CK, Thomas JD, Montelione KC, et al. Opioid prescribing practices and patient-requested refill patterns following laparoscopic inguinal hernia repair. </a:t>
            </a:r>
            <a:r>
              <a:rPr lang="en-US" sz="1200" b="0" i="1" kern="1200" dirty="0">
                <a:solidFill>
                  <a:schemeClr val="tx1"/>
                </a:solidFill>
                <a:effectLst/>
                <a:latin typeface="+mn-lt"/>
                <a:ea typeface="+mn-ea"/>
                <a:cs typeface="+mn-cs"/>
              </a:rPr>
              <a:t>Hernia</a:t>
            </a:r>
            <a:r>
              <a:rPr lang="en-US" sz="1200" b="0" i="0" kern="1200" dirty="0">
                <a:solidFill>
                  <a:schemeClr val="tx1"/>
                </a:solidFill>
                <a:effectLst/>
                <a:latin typeface="+mn-lt"/>
                <a:ea typeface="+mn-ea"/>
                <a:cs typeface="+mn-cs"/>
              </a:rPr>
              <a:t>. 2023;27(1):85-92. doi:10.1007/s10029-022-02708-5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Millard JL, </a:t>
            </a:r>
            <a:r>
              <a:rPr lang="en-US" sz="1200" b="0" i="0" kern="1200" dirty="0" err="1">
                <a:solidFill>
                  <a:schemeClr val="tx1"/>
                </a:solidFill>
                <a:effectLst/>
                <a:latin typeface="+mn-lt"/>
                <a:ea typeface="+mn-ea"/>
                <a:cs typeface="+mn-cs"/>
              </a:rPr>
              <a:t>Moraney</a:t>
            </a:r>
            <a:r>
              <a:rPr lang="en-US" sz="1200" b="0" i="0" kern="1200" dirty="0">
                <a:solidFill>
                  <a:schemeClr val="tx1"/>
                </a:solidFill>
                <a:effectLst/>
                <a:latin typeface="+mn-lt"/>
                <a:ea typeface="+mn-ea"/>
                <a:cs typeface="+mn-cs"/>
              </a:rPr>
              <a:t> R, Childs JC, et al. Opioid Use After Inguinal and Ventral Hernia Repair. </a:t>
            </a:r>
            <a:r>
              <a:rPr lang="en-US" sz="1200" b="0" i="1" kern="1200" dirty="0">
                <a:solidFill>
                  <a:schemeClr val="tx1"/>
                </a:solidFill>
                <a:effectLst/>
                <a:latin typeface="+mn-lt"/>
                <a:ea typeface="+mn-ea"/>
                <a:cs typeface="+mn-cs"/>
              </a:rPr>
              <a:t>Am Surg</a:t>
            </a:r>
            <a:r>
              <a:rPr lang="en-US" sz="1200" b="0" i="0" kern="1200" dirty="0">
                <a:solidFill>
                  <a:schemeClr val="tx1"/>
                </a:solidFill>
                <a:effectLst/>
                <a:latin typeface="+mn-lt"/>
                <a:ea typeface="+mn-ea"/>
                <a:cs typeface="+mn-cs"/>
              </a:rPr>
              <a:t>. 2020;86(8):965-970. doi:10.1177/0003134820942179</a:t>
            </a:r>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8</a:t>
            </a:fld>
            <a:endParaRPr lang="en-US"/>
          </a:p>
        </p:txBody>
      </p:sp>
    </p:spTree>
    <p:extLst>
      <p:ext uri="{BB962C8B-B14F-4D97-AF65-F5344CB8AC3E}">
        <p14:creationId xmlns:p14="http://schemas.microsoft.com/office/powerpoint/2010/main" val="382602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13</a:t>
            </a:fld>
            <a:endParaRPr lang="en-US"/>
          </a:p>
        </p:txBody>
      </p:sp>
    </p:spTree>
    <p:extLst>
      <p:ext uri="{BB962C8B-B14F-4D97-AF65-F5344CB8AC3E}">
        <p14:creationId xmlns:p14="http://schemas.microsoft.com/office/powerpoint/2010/main" val="65843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Mostly male (94%)</a:t>
            </a:r>
          </a:p>
          <a:p>
            <a:pPr lvl="1"/>
            <a:r>
              <a:rPr lang="en-US" sz="2000" dirty="0"/>
              <a:t>Median age 64</a:t>
            </a:r>
          </a:p>
          <a:p>
            <a:pPr lvl="1"/>
            <a:r>
              <a:rPr lang="en-US" sz="2000" dirty="0"/>
              <a:t>ASA II-III (~60%)</a:t>
            </a:r>
          </a:p>
          <a:p>
            <a:pPr lvl="1"/>
            <a:r>
              <a:rPr lang="en-US" sz="2000" dirty="0"/>
              <a:t>BMI&lt; 29 (~80%)</a:t>
            </a:r>
            <a:endParaRPr lang="en-US" sz="1600" dirty="0"/>
          </a:p>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15</a:t>
            </a:fld>
            <a:endParaRPr lang="en-US"/>
          </a:p>
        </p:txBody>
      </p:sp>
    </p:spTree>
    <p:extLst>
      <p:ext uri="{BB962C8B-B14F-4D97-AF65-F5344CB8AC3E}">
        <p14:creationId xmlns:p14="http://schemas.microsoft.com/office/powerpoint/2010/main" val="88756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t>Operative:</a:t>
            </a:r>
          </a:p>
          <a:p>
            <a:pPr lvl="1"/>
            <a:r>
              <a:rPr lang="en-US" sz="2000" dirty="0"/>
              <a:t>Primarily non recurrent repairs (~95%)</a:t>
            </a:r>
          </a:p>
          <a:p>
            <a:pPr lvl="2"/>
            <a:r>
              <a:rPr lang="en-US" sz="1600" dirty="0"/>
              <a:t>~20% bilateral</a:t>
            </a:r>
          </a:p>
          <a:p>
            <a:pPr lvl="1"/>
            <a:r>
              <a:rPr lang="en-US" sz="2000" dirty="0"/>
              <a:t>Open (~20%)</a:t>
            </a:r>
          </a:p>
          <a:p>
            <a:pPr lvl="1"/>
            <a:r>
              <a:rPr lang="en-US" sz="2000" dirty="0"/>
              <a:t>MIS</a:t>
            </a:r>
          </a:p>
          <a:p>
            <a:pPr lvl="2"/>
            <a:r>
              <a:rPr lang="en-US" sz="1600" dirty="0"/>
              <a:t>TEP (~50%)</a:t>
            </a:r>
          </a:p>
          <a:p>
            <a:pPr lvl="2"/>
            <a:r>
              <a:rPr lang="en-US" sz="1600" dirty="0"/>
              <a:t>TAPP (~50%)</a:t>
            </a:r>
          </a:p>
          <a:p>
            <a:pPr lvl="1"/>
            <a:r>
              <a:rPr lang="en-US" sz="2000" dirty="0"/>
              <a:t>Nerve blocks (~75%)</a:t>
            </a:r>
          </a:p>
          <a:p>
            <a:pPr lvl="1"/>
            <a:r>
              <a:rPr lang="en-US" sz="2000" dirty="0"/>
              <a:t>Neurectomy (~45%)</a:t>
            </a:r>
          </a:p>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16</a:t>
            </a:fld>
            <a:endParaRPr lang="en-US"/>
          </a:p>
        </p:txBody>
      </p:sp>
    </p:spTree>
    <p:extLst>
      <p:ext uri="{BB962C8B-B14F-4D97-AF65-F5344CB8AC3E}">
        <p14:creationId xmlns:p14="http://schemas.microsoft.com/office/powerpoint/2010/main" val="290178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D7B0-76EF-8D6E-0730-8020D912A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C3730-0379-F599-47DB-2AF71AA9B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BB0D4-6F48-3348-E3EA-96A7FE0C1946}"/>
              </a:ext>
            </a:extLst>
          </p:cNvPr>
          <p:cNvSpPr>
            <a:spLocks noGrp="1"/>
          </p:cNvSpPr>
          <p:nvPr>
            <p:ph type="body" idx="1"/>
          </p:nvPr>
        </p:nvSpPr>
        <p:spPr/>
        <p:txBody>
          <a:bodyPr/>
          <a:lstStyle/>
          <a:p>
            <a:r>
              <a:rPr lang="en-US" dirty="0"/>
              <a:t>Patients who are prescribed opioids post operatively had an opioid rescue rate of 3.4% compared to 7.9% in the non opioids. This finding was notably significant, thus indicating that no opioid prescription after IHR was indeed not non-inferior. The absolute risk reduction afforded by prescribing opioids postoperatively is 4.5 %</a:t>
            </a:r>
          </a:p>
          <a:p>
            <a:endParaRPr lang="en-US" dirty="0"/>
          </a:p>
          <a:p>
            <a:r>
              <a:rPr lang="en-US" dirty="0"/>
              <a:t>Of note, for those patients who did receive a rescue dose of opioids, there was no difference in the dose prescribed to either group</a:t>
            </a:r>
          </a:p>
        </p:txBody>
      </p:sp>
      <p:sp>
        <p:nvSpPr>
          <p:cNvPr id="4" name="Slide Number Placeholder 3">
            <a:extLst>
              <a:ext uri="{FF2B5EF4-FFF2-40B4-BE49-F238E27FC236}">
                <a16:creationId xmlns:a16="http://schemas.microsoft.com/office/drawing/2014/main" id="{08DD6AB6-ACC5-4D35-65AD-D7E7DF9D8FFF}"/>
              </a:ext>
            </a:extLst>
          </p:cNvPr>
          <p:cNvSpPr>
            <a:spLocks noGrp="1"/>
          </p:cNvSpPr>
          <p:nvPr>
            <p:ph type="sldNum" sz="quarter" idx="5"/>
          </p:nvPr>
        </p:nvSpPr>
        <p:spPr/>
        <p:txBody>
          <a:bodyPr/>
          <a:lstStyle/>
          <a:p>
            <a:fld id="{BD2B2DFA-04F6-4713-86A1-47E953577B26}" type="slidenum">
              <a:rPr lang="en-US" smtClean="0"/>
              <a:t>17</a:t>
            </a:fld>
            <a:endParaRPr lang="en-US" dirty="0"/>
          </a:p>
        </p:txBody>
      </p:sp>
    </p:spTree>
    <p:extLst>
      <p:ext uri="{BB962C8B-B14F-4D97-AF65-F5344CB8AC3E}">
        <p14:creationId xmlns:p14="http://schemas.microsoft.com/office/powerpoint/2010/main" val="430782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184" y="2862944"/>
            <a:ext cx="3237801" cy="3156856"/>
          </a:xfrm>
          <a:prstGeom prst="rect">
            <a:avLst/>
          </a:prstGeom>
        </p:spPr>
      </p:pic>
    </p:spTree>
    <p:extLst>
      <p:ext uri="{BB962C8B-B14F-4D97-AF65-F5344CB8AC3E}">
        <p14:creationId xmlns:p14="http://schemas.microsoft.com/office/powerpoint/2010/main" val="25058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5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56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905001" cy="298093"/>
          </a:xfrm>
          <a:prstGeom prst="rect">
            <a:avLst/>
          </a:prstGeom>
        </p:spPr>
      </p:pic>
    </p:spTree>
    <p:extLst>
      <p:ext uri="{BB962C8B-B14F-4D97-AF65-F5344CB8AC3E}">
        <p14:creationId xmlns:p14="http://schemas.microsoft.com/office/powerpoint/2010/main" val="2200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365125"/>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8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055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436" y="2438400"/>
            <a:ext cx="6016764" cy="1652019"/>
          </a:xfrm>
          <a:prstGeom prst="rect">
            <a:avLst/>
          </a:prstGeom>
        </p:spPr>
      </p:pic>
    </p:spTree>
    <p:extLst>
      <p:ext uri="{BB962C8B-B14F-4D97-AF65-F5344CB8AC3E}">
        <p14:creationId xmlns:p14="http://schemas.microsoft.com/office/powerpoint/2010/main" val="371748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953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9601200" y="4648200"/>
            <a:ext cx="2590801" cy="2209800"/>
            <a:chOff x="9601200" y="4648200"/>
            <a:chExt cx="2590801" cy="220980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11935" b="19355"/>
            <a:stretch/>
          </p:blipFill>
          <p:spPr>
            <a:xfrm>
              <a:off x="10058401" y="4953000"/>
              <a:ext cx="2133600" cy="1905000"/>
            </a:xfrm>
            <a:prstGeom prst="rect">
              <a:avLst/>
            </a:prstGeom>
          </p:spPr>
        </p:pic>
        <p:sp>
          <p:nvSpPr>
            <p:cNvPr id="4" name="Rectangle 3"/>
            <p:cNvSpPr/>
            <p:nvPr userDrawn="1"/>
          </p:nvSpPr>
          <p:spPr>
            <a:xfrm>
              <a:off x="9601200" y="4648200"/>
              <a:ext cx="2590800" cy="22098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343720"/>
      </p:ext>
    </p:extLst>
  </p:cSld>
  <p:clrMap bg1="dk1" tx1="lt1" bg2="dk2" tx2="lt2" accent1="accent1" accent2="accent2" accent3="accent3" accent4="accent4" accent5="accent5" accent6="accent6" hlink="hlink" folHlink="folHlink"/>
  <p:sldLayoutIdLst>
    <p:sldLayoutId id="2147483706" r:id="rId1"/>
    <p:sldLayoutId id="2147483697" r:id="rId2"/>
    <p:sldLayoutId id="214748370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ctr" defTabSz="914400" rtl="0" eaLnBrk="1" latinLnBrk="0" hangingPunct="1">
        <a:lnSpc>
          <a:spcPct val="90000"/>
        </a:lnSpc>
        <a:spcBef>
          <a:spcPct val="0"/>
        </a:spcBef>
        <a:buNone/>
        <a:defRPr sz="5400" kern="1200" cap="none" baseline="0">
          <a:solidFill>
            <a:schemeClr val="bg2"/>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43548"/>
            <a:ext cx="11085097" cy="2387600"/>
          </a:xfrm>
        </p:spPr>
        <p:txBody>
          <a:bodyPr/>
          <a:lstStyle/>
          <a:p>
            <a:r>
              <a:rPr lang="en-US" dirty="0"/>
              <a:t>No Opioids vs. Minimal Opioids Following Inguinal Hernia Repair</a:t>
            </a:r>
            <a:br>
              <a:rPr lang="en-US" dirty="0"/>
            </a:br>
            <a:endParaRPr lang="en-US" dirty="0"/>
          </a:p>
        </p:txBody>
      </p:sp>
      <p:sp>
        <p:nvSpPr>
          <p:cNvPr id="3" name="Subtitle 2"/>
          <p:cNvSpPr>
            <a:spLocks noGrp="1"/>
          </p:cNvSpPr>
          <p:nvPr>
            <p:ph type="subTitle" idx="1"/>
          </p:nvPr>
        </p:nvSpPr>
        <p:spPr>
          <a:xfrm>
            <a:off x="914399" y="2362200"/>
            <a:ext cx="7086601" cy="3942348"/>
          </a:xfrm>
        </p:spPr>
        <p:txBody>
          <a:bodyPr>
            <a:normAutofit lnSpcReduction="10000"/>
          </a:bodyPr>
          <a:lstStyle/>
          <a:p>
            <a:endParaRPr lang="en-US" dirty="0"/>
          </a:p>
          <a:p>
            <a:endParaRPr lang="en-US" dirty="0"/>
          </a:p>
          <a:p>
            <a:endParaRPr lang="en-US" dirty="0"/>
          </a:p>
          <a:p>
            <a:r>
              <a:rPr lang="en-US" dirty="0"/>
              <a:t>Noah X. Tocci MD</a:t>
            </a:r>
          </a:p>
          <a:p>
            <a:r>
              <a:rPr lang="en-US" dirty="0"/>
              <a:t>Kimberly P. Woo MD</a:t>
            </a:r>
          </a:p>
          <a:p>
            <a:endParaRPr lang="en-US" sz="1000" dirty="0"/>
          </a:p>
          <a:p>
            <a:r>
              <a:rPr lang="en-US" sz="2800" dirty="0"/>
              <a:t>Center for Abdominal Core Health, Cleveland Clinic Foundation Cleveland, OH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172200"/>
            <a:ext cx="2921793" cy="457200"/>
          </a:xfrm>
          <a:prstGeom prst="rect">
            <a:avLst/>
          </a:prstGeom>
        </p:spPr>
      </p:pic>
    </p:spTree>
    <p:extLst>
      <p:ext uri="{BB962C8B-B14F-4D97-AF65-F5344CB8AC3E}">
        <p14:creationId xmlns:p14="http://schemas.microsoft.com/office/powerpoint/2010/main" val="252186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1080-4836-32F3-6CAC-E82C76358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03A4A-EBA0-8BBC-FAC4-7711A9E60044}"/>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A8C1DD4F-7A9D-2BF0-FA78-C36C87CB4457}"/>
              </a:ext>
            </a:extLst>
          </p:cNvPr>
          <p:cNvSpPr>
            <a:spLocks noGrp="1"/>
          </p:cNvSpPr>
          <p:nvPr>
            <p:ph idx="1"/>
          </p:nvPr>
        </p:nvSpPr>
        <p:spPr>
          <a:xfrm>
            <a:off x="838200" y="1905000"/>
            <a:ext cx="9982200" cy="4622800"/>
          </a:xfrm>
        </p:spPr>
        <p:txBody>
          <a:bodyPr/>
          <a:lstStyle/>
          <a:p>
            <a:r>
              <a:rPr lang="en-US" sz="3200" dirty="0"/>
              <a:t>Multicenter, prospective randomized controlled trial</a:t>
            </a:r>
          </a:p>
          <a:p>
            <a:r>
              <a:rPr lang="en-US" sz="3200" dirty="0"/>
              <a:t>Patients undergoing elective IHR</a:t>
            </a:r>
          </a:p>
          <a:p>
            <a:pPr lvl="1"/>
            <a:r>
              <a:rPr lang="en-US" sz="2800" dirty="0"/>
              <a:t>Arm 1: 5 tablets, 5mg Oxycodone (or equivalent)</a:t>
            </a:r>
          </a:p>
          <a:p>
            <a:pPr lvl="1"/>
            <a:r>
              <a:rPr lang="en-US" sz="2800" dirty="0"/>
              <a:t>Arm 2: Acetaminophen / Ibuprofen </a:t>
            </a:r>
          </a:p>
        </p:txBody>
      </p:sp>
    </p:spTree>
    <p:extLst>
      <p:ext uri="{BB962C8B-B14F-4D97-AF65-F5344CB8AC3E}">
        <p14:creationId xmlns:p14="http://schemas.microsoft.com/office/powerpoint/2010/main" val="163368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8B98-1B26-803D-F7B3-981E04571785}"/>
              </a:ext>
            </a:extLst>
          </p:cNvPr>
          <p:cNvSpPr>
            <a:spLocks noGrp="1"/>
          </p:cNvSpPr>
          <p:nvPr>
            <p:ph type="title"/>
          </p:nvPr>
        </p:nvSpPr>
        <p:spPr/>
        <p:txBody>
          <a:bodyPr/>
          <a:lstStyle/>
          <a:p>
            <a:r>
              <a:rPr lang="en-US" dirty="0"/>
              <a:t>Participating Sites</a:t>
            </a:r>
          </a:p>
        </p:txBody>
      </p:sp>
      <p:pic>
        <p:nvPicPr>
          <p:cNvPr id="3074" name="Picture 2" descr="OKR Case Study: The Cleveland Clinic">
            <a:extLst>
              <a:ext uri="{FF2B5EF4-FFF2-40B4-BE49-F238E27FC236}">
                <a16:creationId xmlns:a16="http://schemas.microsoft.com/office/drawing/2014/main" id="{2E7BC34D-A3AE-C0F8-E2CE-98F14B4988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071" y="2843424"/>
            <a:ext cx="1245603" cy="116946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Medical College of Wisconsin - Wikipedia">
            <a:extLst>
              <a:ext uri="{FF2B5EF4-FFF2-40B4-BE49-F238E27FC236}">
                <a16:creationId xmlns:a16="http://schemas.microsoft.com/office/drawing/2014/main" id="{9D72570A-4502-4E4A-1739-FC786BCA1043}"/>
              </a:ext>
            </a:extLst>
          </p:cNvPr>
          <p:cNvSpPr>
            <a:spLocks noChangeAspect="1" noChangeArrowheads="1"/>
          </p:cNvSpPr>
          <p:nvPr/>
        </p:nvSpPr>
        <p:spPr bwMode="auto">
          <a:xfrm>
            <a:off x="7342632" y="4782071"/>
            <a:ext cx="1828279" cy="18282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a:extLst>
              <a:ext uri="{FF2B5EF4-FFF2-40B4-BE49-F238E27FC236}">
                <a16:creationId xmlns:a16="http://schemas.microsoft.com/office/drawing/2014/main" id="{5342B45A-3C1D-A843-DC28-53C34104D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350" y="2843424"/>
            <a:ext cx="1481371" cy="11768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leveland Clinic Florida | Expert Care ...">
            <a:extLst>
              <a:ext uri="{FF2B5EF4-FFF2-40B4-BE49-F238E27FC236}">
                <a16:creationId xmlns:a16="http://schemas.microsoft.com/office/drawing/2014/main" id="{849B5E38-86AE-7299-E720-BA3B8B863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121" y="4559008"/>
            <a:ext cx="3428023" cy="7961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2CD1A02-B020-7A88-0376-C652BEC95E12}"/>
              </a:ext>
            </a:extLst>
          </p:cNvPr>
          <p:cNvPicPr>
            <a:picLocks noChangeAspect="1"/>
          </p:cNvPicPr>
          <p:nvPr/>
        </p:nvPicPr>
        <p:blipFill>
          <a:blip r:embed="rId5"/>
          <a:stretch>
            <a:fillRect/>
          </a:stretch>
        </p:blipFill>
        <p:spPr>
          <a:xfrm>
            <a:off x="2039816" y="5696210"/>
            <a:ext cx="3693934" cy="796186"/>
          </a:xfrm>
          <a:prstGeom prst="rect">
            <a:avLst/>
          </a:prstGeom>
        </p:spPr>
      </p:pic>
      <p:pic>
        <p:nvPicPr>
          <p:cNvPr id="3084" name="Picture 12" descr="Prisma Health Greenville Memorial ...">
            <a:extLst>
              <a:ext uri="{FF2B5EF4-FFF2-40B4-BE49-F238E27FC236}">
                <a16:creationId xmlns:a16="http://schemas.microsoft.com/office/drawing/2014/main" id="{806C49D9-353E-8FB1-BD17-335201B2AD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7540" y="2541063"/>
            <a:ext cx="1651208" cy="16512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University Hospitals Cleveland Medical ...">
            <a:extLst>
              <a:ext uri="{FF2B5EF4-FFF2-40B4-BE49-F238E27FC236}">
                <a16:creationId xmlns:a16="http://schemas.microsoft.com/office/drawing/2014/main" id="{A3CF651D-8ECB-4C79-D7EF-1C9656B8FF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2356" y="4559008"/>
            <a:ext cx="1658721" cy="165872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North York General Hospital | Department of Psychiatry">
            <a:extLst>
              <a:ext uri="{FF2B5EF4-FFF2-40B4-BE49-F238E27FC236}">
                <a16:creationId xmlns:a16="http://schemas.microsoft.com/office/drawing/2014/main" id="{DC910232-1D82-0007-9D96-23590FEEA7B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2452527"/>
            <a:ext cx="1828279" cy="182827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odd S. Harris, MD | Hoag Medical Group">
            <a:extLst>
              <a:ext uri="{FF2B5EF4-FFF2-40B4-BE49-F238E27FC236}">
                <a16:creationId xmlns:a16="http://schemas.microsoft.com/office/drawing/2014/main" id="{7FA47C3B-0F99-4E8F-3127-69E464B60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4732" y="4367333"/>
            <a:ext cx="1481791" cy="18503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0353A-5817-E218-5195-B7634FBB3859}"/>
              </a:ext>
            </a:extLst>
          </p:cNvPr>
          <p:cNvPicPr>
            <a:picLocks noChangeAspect="1"/>
          </p:cNvPicPr>
          <p:nvPr/>
        </p:nvPicPr>
        <p:blipFill>
          <a:blip r:embed="rId10"/>
          <a:stretch>
            <a:fillRect/>
          </a:stretch>
        </p:blipFill>
        <p:spPr>
          <a:xfrm>
            <a:off x="3748259" y="1302399"/>
            <a:ext cx="4695481" cy="1440801"/>
          </a:xfrm>
          <a:prstGeom prst="rect">
            <a:avLst/>
          </a:prstGeom>
        </p:spPr>
      </p:pic>
    </p:spTree>
    <p:extLst>
      <p:ext uri="{BB962C8B-B14F-4D97-AF65-F5344CB8AC3E}">
        <p14:creationId xmlns:p14="http://schemas.microsoft.com/office/powerpoint/2010/main" val="360271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F357-B484-21AC-7F64-0760C7EB6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BF687-1D26-3312-A580-F55FE20B899C}"/>
              </a:ext>
            </a:extLst>
          </p:cNvPr>
          <p:cNvSpPr>
            <a:spLocks noGrp="1"/>
          </p:cNvSpPr>
          <p:nvPr>
            <p:ph type="title"/>
          </p:nvPr>
        </p:nvSpPr>
        <p:spPr/>
        <p:txBody>
          <a:bodyPr/>
          <a:lstStyle/>
          <a:p>
            <a:r>
              <a:rPr lang="en-US" dirty="0"/>
              <a:t>Outcomes</a:t>
            </a:r>
          </a:p>
        </p:txBody>
      </p:sp>
      <p:pic>
        <p:nvPicPr>
          <p:cNvPr id="4" name="Picture 3" descr="clinic building entrance 69381722 ...">
            <a:extLst>
              <a:ext uri="{FF2B5EF4-FFF2-40B4-BE49-F238E27FC236}">
                <a16:creationId xmlns:a16="http://schemas.microsoft.com/office/drawing/2014/main" id="{E37D2A82-5B40-D4C9-9533-390A7DF26A84}"/>
              </a:ext>
            </a:extLst>
          </p:cNvPr>
          <p:cNvPicPr>
            <a:picLocks noChangeAspect="1"/>
          </p:cNvPicPr>
          <p:nvPr/>
        </p:nvPicPr>
        <p:blipFill>
          <a:blip r:embed="rId2"/>
          <a:stretch>
            <a:fillRect/>
          </a:stretch>
        </p:blipFill>
        <p:spPr>
          <a:xfrm>
            <a:off x="7189713" y="2567325"/>
            <a:ext cx="1209675" cy="1141598"/>
          </a:xfrm>
          <a:prstGeom prst="rect">
            <a:avLst/>
          </a:prstGeom>
        </p:spPr>
      </p:pic>
      <p:pic>
        <p:nvPicPr>
          <p:cNvPr id="5" name="Picture 4" descr="Black And White Phone Icon PNG Images ...">
            <a:extLst>
              <a:ext uri="{FF2B5EF4-FFF2-40B4-BE49-F238E27FC236}">
                <a16:creationId xmlns:a16="http://schemas.microsoft.com/office/drawing/2014/main" id="{E7BC2BDE-D682-BB49-82B2-05D251FA3463}"/>
              </a:ext>
            </a:extLst>
          </p:cNvPr>
          <p:cNvPicPr>
            <a:picLocks noChangeAspect="1"/>
          </p:cNvPicPr>
          <p:nvPr/>
        </p:nvPicPr>
        <p:blipFill>
          <a:blip r:embed="rId3"/>
          <a:stretch>
            <a:fillRect/>
          </a:stretch>
        </p:blipFill>
        <p:spPr>
          <a:xfrm>
            <a:off x="10439400" y="2601994"/>
            <a:ext cx="1209675" cy="1209675"/>
          </a:xfrm>
          <a:prstGeom prst="rect">
            <a:avLst/>
          </a:prstGeom>
        </p:spPr>
      </p:pic>
      <p:pic>
        <p:nvPicPr>
          <p:cNvPr id="5122" name="Picture 2" descr="Patient Medical Record Icon. Flat ...">
            <a:extLst>
              <a:ext uri="{FF2B5EF4-FFF2-40B4-BE49-F238E27FC236}">
                <a16:creationId xmlns:a16="http://schemas.microsoft.com/office/drawing/2014/main" id="{C0388632-2C2E-BAA3-F614-5F73C8F5F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2667374"/>
            <a:ext cx="1465920" cy="1173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FB319E-A855-420E-44CE-499433A67E83}"/>
              </a:ext>
            </a:extLst>
          </p:cNvPr>
          <p:cNvPicPr>
            <a:picLocks noChangeAspect="1"/>
          </p:cNvPicPr>
          <p:nvPr/>
        </p:nvPicPr>
        <p:blipFill>
          <a:blip r:embed="rId5"/>
          <a:stretch>
            <a:fillRect/>
          </a:stretch>
        </p:blipFill>
        <p:spPr>
          <a:xfrm>
            <a:off x="6934200" y="4319111"/>
            <a:ext cx="4876800" cy="1496438"/>
          </a:xfrm>
          <a:prstGeom prst="rect">
            <a:avLst/>
          </a:prstGeom>
        </p:spPr>
      </p:pic>
      <p:sp>
        <p:nvSpPr>
          <p:cNvPr id="7" name="Content Placeholder 2">
            <a:extLst>
              <a:ext uri="{FF2B5EF4-FFF2-40B4-BE49-F238E27FC236}">
                <a16:creationId xmlns:a16="http://schemas.microsoft.com/office/drawing/2014/main" id="{D3A093DD-9733-D3B5-2611-30499D7D6A6F}"/>
              </a:ext>
            </a:extLst>
          </p:cNvPr>
          <p:cNvSpPr txBox="1">
            <a:spLocks/>
          </p:cNvSpPr>
          <p:nvPr/>
        </p:nvSpPr>
        <p:spPr>
          <a:xfrm>
            <a:off x="198883" y="1554163"/>
            <a:ext cx="7192517" cy="462597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outcome:</a:t>
            </a:r>
          </a:p>
          <a:p>
            <a:pPr lvl="1"/>
            <a:r>
              <a:rPr lang="en-US" dirty="0"/>
              <a:t>30-day opioid rescue requests</a:t>
            </a:r>
          </a:p>
          <a:p>
            <a:r>
              <a:rPr lang="en-US" dirty="0"/>
              <a:t>Secondary outcomes:</a:t>
            </a:r>
          </a:p>
          <a:p>
            <a:pPr lvl="1"/>
            <a:r>
              <a:rPr lang="en-US" dirty="0"/>
              <a:t>Patient satisfaction with pain regiment</a:t>
            </a:r>
          </a:p>
          <a:p>
            <a:pPr lvl="1"/>
            <a:r>
              <a:rPr lang="en-US" dirty="0"/>
              <a:t>Patient QOL (EuraHS)</a:t>
            </a:r>
          </a:p>
          <a:p>
            <a:pPr lvl="1"/>
            <a:r>
              <a:rPr lang="en-US" dirty="0"/>
              <a:t>Clinical visits related to postoperative pain</a:t>
            </a:r>
          </a:p>
        </p:txBody>
      </p:sp>
    </p:spTree>
    <p:extLst>
      <p:ext uri="{BB962C8B-B14F-4D97-AF65-F5344CB8AC3E}">
        <p14:creationId xmlns:p14="http://schemas.microsoft.com/office/powerpoint/2010/main" val="197171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8C93-DE9E-025F-CD3E-E9816EE71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DBEB5-0BDB-2425-1F1E-11206FFC68BC}"/>
              </a:ext>
            </a:extLst>
          </p:cNvPr>
          <p:cNvSpPr>
            <a:spLocks noGrp="1"/>
          </p:cNvSpPr>
          <p:nvPr>
            <p:ph type="title"/>
          </p:nvPr>
        </p:nvSpPr>
        <p:spPr/>
        <p:txBody>
          <a:bodyPr/>
          <a:lstStyle/>
          <a:p>
            <a:r>
              <a:rPr lang="en-US" dirty="0"/>
              <a:t>Methods</a:t>
            </a:r>
          </a:p>
        </p:txBody>
      </p:sp>
      <p:pic>
        <p:nvPicPr>
          <p:cNvPr id="7" name="Picture 6" descr="Counter Icon Royalty-Free Images ...">
            <a:extLst>
              <a:ext uri="{FF2B5EF4-FFF2-40B4-BE49-F238E27FC236}">
                <a16:creationId xmlns:a16="http://schemas.microsoft.com/office/drawing/2014/main" id="{E26C5534-D123-E25C-E223-A41374DA9368}"/>
              </a:ext>
            </a:extLst>
          </p:cNvPr>
          <p:cNvPicPr>
            <a:picLocks noChangeAspect="1"/>
          </p:cNvPicPr>
          <p:nvPr/>
        </p:nvPicPr>
        <p:blipFill>
          <a:blip r:embed="rId3"/>
          <a:srcRect r="3070" b="8798"/>
          <a:stretch>
            <a:fillRect/>
          </a:stretch>
        </p:blipFill>
        <p:spPr>
          <a:xfrm>
            <a:off x="4343400" y="4446444"/>
            <a:ext cx="1858254" cy="1886043"/>
          </a:xfrm>
          <a:prstGeom prst="rect">
            <a:avLst/>
          </a:prstGeom>
        </p:spPr>
      </p:pic>
      <p:pic>
        <p:nvPicPr>
          <p:cNvPr id="8" name="Picture 2" descr="Surgeon Icon Vector Art, Icons, and Graphics for Free Download">
            <a:extLst>
              <a:ext uri="{FF2B5EF4-FFF2-40B4-BE49-F238E27FC236}">
                <a16:creationId xmlns:a16="http://schemas.microsoft.com/office/drawing/2014/main" id="{60A91CF3-B451-68A3-60D7-8E84D982764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58328" y="2940361"/>
            <a:ext cx="1477327" cy="147732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7C95FC9D-42BE-C525-6922-CDE7FBD7431E}"/>
              </a:ext>
            </a:extLst>
          </p:cNvPr>
          <p:cNvGrpSpPr/>
          <p:nvPr/>
        </p:nvGrpSpPr>
        <p:grpSpPr>
          <a:xfrm>
            <a:off x="1786870" y="4764656"/>
            <a:ext cx="1338105" cy="1338105"/>
            <a:chOff x="3728315" y="4823516"/>
            <a:chExt cx="1576158" cy="1576158"/>
          </a:xfrm>
        </p:grpSpPr>
        <p:pic>
          <p:nvPicPr>
            <p:cNvPr id="5" name="Picture 4" descr="Prescription - Free healthcare and ...">
              <a:extLst>
                <a:ext uri="{FF2B5EF4-FFF2-40B4-BE49-F238E27FC236}">
                  <a16:creationId xmlns:a16="http://schemas.microsoft.com/office/drawing/2014/main" id="{7AD6886B-BD22-1F53-8839-F6FE95F4B843}"/>
                </a:ext>
              </a:extLst>
            </p:cNvPr>
            <p:cNvPicPr>
              <a:picLocks noChangeAspect="1"/>
            </p:cNvPicPr>
            <p:nvPr/>
          </p:nvPicPr>
          <p:blipFill>
            <a:blip r:embed="rId5"/>
            <a:stretch>
              <a:fillRect/>
            </a:stretch>
          </p:blipFill>
          <p:spPr>
            <a:xfrm>
              <a:off x="3728315" y="4823516"/>
              <a:ext cx="1576158" cy="1576158"/>
            </a:xfrm>
            <a:prstGeom prst="rect">
              <a:avLst/>
            </a:prstGeom>
          </p:spPr>
        </p:pic>
        <p:grpSp>
          <p:nvGrpSpPr>
            <p:cNvPr id="16" name="Group 15">
              <a:extLst>
                <a:ext uri="{FF2B5EF4-FFF2-40B4-BE49-F238E27FC236}">
                  <a16:creationId xmlns:a16="http://schemas.microsoft.com/office/drawing/2014/main" id="{85AD2032-01E3-B653-BB46-9E760C72C2FA}"/>
                </a:ext>
              </a:extLst>
            </p:cNvPr>
            <p:cNvGrpSpPr/>
            <p:nvPr/>
          </p:nvGrpSpPr>
          <p:grpSpPr>
            <a:xfrm>
              <a:off x="3853723" y="5600235"/>
              <a:ext cx="424117" cy="762983"/>
              <a:chOff x="3521580" y="4297362"/>
              <a:chExt cx="474158" cy="853005"/>
            </a:xfrm>
          </p:grpSpPr>
          <p:grpSp>
            <p:nvGrpSpPr>
              <p:cNvPr id="11" name="Group 10">
                <a:extLst>
                  <a:ext uri="{FF2B5EF4-FFF2-40B4-BE49-F238E27FC236}">
                    <a16:creationId xmlns:a16="http://schemas.microsoft.com/office/drawing/2014/main" id="{20546AFC-A032-CE78-9394-6BE919A35D32}"/>
                  </a:ext>
                </a:extLst>
              </p:cNvPr>
              <p:cNvGrpSpPr/>
              <p:nvPr/>
            </p:nvGrpSpPr>
            <p:grpSpPr>
              <a:xfrm>
                <a:off x="3631119" y="4297362"/>
                <a:ext cx="364619" cy="407635"/>
                <a:chOff x="3631119" y="4297362"/>
                <a:chExt cx="364619" cy="407635"/>
              </a:xfrm>
            </p:grpSpPr>
            <p:sp>
              <p:nvSpPr>
                <p:cNvPr id="9" name="Oval 8">
                  <a:extLst>
                    <a:ext uri="{FF2B5EF4-FFF2-40B4-BE49-F238E27FC236}">
                      <a16:creationId xmlns:a16="http://schemas.microsoft.com/office/drawing/2014/main" id="{347DA306-9BA5-97E1-D12F-78F9156CE16B}"/>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1554F3-BFCC-0E55-BEB0-EC48E3A7EE6D}"/>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49A71A0-308B-A99A-3B92-B1E7BC2B67F1}"/>
                  </a:ext>
                </a:extLst>
              </p:cNvPr>
              <p:cNvGrpSpPr/>
              <p:nvPr/>
            </p:nvGrpSpPr>
            <p:grpSpPr>
              <a:xfrm rot="10800000">
                <a:off x="3521580" y="4742732"/>
                <a:ext cx="379408" cy="407635"/>
                <a:chOff x="3631119" y="4297362"/>
                <a:chExt cx="364619" cy="407635"/>
              </a:xfrm>
            </p:grpSpPr>
            <p:sp>
              <p:nvSpPr>
                <p:cNvPr id="13" name="Oval 12">
                  <a:extLst>
                    <a:ext uri="{FF2B5EF4-FFF2-40B4-BE49-F238E27FC236}">
                      <a16:creationId xmlns:a16="http://schemas.microsoft.com/office/drawing/2014/main" id="{DA55ADC6-5D58-06C7-8630-38730524E146}"/>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886C37-D76C-1901-B440-E4A042EB94C9}"/>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64608D1A-2236-142D-1704-554ACAE2F980}"/>
                  </a:ext>
                </a:extLst>
              </p:cNvPr>
              <p:cNvSpPr/>
              <p:nvPr/>
            </p:nvSpPr>
            <p:spPr>
              <a:xfrm rot="920516">
                <a:off x="3684130" y="4674461"/>
                <a:ext cx="152400" cy="9650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descr="Hospital Icon Vector Art, Icons, and ...">
            <a:extLst>
              <a:ext uri="{FF2B5EF4-FFF2-40B4-BE49-F238E27FC236}">
                <a16:creationId xmlns:a16="http://schemas.microsoft.com/office/drawing/2014/main" id="{0007B8F3-3C15-FAAD-A00B-9FD1A0070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702" y="1059644"/>
            <a:ext cx="1681162" cy="168116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AF2ECE1E-09FF-DC79-3B5C-34C49F092379}"/>
              </a:ext>
            </a:extLst>
          </p:cNvPr>
          <p:cNvCxnSpPr/>
          <p:nvPr/>
        </p:nvCxnSpPr>
        <p:spPr>
          <a:xfrm>
            <a:off x="3959283" y="2512688"/>
            <a:ext cx="0" cy="533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9C70C4-3A7B-4276-CD57-EA7750C632E3}"/>
              </a:ext>
            </a:extLst>
          </p:cNvPr>
          <p:cNvCxnSpPr>
            <a:cxnSpLocks/>
          </p:cNvCxnSpPr>
          <p:nvPr/>
        </p:nvCxnSpPr>
        <p:spPr>
          <a:xfrm flipH="1">
            <a:off x="3959283" y="4269853"/>
            <a:ext cx="1" cy="6374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651936-C4C3-C7E5-A70F-CF313243A3DA}"/>
              </a:ext>
            </a:extLst>
          </p:cNvPr>
          <p:cNvCxnSpPr>
            <a:cxnSpLocks/>
          </p:cNvCxnSpPr>
          <p:nvPr/>
        </p:nvCxnSpPr>
        <p:spPr>
          <a:xfrm flipH="1">
            <a:off x="3171273" y="4891402"/>
            <a:ext cx="791527" cy="56588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85DA60-C36F-2EF8-E0C6-D35E565EE967}"/>
              </a:ext>
            </a:extLst>
          </p:cNvPr>
          <p:cNvCxnSpPr>
            <a:cxnSpLocks/>
          </p:cNvCxnSpPr>
          <p:nvPr/>
        </p:nvCxnSpPr>
        <p:spPr>
          <a:xfrm>
            <a:off x="3959283" y="4891402"/>
            <a:ext cx="685800" cy="56588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Person icon line isolated on white background. Black flat thin icon on  modern outline style. Linear symbol and editable stroke. Simple and pixel  perfect stroke vector illustration. 19980483 Vector Art at Vecteezy">
            <a:extLst>
              <a:ext uri="{FF2B5EF4-FFF2-40B4-BE49-F238E27FC236}">
                <a16:creationId xmlns:a16="http://schemas.microsoft.com/office/drawing/2014/main" id="{30A521AE-90ED-D9BA-859A-F7CB4CCD1C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7036" y="1643878"/>
            <a:ext cx="953519" cy="9535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9C349E-2125-E016-7BB3-F3350C8E8129}"/>
              </a:ext>
            </a:extLst>
          </p:cNvPr>
          <p:cNvSpPr txBox="1">
            <a:spLocks/>
          </p:cNvSpPr>
          <p:nvPr/>
        </p:nvSpPr>
        <p:spPr>
          <a:xfrm>
            <a:off x="1073110" y="6166851"/>
            <a:ext cx="2886173" cy="510841"/>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Opioid: </a:t>
            </a:r>
            <a:r>
              <a:rPr lang="en-US" sz="1600" dirty="0"/>
              <a:t>5 tablets, 5mg Oxycodone</a:t>
            </a:r>
          </a:p>
        </p:txBody>
      </p:sp>
      <p:sp>
        <p:nvSpPr>
          <p:cNvPr id="4" name="Content Placeholder 2">
            <a:extLst>
              <a:ext uri="{FF2B5EF4-FFF2-40B4-BE49-F238E27FC236}">
                <a16:creationId xmlns:a16="http://schemas.microsoft.com/office/drawing/2014/main" id="{7CA41346-DE24-6434-0832-C46DC3F5BAC5}"/>
              </a:ext>
            </a:extLst>
          </p:cNvPr>
          <p:cNvSpPr txBox="1">
            <a:spLocks/>
          </p:cNvSpPr>
          <p:nvPr/>
        </p:nvSpPr>
        <p:spPr>
          <a:xfrm>
            <a:off x="3959283" y="6175901"/>
            <a:ext cx="2996894" cy="565881"/>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No Opioid: </a:t>
            </a:r>
            <a:r>
              <a:rPr lang="en-US" sz="1600" dirty="0"/>
              <a:t>Acetaminophen, Ibuprofen</a:t>
            </a:r>
            <a:endParaRPr lang="en-US" sz="1800" dirty="0"/>
          </a:p>
        </p:txBody>
      </p:sp>
      <p:sp>
        <p:nvSpPr>
          <p:cNvPr id="6" name="Content Placeholder 2">
            <a:extLst>
              <a:ext uri="{FF2B5EF4-FFF2-40B4-BE49-F238E27FC236}">
                <a16:creationId xmlns:a16="http://schemas.microsoft.com/office/drawing/2014/main" id="{B1769D97-9206-20EE-D61A-C86BE3C2C76B}"/>
              </a:ext>
            </a:extLst>
          </p:cNvPr>
          <p:cNvSpPr txBox="1">
            <a:spLocks/>
          </p:cNvSpPr>
          <p:nvPr/>
        </p:nvSpPr>
        <p:spPr>
          <a:xfrm>
            <a:off x="6864747" y="1643878"/>
            <a:ext cx="4321419" cy="4541368"/>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Inclusion:</a:t>
            </a:r>
          </a:p>
          <a:p>
            <a:pPr lvl="1"/>
            <a:r>
              <a:rPr lang="en-US" sz="2000" dirty="0"/>
              <a:t>≥18 years old</a:t>
            </a:r>
          </a:p>
          <a:p>
            <a:pPr lvl="1"/>
            <a:r>
              <a:rPr lang="en-US" sz="2000" dirty="0"/>
              <a:t>Elective inguinal hernia (open or MIS) repair with mesh </a:t>
            </a:r>
          </a:p>
          <a:p>
            <a:r>
              <a:rPr lang="en-US" sz="2400" dirty="0"/>
              <a:t>Exclusion:</a:t>
            </a:r>
          </a:p>
          <a:p>
            <a:pPr lvl="1"/>
            <a:r>
              <a:rPr lang="en-US" sz="2000" dirty="0"/>
              <a:t>Chronic opioid use</a:t>
            </a:r>
          </a:p>
          <a:p>
            <a:pPr lvl="1"/>
            <a:r>
              <a:rPr lang="en-US" sz="2000" dirty="0"/>
              <a:t>Inability to take opioids/NSAID</a:t>
            </a:r>
          </a:p>
          <a:p>
            <a:pPr lvl="1"/>
            <a:r>
              <a:rPr lang="en-US" sz="2000" dirty="0"/>
              <a:t>Extensive dissection-at surgeon discretion </a:t>
            </a:r>
          </a:p>
        </p:txBody>
      </p:sp>
    </p:spTree>
    <p:extLst>
      <p:ext uri="{BB962C8B-B14F-4D97-AF65-F5344CB8AC3E}">
        <p14:creationId xmlns:p14="http://schemas.microsoft.com/office/powerpoint/2010/main" val="130001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52145DD-2AAA-95F0-36C4-BA0F5EE97CCF}"/>
              </a:ext>
            </a:extLst>
          </p:cNvPr>
          <p:cNvSpPr/>
          <p:nvPr/>
        </p:nvSpPr>
        <p:spPr>
          <a:xfrm>
            <a:off x="4724400" y="1414071"/>
            <a:ext cx="2743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1080 Patients Consented</a:t>
            </a:r>
          </a:p>
        </p:txBody>
      </p:sp>
      <p:sp>
        <p:nvSpPr>
          <p:cNvPr id="10" name="Rectangle: Rounded Corners 9">
            <a:extLst>
              <a:ext uri="{FF2B5EF4-FFF2-40B4-BE49-F238E27FC236}">
                <a16:creationId xmlns:a16="http://schemas.microsoft.com/office/drawing/2014/main" id="{38071D25-CFB0-8C44-D28A-FBB1DFF52AB7}"/>
              </a:ext>
            </a:extLst>
          </p:cNvPr>
          <p:cNvSpPr/>
          <p:nvPr/>
        </p:nvSpPr>
        <p:spPr>
          <a:xfrm>
            <a:off x="4705643" y="2967831"/>
            <a:ext cx="2743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904 Patients Randomized</a:t>
            </a:r>
          </a:p>
        </p:txBody>
      </p:sp>
      <p:cxnSp>
        <p:nvCxnSpPr>
          <p:cNvPr id="11" name="Straight Arrow Connector 10">
            <a:extLst>
              <a:ext uri="{FF2B5EF4-FFF2-40B4-BE49-F238E27FC236}">
                <a16:creationId xmlns:a16="http://schemas.microsoft.com/office/drawing/2014/main" id="{2B5F5072-71EC-E6FE-5E11-B9273F43EEFB}"/>
              </a:ext>
            </a:extLst>
          </p:cNvPr>
          <p:cNvCxnSpPr>
            <a:cxnSpLocks/>
          </p:cNvCxnSpPr>
          <p:nvPr/>
        </p:nvCxnSpPr>
        <p:spPr>
          <a:xfrm>
            <a:off x="6077243" y="3773206"/>
            <a:ext cx="0" cy="722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9FA7C3-B683-C9B1-5BED-58487A3428BF}"/>
              </a:ext>
            </a:extLst>
          </p:cNvPr>
          <p:cNvCxnSpPr>
            <a:cxnSpLocks/>
          </p:cNvCxnSpPr>
          <p:nvPr/>
        </p:nvCxnSpPr>
        <p:spPr>
          <a:xfrm>
            <a:off x="6077243" y="4189375"/>
            <a:ext cx="1678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3B45B04F-58FE-89D8-DE06-CB05AB6F9F84}"/>
              </a:ext>
            </a:extLst>
          </p:cNvPr>
          <p:cNvSpPr/>
          <p:nvPr/>
        </p:nvSpPr>
        <p:spPr>
          <a:xfrm>
            <a:off x="7774745" y="3084476"/>
            <a:ext cx="2743200" cy="20113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 Patients withdrew after randomization</a:t>
            </a:r>
          </a:p>
          <a:p>
            <a:pPr algn="ctr"/>
            <a:endParaRPr lang="en-US" sz="600" dirty="0"/>
          </a:p>
          <a:p>
            <a:pPr algn="ctr"/>
            <a:r>
              <a:rPr lang="en-US" dirty="0"/>
              <a:t>5 Patients with insufficient data </a:t>
            </a:r>
          </a:p>
        </p:txBody>
      </p:sp>
      <p:sp>
        <p:nvSpPr>
          <p:cNvPr id="17" name="Rectangle: Rounded Corners 16">
            <a:extLst>
              <a:ext uri="{FF2B5EF4-FFF2-40B4-BE49-F238E27FC236}">
                <a16:creationId xmlns:a16="http://schemas.microsoft.com/office/drawing/2014/main" id="{FE435F42-4EB0-5713-4823-861D38DFC83B}"/>
              </a:ext>
            </a:extLst>
          </p:cNvPr>
          <p:cNvSpPr/>
          <p:nvPr/>
        </p:nvSpPr>
        <p:spPr>
          <a:xfrm>
            <a:off x="4705643" y="4492625"/>
            <a:ext cx="2743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890 Patients for primary analysis</a:t>
            </a:r>
          </a:p>
        </p:txBody>
      </p:sp>
      <p:sp>
        <p:nvSpPr>
          <p:cNvPr id="18" name="Title 1">
            <a:extLst>
              <a:ext uri="{FF2B5EF4-FFF2-40B4-BE49-F238E27FC236}">
                <a16:creationId xmlns:a16="http://schemas.microsoft.com/office/drawing/2014/main" id="{1BBF18B6-51C2-57E7-E259-843EC0CD1598}"/>
              </a:ext>
            </a:extLst>
          </p:cNvPr>
          <p:cNvSpPr>
            <a:spLocks noGrp="1"/>
          </p:cNvSpPr>
          <p:nvPr>
            <p:ph type="title"/>
          </p:nvPr>
        </p:nvSpPr>
        <p:spPr>
          <a:xfrm>
            <a:off x="0" y="228600"/>
            <a:ext cx="12192000" cy="1325563"/>
          </a:xfrm>
        </p:spPr>
        <p:txBody>
          <a:bodyPr/>
          <a:lstStyle/>
          <a:p>
            <a:r>
              <a:rPr lang="en-US" dirty="0"/>
              <a:t>Results</a:t>
            </a:r>
          </a:p>
        </p:txBody>
      </p:sp>
      <p:sp>
        <p:nvSpPr>
          <p:cNvPr id="2" name="Content Placeholder 2">
            <a:extLst>
              <a:ext uri="{FF2B5EF4-FFF2-40B4-BE49-F238E27FC236}">
                <a16:creationId xmlns:a16="http://schemas.microsoft.com/office/drawing/2014/main" id="{86599898-9299-E799-440C-ABCA0DDD299E}"/>
              </a:ext>
            </a:extLst>
          </p:cNvPr>
          <p:cNvSpPr>
            <a:spLocks noGrp="1"/>
          </p:cNvSpPr>
          <p:nvPr>
            <p:ph idx="1"/>
          </p:nvPr>
        </p:nvSpPr>
        <p:spPr>
          <a:xfrm>
            <a:off x="325899" y="2702597"/>
            <a:ext cx="3684565" cy="1673469"/>
          </a:xfrm>
        </p:spPr>
        <p:txBody>
          <a:bodyPr/>
          <a:lstStyle/>
          <a:p>
            <a:r>
              <a:rPr lang="en-US" sz="2400" dirty="0"/>
              <a:t>Enrollment start: </a:t>
            </a:r>
          </a:p>
          <a:p>
            <a:pPr lvl="1"/>
            <a:r>
              <a:rPr lang="en-US" sz="2000" dirty="0"/>
              <a:t>July 2023</a:t>
            </a:r>
          </a:p>
          <a:p>
            <a:r>
              <a:rPr lang="en-US" sz="2400" dirty="0"/>
              <a:t>Enrollment close: </a:t>
            </a:r>
          </a:p>
          <a:p>
            <a:pPr lvl="1"/>
            <a:r>
              <a:rPr lang="en-US" sz="2000" dirty="0"/>
              <a:t>October 2025</a:t>
            </a:r>
          </a:p>
        </p:txBody>
      </p:sp>
      <p:cxnSp>
        <p:nvCxnSpPr>
          <p:cNvPr id="4" name="Straight Arrow Connector 3">
            <a:extLst>
              <a:ext uri="{FF2B5EF4-FFF2-40B4-BE49-F238E27FC236}">
                <a16:creationId xmlns:a16="http://schemas.microsoft.com/office/drawing/2014/main" id="{6CF5055B-84F9-D2D3-3829-E27951985D19}"/>
              </a:ext>
            </a:extLst>
          </p:cNvPr>
          <p:cNvCxnSpPr>
            <a:cxnSpLocks/>
          </p:cNvCxnSpPr>
          <p:nvPr/>
        </p:nvCxnSpPr>
        <p:spPr>
          <a:xfrm flipH="1">
            <a:off x="5837505" y="5330825"/>
            <a:ext cx="209843"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00FC39E-42EE-B6D4-20D5-253047AF60FD}"/>
              </a:ext>
            </a:extLst>
          </p:cNvPr>
          <p:cNvCxnSpPr>
            <a:cxnSpLocks/>
          </p:cNvCxnSpPr>
          <p:nvPr/>
        </p:nvCxnSpPr>
        <p:spPr>
          <a:xfrm>
            <a:off x="6047348" y="5300424"/>
            <a:ext cx="201052" cy="563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EB5204-D9B5-7422-361B-2F77595CFAAA}"/>
              </a:ext>
            </a:extLst>
          </p:cNvPr>
          <p:cNvCxnSpPr>
            <a:cxnSpLocks/>
          </p:cNvCxnSpPr>
          <p:nvPr/>
        </p:nvCxnSpPr>
        <p:spPr>
          <a:xfrm>
            <a:off x="6096000" y="2245237"/>
            <a:ext cx="0" cy="722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37C91F7-7130-13C0-85D7-FA8907B4CC3C}"/>
              </a:ext>
            </a:extLst>
          </p:cNvPr>
          <p:cNvGrpSpPr/>
          <p:nvPr/>
        </p:nvGrpSpPr>
        <p:grpSpPr>
          <a:xfrm>
            <a:off x="3094305" y="5473237"/>
            <a:ext cx="2743200" cy="1168322"/>
            <a:chOff x="6248400" y="5488041"/>
            <a:chExt cx="2743200" cy="1168322"/>
          </a:xfrm>
        </p:grpSpPr>
        <p:sp>
          <p:nvSpPr>
            <p:cNvPr id="22" name="Rectangle: Rounded Corners 21">
              <a:extLst>
                <a:ext uri="{FF2B5EF4-FFF2-40B4-BE49-F238E27FC236}">
                  <a16:creationId xmlns:a16="http://schemas.microsoft.com/office/drawing/2014/main" id="{0F8479CB-25C0-7842-C47F-16B46A292221}"/>
                </a:ext>
              </a:extLst>
            </p:cNvPr>
            <p:cNvSpPr/>
            <p:nvPr/>
          </p:nvSpPr>
          <p:spPr>
            <a:xfrm>
              <a:off x="6248400" y="5818163"/>
              <a:ext cx="2743200" cy="83820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448 Opioids</a:t>
              </a:r>
            </a:p>
          </p:txBody>
        </p:sp>
        <p:grpSp>
          <p:nvGrpSpPr>
            <p:cNvPr id="6" name="Group 5">
              <a:extLst>
                <a:ext uri="{FF2B5EF4-FFF2-40B4-BE49-F238E27FC236}">
                  <a16:creationId xmlns:a16="http://schemas.microsoft.com/office/drawing/2014/main" id="{2E7C169D-0555-061F-5B2A-54E01D57DC45}"/>
                </a:ext>
              </a:extLst>
            </p:cNvPr>
            <p:cNvGrpSpPr/>
            <p:nvPr/>
          </p:nvGrpSpPr>
          <p:grpSpPr>
            <a:xfrm>
              <a:off x="7370003" y="5488041"/>
              <a:ext cx="619389" cy="619389"/>
              <a:chOff x="3728315" y="4823516"/>
              <a:chExt cx="1576158" cy="1576158"/>
            </a:xfrm>
          </p:grpSpPr>
          <p:pic>
            <p:nvPicPr>
              <p:cNvPr id="9" name="Picture 8" descr="Prescription - Free healthcare and ...">
                <a:extLst>
                  <a:ext uri="{FF2B5EF4-FFF2-40B4-BE49-F238E27FC236}">
                    <a16:creationId xmlns:a16="http://schemas.microsoft.com/office/drawing/2014/main" id="{E3BF1E05-444C-9313-8DD8-AD4619116826}"/>
                  </a:ext>
                </a:extLst>
              </p:cNvPr>
              <p:cNvPicPr>
                <a:picLocks noChangeAspect="1"/>
              </p:cNvPicPr>
              <p:nvPr/>
            </p:nvPicPr>
            <p:blipFill>
              <a:blip r:embed="rId2"/>
              <a:stretch>
                <a:fillRect/>
              </a:stretch>
            </p:blipFill>
            <p:spPr>
              <a:xfrm>
                <a:off x="3728315" y="4823516"/>
                <a:ext cx="1576158" cy="1576158"/>
              </a:xfrm>
              <a:prstGeom prst="rect">
                <a:avLst/>
              </a:prstGeom>
            </p:spPr>
          </p:pic>
          <p:grpSp>
            <p:nvGrpSpPr>
              <p:cNvPr id="13" name="Group 12">
                <a:extLst>
                  <a:ext uri="{FF2B5EF4-FFF2-40B4-BE49-F238E27FC236}">
                    <a16:creationId xmlns:a16="http://schemas.microsoft.com/office/drawing/2014/main" id="{64215351-ED85-E897-6772-33FBFEB257E0}"/>
                  </a:ext>
                </a:extLst>
              </p:cNvPr>
              <p:cNvGrpSpPr/>
              <p:nvPr/>
            </p:nvGrpSpPr>
            <p:grpSpPr>
              <a:xfrm>
                <a:off x="3853723" y="5600235"/>
                <a:ext cx="424117" cy="762983"/>
                <a:chOff x="3521580" y="4297362"/>
                <a:chExt cx="474158" cy="853005"/>
              </a:xfrm>
            </p:grpSpPr>
            <p:grpSp>
              <p:nvGrpSpPr>
                <p:cNvPr id="14" name="Group 13">
                  <a:extLst>
                    <a:ext uri="{FF2B5EF4-FFF2-40B4-BE49-F238E27FC236}">
                      <a16:creationId xmlns:a16="http://schemas.microsoft.com/office/drawing/2014/main" id="{5658A601-20DE-692F-A061-CBDBD49D35A5}"/>
                    </a:ext>
                  </a:extLst>
                </p:cNvPr>
                <p:cNvGrpSpPr/>
                <p:nvPr/>
              </p:nvGrpSpPr>
              <p:grpSpPr>
                <a:xfrm>
                  <a:off x="3631119" y="4297362"/>
                  <a:ext cx="364619" cy="407635"/>
                  <a:chOff x="3631119" y="4297362"/>
                  <a:chExt cx="364619" cy="407635"/>
                </a:xfrm>
              </p:grpSpPr>
              <p:sp>
                <p:nvSpPr>
                  <p:cNvPr id="24" name="Oval 23">
                    <a:extLst>
                      <a:ext uri="{FF2B5EF4-FFF2-40B4-BE49-F238E27FC236}">
                        <a16:creationId xmlns:a16="http://schemas.microsoft.com/office/drawing/2014/main" id="{038F6D95-4C75-48A8-14ED-B8274AF735D0}"/>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FE31254-54A0-3270-D495-501EA2D063DF}"/>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F4BBF6D-F6CE-2EE8-2AEC-01EBA39BEB39}"/>
                    </a:ext>
                  </a:extLst>
                </p:cNvPr>
                <p:cNvGrpSpPr/>
                <p:nvPr/>
              </p:nvGrpSpPr>
              <p:grpSpPr>
                <a:xfrm rot="10800000">
                  <a:off x="3521580" y="4742732"/>
                  <a:ext cx="379408" cy="407635"/>
                  <a:chOff x="3631119" y="4297362"/>
                  <a:chExt cx="364619" cy="407635"/>
                </a:xfrm>
              </p:grpSpPr>
              <p:sp>
                <p:nvSpPr>
                  <p:cNvPr id="21" name="Oval 20">
                    <a:extLst>
                      <a:ext uri="{FF2B5EF4-FFF2-40B4-BE49-F238E27FC236}">
                        <a16:creationId xmlns:a16="http://schemas.microsoft.com/office/drawing/2014/main" id="{EC2C7785-103B-F847-E1E5-E3BCEF6488F2}"/>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0AAB08-34DF-4BFE-B082-2E2ED23E4683}"/>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6B8EAC9F-E55A-7503-9D0F-52F96A515C24}"/>
                    </a:ext>
                  </a:extLst>
                </p:cNvPr>
                <p:cNvSpPr/>
                <p:nvPr/>
              </p:nvSpPr>
              <p:spPr>
                <a:xfrm rot="920516">
                  <a:off x="3684130" y="4674461"/>
                  <a:ext cx="152400" cy="9650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 name="Group 2">
            <a:extLst>
              <a:ext uri="{FF2B5EF4-FFF2-40B4-BE49-F238E27FC236}">
                <a16:creationId xmlns:a16="http://schemas.microsoft.com/office/drawing/2014/main" id="{B3E04FDC-95E5-6A87-9C68-F5B16D5554E9}"/>
              </a:ext>
            </a:extLst>
          </p:cNvPr>
          <p:cNvGrpSpPr/>
          <p:nvPr/>
        </p:nvGrpSpPr>
        <p:grpSpPr>
          <a:xfrm>
            <a:off x="6257191" y="5330825"/>
            <a:ext cx="2743200" cy="1310734"/>
            <a:chOff x="6257191" y="5330825"/>
            <a:chExt cx="2743200" cy="1310734"/>
          </a:xfrm>
        </p:grpSpPr>
        <p:sp>
          <p:nvSpPr>
            <p:cNvPr id="5" name="Rectangle: Rounded Corners 4">
              <a:extLst>
                <a:ext uri="{FF2B5EF4-FFF2-40B4-BE49-F238E27FC236}">
                  <a16:creationId xmlns:a16="http://schemas.microsoft.com/office/drawing/2014/main" id="{D96A2768-AE3C-9DDD-653F-52010E016ACE}"/>
                </a:ext>
              </a:extLst>
            </p:cNvPr>
            <p:cNvSpPr/>
            <p:nvPr/>
          </p:nvSpPr>
          <p:spPr>
            <a:xfrm>
              <a:off x="6257191" y="5803359"/>
              <a:ext cx="2743200" cy="83820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442 No opioids</a:t>
              </a:r>
            </a:p>
          </p:txBody>
        </p:sp>
        <p:pic>
          <p:nvPicPr>
            <p:cNvPr id="26" name="Picture 25" descr="Counter Icon Royalty-Free Images ...">
              <a:extLst>
                <a:ext uri="{FF2B5EF4-FFF2-40B4-BE49-F238E27FC236}">
                  <a16:creationId xmlns:a16="http://schemas.microsoft.com/office/drawing/2014/main" id="{C0CC9B3B-B1AD-63F8-EC3E-CA412A17502F}"/>
                </a:ext>
              </a:extLst>
            </p:cNvPr>
            <p:cNvPicPr>
              <a:picLocks noChangeAspect="1"/>
            </p:cNvPicPr>
            <p:nvPr/>
          </p:nvPicPr>
          <p:blipFill>
            <a:blip r:embed="rId3"/>
            <a:srcRect l="20808" t="5697" r="22920" b="18521"/>
            <a:stretch>
              <a:fillRect/>
            </a:stretch>
          </p:blipFill>
          <p:spPr>
            <a:xfrm>
              <a:off x="7373497" y="5330825"/>
              <a:ext cx="495031" cy="719138"/>
            </a:xfrm>
            <a:prstGeom prst="rect">
              <a:avLst/>
            </a:prstGeom>
          </p:spPr>
        </p:pic>
      </p:grpSp>
    </p:spTree>
    <p:extLst>
      <p:ext uri="{BB962C8B-B14F-4D97-AF65-F5344CB8AC3E}">
        <p14:creationId xmlns:p14="http://schemas.microsoft.com/office/powerpoint/2010/main" val="115810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6C0A-3DDB-AC1B-8B09-B70105691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416C2-DD6E-9817-C5D7-A8767848ACB4}"/>
              </a:ext>
            </a:extLst>
          </p:cNvPr>
          <p:cNvSpPr>
            <a:spLocks noGrp="1"/>
          </p:cNvSpPr>
          <p:nvPr>
            <p:ph type="title"/>
          </p:nvPr>
        </p:nvSpPr>
        <p:spPr>
          <a:xfrm>
            <a:off x="0" y="-30163"/>
            <a:ext cx="12192000" cy="1325563"/>
          </a:xfrm>
        </p:spPr>
        <p:txBody>
          <a:bodyPr/>
          <a:lstStyle/>
          <a:p>
            <a:r>
              <a:rPr lang="en-US" sz="4400" dirty="0"/>
              <a:t>Results: </a:t>
            </a:r>
            <a:r>
              <a:rPr lang="en-US" sz="4000" dirty="0"/>
              <a:t>Patient Characteristics</a:t>
            </a:r>
            <a:endParaRPr lang="en-US" sz="4400" dirty="0"/>
          </a:p>
        </p:txBody>
      </p:sp>
      <p:graphicFrame>
        <p:nvGraphicFramePr>
          <p:cNvPr id="4" name="Table 3">
            <a:extLst>
              <a:ext uri="{FF2B5EF4-FFF2-40B4-BE49-F238E27FC236}">
                <a16:creationId xmlns:a16="http://schemas.microsoft.com/office/drawing/2014/main" id="{BE204495-D125-E624-B88C-5EE1AE6F3CD5}"/>
              </a:ext>
            </a:extLst>
          </p:cNvPr>
          <p:cNvGraphicFramePr>
            <a:graphicFrameLocks noGrp="1"/>
          </p:cNvGraphicFramePr>
          <p:nvPr>
            <p:extLst>
              <p:ext uri="{D42A27DB-BD31-4B8C-83A1-F6EECF244321}">
                <p14:modId xmlns:p14="http://schemas.microsoft.com/office/powerpoint/2010/main" val="86244514"/>
              </p:ext>
            </p:extLst>
          </p:nvPr>
        </p:nvGraphicFramePr>
        <p:xfrm>
          <a:off x="2590800" y="1143000"/>
          <a:ext cx="6781801" cy="4814350"/>
        </p:xfrm>
        <a:graphic>
          <a:graphicData uri="http://schemas.openxmlformats.org/drawingml/2006/table">
            <a:tbl>
              <a:tblPr firstRow="1" bandRow="1">
                <a:tableStyleId>{5C22544A-7EE6-4342-B048-85BDC9FD1C3A}</a:tableStyleId>
              </a:tblPr>
              <a:tblGrid>
                <a:gridCol w="2683062">
                  <a:extLst>
                    <a:ext uri="{9D8B030D-6E8A-4147-A177-3AD203B41FA5}">
                      <a16:colId xmlns:a16="http://schemas.microsoft.com/office/drawing/2014/main" val="1267643855"/>
                    </a:ext>
                  </a:extLst>
                </a:gridCol>
                <a:gridCol w="1947048">
                  <a:extLst>
                    <a:ext uri="{9D8B030D-6E8A-4147-A177-3AD203B41FA5}">
                      <a16:colId xmlns:a16="http://schemas.microsoft.com/office/drawing/2014/main" val="3340777622"/>
                    </a:ext>
                  </a:extLst>
                </a:gridCol>
                <a:gridCol w="2151691">
                  <a:extLst>
                    <a:ext uri="{9D8B030D-6E8A-4147-A177-3AD203B41FA5}">
                      <a16:colId xmlns:a16="http://schemas.microsoft.com/office/drawing/2014/main" val="597552507"/>
                    </a:ext>
                  </a:extLst>
                </a:gridCol>
              </a:tblGrid>
              <a:tr h="465766">
                <a:tc>
                  <a:txBody>
                    <a:bodyPr/>
                    <a:lstStyle/>
                    <a:p>
                      <a:pPr marL="0" marR="0" algn="ctr">
                        <a:spcBef>
                          <a:spcPts val="500"/>
                        </a:spcBef>
                        <a:spcAft>
                          <a:spcPts val="500"/>
                        </a:spcAft>
                        <a:buNone/>
                      </a:pPr>
                      <a:r>
                        <a:rPr lang="en-US" sz="1400" dirty="0">
                          <a:effectLst/>
                          <a:latin typeface="+mn-lt"/>
                        </a:rPr>
                        <a:t> </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Opioid (n=453)      </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   No Opioid (n=451)    </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3261196"/>
                  </a:ext>
                </a:extLst>
              </a:tr>
              <a:tr h="230875">
                <a:tc>
                  <a:txBody>
                    <a:bodyPr/>
                    <a:lstStyle/>
                    <a:p>
                      <a:pPr marL="0" marR="0">
                        <a:spcBef>
                          <a:spcPts val="500"/>
                        </a:spcBef>
                        <a:spcAft>
                          <a:spcPts val="500"/>
                        </a:spcAft>
                        <a:buNone/>
                      </a:pPr>
                      <a:r>
                        <a:rPr lang="en-US" sz="1400" dirty="0">
                          <a:effectLst/>
                          <a:latin typeface="+mn-lt"/>
                        </a:rPr>
                        <a:t>  Age, median [IQR]</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64.0 [53-71]</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64.0 [53-71]</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82409595"/>
                  </a:ext>
                </a:extLst>
              </a:tr>
              <a:tr h="230875">
                <a:tc>
                  <a:txBody>
                    <a:bodyPr/>
                    <a:lstStyle/>
                    <a:p>
                      <a:pPr marL="0" marR="0">
                        <a:spcBef>
                          <a:spcPts val="500"/>
                        </a:spcBef>
                        <a:spcAft>
                          <a:spcPts val="500"/>
                        </a:spcAft>
                        <a:buNone/>
                      </a:pPr>
                      <a:r>
                        <a:rPr lang="en-US" sz="1400" dirty="0">
                          <a:effectLst/>
                          <a:latin typeface="+mn-lt"/>
                        </a:rPr>
                        <a:t>  Gender</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16984135"/>
                  </a:ext>
                </a:extLst>
              </a:tr>
              <a:tr h="230875">
                <a:tc>
                  <a:txBody>
                    <a:bodyPr/>
                    <a:lstStyle/>
                    <a:p>
                      <a:pPr marL="0" marR="0">
                        <a:spcBef>
                          <a:spcPts val="500"/>
                        </a:spcBef>
                        <a:spcAft>
                          <a:spcPts val="500"/>
                        </a:spcAft>
                        <a:buNone/>
                      </a:pPr>
                      <a:r>
                        <a:rPr lang="en-US" sz="1400" dirty="0">
                          <a:effectLst/>
                          <a:latin typeface="+mn-lt"/>
                        </a:rPr>
                        <a:t>     Female</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26 (5.7%)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28 (6.2%)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36305646"/>
                  </a:ext>
                </a:extLst>
              </a:tr>
              <a:tr h="230875">
                <a:tc>
                  <a:txBody>
                    <a:bodyPr/>
                    <a:lstStyle/>
                    <a:p>
                      <a:pPr marL="0" marR="0">
                        <a:spcBef>
                          <a:spcPts val="500"/>
                        </a:spcBef>
                        <a:spcAft>
                          <a:spcPts val="500"/>
                        </a:spcAft>
                        <a:buNone/>
                      </a:pPr>
                      <a:r>
                        <a:rPr lang="en-US" sz="1400" dirty="0">
                          <a:effectLst/>
                          <a:latin typeface="+mn-lt"/>
                        </a:rPr>
                        <a:t>     Male</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427 (94.3%)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422 (93.8%)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013054"/>
                  </a:ext>
                </a:extLst>
              </a:tr>
              <a:tr h="227864">
                <a:tc>
                  <a:txBody>
                    <a:bodyPr/>
                    <a:lstStyle/>
                    <a:p>
                      <a:pPr marL="0" marR="0">
                        <a:spcBef>
                          <a:spcPts val="500"/>
                        </a:spcBef>
                        <a:spcAft>
                          <a:spcPts val="500"/>
                        </a:spcAft>
                        <a:buNone/>
                      </a:pPr>
                      <a:r>
                        <a:rPr lang="en-US" sz="1400" dirty="0">
                          <a:effectLst/>
                          <a:latin typeface="+mn-lt"/>
                        </a:rPr>
                        <a:t>  BMI</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9830028"/>
                  </a:ext>
                </a:extLst>
              </a:tr>
              <a:tr h="230875">
                <a:tc>
                  <a:txBody>
                    <a:bodyPr/>
                    <a:lstStyle/>
                    <a:p>
                      <a:pPr marL="0" marR="0">
                        <a:spcBef>
                          <a:spcPts val="500"/>
                        </a:spcBef>
                        <a:spcAft>
                          <a:spcPts val="500"/>
                        </a:spcAft>
                        <a:buNone/>
                      </a:pPr>
                      <a:r>
                        <a:rPr lang="en-US" sz="1400" dirty="0">
                          <a:effectLst/>
                          <a:latin typeface="+mn-lt"/>
                        </a:rPr>
                        <a:t>     &lt;=29.9</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378 (85.1%)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  366 (83.9%)   </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96701715"/>
                  </a:ext>
                </a:extLst>
              </a:tr>
              <a:tr h="230875">
                <a:tc>
                  <a:txBody>
                    <a:bodyPr/>
                    <a:lstStyle/>
                    <a:p>
                      <a:pPr marL="0" marR="0">
                        <a:spcBef>
                          <a:spcPts val="500"/>
                        </a:spcBef>
                        <a:spcAft>
                          <a:spcPts val="500"/>
                        </a:spcAft>
                        <a:buNone/>
                      </a:pPr>
                      <a:r>
                        <a:rPr lang="en-US" sz="1400" dirty="0">
                          <a:effectLst/>
                          <a:latin typeface="+mn-lt"/>
                        </a:rPr>
                        <a:t>     &gt;=40</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2 (0.5%)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 (0.2%)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4050973"/>
                  </a:ext>
                </a:extLst>
              </a:tr>
              <a:tr h="230875">
                <a:tc>
                  <a:txBody>
                    <a:bodyPr/>
                    <a:lstStyle/>
                    <a:p>
                      <a:pPr marL="0" marR="0">
                        <a:spcBef>
                          <a:spcPts val="500"/>
                        </a:spcBef>
                        <a:spcAft>
                          <a:spcPts val="500"/>
                        </a:spcAft>
                        <a:buNone/>
                      </a:pPr>
                      <a:r>
                        <a:rPr lang="en-US" sz="1400" dirty="0">
                          <a:effectLst/>
                          <a:latin typeface="+mn-lt"/>
                        </a:rPr>
                        <a:t>     30-34.9</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50 (11.3%)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58 (13.3%)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7649471"/>
                  </a:ext>
                </a:extLst>
              </a:tr>
              <a:tr h="230875">
                <a:tc>
                  <a:txBody>
                    <a:bodyPr/>
                    <a:lstStyle/>
                    <a:p>
                      <a:pPr marL="0" marR="0">
                        <a:spcBef>
                          <a:spcPts val="500"/>
                        </a:spcBef>
                        <a:spcAft>
                          <a:spcPts val="500"/>
                        </a:spcAft>
                        <a:buNone/>
                      </a:pPr>
                      <a:r>
                        <a:rPr lang="en-US" sz="1400" dirty="0">
                          <a:effectLst/>
                          <a:latin typeface="+mn-lt"/>
                        </a:rPr>
                        <a:t>     35-39.9</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14 (3.2%)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11 (2.5%)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40202888"/>
                  </a:ext>
                </a:extLst>
              </a:tr>
              <a:tr h="230875">
                <a:tc>
                  <a:txBody>
                    <a:bodyPr/>
                    <a:lstStyle/>
                    <a:p>
                      <a:pPr marL="0" marR="0">
                        <a:spcBef>
                          <a:spcPts val="500"/>
                        </a:spcBef>
                        <a:spcAft>
                          <a:spcPts val="500"/>
                        </a:spcAft>
                        <a:buNone/>
                      </a:pPr>
                      <a:r>
                        <a:rPr lang="en-US" sz="1400" dirty="0">
                          <a:effectLst/>
                          <a:latin typeface="+mn-lt"/>
                        </a:rPr>
                        <a:t>  Hypertension</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186 (41.4%)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179 (40.0%)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44488771"/>
                  </a:ext>
                </a:extLst>
              </a:tr>
              <a:tr h="230875">
                <a:tc>
                  <a:txBody>
                    <a:bodyPr/>
                    <a:lstStyle/>
                    <a:p>
                      <a:pPr marL="0" marR="0">
                        <a:spcBef>
                          <a:spcPts val="500"/>
                        </a:spcBef>
                        <a:spcAft>
                          <a:spcPts val="500"/>
                        </a:spcAft>
                        <a:buNone/>
                      </a:pPr>
                      <a:r>
                        <a:rPr lang="en-US" sz="1400" dirty="0">
                          <a:effectLst/>
                          <a:latin typeface="+mn-lt"/>
                        </a:rPr>
                        <a:t>  Diabetes</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49 (10.8%)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34 (7.6%)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30636052"/>
                  </a:ext>
                </a:extLst>
              </a:tr>
              <a:tr h="230875">
                <a:tc>
                  <a:txBody>
                    <a:bodyPr/>
                    <a:lstStyle/>
                    <a:p>
                      <a:pPr marL="0" marR="0">
                        <a:spcBef>
                          <a:spcPts val="500"/>
                        </a:spcBef>
                        <a:spcAft>
                          <a:spcPts val="500"/>
                        </a:spcAft>
                        <a:buNone/>
                      </a:pPr>
                      <a:r>
                        <a:rPr lang="en-US" sz="1400" dirty="0">
                          <a:effectLst/>
                          <a:latin typeface="+mn-lt"/>
                        </a:rPr>
                        <a:t>     No</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403 (89.2%)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416 (92.4%)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6125573"/>
                  </a:ext>
                </a:extLst>
              </a:tr>
              <a:tr h="230875">
                <a:tc>
                  <a:txBody>
                    <a:bodyPr/>
                    <a:lstStyle/>
                    <a:p>
                      <a:pPr marL="0" marR="0">
                        <a:spcBef>
                          <a:spcPts val="500"/>
                        </a:spcBef>
                        <a:spcAft>
                          <a:spcPts val="500"/>
                        </a:spcAft>
                        <a:buNone/>
                      </a:pPr>
                      <a:r>
                        <a:rPr lang="en-US" sz="1400" dirty="0">
                          <a:effectLst/>
                          <a:latin typeface="+mn-lt"/>
                        </a:rPr>
                        <a:t>     Yes</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49 (10.8%)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34 (7.6%)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3028265"/>
                  </a:ext>
                </a:extLst>
              </a:tr>
              <a:tr h="230875">
                <a:tc>
                  <a:txBody>
                    <a:bodyPr/>
                    <a:lstStyle/>
                    <a:p>
                      <a:pPr marL="0" marR="0">
                        <a:spcBef>
                          <a:spcPts val="500"/>
                        </a:spcBef>
                        <a:spcAft>
                          <a:spcPts val="500"/>
                        </a:spcAft>
                        <a:buNone/>
                      </a:pPr>
                      <a:r>
                        <a:rPr lang="en-US" sz="1400" dirty="0">
                          <a:effectLst/>
                          <a:latin typeface="+mn-lt"/>
                        </a:rPr>
                        <a:t>  COPD</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10 (2.21%)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13 (2.89%)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74210464"/>
                  </a:ext>
                </a:extLst>
              </a:tr>
              <a:tr h="230875">
                <a:tc>
                  <a:txBody>
                    <a:bodyPr/>
                    <a:lstStyle/>
                    <a:p>
                      <a:pPr marL="0" marR="0">
                        <a:spcBef>
                          <a:spcPts val="500"/>
                        </a:spcBef>
                        <a:spcAft>
                          <a:spcPts val="500"/>
                        </a:spcAft>
                        <a:buNone/>
                      </a:pPr>
                      <a:r>
                        <a:rPr lang="en-US" sz="1400" dirty="0">
                          <a:effectLst/>
                          <a:latin typeface="+mn-lt"/>
                        </a:rPr>
                        <a:t>  Active smoking</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   32 (7.6%)   </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   35 (7.8%)   </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4587461"/>
                  </a:ext>
                </a:extLst>
              </a:tr>
              <a:tr h="230875">
                <a:tc>
                  <a:txBody>
                    <a:bodyPr/>
                    <a:lstStyle/>
                    <a:p>
                      <a:pPr marL="0" marR="0">
                        <a:spcBef>
                          <a:spcPts val="500"/>
                        </a:spcBef>
                        <a:spcAft>
                          <a:spcPts val="500"/>
                        </a:spcAft>
                        <a:buNone/>
                      </a:pPr>
                      <a:r>
                        <a:rPr lang="en-US" sz="1400" dirty="0">
                          <a:effectLst/>
                          <a:latin typeface="+mn-lt"/>
                        </a:rPr>
                        <a:t>  Baseline EuraHS QOL</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25.8 [14.0-44.0]</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26.0 [12.0-41.0]</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826737"/>
                  </a:ext>
                </a:extLst>
              </a:tr>
              <a:tr h="230875">
                <a:tc>
                  <a:txBody>
                    <a:bodyPr/>
                    <a:lstStyle/>
                    <a:p>
                      <a:pPr marL="0" marR="0">
                        <a:spcBef>
                          <a:spcPts val="500"/>
                        </a:spcBef>
                        <a:spcAft>
                          <a:spcPts val="500"/>
                        </a:spcAft>
                        <a:buNone/>
                      </a:pPr>
                      <a:r>
                        <a:rPr lang="en-US" sz="1400" dirty="0">
                          <a:effectLst/>
                          <a:latin typeface="+mn-lt"/>
                        </a:rPr>
                        <a:t>    Pain domain, median [IQR]</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7.3 [3.0-13.0]</a:t>
                      </a:r>
                      <a:endParaRPr lang="en-US" sz="140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latin typeface="+mn-lt"/>
                        </a:rPr>
                        <a:t>7.0 [3.0-12.0]</a:t>
                      </a:r>
                      <a:endParaRPr lang="en-US" sz="14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1717942"/>
                  </a:ext>
                </a:extLst>
              </a:tr>
              <a:tr h="334494">
                <a:tc>
                  <a:txBody>
                    <a:bodyPr/>
                    <a:lstStyle/>
                    <a:p>
                      <a:pPr marL="0" marR="0">
                        <a:spcBef>
                          <a:spcPts val="500"/>
                        </a:spcBef>
                        <a:spcAft>
                          <a:spcPts val="500"/>
                        </a:spcAft>
                        <a:buNone/>
                      </a:pPr>
                      <a:r>
                        <a:rPr lang="en-US" sz="1400" dirty="0">
                          <a:effectLst/>
                          <a:latin typeface="+mn-lt"/>
                        </a:rPr>
                        <a:t>    Restriction domain, median [IQR]</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10.8 [2.7-23.0]</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mn-lt"/>
                        </a:rPr>
                        <a:t>10.0 [2.0-21.3]</a:t>
                      </a:r>
                      <a:endParaRPr lang="en-US" sz="1400" dirty="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01375381"/>
                  </a:ext>
                </a:extLst>
              </a:tr>
            </a:tbl>
          </a:graphicData>
        </a:graphic>
      </p:graphicFrame>
    </p:spTree>
    <p:extLst>
      <p:ext uri="{BB962C8B-B14F-4D97-AF65-F5344CB8AC3E}">
        <p14:creationId xmlns:p14="http://schemas.microsoft.com/office/powerpoint/2010/main" val="135752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AAEC6C-22AC-A97E-11CD-DFD2266C1D38}"/>
              </a:ext>
            </a:extLst>
          </p:cNvPr>
          <p:cNvSpPr>
            <a:spLocks noGrp="1"/>
          </p:cNvSpPr>
          <p:nvPr>
            <p:ph type="title"/>
          </p:nvPr>
        </p:nvSpPr>
        <p:spPr>
          <a:xfrm>
            <a:off x="0" y="30296"/>
            <a:ext cx="12192000" cy="1325563"/>
          </a:xfrm>
        </p:spPr>
        <p:txBody>
          <a:bodyPr/>
          <a:lstStyle/>
          <a:p>
            <a:r>
              <a:rPr lang="en-US" sz="4400" dirty="0"/>
              <a:t>Results: </a:t>
            </a:r>
            <a:r>
              <a:rPr lang="en-US" sz="4000" dirty="0"/>
              <a:t>Hernia /  Operative Characteristics</a:t>
            </a:r>
            <a:endParaRPr lang="en-US" sz="4400" dirty="0"/>
          </a:p>
        </p:txBody>
      </p:sp>
      <p:graphicFrame>
        <p:nvGraphicFramePr>
          <p:cNvPr id="5" name="Table 4">
            <a:extLst>
              <a:ext uri="{FF2B5EF4-FFF2-40B4-BE49-F238E27FC236}">
                <a16:creationId xmlns:a16="http://schemas.microsoft.com/office/drawing/2014/main" id="{0D240991-AF41-4784-34ED-D919198EEB3D}"/>
              </a:ext>
            </a:extLst>
          </p:cNvPr>
          <p:cNvGraphicFramePr>
            <a:graphicFrameLocks noGrp="1"/>
          </p:cNvGraphicFramePr>
          <p:nvPr>
            <p:extLst>
              <p:ext uri="{D42A27DB-BD31-4B8C-83A1-F6EECF244321}">
                <p14:modId xmlns:p14="http://schemas.microsoft.com/office/powerpoint/2010/main" val="3799799855"/>
              </p:ext>
            </p:extLst>
          </p:nvPr>
        </p:nvGraphicFramePr>
        <p:xfrm>
          <a:off x="2667001" y="1219205"/>
          <a:ext cx="7162800" cy="5257795"/>
        </p:xfrm>
        <a:graphic>
          <a:graphicData uri="http://schemas.openxmlformats.org/drawingml/2006/table">
            <a:tbl>
              <a:tblPr firstRow="1" bandRow="1">
                <a:tableStyleId>{5C22544A-7EE6-4342-B048-85BDC9FD1C3A}</a:tableStyleId>
              </a:tblPr>
              <a:tblGrid>
                <a:gridCol w="3178588">
                  <a:extLst>
                    <a:ext uri="{9D8B030D-6E8A-4147-A177-3AD203B41FA5}">
                      <a16:colId xmlns:a16="http://schemas.microsoft.com/office/drawing/2014/main" val="3816572899"/>
                    </a:ext>
                  </a:extLst>
                </a:gridCol>
                <a:gridCol w="1537749">
                  <a:extLst>
                    <a:ext uri="{9D8B030D-6E8A-4147-A177-3AD203B41FA5}">
                      <a16:colId xmlns:a16="http://schemas.microsoft.com/office/drawing/2014/main" val="3608915332"/>
                    </a:ext>
                  </a:extLst>
                </a:gridCol>
                <a:gridCol w="1411752">
                  <a:extLst>
                    <a:ext uri="{9D8B030D-6E8A-4147-A177-3AD203B41FA5}">
                      <a16:colId xmlns:a16="http://schemas.microsoft.com/office/drawing/2014/main" val="3761334233"/>
                    </a:ext>
                  </a:extLst>
                </a:gridCol>
                <a:gridCol w="1034711">
                  <a:extLst>
                    <a:ext uri="{9D8B030D-6E8A-4147-A177-3AD203B41FA5}">
                      <a16:colId xmlns:a16="http://schemas.microsoft.com/office/drawing/2014/main" val="3595603850"/>
                    </a:ext>
                  </a:extLst>
                </a:gridCol>
              </a:tblGrid>
              <a:tr h="336499">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Opioid (n=453)</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No Opioid (n=451)</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p value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2011133"/>
                  </a:ext>
                </a:extLst>
              </a:tr>
              <a:tr h="205054">
                <a:tc>
                  <a:txBody>
                    <a:bodyPr/>
                    <a:lstStyle/>
                    <a:p>
                      <a:pPr marL="0" marR="0">
                        <a:spcBef>
                          <a:spcPts val="500"/>
                        </a:spcBef>
                        <a:spcAft>
                          <a:spcPts val="500"/>
                        </a:spcAft>
                        <a:buNone/>
                      </a:pPr>
                      <a:r>
                        <a:rPr lang="en-US" sz="1100" dirty="0">
                          <a:effectLst/>
                        </a:rPr>
                        <a:t>  ASA Class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0.4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4800345"/>
                  </a:ext>
                </a:extLst>
              </a:tr>
              <a:tr h="205054">
                <a:tc>
                  <a:txBody>
                    <a:bodyPr/>
                    <a:lstStyle/>
                    <a:p>
                      <a:pPr marL="0" marR="0">
                        <a:spcBef>
                          <a:spcPts val="500"/>
                        </a:spcBef>
                        <a:spcAft>
                          <a:spcPts val="500"/>
                        </a:spcAft>
                        <a:buNone/>
                      </a:pPr>
                      <a:r>
                        <a:rPr lang="en-US" sz="1100" dirty="0">
                          <a:effectLst/>
                        </a:rPr>
                        <a:t>      1</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70 (15.5%)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67 (15.0%)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86196677"/>
                  </a:ext>
                </a:extLst>
              </a:tr>
              <a:tr h="205054">
                <a:tc>
                  <a:txBody>
                    <a:bodyPr/>
                    <a:lstStyle/>
                    <a:p>
                      <a:pPr marL="0" marR="0">
                        <a:spcBef>
                          <a:spcPts val="500"/>
                        </a:spcBef>
                        <a:spcAft>
                          <a:spcPts val="500"/>
                        </a:spcAft>
                        <a:buNone/>
                      </a:pPr>
                      <a:r>
                        <a:rPr lang="en-US" sz="1100" dirty="0">
                          <a:effectLst/>
                        </a:rPr>
                        <a:t>      2</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198 (43.7%)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205 (45.9%)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31998699"/>
                  </a:ext>
                </a:extLst>
              </a:tr>
              <a:tr h="205054">
                <a:tc>
                  <a:txBody>
                    <a:bodyPr/>
                    <a:lstStyle/>
                    <a:p>
                      <a:pPr marL="0" marR="0">
                        <a:spcBef>
                          <a:spcPts val="500"/>
                        </a:spcBef>
                        <a:spcAft>
                          <a:spcPts val="500"/>
                        </a:spcAft>
                        <a:buNone/>
                      </a:pPr>
                      <a:r>
                        <a:rPr lang="en-US" sz="1100" dirty="0">
                          <a:effectLst/>
                        </a:rPr>
                        <a:t>      3</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178 (39.3%)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173 (38.7%)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70918647"/>
                  </a:ext>
                </a:extLst>
              </a:tr>
              <a:tr h="205054">
                <a:tc>
                  <a:txBody>
                    <a:bodyPr/>
                    <a:lstStyle/>
                    <a:p>
                      <a:pPr marL="0" marR="0">
                        <a:spcBef>
                          <a:spcPts val="500"/>
                        </a:spcBef>
                        <a:spcAft>
                          <a:spcPts val="500"/>
                        </a:spcAft>
                        <a:buNone/>
                      </a:pPr>
                      <a:r>
                        <a:rPr lang="en-US" sz="1100" dirty="0">
                          <a:effectLst/>
                        </a:rPr>
                        <a:t>      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7 (1.6%)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2 (0.5%)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63625636"/>
                  </a:ext>
                </a:extLst>
              </a:tr>
              <a:tr h="205054">
                <a:tc>
                  <a:txBody>
                    <a:bodyPr/>
                    <a:lstStyle/>
                    <a:p>
                      <a:pPr marL="0" marR="0">
                        <a:spcBef>
                          <a:spcPts val="500"/>
                        </a:spcBef>
                        <a:spcAft>
                          <a:spcPts val="500"/>
                        </a:spcAft>
                        <a:buNone/>
                      </a:pPr>
                      <a:r>
                        <a:rPr lang="en-US" sz="1100" dirty="0">
                          <a:effectLst/>
                        </a:rPr>
                        <a:t>  Recurrent Repair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23 (5.1%)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21 (4.8%)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1.0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48559241"/>
                  </a:ext>
                </a:extLst>
              </a:tr>
              <a:tr h="205054">
                <a:tc>
                  <a:txBody>
                    <a:bodyPr/>
                    <a:lstStyle/>
                    <a:p>
                      <a:pPr marL="0" marR="0">
                        <a:spcBef>
                          <a:spcPts val="500"/>
                        </a:spcBef>
                        <a:spcAft>
                          <a:spcPts val="500"/>
                        </a:spcAft>
                        <a:buNone/>
                      </a:pPr>
                      <a:r>
                        <a:rPr lang="en-US" sz="1100" dirty="0">
                          <a:effectLst/>
                        </a:rPr>
                        <a:t>  Scrotal component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38 (15.0%)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21 (8.71%)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0.04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2767091"/>
                  </a:ext>
                </a:extLst>
              </a:tr>
              <a:tr h="205054">
                <a:tc>
                  <a:txBody>
                    <a:bodyPr/>
                    <a:lstStyle/>
                    <a:p>
                      <a:pPr marL="0" marR="0">
                        <a:spcBef>
                          <a:spcPts val="500"/>
                        </a:spcBef>
                        <a:spcAft>
                          <a:spcPts val="500"/>
                        </a:spcAft>
                        <a:buNone/>
                      </a:pPr>
                      <a:r>
                        <a:rPr lang="en-US" sz="1100" dirty="0">
                          <a:effectLst/>
                        </a:rPr>
                        <a:t>  Hernia defect &gt;3cm or &gt;2 fingers breath</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49 (17.0%)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47 (17.8%)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0.8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9143114"/>
                  </a:ext>
                </a:extLst>
              </a:tr>
              <a:tr h="205054">
                <a:tc>
                  <a:txBody>
                    <a:bodyPr/>
                    <a:lstStyle/>
                    <a:p>
                      <a:pPr marL="0" marR="0">
                        <a:spcBef>
                          <a:spcPts val="500"/>
                        </a:spcBef>
                        <a:spcAft>
                          <a:spcPts val="500"/>
                        </a:spcAft>
                        <a:buNone/>
                      </a:pPr>
                      <a:r>
                        <a:rPr lang="en-US" sz="1100" dirty="0">
                          <a:effectLst/>
                        </a:rPr>
                        <a:t>  Laterality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0.6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42779595"/>
                  </a:ext>
                </a:extLst>
              </a:tr>
              <a:tr h="205054">
                <a:tc>
                  <a:txBody>
                    <a:bodyPr/>
                    <a:lstStyle/>
                    <a:p>
                      <a:pPr marL="0" marR="0">
                        <a:spcBef>
                          <a:spcPts val="500"/>
                        </a:spcBef>
                        <a:spcAft>
                          <a:spcPts val="500"/>
                        </a:spcAft>
                        <a:buNone/>
                      </a:pPr>
                      <a:r>
                        <a:rPr lang="en-US" sz="1100" dirty="0">
                          <a:effectLst/>
                        </a:rPr>
                        <a:t>     Unilateral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345 (76.2%)</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353 (78.8%)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885145"/>
                  </a:ext>
                </a:extLst>
              </a:tr>
              <a:tr h="205054">
                <a:tc>
                  <a:txBody>
                    <a:bodyPr/>
                    <a:lstStyle/>
                    <a:p>
                      <a:pPr marL="0" marR="0">
                        <a:spcBef>
                          <a:spcPts val="500"/>
                        </a:spcBef>
                        <a:spcAft>
                          <a:spcPts val="500"/>
                        </a:spcAft>
                        <a:buNone/>
                      </a:pPr>
                      <a:r>
                        <a:rPr lang="en-US" sz="1100" dirty="0">
                          <a:effectLst/>
                        </a:rPr>
                        <a:t>     Bilateral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108 (23.8%)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95 (21.2%)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1834755"/>
                  </a:ext>
                </a:extLst>
              </a:tr>
              <a:tr h="205054">
                <a:tc>
                  <a:txBody>
                    <a:bodyPr/>
                    <a:lstStyle/>
                    <a:p>
                      <a:pPr marL="0" marR="0">
                        <a:spcBef>
                          <a:spcPts val="500"/>
                        </a:spcBef>
                        <a:spcAft>
                          <a:spcPts val="500"/>
                        </a:spcAft>
                        <a:buNone/>
                      </a:pPr>
                      <a:r>
                        <a:rPr lang="en-US" sz="1100" dirty="0">
                          <a:effectLst/>
                        </a:rPr>
                        <a:t>  Surgical approach</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0.7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64485467"/>
                  </a:ext>
                </a:extLst>
              </a:tr>
              <a:tr h="205054">
                <a:tc>
                  <a:txBody>
                    <a:bodyPr/>
                    <a:lstStyle/>
                    <a:p>
                      <a:pPr marL="0" marR="0">
                        <a:spcBef>
                          <a:spcPts val="500"/>
                        </a:spcBef>
                        <a:spcAft>
                          <a:spcPts val="500"/>
                        </a:spcAft>
                        <a:buNone/>
                      </a:pPr>
                      <a:r>
                        <a:rPr lang="en-US" sz="1100" dirty="0">
                          <a:effectLst/>
                        </a:rPr>
                        <a:t>     Open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93 (20.5%)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87 (19.4%)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4714374"/>
                  </a:ext>
                </a:extLst>
              </a:tr>
              <a:tr h="205054">
                <a:tc>
                  <a:txBody>
                    <a:bodyPr/>
                    <a:lstStyle/>
                    <a:p>
                      <a:pPr marL="0" marR="0">
                        <a:spcBef>
                          <a:spcPts val="500"/>
                        </a:spcBef>
                        <a:spcAft>
                          <a:spcPts val="500"/>
                        </a:spcAft>
                        <a:buNone/>
                      </a:pPr>
                      <a:r>
                        <a:rPr lang="en-US" sz="1100" dirty="0">
                          <a:effectLst/>
                        </a:rPr>
                        <a:t>     MIS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360 (79.5%)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331 (80.5%)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04309955"/>
                  </a:ext>
                </a:extLst>
              </a:tr>
              <a:tr h="205054">
                <a:tc>
                  <a:txBody>
                    <a:bodyPr/>
                    <a:lstStyle/>
                    <a:p>
                      <a:pPr marL="0" marR="0">
                        <a:spcBef>
                          <a:spcPts val="500"/>
                        </a:spcBef>
                        <a:spcAft>
                          <a:spcPts val="500"/>
                        </a:spcAft>
                        <a:buNone/>
                      </a:pPr>
                      <a:r>
                        <a:rPr lang="en-US" sz="1100" dirty="0">
                          <a:effectLst/>
                        </a:rPr>
                        <a:t>       TAPP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144 (100%)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126 (100%)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10817731"/>
                  </a:ext>
                </a:extLst>
              </a:tr>
              <a:tr h="205054">
                <a:tc>
                  <a:txBody>
                    <a:bodyPr/>
                    <a:lstStyle/>
                    <a:p>
                      <a:pPr marL="0" marR="0">
                        <a:spcBef>
                          <a:spcPts val="500"/>
                        </a:spcBef>
                        <a:spcAft>
                          <a:spcPts val="500"/>
                        </a:spcAft>
                        <a:buNone/>
                      </a:pPr>
                      <a:r>
                        <a:rPr lang="en-US" sz="1100" dirty="0">
                          <a:effectLst/>
                        </a:rPr>
                        <a:t>       TEP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215 (100%)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232 (100%)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3257487"/>
                  </a:ext>
                </a:extLst>
              </a:tr>
              <a:tr h="205054">
                <a:tc>
                  <a:txBody>
                    <a:bodyPr/>
                    <a:lstStyle/>
                    <a:p>
                      <a:pPr marL="0" marR="0">
                        <a:spcBef>
                          <a:spcPts val="500"/>
                        </a:spcBef>
                        <a:spcAft>
                          <a:spcPts val="500"/>
                        </a:spcAft>
                        <a:buNone/>
                      </a:pPr>
                      <a:r>
                        <a:rPr lang="en-US" sz="1100" dirty="0">
                          <a:effectLst/>
                        </a:rPr>
                        <a:t>  Local infiltration or nerve block</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350 (77.3%)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346 (77.2%)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11717412"/>
                  </a:ext>
                </a:extLst>
              </a:tr>
              <a:tr h="205054">
                <a:tc>
                  <a:txBody>
                    <a:bodyPr/>
                    <a:lstStyle/>
                    <a:p>
                      <a:pPr marL="0" marR="0">
                        <a:spcBef>
                          <a:spcPts val="500"/>
                        </a:spcBef>
                        <a:spcAft>
                          <a:spcPts val="500"/>
                        </a:spcAft>
                        <a:buNone/>
                      </a:pPr>
                      <a:r>
                        <a:rPr lang="en-US" sz="1100" dirty="0">
                          <a:effectLst/>
                        </a:rPr>
                        <a:t>  Neurectomy performed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32 (7.0%)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34 (7.6%)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0.7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98615777"/>
                  </a:ext>
                </a:extLst>
              </a:tr>
              <a:tr h="205054">
                <a:tc>
                  <a:txBody>
                    <a:bodyPr/>
                    <a:lstStyle/>
                    <a:p>
                      <a:pPr marL="0" marR="0">
                        <a:spcBef>
                          <a:spcPts val="500"/>
                        </a:spcBef>
                        <a:spcAft>
                          <a:spcPts val="500"/>
                        </a:spcAft>
                        <a:buNone/>
                      </a:pPr>
                      <a:r>
                        <a:rPr lang="en-US" sz="1100" dirty="0">
                          <a:effectLst/>
                        </a:rPr>
                        <a:t>  Concomitant procedure performed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23 (5.1%)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25 (5.6%)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0.9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96786386"/>
                  </a:ext>
                </a:extLst>
              </a:tr>
              <a:tr h="205054">
                <a:tc>
                  <a:txBody>
                    <a:bodyPr/>
                    <a:lstStyle/>
                    <a:p>
                      <a:pPr marL="0" marR="0">
                        <a:spcBef>
                          <a:spcPts val="500"/>
                        </a:spcBef>
                        <a:spcAft>
                          <a:spcPts val="500"/>
                        </a:spcAft>
                        <a:buNone/>
                      </a:pPr>
                      <a:r>
                        <a:rPr lang="en-US" sz="1100" dirty="0">
                          <a:effectLst/>
                        </a:rPr>
                        <a:t>  OpTime, N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0.06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0773304"/>
                  </a:ext>
                </a:extLst>
              </a:tr>
              <a:tr h="205054">
                <a:tc>
                  <a:txBody>
                    <a:bodyPr/>
                    <a:lstStyle/>
                    <a:p>
                      <a:pPr marL="0" marR="0">
                        <a:spcBef>
                          <a:spcPts val="500"/>
                        </a:spcBef>
                        <a:spcAft>
                          <a:spcPts val="500"/>
                        </a:spcAft>
                        <a:buNone/>
                      </a:pPr>
                      <a:r>
                        <a:rPr lang="en-US" sz="1100" dirty="0">
                          <a:effectLst/>
                        </a:rPr>
                        <a:t>     0-59 minutes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248 (55.1%)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237 (53.4%)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58397539"/>
                  </a:ext>
                </a:extLst>
              </a:tr>
              <a:tr h="205054">
                <a:tc>
                  <a:txBody>
                    <a:bodyPr/>
                    <a:lstStyle/>
                    <a:p>
                      <a:pPr marL="0" marR="0">
                        <a:spcBef>
                          <a:spcPts val="500"/>
                        </a:spcBef>
                        <a:spcAft>
                          <a:spcPts val="500"/>
                        </a:spcAft>
                        <a:buNone/>
                      </a:pPr>
                      <a:r>
                        <a:rPr lang="en-US" sz="1100" dirty="0">
                          <a:effectLst/>
                        </a:rPr>
                        <a:t>     60-119 minutes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169 (37.6%)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186 (41.9%)</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44189334"/>
                  </a:ext>
                </a:extLst>
              </a:tr>
              <a:tr h="205054">
                <a:tc>
                  <a:txBody>
                    <a:bodyPr/>
                    <a:lstStyle/>
                    <a:p>
                      <a:pPr marL="0" marR="0">
                        <a:spcBef>
                          <a:spcPts val="500"/>
                        </a:spcBef>
                        <a:spcAft>
                          <a:spcPts val="500"/>
                        </a:spcAft>
                        <a:buNone/>
                      </a:pPr>
                      <a:r>
                        <a:rPr lang="en-US" sz="1100" dirty="0">
                          <a:effectLst/>
                        </a:rPr>
                        <a:t>     120-179 minutes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32 (7.1%)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17 (3.8%)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738928"/>
                  </a:ext>
                </a:extLst>
              </a:tr>
              <a:tr h="205054">
                <a:tc>
                  <a:txBody>
                    <a:bodyPr/>
                    <a:lstStyle/>
                    <a:p>
                      <a:pPr marL="0" marR="0">
                        <a:spcBef>
                          <a:spcPts val="500"/>
                        </a:spcBef>
                        <a:spcAft>
                          <a:spcPts val="500"/>
                        </a:spcAft>
                        <a:buNone/>
                      </a:pPr>
                      <a:r>
                        <a:rPr lang="en-US" sz="1100" dirty="0">
                          <a:effectLst/>
                        </a:rPr>
                        <a:t>     180-239 minutes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1 (0.2%)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a:effectLst/>
                        </a:rPr>
                        <a:t> 4 (0.9%)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1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2358556"/>
                  </a:ext>
                </a:extLst>
              </a:tr>
            </a:tbl>
          </a:graphicData>
        </a:graphic>
      </p:graphicFrame>
      <p:sp>
        <p:nvSpPr>
          <p:cNvPr id="8" name="Rectangle: Rounded Corners 7">
            <a:extLst>
              <a:ext uri="{FF2B5EF4-FFF2-40B4-BE49-F238E27FC236}">
                <a16:creationId xmlns:a16="http://schemas.microsoft.com/office/drawing/2014/main" id="{706ED75A-8D27-4DEA-58B4-C06DA6EC0DF1}"/>
              </a:ext>
            </a:extLst>
          </p:cNvPr>
          <p:cNvSpPr/>
          <p:nvPr/>
        </p:nvSpPr>
        <p:spPr>
          <a:xfrm>
            <a:off x="8814724" y="2743200"/>
            <a:ext cx="1011219" cy="25237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91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AD70-6DAB-C13E-63D3-01CF207EA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141D7-9243-1F3D-D401-F9EFF6339CCB}"/>
              </a:ext>
            </a:extLst>
          </p:cNvPr>
          <p:cNvSpPr>
            <a:spLocks noGrp="1"/>
          </p:cNvSpPr>
          <p:nvPr>
            <p:ph type="title"/>
          </p:nvPr>
        </p:nvSpPr>
        <p:spPr/>
        <p:txBody>
          <a:bodyPr/>
          <a:lstStyle/>
          <a:p>
            <a:r>
              <a:rPr lang="en-US" dirty="0"/>
              <a:t>Results: </a:t>
            </a:r>
            <a:r>
              <a:rPr lang="en-US" sz="4800" dirty="0"/>
              <a:t>Primary Outcome</a:t>
            </a:r>
            <a:endParaRPr lang="en-US" dirty="0"/>
          </a:p>
        </p:txBody>
      </p:sp>
      <p:graphicFrame>
        <p:nvGraphicFramePr>
          <p:cNvPr id="4" name="Content Placeholder 3">
            <a:extLst>
              <a:ext uri="{FF2B5EF4-FFF2-40B4-BE49-F238E27FC236}">
                <a16:creationId xmlns:a16="http://schemas.microsoft.com/office/drawing/2014/main" id="{718A1EC2-9557-CFFE-3ED6-3A6930EA6D24}"/>
              </a:ext>
            </a:extLst>
          </p:cNvPr>
          <p:cNvGraphicFramePr>
            <a:graphicFrameLocks noGrp="1"/>
          </p:cNvGraphicFramePr>
          <p:nvPr>
            <p:ph idx="1"/>
            <p:extLst>
              <p:ext uri="{D42A27DB-BD31-4B8C-83A1-F6EECF244321}">
                <p14:modId xmlns:p14="http://schemas.microsoft.com/office/powerpoint/2010/main" val="3501330184"/>
              </p:ext>
            </p:extLst>
          </p:nvPr>
        </p:nvGraphicFramePr>
        <p:xfrm>
          <a:off x="266700" y="1828800"/>
          <a:ext cx="11658600" cy="3516313"/>
        </p:xfrm>
        <a:graphic>
          <a:graphicData uri="http://schemas.openxmlformats.org/drawingml/2006/table">
            <a:tbl>
              <a:tblPr firstRow="1" bandRow="1">
                <a:tableStyleId>{5C22544A-7EE6-4342-B048-85BDC9FD1C3A}</a:tableStyleId>
              </a:tblPr>
              <a:tblGrid>
                <a:gridCol w="2362462">
                  <a:extLst>
                    <a:ext uri="{9D8B030D-6E8A-4147-A177-3AD203B41FA5}">
                      <a16:colId xmlns:a16="http://schemas.microsoft.com/office/drawing/2014/main" val="3557241743"/>
                    </a:ext>
                  </a:extLst>
                </a:gridCol>
                <a:gridCol w="885923">
                  <a:extLst>
                    <a:ext uri="{9D8B030D-6E8A-4147-A177-3AD203B41FA5}">
                      <a16:colId xmlns:a16="http://schemas.microsoft.com/office/drawing/2014/main" val="2578281120"/>
                    </a:ext>
                  </a:extLst>
                </a:gridCol>
                <a:gridCol w="2923815">
                  <a:extLst>
                    <a:ext uri="{9D8B030D-6E8A-4147-A177-3AD203B41FA5}">
                      <a16:colId xmlns:a16="http://schemas.microsoft.com/office/drawing/2014/main" val="2688586754"/>
                    </a:ext>
                  </a:extLst>
                </a:gridCol>
                <a:gridCol w="3048000">
                  <a:extLst>
                    <a:ext uri="{9D8B030D-6E8A-4147-A177-3AD203B41FA5}">
                      <a16:colId xmlns:a16="http://schemas.microsoft.com/office/drawing/2014/main" val="2979193654"/>
                    </a:ext>
                  </a:extLst>
                </a:gridCol>
                <a:gridCol w="2438400">
                  <a:extLst>
                    <a:ext uri="{9D8B030D-6E8A-4147-A177-3AD203B41FA5}">
                      <a16:colId xmlns:a16="http://schemas.microsoft.com/office/drawing/2014/main" val="2033145816"/>
                    </a:ext>
                  </a:extLst>
                </a:gridCol>
              </a:tblGrid>
              <a:tr h="1314450">
                <a:tc>
                  <a:txBody>
                    <a:bodyPr/>
                    <a:lstStyle/>
                    <a:p>
                      <a:pPr marL="457200" marR="0" lvl="1" algn="ctr">
                        <a:spcBef>
                          <a:spcPts val="500"/>
                        </a:spcBef>
                        <a:spcAft>
                          <a:spcPts val="500"/>
                        </a:spcAft>
                        <a:buNone/>
                      </a:pPr>
                      <a:r>
                        <a:rPr lang="en-US" sz="2400" dirty="0">
                          <a:effectLst/>
                        </a:rPr>
                        <a:t>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n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Opioid (n=448)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No Opioid  (n=442)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p value</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8107764"/>
                  </a:ext>
                </a:extLst>
              </a:tr>
              <a:tr h="887413">
                <a:tc>
                  <a:txBody>
                    <a:bodyPr/>
                    <a:lstStyle/>
                    <a:p>
                      <a:pPr marL="0" marR="0" lvl="0">
                        <a:spcBef>
                          <a:spcPts val="500"/>
                        </a:spcBef>
                        <a:spcAft>
                          <a:spcPts val="500"/>
                        </a:spcAft>
                        <a:buNone/>
                      </a:pPr>
                      <a:r>
                        <a:rPr lang="en-US" sz="2400" dirty="0">
                          <a:effectLst/>
                        </a:rPr>
                        <a:t>  Opioid rescue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890</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15 (3.4%)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35 (7.9%)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0.005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5310850"/>
                  </a:ext>
                </a:extLst>
              </a:tr>
              <a:tr h="1314450">
                <a:tc>
                  <a:txBody>
                    <a:bodyPr/>
                    <a:lstStyle/>
                    <a:p>
                      <a:pPr marL="457200" marR="0" lvl="1">
                        <a:spcBef>
                          <a:spcPts val="500"/>
                        </a:spcBef>
                        <a:spcAft>
                          <a:spcPts val="500"/>
                        </a:spcAft>
                        <a:buNone/>
                      </a:pPr>
                      <a:r>
                        <a:rPr lang="en-US" sz="2400" dirty="0">
                          <a:effectLst/>
                        </a:rPr>
                        <a:t>Rescue MME, median [IQR]</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50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37.5 [37.5-73.1]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37.5 [37.5-75.0]  </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400" dirty="0">
                          <a:effectLst/>
                        </a:rPr>
                        <a:t>  0.7</a:t>
                      </a:r>
                      <a:endParaRPr lang="en-US" sz="4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8653519"/>
                  </a:ext>
                </a:extLst>
              </a:tr>
            </a:tbl>
          </a:graphicData>
        </a:graphic>
      </p:graphicFrame>
      <p:sp>
        <p:nvSpPr>
          <p:cNvPr id="7" name="Rectangle: Rounded Corners 6">
            <a:extLst>
              <a:ext uri="{FF2B5EF4-FFF2-40B4-BE49-F238E27FC236}">
                <a16:creationId xmlns:a16="http://schemas.microsoft.com/office/drawing/2014/main" id="{AB135044-77EA-6278-5F52-5C81A6AE96C9}"/>
              </a:ext>
            </a:extLst>
          </p:cNvPr>
          <p:cNvSpPr/>
          <p:nvPr/>
        </p:nvSpPr>
        <p:spPr>
          <a:xfrm>
            <a:off x="9524999" y="3124200"/>
            <a:ext cx="2400301" cy="8818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88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3C8A-FCA5-BCED-FFA1-4F0EAFD060F8}"/>
              </a:ext>
            </a:extLst>
          </p:cNvPr>
          <p:cNvSpPr>
            <a:spLocks noGrp="1"/>
          </p:cNvSpPr>
          <p:nvPr>
            <p:ph type="title"/>
          </p:nvPr>
        </p:nvSpPr>
        <p:spPr/>
        <p:txBody>
          <a:bodyPr/>
          <a:lstStyle/>
          <a:p>
            <a:r>
              <a:rPr lang="en-US" dirty="0"/>
              <a:t>Results: </a:t>
            </a:r>
            <a:r>
              <a:rPr lang="en-US" sz="4800" dirty="0"/>
              <a:t>Primary Outcome</a:t>
            </a:r>
            <a:endParaRPr lang="en-US" dirty="0"/>
          </a:p>
        </p:txBody>
      </p:sp>
      <p:sp>
        <p:nvSpPr>
          <p:cNvPr id="23" name="Content Placeholder 2">
            <a:extLst>
              <a:ext uri="{FF2B5EF4-FFF2-40B4-BE49-F238E27FC236}">
                <a16:creationId xmlns:a16="http://schemas.microsoft.com/office/drawing/2014/main" id="{D1EC73DC-DF90-A6D9-01FB-71E9F0FD2722}"/>
              </a:ext>
            </a:extLst>
          </p:cNvPr>
          <p:cNvSpPr txBox="1">
            <a:spLocks/>
          </p:cNvSpPr>
          <p:nvPr/>
        </p:nvSpPr>
        <p:spPr>
          <a:xfrm>
            <a:off x="1371600" y="3429000"/>
            <a:ext cx="9372600" cy="16734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pSp>
        <p:nvGrpSpPr>
          <p:cNvPr id="24" name="Group 23">
            <a:extLst>
              <a:ext uri="{FF2B5EF4-FFF2-40B4-BE49-F238E27FC236}">
                <a16:creationId xmlns:a16="http://schemas.microsoft.com/office/drawing/2014/main" id="{8A60F012-03D6-4291-E591-6AB961CE32E5}"/>
              </a:ext>
            </a:extLst>
          </p:cNvPr>
          <p:cNvGrpSpPr/>
          <p:nvPr/>
        </p:nvGrpSpPr>
        <p:grpSpPr>
          <a:xfrm>
            <a:off x="3059474" y="1510880"/>
            <a:ext cx="2743200" cy="1310734"/>
            <a:chOff x="6257191" y="5330825"/>
            <a:chExt cx="2743200" cy="1310734"/>
          </a:xfrm>
        </p:grpSpPr>
        <p:sp>
          <p:nvSpPr>
            <p:cNvPr id="25" name="Rectangle: Rounded Corners 24">
              <a:extLst>
                <a:ext uri="{FF2B5EF4-FFF2-40B4-BE49-F238E27FC236}">
                  <a16:creationId xmlns:a16="http://schemas.microsoft.com/office/drawing/2014/main" id="{799B29EA-55FC-26AC-1FB9-36A526E1A549}"/>
                </a:ext>
              </a:extLst>
            </p:cNvPr>
            <p:cNvSpPr/>
            <p:nvPr/>
          </p:nvSpPr>
          <p:spPr>
            <a:xfrm>
              <a:off x="6257191" y="5803359"/>
              <a:ext cx="2743200" cy="83820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442 No opioids</a:t>
              </a:r>
            </a:p>
          </p:txBody>
        </p:sp>
        <p:pic>
          <p:nvPicPr>
            <p:cNvPr id="26" name="Picture 25" descr="Counter Icon Royalty-Free Images ...">
              <a:extLst>
                <a:ext uri="{FF2B5EF4-FFF2-40B4-BE49-F238E27FC236}">
                  <a16:creationId xmlns:a16="http://schemas.microsoft.com/office/drawing/2014/main" id="{F433F8C5-94EC-B2FE-E8D9-1F498560FBAC}"/>
                </a:ext>
              </a:extLst>
            </p:cNvPr>
            <p:cNvPicPr>
              <a:picLocks noChangeAspect="1"/>
            </p:cNvPicPr>
            <p:nvPr/>
          </p:nvPicPr>
          <p:blipFill>
            <a:blip r:embed="rId3"/>
            <a:srcRect l="20808" t="5697" r="22920" b="18521"/>
            <a:stretch>
              <a:fillRect/>
            </a:stretch>
          </p:blipFill>
          <p:spPr>
            <a:xfrm>
              <a:off x="7373497" y="5330825"/>
              <a:ext cx="495031" cy="719138"/>
            </a:xfrm>
            <a:prstGeom prst="rect">
              <a:avLst/>
            </a:prstGeom>
          </p:spPr>
        </p:pic>
      </p:grpSp>
      <p:grpSp>
        <p:nvGrpSpPr>
          <p:cNvPr id="27" name="Group 26">
            <a:extLst>
              <a:ext uri="{FF2B5EF4-FFF2-40B4-BE49-F238E27FC236}">
                <a16:creationId xmlns:a16="http://schemas.microsoft.com/office/drawing/2014/main" id="{0C9BD62E-C3AF-C6DA-51B3-DE6FD11B5927}"/>
              </a:ext>
            </a:extLst>
          </p:cNvPr>
          <p:cNvGrpSpPr/>
          <p:nvPr/>
        </p:nvGrpSpPr>
        <p:grpSpPr>
          <a:xfrm>
            <a:off x="6705600" y="1645857"/>
            <a:ext cx="2743200" cy="1168322"/>
            <a:chOff x="6248400" y="5488041"/>
            <a:chExt cx="2743200" cy="1168322"/>
          </a:xfrm>
        </p:grpSpPr>
        <p:sp>
          <p:nvSpPr>
            <p:cNvPr id="28" name="Rectangle: Rounded Corners 27">
              <a:extLst>
                <a:ext uri="{FF2B5EF4-FFF2-40B4-BE49-F238E27FC236}">
                  <a16:creationId xmlns:a16="http://schemas.microsoft.com/office/drawing/2014/main" id="{22B6EA71-0234-4E89-9D7F-BDB0B3C535E4}"/>
                </a:ext>
              </a:extLst>
            </p:cNvPr>
            <p:cNvSpPr/>
            <p:nvPr/>
          </p:nvSpPr>
          <p:spPr>
            <a:xfrm>
              <a:off x="6248400" y="5818163"/>
              <a:ext cx="2743200" cy="83820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35 (7.9%) Opioids</a:t>
              </a:r>
            </a:p>
          </p:txBody>
        </p:sp>
        <p:grpSp>
          <p:nvGrpSpPr>
            <p:cNvPr id="29" name="Group 28">
              <a:extLst>
                <a:ext uri="{FF2B5EF4-FFF2-40B4-BE49-F238E27FC236}">
                  <a16:creationId xmlns:a16="http://schemas.microsoft.com/office/drawing/2014/main" id="{EF5A2718-2EDC-5968-A686-50B899E069A9}"/>
                </a:ext>
              </a:extLst>
            </p:cNvPr>
            <p:cNvGrpSpPr/>
            <p:nvPr/>
          </p:nvGrpSpPr>
          <p:grpSpPr>
            <a:xfrm>
              <a:off x="7370003" y="5488041"/>
              <a:ext cx="619389" cy="619389"/>
              <a:chOff x="3728315" y="4823516"/>
              <a:chExt cx="1576158" cy="1576158"/>
            </a:xfrm>
          </p:grpSpPr>
          <p:pic>
            <p:nvPicPr>
              <p:cNvPr id="30" name="Picture 29" descr="Prescription - Free healthcare and ...">
                <a:extLst>
                  <a:ext uri="{FF2B5EF4-FFF2-40B4-BE49-F238E27FC236}">
                    <a16:creationId xmlns:a16="http://schemas.microsoft.com/office/drawing/2014/main" id="{6C404A42-3C41-5AF7-FF1D-910AE45789ED}"/>
                  </a:ext>
                </a:extLst>
              </p:cNvPr>
              <p:cNvPicPr>
                <a:picLocks noChangeAspect="1"/>
              </p:cNvPicPr>
              <p:nvPr/>
            </p:nvPicPr>
            <p:blipFill>
              <a:blip r:embed="rId4"/>
              <a:stretch>
                <a:fillRect/>
              </a:stretch>
            </p:blipFill>
            <p:spPr>
              <a:xfrm>
                <a:off x="3728315" y="4823516"/>
                <a:ext cx="1576158" cy="1576158"/>
              </a:xfrm>
              <a:prstGeom prst="rect">
                <a:avLst/>
              </a:prstGeom>
            </p:spPr>
          </p:pic>
          <p:grpSp>
            <p:nvGrpSpPr>
              <p:cNvPr id="31" name="Group 30">
                <a:extLst>
                  <a:ext uri="{FF2B5EF4-FFF2-40B4-BE49-F238E27FC236}">
                    <a16:creationId xmlns:a16="http://schemas.microsoft.com/office/drawing/2014/main" id="{9AAE1A38-5B85-D52F-73F8-3CA28CD3427D}"/>
                  </a:ext>
                </a:extLst>
              </p:cNvPr>
              <p:cNvGrpSpPr/>
              <p:nvPr/>
            </p:nvGrpSpPr>
            <p:grpSpPr>
              <a:xfrm>
                <a:off x="3853723" y="5600235"/>
                <a:ext cx="424117" cy="762983"/>
                <a:chOff x="3521580" y="4297362"/>
                <a:chExt cx="474158" cy="853005"/>
              </a:xfrm>
            </p:grpSpPr>
            <p:grpSp>
              <p:nvGrpSpPr>
                <p:cNvPr id="32" name="Group 31">
                  <a:extLst>
                    <a:ext uri="{FF2B5EF4-FFF2-40B4-BE49-F238E27FC236}">
                      <a16:creationId xmlns:a16="http://schemas.microsoft.com/office/drawing/2014/main" id="{F21D7EA0-901A-65CF-1745-393F0FB5E5E3}"/>
                    </a:ext>
                  </a:extLst>
                </p:cNvPr>
                <p:cNvGrpSpPr/>
                <p:nvPr/>
              </p:nvGrpSpPr>
              <p:grpSpPr>
                <a:xfrm>
                  <a:off x="3631119" y="4297362"/>
                  <a:ext cx="364619" cy="407635"/>
                  <a:chOff x="3631119" y="4297362"/>
                  <a:chExt cx="364619" cy="407635"/>
                </a:xfrm>
              </p:grpSpPr>
              <p:sp>
                <p:nvSpPr>
                  <p:cNvPr id="37" name="Oval 36">
                    <a:extLst>
                      <a:ext uri="{FF2B5EF4-FFF2-40B4-BE49-F238E27FC236}">
                        <a16:creationId xmlns:a16="http://schemas.microsoft.com/office/drawing/2014/main" id="{559B7C6A-1A38-F357-42E2-E2C22B37F310}"/>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AB8F02C-D6A8-BFEE-15B3-833F2954EE75}"/>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D72A030-E836-1D6C-E1F6-31BF194F24CD}"/>
                    </a:ext>
                  </a:extLst>
                </p:cNvPr>
                <p:cNvGrpSpPr/>
                <p:nvPr/>
              </p:nvGrpSpPr>
              <p:grpSpPr>
                <a:xfrm rot="10800000">
                  <a:off x="3521580" y="4742732"/>
                  <a:ext cx="379408" cy="407635"/>
                  <a:chOff x="3631119" y="4297362"/>
                  <a:chExt cx="364619" cy="407635"/>
                </a:xfrm>
              </p:grpSpPr>
              <p:sp>
                <p:nvSpPr>
                  <p:cNvPr id="35" name="Oval 34">
                    <a:extLst>
                      <a:ext uri="{FF2B5EF4-FFF2-40B4-BE49-F238E27FC236}">
                        <a16:creationId xmlns:a16="http://schemas.microsoft.com/office/drawing/2014/main" id="{4DA64F72-E695-23F7-063A-88D39D4E4158}"/>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A90D624-A73C-77DF-C2E4-A9F78E5AB641}"/>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18F18D8F-59B1-E7C0-8EB6-277F918F52A6}"/>
                    </a:ext>
                  </a:extLst>
                </p:cNvPr>
                <p:cNvSpPr/>
                <p:nvPr/>
              </p:nvSpPr>
              <p:spPr>
                <a:xfrm rot="920516">
                  <a:off x="3684130" y="4674461"/>
                  <a:ext cx="152400" cy="9650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39" name="Arrow: Right 38">
            <a:extLst>
              <a:ext uri="{FF2B5EF4-FFF2-40B4-BE49-F238E27FC236}">
                <a16:creationId xmlns:a16="http://schemas.microsoft.com/office/drawing/2014/main" id="{00F5C021-94BE-31C2-FFF7-9C9BDB66397B}"/>
              </a:ext>
            </a:extLst>
          </p:cNvPr>
          <p:cNvSpPr/>
          <p:nvPr/>
        </p:nvSpPr>
        <p:spPr>
          <a:xfrm>
            <a:off x="5802674" y="2402514"/>
            <a:ext cx="902926" cy="1461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ntent Placeholder 2">
            <a:extLst>
              <a:ext uri="{FF2B5EF4-FFF2-40B4-BE49-F238E27FC236}">
                <a16:creationId xmlns:a16="http://schemas.microsoft.com/office/drawing/2014/main" id="{55B93B1B-9249-F2DD-D5AC-386CDFE7592C}"/>
              </a:ext>
            </a:extLst>
          </p:cNvPr>
          <p:cNvSpPr txBox="1">
            <a:spLocks/>
          </p:cNvSpPr>
          <p:nvPr/>
        </p:nvSpPr>
        <p:spPr>
          <a:xfrm>
            <a:off x="1041008" y="4927444"/>
            <a:ext cx="10109983" cy="16734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26 (74.3%) requested on day of discharge</a:t>
            </a:r>
          </a:p>
          <a:p>
            <a:r>
              <a:rPr lang="en-US" sz="2400" dirty="0"/>
              <a:t>Median days for delayed prescribing was on POD2 [2-3]</a:t>
            </a:r>
          </a:p>
          <a:p>
            <a:r>
              <a:rPr lang="en-US" sz="2400" dirty="0"/>
              <a:t>No patients required an additional script within 30 days</a:t>
            </a:r>
          </a:p>
        </p:txBody>
      </p:sp>
      <p:grpSp>
        <p:nvGrpSpPr>
          <p:cNvPr id="44" name="Group 43">
            <a:extLst>
              <a:ext uri="{FF2B5EF4-FFF2-40B4-BE49-F238E27FC236}">
                <a16:creationId xmlns:a16="http://schemas.microsoft.com/office/drawing/2014/main" id="{7713D02B-C737-5297-4D22-8726577D3915}"/>
              </a:ext>
            </a:extLst>
          </p:cNvPr>
          <p:cNvGrpSpPr/>
          <p:nvPr/>
        </p:nvGrpSpPr>
        <p:grpSpPr>
          <a:xfrm>
            <a:off x="3064064" y="3370948"/>
            <a:ext cx="2743200" cy="1310734"/>
            <a:chOff x="6257191" y="5330825"/>
            <a:chExt cx="2743200" cy="1310734"/>
          </a:xfrm>
        </p:grpSpPr>
        <p:sp>
          <p:nvSpPr>
            <p:cNvPr id="45" name="Rectangle: Rounded Corners 44">
              <a:extLst>
                <a:ext uri="{FF2B5EF4-FFF2-40B4-BE49-F238E27FC236}">
                  <a16:creationId xmlns:a16="http://schemas.microsoft.com/office/drawing/2014/main" id="{0AD81CA3-C46E-1E9D-4B31-7A1314AA1288}"/>
                </a:ext>
              </a:extLst>
            </p:cNvPr>
            <p:cNvSpPr/>
            <p:nvPr/>
          </p:nvSpPr>
          <p:spPr>
            <a:xfrm>
              <a:off x="6257191" y="5803359"/>
              <a:ext cx="2743200" cy="83820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407 (92.1%) No opioids</a:t>
              </a:r>
            </a:p>
          </p:txBody>
        </p:sp>
        <p:pic>
          <p:nvPicPr>
            <p:cNvPr id="46" name="Picture 45" descr="Counter Icon Royalty-Free Images ...">
              <a:extLst>
                <a:ext uri="{FF2B5EF4-FFF2-40B4-BE49-F238E27FC236}">
                  <a16:creationId xmlns:a16="http://schemas.microsoft.com/office/drawing/2014/main" id="{159166F6-5D51-EBEE-E87D-E3BEB116B338}"/>
                </a:ext>
              </a:extLst>
            </p:cNvPr>
            <p:cNvPicPr>
              <a:picLocks noChangeAspect="1"/>
            </p:cNvPicPr>
            <p:nvPr/>
          </p:nvPicPr>
          <p:blipFill>
            <a:blip r:embed="rId3"/>
            <a:srcRect l="20808" t="5697" r="22920" b="18521"/>
            <a:stretch>
              <a:fillRect/>
            </a:stretch>
          </p:blipFill>
          <p:spPr>
            <a:xfrm>
              <a:off x="7373497" y="5330825"/>
              <a:ext cx="495031" cy="719138"/>
            </a:xfrm>
            <a:prstGeom prst="rect">
              <a:avLst/>
            </a:prstGeom>
          </p:spPr>
        </p:pic>
      </p:grpSp>
      <p:sp>
        <p:nvSpPr>
          <p:cNvPr id="48" name="Arrow: Down 47">
            <a:extLst>
              <a:ext uri="{FF2B5EF4-FFF2-40B4-BE49-F238E27FC236}">
                <a16:creationId xmlns:a16="http://schemas.microsoft.com/office/drawing/2014/main" id="{E02B0724-1ACF-F311-3B7B-FDFA8CB77E29}"/>
              </a:ext>
            </a:extLst>
          </p:cNvPr>
          <p:cNvSpPr/>
          <p:nvPr/>
        </p:nvSpPr>
        <p:spPr>
          <a:xfrm>
            <a:off x="4316199" y="2831793"/>
            <a:ext cx="152400" cy="5493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7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E4EA-C5F8-AAF3-8D8D-C250A14B9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985EE-4CF4-BB2D-38B9-0426B2A9E8C7}"/>
              </a:ext>
            </a:extLst>
          </p:cNvPr>
          <p:cNvSpPr>
            <a:spLocks noGrp="1"/>
          </p:cNvSpPr>
          <p:nvPr>
            <p:ph type="title"/>
          </p:nvPr>
        </p:nvSpPr>
        <p:spPr/>
        <p:txBody>
          <a:bodyPr/>
          <a:lstStyle/>
          <a:p>
            <a:r>
              <a:rPr lang="en-US" dirty="0"/>
              <a:t>Results: </a:t>
            </a:r>
            <a:r>
              <a:rPr lang="en-US" sz="4800" dirty="0"/>
              <a:t>Primary Outcome*</a:t>
            </a:r>
            <a:endParaRPr lang="en-US" dirty="0"/>
          </a:p>
        </p:txBody>
      </p:sp>
      <p:graphicFrame>
        <p:nvGraphicFramePr>
          <p:cNvPr id="4" name="Content Placeholder 3">
            <a:extLst>
              <a:ext uri="{FF2B5EF4-FFF2-40B4-BE49-F238E27FC236}">
                <a16:creationId xmlns:a16="http://schemas.microsoft.com/office/drawing/2014/main" id="{79D68EE3-CFA5-DC17-DEC3-BA404DEE8BDB}"/>
              </a:ext>
            </a:extLst>
          </p:cNvPr>
          <p:cNvGraphicFramePr>
            <a:graphicFrameLocks noGrp="1"/>
          </p:cNvGraphicFramePr>
          <p:nvPr>
            <p:ph idx="1"/>
            <p:extLst>
              <p:ext uri="{D42A27DB-BD31-4B8C-83A1-F6EECF244321}">
                <p14:modId xmlns:p14="http://schemas.microsoft.com/office/powerpoint/2010/main" val="1853369037"/>
              </p:ext>
            </p:extLst>
          </p:nvPr>
        </p:nvGraphicFramePr>
        <p:xfrm>
          <a:off x="1110209" y="4720110"/>
          <a:ext cx="9944100" cy="1878060"/>
        </p:xfrm>
        <a:graphic>
          <a:graphicData uri="http://schemas.openxmlformats.org/drawingml/2006/table">
            <a:tbl>
              <a:tblPr firstRow="1" bandRow="1">
                <a:tableStyleId>{5C22544A-7EE6-4342-B048-85BDC9FD1C3A}</a:tableStyleId>
              </a:tblPr>
              <a:tblGrid>
                <a:gridCol w="2015041">
                  <a:extLst>
                    <a:ext uri="{9D8B030D-6E8A-4147-A177-3AD203B41FA5}">
                      <a16:colId xmlns:a16="http://schemas.microsoft.com/office/drawing/2014/main" val="3557241743"/>
                    </a:ext>
                  </a:extLst>
                </a:gridCol>
                <a:gridCol w="755640">
                  <a:extLst>
                    <a:ext uri="{9D8B030D-6E8A-4147-A177-3AD203B41FA5}">
                      <a16:colId xmlns:a16="http://schemas.microsoft.com/office/drawing/2014/main" val="2578281120"/>
                    </a:ext>
                  </a:extLst>
                </a:gridCol>
                <a:gridCol w="2493842">
                  <a:extLst>
                    <a:ext uri="{9D8B030D-6E8A-4147-A177-3AD203B41FA5}">
                      <a16:colId xmlns:a16="http://schemas.microsoft.com/office/drawing/2014/main" val="2688586754"/>
                    </a:ext>
                  </a:extLst>
                </a:gridCol>
                <a:gridCol w="2769268">
                  <a:extLst>
                    <a:ext uri="{9D8B030D-6E8A-4147-A177-3AD203B41FA5}">
                      <a16:colId xmlns:a16="http://schemas.microsoft.com/office/drawing/2014/main" val="2979193654"/>
                    </a:ext>
                  </a:extLst>
                </a:gridCol>
                <a:gridCol w="1910309">
                  <a:extLst>
                    <a:ext uri="{9D8B030D-6E8A-4147-A177-3AD203B41FA5}">
                      <a16:colId xmlns:a16="http://schemas.microsoft.com/office/drawing/2014/main" val="2033145816"/>
                    </a:ext>
                  </a:extLst>
                </a:gridCol>
              </a:tblGrid>
              <a:tr h="1121149">
                <a:tc>
                  <a:txBody>
                    <a:bodyPr/>
                    <a:lstStyle/>
                    <a:p>
                      <a:pPr marL="457200" marR="0" lvl="1" algn="ctr">
                        <a:spcBef>
                          <a:spcPts val="500"/>
                        </a:spcBef>
                        <a:spcAft>
                          <a:spcPts val="500"/>
                        </a:spcAft>
                        <a:buNone/>
                      </a:pPr>
                      <a:r>
                        <a:rPr lang="en-US" sz="2000" dirty="0">
                          <a:effectLst/>
                        </a:rPr>
                        <a:t>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Opioid (n=448)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No Opioid  (n=442)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p value</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8107764"/>
                  </a:ext>
                </a:extLst>
              </a:tr>
              <a:tr h="756911">
                <a:tc>
                  <a:txBody>
                    <a:bodyPr/>
                    <a:lstStyle/>
                    <a:p>
                      <a:pPr marL="0" marR="0" lvl="0">
                        <a:spcBef>
                          <a:spcPts val="500"/>
                        </a:spcBef>
                        <a:spcAft>
                          <a:spcPts val="500"/>
                        </a:spcAft>
                        <a:buNone/>
                      </a:pPr>
                      <a:r>
                        <a:rPr lang="en-US" sz="2000" dirty="0">
                          <a:effectLst/>
                        </a:rPr>
                        <a:t>  Opioid rescue </a:t>
                      </a:r>
                      <a:r>
                        <a:rPr lang="en-US" sz="2000" b="1" dirty="0">
                          <a:effectLst/>
                        </a:rPr>
                        <a:t>after POD 0 </a:t>
                      </a:r>
                      <a:endParaRPr lang="en-US" sz="3400" b="1"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890</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15 (3.4%)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9 (2.0%)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0.16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5310850"/>
                  </a:ext>
                </a:extLst>
              </a:tr>
            </a:tbl>
          </a:graphicData>
        </a:graphic>
      </p:graphicFrame>
      <p:graphicFrame>
        <p:nvGraphicFramePr>
          <p:cNvPr id="3" name="Content Placeholder 3">
            <a:extLst>
              <a:ext uri="{FF2B5EF4-FFF2-40B4-BE49-F238E27FC236}">
                <a16:creationId xmlns:a16="http://schemas.microsoft.com/office/drawing/2014/main" id="{3C35206D-7555-9A39-F93D-14C779C0D0DB}"/>
              </a:ext>
            </a:extLst>
          </p:cNvPr>
          <p:cNvGraphicFramePr>
            <a:graphicFrameLocks/>
          </p:cNvGraphicFramePr>
          <p:nvPr>
            <p:extLst>
              <p:ext uri="{D42A27DB-BD31-4B8C-83A1-F6EECF244321}">
                <p14:modId xmlns:p14="http://schemas.microsoft.com/office/powerpoint/2010/main" val="463715016"/>
              </p:ext>
            </p:extLst>
          </p:nvPr>
        </p:nvGraphicFramePr>
        <p:xfrm>
          <a:off x="1123950" y="2389140"/>
          <a:ext cx="9944100" cy="1878060"/>
        </p:xfrm>
        <a:graphic>
          <a:graphicData uri="http://schemas.openxmlformats.org/drawingml/2006/table">
            <a:tbl>
              <a:tblPr firstRow="1" bandRow="1">
                <a:tableStyleId>{5C22544A-7EE6-4342-B048-85BDC9FD1C3A}</a:tableStyleId>
              </a:tblPr>
              <a:tblGrid>
                <a:gridCol w="2015041">
                  <a:extLst>
                    <a:ext uri="{9D8B030D-6E8A-4147-A177-3AD203B41FA5}">
                      <a16:colId xmlns:a16="http://schemas.microsoft.com/office/drawing/2014/main" val="3557241743"/>
                    </a:ext>
                  </a:extLst>
                </a:gridCol>
                <a:gridCol w="755640">
                  <a:extLst>
                    <a:ext uri="{9D8B030D-6E8A-4147-A177-3AD203B41FA5}">
                      <a16:colId xmlns:a16="http://schemas.microsoft.com/office/drawing/2014/main" val="2578281120"/>
                    </a:ext>
                  </a:extLst>
                </a:gridCol>
                <a:gridCol w="2493842">
                  <a:extLst>
                    <a:ext uri="{9D8B030D-6E8A-4147-A177-3AD203B41FA5}">
                      <a16:colId xmlns:a16="http://schemas.microsoft.com/office/drawing/2014/main" val="2688586754"/>
                    </a:ext>
                  </a:extLst>
                </a:gridCol>
                <a:gridCol w="2755527">
                  <a:extLst>
                    <a:ext uri="{9D8B030D-6E8A-4147-A177-3AD203B41FA5}">
                      <a16:colId xmlns:a16="http://schemas.microsoft.com/office/drawing/2014/main" val="2979193654"/>
                    </a:ext>
                  </a:extLst>
                </a:gridCol>
                <a:gridCol w="1924050">
                  <a:extLst>
                    <a:ext uri="{9D8B030D-6E8A-4147-A177-3AD203B41FA5}">
                      <a16:colId xmlns:a16="http://schemas.microsoft.com/office/drawing/2014/main" val="2033145816"/>
                    </a:ext>
                  </a:extLst>
                </a:gridCol>
              </a:tblGrid>
              <a:tr h="1121149">
                <a:tc>
                  <a:txBody>
                    <a:bodyPr/>
                    <a:lstStyle/>
                    <a:p>
                      <a:pPr marL="457200" marR="0" lvl="1" algn="ctr">
                        <a:spcBef>
                          <a:spcPts val="500"/>
                        </a:spcBef>
                        <a:spcAft>
                          <a:spcPts val="500"/>
                        </a:spcAft>
                        <a:buNone/>
                      </a:pPr>
                      <a:r>
                        <a:rPr lang="en-US" sz="2000" dirty="0">
                          <a:effectLst/>
                        </a:rPr>
                        <a:t>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Opioid (n=448)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No Opioid  (n=442)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p value</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8107764"/>
                  </a:ext>
                </a:extLst>
              </a:tr>
              <a:tr h="756911">
                <a:tc>
                  <a:txBody>
                    <a:bodyPr/>
                    <a:lstStyle/>
                    <a:p>
                      <a:pPr marL="0" marR="0" lvl="0">
                        <a:spcBef>
                          <a:spcPts val="500"/>
                        </a:spcBef>
                        <a:spcAft>
                          <a:spcPts val="500"/>
                        </a:spcAft>
                        <a:buNone/>
                      </a:pPr>
                      <a:r>
                        <a:rPr lang="en-US" sz="2000" dirty="0">
                          <a:effectLst/>
                        </a:rPr>
                        <a:t>  Opioid rescue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890</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15 (3.4%)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38 (8.6%)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0.005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5310850"/>
                  </a:ext>
                </a:extLst>
              </a:tr>
            </a:tbl>
          </a:graphicData>
        </a:graphic>
      </p:graphicFrame>
      <p:sp>
        <p:nvSpPr>
          <p:cNvPr id="5" name="Rectangle: Rounded Corners 4">
            <a:extLst>
              <a:ext uri="{FF2B5EF4-FFF2-40B4-BE49-F238E27FC236}">
                <a16:creationId xmlns:a16="http://schemas.microsoft.com/office/drawing/2014/main" id="{D5ABD28B-5387-AD42-5AD5-15AC694DFDDD}"/>
              </a:ext>
            </a:extLst>
          </p:cNvPr>
          <p:cNvSpPr/>
          <p:nvPr/>
        </p:nvSpPr>
        <p:spPr>
          <a:xfrm>
            <a:off x="9143999" y="3436944"/>
            <a:ext cx="1907811" cy="8215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A27B08-7744-7989-A0EE-E4F70A88CB12}"/>
              </a:ext>
            </a:extLst>
          </p:cNvPr>
          <p:cNvSpPr txBox="1"/>
          <p:nvPr/>
        </p:nvSpPr>
        <p:spPr>
          <a:xfrm>
            <a:off x="5943600" y="4258445"/>
            <a:ext cx="838200" cy="461665"/>
          </a:xfrm>
          <a:prstGeom prst="rect">
            <a:avLst/>
          </a:prstGeom>
          <a:noFill/>
        </p:spPr>
        <p:txBody>
          <a:bodyPr wrap="square" rtlCol="0">
            <a:spAutoFit/>
          </a:bodyPr>
          <a:lstStyle/>
          <a:p>
            <a:r>
              <a:rPr lang="en-US" sz="2400" dirty="0">
                <a:solidFill>
                  <a:schemeClr val="bg2"/>
                </a:solidFill>
              </a:rPr>
              <a:t>VS</a:t>
            </a:r>
          </a:p>
        </p:txBody>
      </p:sp>
      <p:sp>
        <p:nvSpPr>
          <p:cNvPr id="7" name="Content Placeholder 2">
            <a:extLst>
              <a:ext uri="{FF2B5EF4-FFF2-40B4-BE49-F238E27FC236}">
                <a16:creationId xmlns:a16="http://schemas.microsoft.com/office/drawing/2014/main" id="{7864A637-2CC4-B6F7-245D-8901DF7555C4}"/>
              </a:ext>
            </a:extLst>
          </p:cNvPr>
          <p:cNvSpPr txBox="1">
            <a:spLocks/>
          </p:cNvSpPr>
          <p:nvPr/>
        </p:nvSpPr>
        <p:spPr>
          <a:xfrm>
            <a:off x="1123951" y="1486810"/>
            <a:ext cx="9944100" cy="82424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Adding nuance: When taking away the patients prescribed on POD 0 (26): </a:t>
            </a:r>
          </a:p>
          <a:p>
            <a:pPr lvl="1"/>
            <a:endParaRPr lang="en-US" sz="2000" dirty="0"/>
          </a:p>
        </p:txBody>
      </p:sp>
    </p:spTree>
    <p:extLst>
      <p:ext uri="{BB962C8B-B14F-4D97-AF65-F5344CB8AC3E}">
        <p14:creationId xmlns:p14="http://schemas.microsoft.com/office/powerpoint/2010/main" val="368779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928AA-E6E8-EB29-D08A-3C94850B8A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1C38B-9965-F7AF-838E-AC42532D28DD}"/>
              </a:ext>
            </a:extLst>
          </p:cNvPr>
          <p:cNvSpPr>
            <a:spLocks noGrp="1"/>
          </p:cNvSpPr>
          <p:nvPr>
            <p:ph idx="1"/>
          </p:nvPr>
        </p:nvSpPr>
        <p:spPr>
          <a:xfrm>
            <a:off x="2209800" y="1653381"/>
            <a:ext cx="4572000" cy="5414963"/>
          </a:xfrm>
        </p:spPr>
        <p:txBody>
          <a:bodyPr/>
          <a:lstStyle/>
          <a:p>
            <a:pPr marL="0" indent="0">
              <a:buNone/>
            </a:pPr>
            <a:r>
              <a:rPr lang="en-US" sz="1800" dirty="0"/>
              <a:t>Surgeons:</a:t>
            </a:r>
          </a:p>
          <a:p>
            <a:r>
              <a:rPr lang="en-US" sz="1800" dirty="0"/>
              <a:t>Ajita  Prabhu MD</a:t>
            </a:r>
          </a:p>
          <a:p>
            <a:r>
              <a:rPr lang="en-US" sz="1800" dirty="0"/>
              <a:t>Aldo </a:t>
            </a:r>
            <a:r>
              <a:rPr lang="en-US" sz="1800" dirty="0" err="1"/>
              <a:t>Fafaj</a:t>
            </a:r>
            <a:r>
              <a:rPr lang="en-US" sz="1800" dirty="0"/>
              <a:t> MD</a:t>
            </a:r>
          </a:p>
          <a:p>
            <a:r>
              <a:rPr lang="en-US" sz="1800" dirty="0"/>
              <a:t>Alfredo Carbonell MD</a:t>
            </a:r>
          </a:p>
          <a:p>
            <a:r>
              <a:rPr lang="en-US" sz="1800" dirty="0"/>
              <a:t>Amitabh Goel MD</a:t>
            </a:r>
          </a:p>
          <a:p>
            <a:r>
              <a:rPr lang="en-US" sz="1800" dirty="0"/>
              <a:t>Ana Pena MD</a:t>
            </a:r>
          </a:p>
          <a:p>
            <a:r>
              <a:rPr lang="en-US" sz="1800" dirty="0"/>
              <a:t>Benjamin Miller MD</a:t>
            </a:r>
          </a:p>
          <a:p>
            <a:r>
              <a:rPr lang="en-US" sz="1800" dirty="0"/>
              <a:t>Christian </a:t>
            </a:r>
            <a:r>
              <a:rPr lang="en-US" sz="1800" dirty="0" err="1"/>
              <a:t>Massier</a:t>
            </a:r>
            <a:r>
              <a:rPr lang="en-US" sz="1800" dirty="0"/>
              <a:t> MD</a:t>
            </a:r>
          </a:p>
          <a:p>
            <a:r>
              <a:rPr lang="en-US" sz="1800" dirty="0"/>
              <a:t>Clayton Petro MD</a:t>
            </a:r>
          </a:p>
          <a:p>
            <a:r>
              <a:rPr lang="en-US" sz="1800" dirty="0"/>
              <a:t>David Krpata MD</a:t>
            </a:r>
          </a:p>
          <a:p>
            <a:r>
              <a:rPr lang="en-US" sz="1800" dirty="0"/>
              <a:t>Diya </a:t>
            </a:r>
            <a:r>
              <a:rPr lang="en-US" sz="1800" dirty="0" err="1"/>
              <a:t>Alaedeen</a:t>
            </a:r>
            <a:r>
              <a:rPr lang="en-US" sz="1800" dirty="0"/>
              <a:t> MD</a:t>
            </a:r>
          </a:p>
          <a:p>
            <a:r>
              <a:rPr lang="en-US" sz="1800" dirty="0"/>
              <a:t>Emanuele Lo Menzo MD</a:t>
            </a:r>
          </a:p>
          <a:p>
            <a:r>
              <a:rPr lang="en-US" sz="1800" dirty="0"/>
              <a:t>Jeremy Warren MD</a:t>
            </a:r>
          </a:p>
          <a:p>
            <a:pPr marL="0" indent="0">
              <a:buNone/>
            </a:pPr>
            <a:endParaRPr lang="en-US" sz="1800" dirty="0"/>
          </a:p>
        </p:txBody>
      </p:sp>
      <p:sp>
        <p:nvSpPr>
          <p:cNvPr id="2" name="Title 1">
            <a:extLst>
              <a:ext uri="{FF2B5EF4-FFF2-40B4-BE49-F238E27FC236}">
                <a16:creationId xmlns:a16="http://schemas.microsoft.com/office/drawing/2014/main" id="{8177E6A4-741E-D727-9AC8-DDB1BB17E779}"/>
              </a:ext>
            </a:extLst>
          </p:cNvPr>
          <p:cNvSpPr>
            <a:spLocks noGrp="1"/>
          </p:cNvSpPr>
          <p:nvPr>
            <p:ph type="title"/>
          </p:nvPr>
        </p:nvSpPr>
        <p:spPr/>
        <p:txBody>
          <a:bodyPr/>
          <a:lstStyle/>
          <a:p>
            <a:r>
              <a:rPr lang="en-US" dirty="0"/>
              <a:t>Participating Surgeons</a:t>
            </a:r>
          </a:p>
        </p:txBody>
      </p:sp>
      <p:sp>
        <p:nvSpPr>
          <p:cNvPr id="6" name="Content Placeholder 2">
            <a:extLst>
              <a:ext uri="{FF2B5EF4-FFF2-40B4-BE49-F238E27FC236}">
                <a16:creationId xmlns:a16="http://schemas.microsoft.com/office/drawing/2014/main" id="{3E277DB5-A79F-6A1C-7DD2-ACA228C367BB}"/>
              </a:ext>
            </a:extLst>
          </p:cNvPr>
          <p:cNvSpPr txBox="1">
            <a:spLocks/>
          </p:cNvSpPr>
          <p:nvPr/>
        </p:nvSpPr>
        <p:spPr>
          <a:xfrm>
            <a:off x="6781800" y="1631962"/>
            <a:ext cx="4572000" cy="541496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Joshua Lyons MD</a:t>
            </a:r>
          </a:p>
          <a:p>
            <a:r>
              <a:rPr lang="en-US" sz="1800" dirty="0"/>
              <a:t>Kaela Blake MD</a:t>
            </a:r>
          </a:p>
          <a:p>
            <a:r>
              <a:rPr lang="en-US" sz="1800" dirty="0"/>
              <a:t>Kevin Baier MD</a:t>
            </a:r>
          </a:p>
          <a:p>
            <a:r>
              <a:rPr lang="en-US" sz="1800" dirty="0"/>
              <a:t>Lucas Beffa MD</a:t>
            </a:r>
          </a:p>
          <a:p>
            <a:r>
              <a:rPr lang="en-US" sz="1800" dirty="0"/>
              <a:t>Luciano </a:t>
            </a:r>
            <a:r>
              <a:rPr lang="en-US" sz="1800" dirty="0" err="1"/>
              <a:t>Tastaldi</a:t>
            </a:r>
            <a:r>
              <a:rPr lang="en-US" sz="1800" dirty="0"/>
              <a:t> MD</a:t>
            </a:r>
          </a:p>
          <a:p>
            <a:r>
              <a:rPr lang="en-US" sz="1800" dirty="0"/>
              <a:t>Matthew Goldblatt MD</a:t>
            </a:r>
          </a:p>
          <a:p>
            <a:r>
              <a:rPr lang="en-US" sz="1800" dirty="0"/>
              <a:t>Megan Melland-Smith MD</a:t>
            </a:r>
          </a:p>
          <a:p>
            <a:r>
              <a:rPr lang="en-US" sz="1800" dirty="0"/>
              <a:t>Michael Rosen MD</a:t>
            </a:r>
          </a:p>
          <a:p>
            <a:r>
              <a:rPr lang="en-US" sz="1800" dirty="0"/>
              <a:t>Rana Higgins MD</a:t>
            </a:r>
          </a:p>
          <a:p>
            <a:r>
              <a:rPr lang="en-US" sz="1800" dirty="0"/>
              <a:t>Roy Mayank MD</a:t>
            </a:r>
          </a:p>
          <a:p>
            <a:r>
              <a:rPr lang="en-US" sz="1800" dirty="0"/>
              <a:t>Samuel </a:t>
            </a:r>
            <a:r>
              <a:rPr lang="en-US" sz="1800" dirty="0" err="1"/>
              <a:t>Szomstein</a:t>
            </a:r>
            <a:r>
              <a:rPr lang="en-US" sz="1800" dirty="0"/>
              <a:t> MD</a:t>
            </a:r>
          </a:p>
          <a:p>
            <a:r>
              <a:rPr lang="en-US" sz="1800" dirty="0"/>
              <a:t>Todd Harris</a:t>
            </a:r>
          </a:p>
          <a:p>
            <a:r>
              <a:rPr lang="en-US" sz="1800" dirty="0"/>
              <a:t>Wes Love MD</a:t>
            </a:r>
          </a:p>
          <a:p>
            <a:endParaRPr lang="en-US" sz="1800" dirty="0"/>
          </a:p>
        </p:txBody>
      </p:sp>
      <p:sp>
        <p:nvSpPr>
          <p:cNvPr id="7" name="Content Placeholder 2">
            <a:extLst>
              <a:ext uri="{FF2B5EF4-FFF2-40B4-BE49-F238E27FC236}">
                <a16:creationId xmlns:a16="http://schemas.microsoft.com/office/drawing/2014/main" id="{FCBD169B-2594-3619-E1AA-16427D0D5378}"/>
              </a:ext>
            </a:extLst>
          </p:cNvPr>
          <p:cNvSpPr txBox="1">
            <a:spLocks/>
          </p:cNvSpPr>
          <p:nvPr/>
        </p:nvSpPr>
        <p:spPr>
          <a:xfrm>
            <a:off x="1066800" y="1240412"/>
            <a:ext cx="6629400" cy="4129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ACHQC Nopioids Collaborative </a:t>
            </a:r>
          </a:p>
        </p:txBody>
      </p:sp>
    </p:spTree>
    <p:extLst>
      <p:ext uri="{BB962C8B-B14F-4D97-AF65-F5344CB8AC3E}">
        <p14:creationId xmlns:p14="http://schemas.microsoft.com/office/powerpoint/2010/main" val="42601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1453-7195-5E6C-0E4E-6197F3AF6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73198-7A43-658E-D108-25E1E1F8760F}"/>
              </a:ext>
            </a:extLst>
          </p:cNvPr>
          <p:cNvSpPr>
            <a:spLocks noGrp="1"/>
          </p:cNvSpPr>
          <p:nvPr>
            <p:ph type="title"/>
          </p:nvPr>
        </p:nvSpPr>
        <p:spPr/>
        <p:txBody>
          <a:bodyPr/>
          <a:lstStyle/>
          <a:p>
            <a:r>
              <a:rPr lang="en-US" dirty="0"/>
              <a:t>Results: </a:t>
            </a:r>
            <a:r>
              <a:rPr lang="en-US" sz="4800" dirty="0"/>
              <a:t>Primary Outcome*</a:t>
            </a:r>
            <a:endParaRPr lang="en-US" dirty="0"/>
          </a:p>
        </p:txBody>
      </p:sp>
      <p:graphicFrame>
        <p:nvGraphicFramePr>
          <p:cNvPr id="4" name="Content Placeholder 3">
            <a:extLst>
              <a:ext uri="{FF2B5EF4-FFF2-40B4-BE49-F238E27FC236}">
                <a16:creationId xmlns:a16="http://schemas.microsoft.com/office/drawing/2014/main" id="{3202255A-DC4D-8564-1946-DD349B7FBFE2}"/>
              </a:ext>
            </a:extLst>
          </p:cNvPr>
          <p:cNvGraphicFramePr>
            <a:graphicFrameLocks noGrp="1"/>
          </p:cNvGraphicFramePr>
          <p:nvPr>
            <p:ph idx="1"/>
            <p:extLst>
              <p:ext uri="{D42A27DB-BD31-4B8C-83A1-F6EECF244321}">
                <p14:modId xmlns:p14="http://schemas.microsoft.com/office/powerpoint/2010/main" val="2190165617"/>
              </p:ext>
            </p:extLst>
          </p:nvPr>
        </p:nvGraphicFramePr>
        <p:xfrm>
          <a:off x="1110209" y="4720110"/>
          <a:ext cx="9944100" cy="1878060"/>
        </p:xfrm>
        <a:graphic>
          <a:graphicData uri="http://schemas.openxmlformats.org/drawingml/2006/table">
            <a:tbl>
              <a:tblPr firstRow="1" bandRow="1">
                <a:tableStyleId>{5C22544A-7EE6-4342-B048-85BDC9FD1C3A}</a:tableStyleId>
              </a:tblPr>
              <a:tblGrid>
                <a:gridCol w="2015041">
                  <a:extLst>
                    <a:ext uri="{9D8B030D-6E8A-4147-A177-3AD203B41FA5}">
                      <a16:colId xmlns:a16="http://schemas.microsoft.com/office/drawing/2014/main" val="3557241743"/>
                    </a:ext>
                  </a:extLst>
                </a:gridCol>
                <a:gridCol w="755640">
                  <a:extLst>
                    <a:ext uri="{9D8B030D-6E8A-4147-A177-3AD203B41FA5}">
                      <a16:colId xmlns:a16="http://schemas.microsoft.com/office/drawing/2014/main" val="2578281120"/>
                    </a:ext>
                  </a:extLst>
                </a:gridCol>
                <a:gridCol w="2493842">
                  <a:extLst>
                    <a:ext uri="{9D8B030D-6E8A-4147-A177-3AD203B41FA5}">
                      <a16:colId xmlns:a16="http://schemas.microsoft.com/office/drawing/2014/main" val="2688586754"/>
                    </a:ext>
                  </a:extLst>
                </a:gridCol>
                <a:gridCol w="2693068">
                  <a:extLst>
                    <a:ext uri="{9D8B030D-6E8A-4147-A177-3AD203B41FA5}">
                      <a16:colId xmlns:a16="http://schemas.microsoft.com/office/drawing/2014/main" val="2979193654"/>
                    </a:ext>
                  </a:extLst>
                </a:gridCol>
                <a:gridCol w="1986509">
                  <a:extLst>
                    <a:ext uri="{9D8B030D-6E8A-4147-A177-3AD203B41FA5}">
                      <a16:colId xmlns:a16="http://schemas.microsoft.com/office/drawing/2014/main" val="2033145816"/>
                    </a:ext>
                  </a:extLst>
                </a:gridCol>
              </a:tblGrid>
              <a:tr h="1121149">
                <a:tc>
                  <a:txBody>
                    <a:bodyPr/>
                    <a:lstStyle/>
                    <a:p>
                      <a:pPr marL="457200" marR="0" lvl="1" algn="ctr">
                        <a:spcBef>
                          <a:spcPts val="500"/>
                        </a:spcBef>
                        <a:spcAft>
                          <a:spcPts val="500"/>
                        </a:spcAft>
                        <a:buNone/>
                      </a:pPr>
                      <a:r>
                        <a:rPr lang="en-US" sz="2000" dirty="0">
                          <a:effectLst/>
                        </a:rPr>
                        <a:t>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Opioid (n=448)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No Opioid  (n=442)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p value</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8107764"/>
                  </a:ext>
                </a:extLst>
              </a:tr>
              <a:tr h="756911">
                <a:tc>
                  <a:txBody>
                    <a:bodyPr/>
                    <a:lstStyle/>
                    <a:p>
                      <a:pPr marL="0" marR="0" lvl="0">
                        <a:spcBef>
                          <a:spcPts val="500"/>
                        </a:spcBef>
                        <a:spcAft>
                          <a:spcPts val="500"/>
                        </a:spcAft>
                        <a:buNone/>
                      </a:pPr>
                      <a:r>
                        <a:rPr lang="en-US" sz="2000" dirty="0">
                          <a:effectLst/>
                        </a:rPr>
                        <a:t>  Opioid rescue </a:t>
                      </a:r>
                      <a:r>
                        <a:rPr lang="en-US" sz="2000" b="1" dirty="0">
                          <a:effectLst/>
                        </a:rPr>
                        <a:t>after POD 0 </a:t>
                      </a:r>
                      <a:endParaRPr lang="en-US" sz="3400" b="1"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890</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15 (3.4%)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12 (2.7%)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0.36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5310850"/>
                  </a:ext>
                </a:extLst>
              </a:tr>
            </a:tbl>
          </a:graphicData>
        </a:graphic>
      </p:graphicFrame>
      <p:graphicFrame>
        <p:nvGraphicFramePr>
          <p:cNvPr id="3" name="Content Placeholder 3">
            <a:extLst>
              <a:ext uri="{FF2B5EF4-FFF2-40B4-BE49-F238E27FC236}">
                <a16:creationId xmlns:a16="http://schemas.microsoft.com/office/drawing/2014/main" id="{A6B783F5-90D9-8714-71D8-45195C7784A0}"/>
              </a:ext>
            </a:extLst>
          </p:cNvPr>
          <p:cNvGraphicFramePr>
            <a:graphicFrameLocks/>
          </p:cNvGraphicFramePr>
          <p:nvPr>
            <p:extLst>
              <p:ext uri="{D42A27DB-BD31-4B8C-83A1-F6EECF244321}">
                <p14:modId xmlns:p14="http://schemas.microsoft.com/office/powerpoint/2010/main" val="1052569422"/>
              </p:ext>
            </p:extLst>
          </p:nvPr>
        </p:nvGraphicFramePr>
        <p:xfrm>
          <a:off x="1123950" y="2389140"/>
          <a:ext cx="9944100" cy="1878060"/>
        </p:xfrm>
        <a:graphic>
          <a:graphicData uri="http://schemas.openxmlformats.org/drawingml/2006/table">
            <a:tbl>
              <a:tblPr firstRow="1" bandRow="1">
                <a:tableStyleId>{5C22544A-7EE6-4342-B048-85BDC9FD1C3A}</a:tableStyleId>
              </a:tblPr>
              <a:tblGrid>
                <a:gridCol w="2015041">
                  <a:extLst>
                    <a:ext uri="{9D8B030D-6E8A-4147-A177-3AD203B41FA5}">
                      <a16:colId xmlns:a16="http://schemas.microsoft.com/office/drawing/2014/main" val="3557241743"/>
                    </a:ext>
                  </a:extLst>
                </a:gridCol>
                <a:gridCol w="755640">
                  <a:extLst>
                    <a:ext uri="{9D8B030D-6E8A-4147-A177-3AD203B41FA5}">
                      <a16:colId xmlns:a16="http://schemas.microsoft.com/office/drawing/2014/main" val="2578281120"/>
                    </a:ext>
                  </a:extLst>
                </a:gridCol>
                <a:gridCol w="2493842">
                  <a:extLst>
                    <a:ext uri="{9D8B030D-6E8A-4147-A177-3AD203B41FA5}">
                      <a16:colId xmlns:a16="http://schemas.microsoft.com/office/drawing/2014/main" val="2688586754"/>
                    </a:ext>
                  </a:extLst>
                </a:gridCol>
                <a:gridCol w="2755527">
                  <a:extLst>
                    <a:ext uri="{9D8B030D-6E8A-4147-A177-3AD203B41FA5}">
                      <a16:colId xmlns:a16="http://schemas.microsoft.com/office/drawing/2014/main" val="2979193654"/>
                    </a:ext>
                  </a:extLst>
                </a:gridCol>
                <a:gridCol w="1924050">
                  <a:extLst>
                    <a:ext uri="{9D8B030D-6E8A-4147-A177-3AD203B41FA5}">
                      <a16:colId xmlns:a16="http://schemas.microsoft.com/office/drawing/2014/main" val="2033145816"/>
                    </a:ext>
                  </a:extLst>
                </a:gridCol>
              </a:tblGrid>
              <a:tr h="1121149">
                <a:tc>
                  <a:txBody>
                    <a:bodyPr/>
                    <a:lstStyle/>
                    <a:p>
                      <a:pPr marL="457200" marR="0" lvl="1" algn="ctr">
                        <a:spcBef>
                          <a:spcPts val="500"/>
                        </a:spcBef>
                        <a:spcAft>
                          <a:spcPts val="500"/>
                        </a:spcAft>
                        <a:buNone/>
                      </a:pPr>
                      <a:r>
                        <a:rPr lang="en-US" sz="2000" dirty="0">
                          <a:effectLst/>
                        </a:rPr>
                        <a:t>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Opioid (n=448)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No Opioid  (n=442)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p value</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8107764"/>
                  </a:ext>
                </a:extLst>
              </a:tr>
              <a:tr h="756911">
                <a:tc>
                  <a:txBody>
                    <a:bodyPr/>
                    <a:lstStyle/>
                    <a:p>
                      <a:pPr marL="0" marR="0" lvl="0">
                        <a:spcBef>
                          <a:spcPts val="500"/>
                        </a:spcBef>
                        <a:spcAft>
                          <a:spcPts val="500"/>
                        </a:spcAft>
                        <a:buNone/>
                      </a:pPr>
                      <a:r>
                        <a:rPr lang="en-US" sz="2000" dirty="0">
                          <a:effectLst/>
                        </a:rPr>
                        <a:t>  Opioid rescue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890</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15 (3.4%)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41 (9.3%)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2000" dirty="0">
                          <a:effectLst/>
                        </a:rPr>
                        <a:t>  0.002  </a:t>
                      </a:r>
                      <a:endParaRPr lang="en-US" sz="34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5310850"/>
                  </a:ext>
                </a:extLst>
              </a:tr>
            </a:tbl>
          </a:graphicData>
        </a:graphic>
      </p:graphicFrame>
      <p:sp>
        <p:nvSpPr>
          <p:cNvPr id="5" name="Rectangle: Rounded Corners 4">
            <a:extLst>
              <a:ext uri="{FF2B5EF4-FFF2-40B4-BE49-F238E27FC236}">
                <a16:creationId xmlns:a16="http://schemas.microsoft.com/office/drawing/2014/main" id="{77AB68CA-B2EE-5289-C674-38C4B7D42ADD}"/>
              </a:ext>
            </a:extLst>
          </p:cNvPr>
          <p:cNvSpPr/>
          <p:nvPr/>
        </p:nvSpPr>
        <p:spPr>
          <a:xfrm>
            <a:off x="9143999" y="3429000"/>
            <a:ext cx="1907811" cy="76011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56A45F-E411-5E78-64B5-77D091F8DBC3}"/>
              </a:ext>
            </a:extLst>
          </p:cNvPr>
          <p:cNvSpPr txBox="1"/>
          <p:nvPr/>
        </p:nvSpPr>
        <p:spPr>
          <a:xfrm>
            <a:off x="5943600" y="4258445"/>
            <a:ext cx="838200" cy="461665"/>
          </a:xfrm>
          <a:prstGeom prst="rect">
            <a:avLst/>
          </a:prstGeom>
          <a:noFill/>
        </p:spPr>
        <p:txBody>
          <a:bodyPr wrap="square" rtlCol="0">
            <a:spAutoFit/>
          </a:bodyPr>
          <a:lstStyle/>
          <a:p>
            <a:r>
              <a:rPr lang="en-US" sz="2400" dirty="0">
                <a:solidFill>
                  <a:schemeClr val="bg2"/>
                </a:solidFill>
              </a:rPr>
              <a:t>VS</a:t>
            </a:r>
          </a:p>
        </p:txBody>
      </p:sp>
      <p:sp>
        <p:nvSpPr>
          <p:cNvPr id="7" name="Content Placeholder 2">
            <a:extLst>
              <a:ext uri="{FF2B5EF4-FFF2-40B4-BE49-F238E27FC236}">
                <a16:creationId xmlns:a16="http://schemas.microsoft.com/office/drawing/2014/main" id="{295C3058-011F-78BF-1DFA-55A7CFBF9EA5}"/>
              </a:ext>
            </a:extLst>
          </p:cNvPr>
          <p:cNvSpPr txBox="1">
            <a:spLocks/>
          </p:cNvSpPr>
          <p:nvPr/>
        </p:nvSpPr>
        <p:spPr>
          <a:xfrm>
            <a:off x="1123951" y="1486810"/>
            <a:ext cx="9944100" cy="82424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Adding nuance: 3 patients with self reports of home opioid use. </a:t>
            </a:r>
          </a:p>
          <a:p>
            <a:pPr lvl="1"/>
            <a:endParaRPr lang="en-US" sz="2000" dirty="0"/>
          </a:p>
        </p:txBody>
      </p:sp>
    </p:spTree>
    <p:extLst>
      <p:ext uri="{BB962C8B-B14F-4D97-AF65-F5344CB8AC3E}">
        <p14:creationId xmlns:p14="http://schemas.microsoft.com/office/powerpoint/2010/main" val="218477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3A65A-8B6C-8570-644E-40629B061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B3F6E-4E04-714B-CEEB-CA0935D9A73F}"/>
              </a:ext>
            </a:extLst>
          </p:cNvPr>
          <p:cNvSpPr>
            <a:spLocks noGrp="1"/>
          </p:cNvSpPr>
          <p:nvPr>
            <p:ph type="title"/>
          </p:nvPr>
        </p:nvSpPr>
        <p:spPr/>
        <p:txBody>
          <a:bodyPr/>
          <a:lstStyle/>
          <a:p>
            <a:r>
              <a:rPr lang="en-US" dirty="0"/>
              <a:t>Primary Aim</a:t>
            </a:r>
          </a:p>
        </p:txBody>
      </p:sp>
      <p:sp>
        <p:nvSpPr>
          <p:cNvPr id="3" name="Content Placeholder 2">
            <a:extLst>
              <a:ext uri="{FF2B5EF4-FFF2-40B4-BE49-F238E27FC236}">
                <a16:creationId xmlns:a16="http://schemas.microsoft.com/office/drawing/2014/main" id="{B11372DF-6279-AF23-E2C8-436BA5DC5CEE}"/>
              </a:ext>
            </a:extLst>
          </p:cNvPr>
          <p:cNvSpPr>
            <a:spLocks noGrp="1"/>
          </p:cNvSpPr>
          <p:nvPr>
            <p:ph idx="1"/>
          </p:nvPr>
        </p:nvSpPr>
        <p:spPr>
          <a:xfrm>
            <a:off x="609600" y="1981200"/>
            <a:ext cx="11049000" cy="4351338"/>
          </a:xfrm>
        </p:spPr>
        <p:txBody>
          <a:bodyPr/>
          <a:lstStyle/>
          <a:p>
            <a:pPr marL="0" indent="0" algn="ctr">
              <a:buNone/>
            </a:pPr>
            <a:r>
              <a:rPr lang="en-US" dirty="0"/>
              <a:t>Determine if no opioid prescription was </a:t>
            </a:r>
            <a:r>
              <a:rPr lang="en-US" b="1" dirty="0"/>
              <a:t>non-inferior </a:t>
            </a:r>
            <a:r>
              <a:rPr lang="en-US" dirty="0"/>
              <a:t>compared to opioid prescription for patient rescue requests following inguinal hernia repair </a:t>
            </a:r>
          </a:p>
        </p:txBody>
      </p:sp>
    </p:spTree>
    <p:extLst>
      <p:ext uri="{BB962C8B-B14F-4D97-AF65-F5344CB8AC3E}">
        <p14:creationId xmlns:p14="http://schemas.microsoft.com/office/powerpoint/2010/main" val="212713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82DB2-4992-C95B-17A5-28884DA87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7F517-5459-6142-966E-A05C290A4C8A}"/>
              </a:ext>
            </a:extLst>
          </p:cNvPr>
          <p:cNvSpPr>
            <a:spLocks noGrp="1"/>
          </p:cNvSpPr>
          <p:nvPr>
            <p:ph type="title"/>
          </p:nvPr>
        </p:nvSpPr>
        <p:spPr/>
        <p:txBody>
          <a:bodyPr/>
          <a:lstStyle/>
          <a:p>
            <a:r>
              <a:rPr lang="en-US" dirty="0"/>
              <a:t>Results: </a:t>
            </a:r>
            <a:r>
              <a:rPr lang="en-US" sz="4800" dirty="0"/>
              <a:t>Primary Outcome*</a:t>
            </a:r>
            <a:endParaRPr lang="en-US" dirty="0"/>
          </a:p>
        </p:txBody>
      </p:sp>
      <p:sp>
        <p:nvSpPr>
          <p:cNvPr id="7" name="Content Placeholder 2">
            <a:extLst>
              <a:ext uri="{FF2B5EF4-FFF2-40B4-BE49-F238E27FC236}">
                <a16:creationId xmlns:a16="http://schemas.microsoft.com/office/drawing/2014/main" id="{B835B79E-E3BB-AFF7-B80C-0BC86717F89B}"/>
              </a:ext>
            </a:extLst>
          </p:cNvPr>
          <p:cNvSpPr txBox="1">
            <a:spLocks/>
          </p:cNvSpPr>
          <p:nvPr/>
        </p:nvSpPr>
        <p:spPr>
          <a:xfrm>
            <a:off x="1123950" y="2362200"/>
            <a:ext cx="9944100" cy="82424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Should these 3 patients count as requiring a rescue?</a:t>
            </a:r>
          </a:p>
          <a:p>
            <a:pPr lvl="1"/>
            <a:r>
              <a:rPr lang="en-US" sz="4000" dirty="0"/>
              <a:t>3 patients with self reports of home opioid use. </a:t>
            </a:r>
          </a:p>
          <a:p>
            <a:pPr lvl="1"/>
            <a:endParaRPr lang="en-US" sz="2000" dirty="0"/>
          </a:p>
        </p:txBody>
      </p:sp>
    </p:spTree>
    <p:extLst>
      <p:ext uri="{BB962C8B-B14F-4D97-AF65-F5344CB8AC3E}">
        <p14:creationId xmlns:p14="http://schemas.microsoft.com/office/powerpoint/2010/main" val="63920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1CACC-F92D-EBC6-7882-DC2F7DE01F12}"/>
              </a:ext>
            </a:extLst>
          </p:cNvPr>
          <p:cNvPicPr>
            <a:picLocks noChangeAspect="1"/>
          </p:cNvPicPr>
          <p:nvPr/>
        </p:nvPicPr>
        <p:blipFill>
          <a:blip r:embed="rId3"/>
          <a:stretch>
            <a:fillRect/>
          </a:stretch>
        </p:blipFill>
        <p:spPr>
          <a:xfrm>
            <a:off x="3036258" y="1828800"/>
            <a:ext cx="6232009" cy="4220175"/>
          </a:xfrm>
          <a:prstGeom prst="rect">
            <a:avLst/>
          </a:prstGeom>
        </p:spPr>
      </p:pic>
      <p:sp>
        <p:nvSpPr>
          <p:cNvPr id="2" name="Title 1">
            <a:extLst>
              <a:ext uri="{FF2B5EF4-FFF2-40B4-BE49-F238E27FC236}">
                <a16:creationId xmlns:a16="http://schemas.microsoft.com/office/drawing/2014/main" id="{1F2B60EB-7A7E-08FD-A1A1-C0A68505FAF6}"/>
              </a:ext>
            </a:extLst>
          </p:cNvPr>
          <p:cNvSpPr>
            <a:spLocks noGrp="1"/>
          </p:cNvSpPr>
          <p:nvPr>
            <p:ph type="title"/>
          </p:nvPr>
        </p:nvSpPr>
        <p:spPr/>
        <p:txBody>
          <a:bodyPr/>
          <a:lstStyle/>
          <a:p>
            <a:r>
              <a:rPr lang="en-US" dirty="0"/>
              <a:t>Results: Total MME Distributed</a:t>
            </a:r>
          </a:p>
        </p:txBody>
      </p:sp>
      <p:sp>
        <p:nvSpPr>
          <p:cNvPr id="8" name="TextBox 7">
            <a:extLst>
              <a:ext uri="{FF2B5EF4-FFF2-40B4-BE49-F238E27FC236}">
                <a16:creationId xmlns:a16="http://schemas.microsoft.com/office/drawing/2014/main" id="{2A055186-DC31-CF12-3B52-073176E4F15A}"/>
              </a:ext>
            </a:extLst>
          </p:cNvPr>
          <p:cNvSpPr txBox="1"/>
          <p:nvPr/>
        </p:nvSpPr>
        <p:spPr>
          <a:xfrm>
            <a:off x="7391400" y="5486400"/>
            <a:ext cx="990600" cy="369332"/>
          </a:xfrm>
          <a:prstGeom prst="rect">
            <a:avLst/>
          </a:prstGeom>
          <a:noFill/>
        </p:spPr>
        <p:txBody>
          <a:bodyPr wrap="square" rtlCol="0">
            <a:spAutoFit/>
          </a:bodyPr>
          <a:lstStyle/>
          <a:p>
            <a:r>
              <a:rPr lang="en-US" dirty="0">
                <a:solidFill>
                  <a:schemeClr val="bg2"/>
                </a:solidFill>
              </a:rPr>
              <a:t>1945</a:t>
            </a:r>
            <a:endParaRPr lang="en-US" sz="2400" dirty="0">
              <a:solidFill>
                <a:schemeClr val="bg2"/>
              </a:solidFill>
            </a:endParaRPr>
          </a:p>
        </p:txBody>
      </p:sp>
      <p:sp>
        <p:nvSpPr>
          <p:cNvPr id="9" name="TextBox 8">
            <a:extLst>
              <a:ext uri="{FF2B5EF4-FFF2-40B4-BE49-F238E27FC236}">
                <a16:creationId xmlns:a16="http://schemas.microsoft.com/office/drawing/2014/main" id="{DB14C33F-1DAD-E93D-FA64-D883CC280941}"/>
              </a:ext>
            </a:extLst>
          </p:cNvPr>
          <p:cNvSpPr txBox="1"/>
          <p:nvPr/>
        </p:nvSpPr>
        <p:spPr>
          <a:xfrm>
            <a:off x="4495800" y="4191000"/>
            <a:ext cx="838200" cy="369332"/>
          </a:xfrm>
          <a:prstGeom prst="rect">
            <a:avLst/>
          </a:prstGeom>
          <a:noFill/>
        </p:spPr>
        <p:txBody>
          <a:bodyPr wrap="square" rtlCol="0">
            <a:spAutoFit/>
          </a:bodyPr>
          <a:lstStyle/>
          <a:p>
            <a:r>
              <a:rPr lang="en-US" dirty="0">
                <a:solidFill>
                  <a:schemeClr val="bg2"/>
                </a:solidFill>
              </a:rPr>
              <a:t>18163</a:t>
            </a:r>
            <a:endParaRPr lang="en-US" sz="2400" dirty="0">
              <a:solidFill>
                <a:schemeClr val="bg2"/>
              </a:solidFill>
            </a:endParaRPr>
          </a:p>
        </p:txBody>
      </p:sp>
    </p:spTree>
    <p:extLst>
      <p:ext uri="{BB962C8B-B14F-4D97-AF65-F5344CB8AC3E}">
        <p14:creationId xmlns:p14="http://schemas.microsoft.com/office/powerpoint/2010/main" val="137236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52B9-F997-DA57-21E3-032FCA516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2BC9A-7F20-5D5A-6611-57E5126935F7}"/>
              </a:ext>
            </a:extLst>
          </p:cNvPr>
          <p:cNvSpPr>
            <a:spLocks noGrp="1"/>
          </p:cNvSpPr>
          <p:nvPr>
            <p:ph type="title"/>
          </p:nvPr>
        </p:nvSpPr>
        <p:spPr/>
        <p:txBody>
          <a:bodyPr/>
          <a:lstStyle/>
          <a:p>
            <a:r>
              <a:rPr lang="en-US" dirty="0"/>
              <a:t>Results: Visits and QOL</a:t>
            </a:r>
          </a:p>
        </p:txBody>
      </p:sp>
      <p:graphicFrame>
        <p:nvGraphicFramePr>
          <p:cNvPr id="6" name="Content Placeholder 5">
            <a:extLst>
              <a:ext uri="{FF2B5EF4-FFF2-40B4-BE49-F238E27FC236}">
                <a16:creationId xmlns:a16="http://schemas.microsoft.com/office/drawing/2014/main" id="{302D77A0-5C05-D949-025E-C6D11F832996}"/>
              </a:ext>
            </a:extLst>
          </p:cNvPr>
          <p:cNvGraphicFramePr>
            <a:graphicFrameLocks noGrp="1"/>
          </p:cNvGraphicFramePr>
          <p:nvPr>
            <p:ph idx="1"/>
            <p:extLst>
              <p:ext uri="{D42A27DB-BD31-4B8C-83A1-F6EECF244321}">
                <p14:modId xmlns:p14="http://schemas.microsoft.com/office/powerpoint/2010/main" val="4252428145"/>
              </p:ext>
            </p:extLst>
          </p:nvPr>
        </p:nvGraphicFramePr>
        <p:xfrm>
          <a:off x="1676400" y="1890911"/>
          <a:ext cx="9067800" cy="300875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728517480"/>
                    </a:ext>
                  </a:extLst>
                </a:gridCol>
                <a:gridCol w="914400">
                  <a:extLst>
                    <a:ext uri="{9D8B030D-6E8A-4147-A177-3AD203B41FA5}">
                      <a16:colId xmlns:a16="http://schemas.microsoft.com/office/drawing/2014/main" val="3955731341"/>
                    </a:ext>
                  </a:extLst>
                </a:gridCol>
                <a:gridCol w="1600200">
                  <a:extLst>
                    <a:ext uri="{9D8B030D-6E8A-4147-A177-3AD203B41FA5}">
                      <a16:colId xmlns:a16="http://schemas.microsoft.com/office/drawing/2014/main" val="2589563073"/>
                    </a:ext>
                  </a:extLst>
                </a:gridCol>
                <a:gridCol w="2019300">
                  <a:extLst>
                    <a:ext uri="{9D8B030D-6E8A-4147-A177-3AD203B41FA5}">
                      <a16:colId xmlns:a16="http://schemas.microsoft.com/office/drawing/2014/main" val="1083710227"/>
                    </a:ext>
                  </a:extLst>
                </a:gridCol>
                <a:gridCol w="2095500">
                  <a:extLst>
                    <a:ext uri="{9D8B030D-6E8A-4147-A177-3AD203B41FA5}">
                      <a16:colId xmlns:a16="http://schemas.microsoft.com/office/drawing/2014/main" val="609083948"/>
                    </a:ext>
                  </a:extLst>
                </a:gridCol>
              </a:tblGrid>
              <a:tr h="496119">
                <a:tc>
                  <a:txBody>
                    <a:bodyPr/>
                    <a:lstStyle/>
                    <a:p>
                      <a:pPr marL="457200" marR="0" lvl="1"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n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Minimal Opioid (n=448)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No Opioid (n=442)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p value</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2539532"/>
                  </a:ext>
                </a:extLst>
              </a:tr>
              <a:tr h="184127">
                <a:tc>
                  <a:txBody>
                    <a:bodyPr/>
                    <a:lstStyle/>
                    <a:p>
                      <a:pPr marL="0" marR="0" lvl="0">
                        <a:spcBef>
                          <a:spcPts val="500"/>
                        </a:spcBef>
                        <a:spcAft>
                          <a:spcPts val="500"/>
                        </a:spcAft>
                        <a:buNone/>
                      </a:pPr>
                      <a:r>
                        <a:rPr lang="en-US" sz="1200" dirty="0">
                          <a:effectLst/>
                        </a:rPr>
                        <a:t>  Clinical visits for pain</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08068227"/>
                  </a:ext>
                </a:extLst>
              </a:tr>
              <a:tr h="184127">
                <a:tc>
                  <a:txBody>
                    <a:bodyPr/>
                    <a:lstStyle/>
                    <a:p>
                      <a:pPr marL="457200" marR="0" lvl="1">
                        <a:spcBef>
                          <a:spcPts val="500"/>
                        </a:spcBef>
                        <a:spcAft>
                          <a:spcPts val="500"/>
                        </a:spcAft>
                        <a:buNone/>
                      </a:pPr>
                      <a:r>
                        <a:rPr lang="en-US" sz="1200" dirty="0">
                          <a:effectLst/>
                        </a:rPr>
                        <a:t>     ED</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806</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7 (1.7%)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5 (1.2%)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0.8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6176712"/>
                  </a:ext>
                </a:extLst>
              </a:tr>
              <a:tr h="184127">
                <a:tc>
                  <a:txBody>
                    <a:bodyPr/>
                    <a:lstStyle/>
                    <a:p>
                      <a:pPr marL="457200" marR="0" lvl="1">
                        <a:spcBef>
                          <a:spcPts val="500"/>
                        </a:spcBef>
                        <a:spcAft>
                          <a:spcPts val="500"/>
                        </a:spcAft>
                        <a:buNone/>
                      </a:pPr>
                      <a:r>
                        <a:rPr lang="en-US" sz="1200" dirty="0">
                          <a:effectLst/>
                        </a:rPr>
                        <a:t>     Clinic</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532</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2 (0.8%)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5 (1.9%)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0.5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14140384"/>
                  </a:ext>
                </a:extLst>
              </a:tr>
              <a:tr h="345210">
                <a:tc>
                  <a:txBody>
                    <a:bodyPr/>
                    <a:lstStyle/>
                    <a:p>
                      <a:pPr marL="0" marR="0" lvl="0">
                        <a:spcBef>
                          <a:spcPts val="500"/>
                        </a:spcBef>
                        <a:spcAft>
                          <a:spcPts val="500"/>
                        </a:spcAft>
                        <a:buNone/>
                      </a:pPr>
                      <a:r>
                        <a:rPr lang="en-US" sz="1200" dirty="0">
                          <a:effectLst/>
                        </a:rPr>
                        <a:t>    Pain regiment satisfaction</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674</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rowSpan="4">
                  <a:txBody>
                    <a:bodyPr/>
                    <a:lstStyle/>
                    <a:p>
                      <a:pPr marL="0" marR="0" algn="ctr">
                        <a:spcBef>
                          <a:spcPts val="500"/>
                        </a:spcBef>
                        <a:spcAft>
                          <a:spcPts val="500"/>
                        </a:spcAft>
                        <a:buNone/>
                      </a:pPr>
                      <a:r>
                        <a:rPr lang="en-US" sz="1200" dirty="0">
                          <a:effectLst/>
                        </a:rPr>
                        <a:t>  0.4  </a:t>
                      </a:r>
                    </a:p>
                    <a:p>
                      <a:pPr marL="0" marR="0" algn="ctr">
                        <a:spcBef>
                          <a:spcPts val="500"/>
                        </a:spcBef>
                        <a:spcAft>
                          <a:spcPts val="500"/>
                        </a:spcAft>
                        <a:buNone/>
                      </a:pPr>
                      <a:endParaRPr lang="en-US" sz="2000" dirty="0">
                        <a:effectLst/>
                        <a:latin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35954309"/>
                  </a:ext>
                </a:extLst>
              </a:tr>
              <a:tr h="184127">
                <a:tc>
                  <a:txBody>
                    <a:bodyPr/>
                    <a:lstStyle/>
                    <a:p>
                      <a:pPr marL="457200" marR="0" lvl="1">
                        <a:spcBef>
                          <a:spcPts val="500"/>
                        </a:spcBef>
                        <a:spcAft>
                          <a:spcPts val="500"/>
                        </a:spcAft>
                        <a:buNone/>
                      </a:pPr>
                      <a:r>
                        <a:rPr lang="en-US" sz="1200" dirty="0">
                          <a:effectLst/>
                        </a:rPr>
                        <a:t>    Dissatisfied</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10 (2.9%)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9 (2.8%)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4203951002"/>
                  </a:ext>
                </a:extLst>
              </a:tr>
              <a:tr h="184127">
                <a:tc>
                  <a:txBody>
                    <a:bodyPr/>
                    <a:lstStyle/>
                    <a:p>
                      <a:pPr marL="457200" marR="0" lvl="1">
                        <a:spcBef>
                          <a:spcPts val="500"/>
                        </a:spcBef>
                        <a:spcAft>
                          <a:spcPts val="500"/>
                        </a:spcAft>
                        <a:buNone/>
                      </a:pPr>
                      <a:r>
                        <a:rPr lang="en-US" sz="1200" dirty="0">
                          <a:effectLst/>
                        </a:rPr>
                        <a:t>    Neutral</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27 (7.8%)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35 (10.7%)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3049482120"/>
                  </a:ext>
                </a:extLst>
              </a:tr>
              <a:tr h="184127">
                <a:tc>
                  <a:txBody>
                    <a:bodyPr/>
                    <a:lstStyle/>
                    <a:p>
                      <a:pPr marL="457200" marR="0" lvl="1">
                        <a:spcBef>
                          <a:spcPts val="500"/>
                        </a:spcBef>
                        <a:spcAft>
                          <a:spcPts val="500"/>
                        </a:spcAft>
                        <a:buNone/>
                      </a:pPr>
                      <a:r>
                        <a:rPr lang="en-US" sz="1200" dirty="0">
                          <a:effectLst/>
                        </a:rPr>
                        <a:t>    Satisfied</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310 (89.3%)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283 (86.5%)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vMerge="1">
                  <a:txBody>
                    <a:bodyPr/>
                    <a:lstStyle/>
                    <a:p>
                      <a:endParaRPr dirty="0"/>
                    </a:p>
                  </a:txBody>
                  <a:tcPr marL="0" marR="0" marT="0" marB="0" anchor="ctr"/>
                </a:tc>
                <a:extLst>
                  <a:ext uri="{0D108BD9-81ED-4DB2-BD59-A6C34878D82A}">
                    <a16:rowId xmlns:a16="http://schemas.microsoft.com/office/drawing/2014/main" val="3598378479"/>
                  </a:ext>
                </a:extLst>
              </a:tr>
              <a:tr h="347205">
                <a:tc>
                  <a:txBody>
                    <a:bodyPr/>
                    <a:lstStyle/>
                    <a:p>
                      <a:pPr marL="0" marR="0" lvl="0">
                        <a:spcBef>
                          <a:spcPts val="500"/>
                        </a:spcBef>
                        <a:spcAft>
                          <a:spcPts val="500"/>
                        </a:spcAft>
                        <a:buNone/>
                      </a:pPr>
                      <a:r>
                        <a:rPr lang="en-US" sz="1200" dirty="0">
                          <a:effectLst/>
                        </a:rPr>
                        <a:t>  Postop EuraHS QOL scores</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666</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10.0 [4.0-23.7]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10.0 [3.0-20.0]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0.3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85191904"/>
                  </a:ext>
                </a:extLst>
              </a:tr>
              <a:tr h="347205">
                <a:tc>
                  <a:txBody>
                    <a:bodyPr/>
                    <a:lstStyle/>
                    <a:p>
                      <a:pPr marL="457200" marR="0" lvl="1">
                        <a:spcBef>
                          <a:spcPts val="500"/>
                        </a:spcBef>
                        <a:spcAft>
                          <a:spcPts val="500"/>
                        </a:spcAft>
                        <a:buNone/>
                      </a:pPr>
                      <a:r>
                        <a:rPr lang="en-US" sz="1200" dirty="0">
                          <a:effectLst/>
                        </a:rPr>
                        <a:t>Pain domain, median [IQR]</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667</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2.0 [0.0-6.0]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2.0 [0.0-5.0]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0.08</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8712344"/>
                  </a:ext>
                </a:extLst>
              </a:tr>
              <a:tr h="368254">
                <a:tc>
                  <a:txBody>
                    <a:bodyPr/>
                    <a:lstStyle/>
                    <a:p>
                      <a:pPr marL="457200" marR="0" lvl="1">
                        <a:spcBef>
                          <a:spcPts val="500"/>
                        </a:spcBef>
                        <a:spcAft>
                          <a:spcPts val="500"/>
                        </a:spcAft>
                        <a:buNone/>
                      </a:pPr>
                      <a:r>
                        <a:rPr lang="en-US" sz="1200" dirty="0">
                          <a:effectLst/>
                        </a:rPr>
                        <a:t>Restriction of activity domain, median [IQR]</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678</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3.0 [0.0-12.0]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2.0 [0.0-10.0]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200" dirty="0">
                          <a:effectLst/>
                        </a:rPr>
                        <a:t>  0.3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7089126"/>
                  </a:ext>
                </a:extLst>
              </a:tr>
            </a:tbl>
          </a:graphicData>
        </a:graphic>
      </p:graphicFrame>
      <p:sp>
        <p:nvSpPr>
          <p:cNvPr id="3" name="Content Placeholder 2">
            <a:extLst>
              <a:ext uri="{FF2B5EF4-FFF2-40B4-BE49-F238E27FC236}">
                <a16:creationId xmlns:a16="http://schemas.microsoft.com/office/drawing/2014/main" id="{D52E3C80-BA5E-1CD6-3D2E-88AB0F698947}"/>
              </a:ext>
            </a:extLst>
          </p:cNvPr>
          <p:cNvSpPr txBox="1">
            <a:spLocks/>
          </p:cNvSpPr>
          <p:nvPr/>
        </p:nvSpPr>
        <p:spPr>
          <a:xfrm>
            <a:off x="609600" y="1253331"/>
            <a:ext cx="10515600" cy="4351338"/>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
        <p:nvSpPr>
          <p:cNvPr id="4" name="Rectangle: Rounded Corners 3">
            <a:extLst>
              <a:ext uri="{FF2B5EF4-FFF2-40B4-BE49-F238E27FC236}">
                <a16:creationId xmlns:a16="http://schemas.microsoft.com/office/drawing/2014/main" id="{8E3FE4E2-416D-2543-393D-61F1BE15BB1F}"/>
              </a:ext>
            </a:extLst>
          </p:cNvPr>
          <p:cNvSpPr/>
          <p:nvPr/>
        </p:nvSpPr>
        <p:spPr>
          <a:xfrm>
            <a:off x="1676400" y="2356542"/>
            <a:ext cx="2438400" cy="2543124"/>
          </a:xfrm>
          <a:prstGeom prst="roundRect">
            <a:avLst>
              <a:gd name="adj" fmla="val 1562"/>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70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497DC-FB2E-137A-25D7-BDC960F87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729A3-CB5A-D8F0-5921-6E5B71D40E0D}"/>
              </a:ext>
            </a:extLst>
          </p:cNvPr>
          <p:cNvSpPr>
            <a:spLocks noGrp="1"/>
          </p:cNvSpPr>
          <p:nvPr>
            <p:ph type="title"/>
          </p:nvPr>
        </p:nvSpPr>
        <p:spPr/>
        <p:txBody>
          <a:bodyPr/>
          <a:lstStyle/>
          <a:p>
            <a:r>
              <a:rPr lang="en-US" dirty="0"/>
              <a:t>Results: Patient Reported Usage</a:t>
            </a:r>
          </a:p>
        </p:txBody>
      </p:sp>
      <p:graphicFrame>
        <p:nvGraphicFramePr>
          <p:cNvPr id="8" name="Table 7">
            <a:extLst>
              <a:ext uri="{FF2B5EF4-FFF2-40B4-BE49-F238E27FC236}">
                <a16:creationId xmlns:a16="http://schemas.microsoft.com/office/drawing/2014/main" id="{A5750800-3DE6-19A6-1718-4D2629C16EDF}"/>
              </a:ext>
            </a:extLst>
          </p:cNvPr>
          <p:cNvGraphicFramePr>
            <a:graphicFrameLocks noGrp="1"/>
          </p:cNvGraphicFramePr>
          <p:nvPr>
            <p:extLst>
              <p:ext uri="{D42A27DB-BD31-4B8C-83A1-F6EECF244321}">
                <p14:modId xmlns:p14="http://schemas.microsoft.com/office/powerpoint/2010/main" val="2628857826"/>
              </p:ext>
            </p:extLst>
          </p:nvPr>
        </p:nvGraphicFramePr>
        <p:xfrm>
          <a:off x="1193800" y="3744593"/>
          <a:ext cx="10083798" cy="979807"/>
        </p:xfrm>
        <a:graphic>
          <a:graphicData uri="http://schemas.openxmlformats.org/drawingml/2006/table">
            <a:tbl>
              <a:tblPr firstRow="1" bandRow="1">
                <a:tableStyleId>{5C22544A-7EE6-4342-B048-85BDC9FD1C3A}</a:tableStyleId>
              </a:tblPr>
              <a:tblGrid>
                <a:gridCol w="1680633">
                  <a:extLst>
                    <a:ext uri="{9D8B030D-6E8A-4147-A177-3AD203B41FA5}">
                      <a16:colId xmlns:a16="http://schemas.microsoft.com/office/drawing/2014/main" val="2672619041"/>
                    </a:ext>
                  </a:extLst>
                </a:gridCol>
                <a:gridCol w="1680633">
                  <a:extLst>
                    <a:ext uri="{9D8B030D-6E8A-4147-A177-3AD203B41FA5}">
                      <a16:colId xmlns:a16="http://schemas.microsoft.com/office/drawing/2014/main" val="3969345240"/>
                    </a:ext>
                  </a:extLst>
                </a:gridCol>
                <a:gridCol w="1680633">
                  <a:extLst>
                    <a:ext uri="{9D8B030D-6E8A-4147-A177-3AD203B41FA5}">
                      <a16:colId xmlns:a16="http://schemas.microsoft.com/office/drawing/2014/main" val="3235973097"/>
                    </a:ext>
                  </a:extLst>
                </a:gridCol>
                <a:gridCol w="1680633">
                  <a:extLst>
                    <a:ext uri="{9D8B030D-6E8A-4147-A177-3AD203B41FA5}">
                      <a16:colId xmlns:a16="http://schemas.microsoft.com/office/drawing/2014/main" val="4247681936"/>
                    </a:ext>
                  </a:extLst>
                </a:gridCol>
                <a:gridCol w="1680633">
                  <a:extLst>
                    <a:ext uri="{9D8B030D-6E8A-4147-A177-3AD203B41FA5}">
                      <a16:colId xmlns:a16="http://schemas.microsoft.com/office/drawing/2014/main" val="1189576883"/>
                    </a:ext>
                  </a:extLst>
                </a:gridCol>
                <a:gridCol w="1680633">
                  <a:extLst>
                    <a:ext uri="{9D8B030D-6E8A-4147-A177-3AD203B41FA5}">
                      <a16:colId xmlns:a16="http://schemas.microsoft.com/office/drawing/2014/main" val="237563518"/>
                    </a:ext>
                  </a:extLst>
                </a:gridCol>
              </a:tblGrid>
              <a:tr h="614047">
                <a:tc>
                  <a:txBody>
                    <a:bodyPr/>
                    <a:lstStyle/>
                    <a:p>
                      <a:r>
                        <a:rPr lang="en-US" dirty="0"/>
                        <a:t>0 tablets</a:t>
                      </a:r>
                    </a:p>
                  </a:txBody>
                  <a:tcPr/>
                </a:tc>
                <a:tc>
                  <a:txBody>
                    <a:bodyPr/>
                    <a:lstStyle/>
                    <a:p>
                      <a:r>
                        <a:rPr lang="en-US" dirty="0"/>
                        <a:t>1-2 tablets</a:t>
                      </a:r>
                    </a:p>
                  </a:txBody>
                  <a:tcPr/>
                </a:tc>
                <a:tc>
                  <a:txBody>
                    <a:bodyPr/>
                    <a:lstStyle/>
                    <a:p>
                      <a:r>
                        <a:rPr lang="en-US" dirty="0"/>
                        <a:t>3-4 tablets</a:t>
                      </a:r>
                    </a:p>
                  </a:txBody>
                  <a:tcPr/>
                </a:tc>
                <a:tc>
                  <a:txBody>
                    <a:bodyPr/>
                    <a:lstStyle/>
                    <a:p>
                      <a:r>
                        <a:rPr lang="en-US" dirty="0"/>
                        <a:t>5-10 tablets </a:t>
                      </a:r>
                    </a:p>
                  </a:txBody>
                  <a:tcPr/>
                </a:tc>
                <a:tc>
                  <a:txBody>
                    <a:bodyPr/>
                    <a:lstStyle/>
                    <a:p>
                      <a:r>
                        <a:rPr lang="en-US" dirty="0"/>
                        <a:t>11- 15 tablets</a:t>
                      </a:r>
                    </a:p>
                  </a:txBody>
                  <a:tcPr/>
                </a:tc>
                <a:tc>
                  <a:txBody>
                    <a:bodyPr/>
                    <a:lstStyle/>
                    <a:p>
                      <a:r>
                        <a:rPr lang="en-US" dirty="0"/>
                        <a:t>16-30 tablets</a:t>
                      </a:r>
                    </a:p>
                  </a:txBody>
                  <a:tcPr/>
                </a:tc>
                <a:extLst>
                  <a:ext uri="{0D108BD9-81ED-4DB2-BD59-A6C34878D82A}">
                    <a16:rowId xmlns:a16="http://schemas.microsoft.com/office/drawing/2014/main" val="4279231265"/>
                  </a:ext>
                </a:extLst>
              </a:tr>
              <a:tr h="355758">
                <a:tc>
                  <a:txBody>
                    <a:bodyPr/>
                    <a:lstStyle/>
                    <a:p>
                      <a:r>
                        <a:rPr lang="en-US" dirty="0"/>
                        <a:t>217 (62%)</a:t>
                      </a:r>
                    </a:p>
                  </a:txBody>
                  <a:tcPr/>
                </a:tc>
                <a:tc>
                  <a:txBody>
                    <a:bodyPr/>
                    <a:lstStyle/>
                    <a:p>
                      <a:r>
                        <a:rPr lang="en-US" dirty="0"/>
                        <a:t>56 (16%)</a:t>
                      </a:r>
                    </a:p>
                  </a:txBody>
                  <a:tcPr/>
                </a:tc>
                <a:tc>
                  <a:txBody>
                    <a:bodyPr/>
                    <a:lstStyle/>
                    <a:p>
                      <a:r>
                        <a:rPr lang="en-US" dirty="0"/>
                        <a:t>28 (8%)</a:t>
                      </a:r>
                    </a:p>
                  </a:txBody>
                  <a:tcPr/>
                </a:tc>
                <a:tc>
                  <a:txBody>
                    <a:bodyPr/>
                    <a:lstStyle/>
                    <a:p>
                      <a:r>
                        <a:rPr lang="en-US" dirty="0"/>
                        <a:t>44 (13%)</a:t>
                      </a:r>
                    </a:p>
                  </a:txBody>
                  <a:tcPr/>
                </a:tc>
                <a:tc>
                  <a:txBody>
                    <a:bodyPr/>
                    <a:lstStyle/>
                    <a:p>
                      <a:r>
                        <a:rPr lang="en-US" dirty="0"/>
                        <a:t>2 (0.6%)</a:t>
                      </a:r>
                    </a:p>
                  </a:txBody>
                  <a:tcPr/>
                </a:tc>
                <a:tc>
                  <a:txBody>
                    <a:bodyPr/>
                    <a:lstStyle/>
                    <a:p>
                      <a:r>
                        <a:rPr lang="en-US" dirty="0"/>
                        <a:t>4 (1.1%)</a:t>
                      </a:r>
                    </a:p>
                  </a:txBody>
                  <a:tcPr/>
                </a:tc>
                <a:extLst>
                  <a:ext uri="{0D108BD9-81ED-4DB2-BD59-A6C34878D82A}">
                    <a16:rowId xmlns:a16="http://schemas.microsoft.com/office/drawing/2014/main" val="3131489"/>
                  </a:ext>
                </a:extLst>
              </a:tr>
            </a:tbl>
          </a:graphicData>
        </a:graphic>
      </p:graphicFrame>
      <p:sp>
        <p:nvSpPr>
          <p:cNvPr id="9" name="Rectangle: Rounded Corners 8">
            <a:extLst>
              <a:ext uri="{FF2B5EF4-FFF2-40B4-BE49-F238E27FC236}">
                <a16:creationId xmlns:a16="http://schemas.microsoft.com/office/drawing/2014/main" id="{D7344445-27C4-8A09-EBFC-9778123C898F}"/>
              </a:ext>
            </a:extLst>
          </p:cNvPr>
          <p:cNvSpPr/>
          <p:nvPr/>
        </p:nvSpPr>
        <p:spPr>
          <a:xfrm>
            <a:off x="1193800" y="3744592"/>
            <a:ext cx="1701800" cy="979807"/>
          </a:xfrm>
          <a:prstGeom prst="roundRect">
            <a:avLst>
              <a:gd name="adj" fmla="val 3705"/>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2128ECA-521B-716A-BCFB-D8BE6F455ABB}"/>
              </a:ext>
            </a:extLst>
          </p:cNvPr>
          <p:cNvGrpSpPr/>
          <p:nvPr/>
        </p:nvGrpSpPr>
        <p:grpSpPr>
          <a:xfrm>
            <a:off x="6903610" y="1883069"/>
            <a:ext cx="1576158" cy="1576158"/>
            <a:chOff x="3728315" y="4823516"/>
            <a:chExt cx="1576158" cy="1576158"/>
          </a:xfrm>
        </p:grpSpPr>
        <p:pic>
          <p:nvPicPr>
            <p:cNvPr id="14" name="Picture 13" descr="Prescription - Free healthcare and ...">
              <a:extLst>
                <a:ext uri="{FF2B5EF4-FFF2-40B4-BE49-F238E27FC236}">
                  <a16:creationId xmlns:a16="http://schemas.microsoft.com/office/drawing/2014/main" id="{E4030C4F-E2BE-034E-5748-0D3D19628E3B}"/>
                </a:ext>
              </a:extLst>
            </p:cNvPr>
            <p:cNvPicPr>
              <a:picLocks noChangeAspect="1"/>
            </p:cNvPicPr>
            <p:nvPr/>
          </p:nvPicPr>
          <p:blipFill>
            <a:blip r:embed="rId3"/>
            <a:stretch>
              <a:fillRect/>
            </a:stretch>
          </p:blipFill>
          <p:spPr>
            <a:xfrm>
              <a:off x="3728315" y="4823516"/>
              <a:ext cx="1576158" cy="1576158"/>
            </a:xfrm>
            <a:prstGeom prst="rect">
              <a:avLst/>
            </a:prstGeom>
          </p:spPr>
        </p:pic>
        <p:grpSp>
          <p:nvGrpSpPr>
            <p:cNvPr id="15" name="Group 14">
              <a:extLst>
                <a:ext uri="{FF2B5EF4-FFF2-40B4-BE49-F238E27FC236}">
                  <a16:creationId xmlns:a16="http://schemas.microsoft.com/office/drawing/2014/main" id="{25AE261F-A92C-9FF8-19E1-A7A7759C0A9C}"/>
                </a:ext>
              </a:extLst>
            </p:cNvPr>
            <p:cNvGrpSpPr/>
            <p:nvPr/>
          </p:nvGrpSpPr>
          <p:grpSpPr>
            <a:xfrm>
              <a:off x="3853723" y="5600235"/>
              <a:ext cx="424117" cy="762983"/>
              <a:chOff x="3521580" y="4297362"/>
              <a:chExt cx="474158" cy="853005"/>
            </a:xfrm>
          </p:grpSpPr>
          <p:grpSp>
            <p:nvGrpSpPr>
              <p:cNvPr id="16" name="Group 15">
                <a:extLst>
                  <a:ext uri="{FF2B5EF4-FFF2-40B4-BE49-F238E27FC236}">
                    <a16:creationId xmlns:a16="http://schemas.microsoft.com/office/drawing/2014/main" id="{96C2D50B-4F82-E4BE-655F-EEC8FECCA2D6}"/>
                  </a:ext>
                </a:extLst>
              </p:cNvPr>
              <p:cNvGrpSpPr/>
              <p:nvPr/>
            </p:nvGrpSpPr>
            <p:grpSpPr>
              <a:xfrm>
                <a:off x="3631119" y="4297362"/>
                <a:ext cx="364619" cy="407635"/>
                <a:chOff x="3631119" y="4297362"/>
                <a:chExt cx="364619" cy="407635"/>
              </a:xfrm>
            </p:grpSpPr>
            <p:sp>
              <p:nvSpPr>
                <p:cNvPr id="21" name="Oval 20">
                  <a:extLst>
                    <a:ext uri="{FF2B5EF4-FFF2-40B4-BE49-F238E27FC236}">
                      <a16:creationId xmlns:a16="http://schemas.microsoft.com/office/drawing/2014/main" id="{76E57478-6DB3-3029-690D-2E4FFC992F84}"/>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37CE403-1167-32DF-D295-EDDB91F2EA13}"/>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D654E09D-E825-1680-A649-2718D34AD433}"/>
                  </a:ext>
                </a:extLst>
              </p:cNvPr>
              <p:cNvGrpSpPr/>
              <p:nvPr/>
            </p:nvGrpSpPr>
            <p:grpSpPr>
              <a:xfrm rot="10800000">
                <a:off x="3521580" y="4742732"/>
                <a:ext cx="379408" cy="407635"/>
                <a:chOff x="3631119" y="4297362"/>
                <a:chExt cx="364619" cy="407635"/>
              </a:xfrm>
            </p:grpSpPr>
            <p:sp>
              <p:nvSpPr>
                <p:cNvPr id="19" name="Oval 18">
                  <a:extLst>
                    <a:ext uri="{FF2B5EF4-FFF2-40B4-BE49-F238E27FC236}">
                      <a16:creationId xmlns:a16="http://schemas.microsoft.com/office/drawing/2014/main" id="{8AB5DDBE-8F5C-DCC7-5118-C1722D1BFB7E}"/>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93074EF-70BC-C4C3-47FE-9A915BF6EA49}"/>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E587A6D1-C204-4D65-C95B-F038396F05FF}"/>
                  </a:ext>
                </a:extLst>
              </p:cNvPr>
              <p:cNvSpPr/>
              <p:nvPr/>
            </p:nvSpPr>
            <p:spPr>
              <a:xfrm rot="920516">
                <a:off x="3684130" y="4674461"/>
                <a:ext cx="152400" cy="9650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Content Placeholder 2">
            <a:extLst>
              <a:ext uri="{FF2B5EF4-FFF2-40B4-BE49-F238E27FC236}">
                <a16:creationId xmlns:a16="http://schemas.microsoft.com/office/drawing/2014/main" id="{F3E35E63-F23F-328E-A60D-C6613562A4C6}"/>
              </a:ext>
            </a:extLst>
          </p:cNvPr>
          <p:cNvSpPr>
            <a:spLocks noGrp="1"/>
          </p:cNvSpPr>
          <p:nvPr>
            <p:ph idx="1"/>
          </p:nvPr>
        </p:nvSpPr>
        <p:spPr>
          <a:xfrm>
            <a:off x="1201481" y="2530347"/>
            <a:ext cx="4648200" cy="2143126"/>
          </a:xfrm>
        </p:spPr>
        <p:txBody>
          <a:bodyPr/>
          <a:lstStyle/>
          <a:p>
            <a:pPr marL="0" indent="0">
              <a:buNone/>
            </a:pPr>
            <a:r>
              <a:rPr lang="en-US" sz="2400" dirty="0"/>
              <a:t>Of those in the </a:t>
            </a:r>
            <a:r>
              <a:rPr lang="en-US" sz="2400" dirty="0">
                <a:solidFill>
                  <a:schemeClr val="accent3">
                    <a:lumMod val="75000"/>
                  </a:schemeClr>
                </a:solidFill>
              </a:rPr>
              <a:t>Opioid cohort</a:t>
            </a:r>
            <a:r>
              <a:rPr lang="en-US" sz="2400" dirty="0"/>
              <a:t>, with reported 30-day opioid use (n= 351, 78%):</a:t>
            </a:r>
            <a:endParaRPr lang="en-US" sz="1600" dirty="0"/>
          </a:p>
          <a:p>
            <a:pPr marL="0" indent="0">
              <a:buNone/>
            </a:pPr>
            <a:endParaRPr lang="en-US" sz="2000" dirty="0"/>
          </a:p>
        </p:txBody>
      </p:sp>
    </p:spTree>
    <p:extLst>
      <p:ext uri="{BB962C8B-B14F-4D97-AF65-F5344CB8AC3E}">
        <p14:creationId xmlns:p14="http://schemas.microsoft.com/office/powerpoint/2010/main" val="1392924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D808-7532-50CF-1056-524AB5D60CB2}"/>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BFF3F27-3496-7F88-0DD1-A705B9F01932}"/>
              </a:ext>
            </a:extLst>
          </p:cNvPr>
          <p:cNvSpPr/>
          <p:nvPr/>
        </p:nvSpPr>
        <p:spPr>
          <a:xfrm>
            <a:off x="1752601" y="4321561"/>
            <a:ext cx="3581400" cy="666365"/>
          </a:xfrm>
          <a:prstGeom prst="roundRect">
            <a:avLst>
              <a:gd name="adj" fmla="val 13808"/>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48902086-C0BE-AE98-8E5B-A32E0D1700FE}"/>
              </a:ext>
            </a:extLst>
          </p:cNvPr>
          <p:cNvGraphicFramePr>
            <a:graphicFrameLocks noGrp="1"/>
          </p:cNvGraphicFramePr>
          <p:nvPr/>
        </p:nvGraphicFramePr>
        <p:xfrm>
          <a:off x="1193800" y="3744593"/>
          <a:ext cx="10083798" cy="979807"/>
        </p:xfrm>
        <a:graphic>
          <a:graphicData uri="http://schemas.openxmlformats.org/drawingml/2006/table">
            <a:tbl>
              <a:tblPr firstRow="1" bandRow="1">
                <a:tableStyleId>{5C22544A-7EE6-4342-B048-85BDC9FD1C3A}</a:tableStyleId>
              </a:tblPr>
              <a:tblGrid>
                <a:gridCol w="1680633">
                  <a:extLst>
                    <a:ext uri="{9D8B030D-6E8A-4147-A177-3AD203B41FA5}">
                      <a16:colId xmlns:a16="http://schemas.microsoft.com/office/drawing/2014/main" val="2672619041"/>
                    </a:ext>
                  </a:extLst>
                </a:gridCol>
                <a:gridCol w="1680633">
                  <a:extLst>
                    <a:ext uri="{9D8B030D-6E8A-4147-A177-3AD203B41FA5}">
                      <a16:colId xmlns:a16="http://schemas.microsoft.com/office/drawing/2014/main" val="3969345240"/>
                    </a:ext>
                  </a:extLst>
                </a:gridCol>
                <a:gridCol w="1680633">
                  <a:extLst>
                    <a:ext uri="{9D8B030D-6E8A-4147-A177-3AD203B41FA5}">
                      <a16:colId xmlns:a16="http://schemas.microsoft.com/office/drawing/2014/main" val="3235973097"/>
                    </a:ext>
                  </a:extLst>
                </a:gridCol>
                <a:gridCol w="1680633">
                  <a:extLst>
                    <a:ext uri="{9D8B030D-6E8A-4147-A177-3AD203B41FA5}">
                      <a16:colId xmlns:a16="http://schemas.microsoft.com/office/drawing/2014/main" val="4247681936"/>
                    </a:ext>
                  </a:extLst>
                </a:gridCol>
                <a:gridCol w="1680633">
                  <a:extLst>
                    <a:ext uri="{9D8B030D-6E8A-4147-A177-3AD203B41FA5}">
                      <a16:colId xmlns:a16="http://schemas.microsoft.com/office/drawing/2014/main" val="1189576883"/>
                    </a:ext>
                  </a:extLst>
                </a:gridCol>
                <a:gridCol w="1680633">
                  <a:extLst>
                    <a:ext uri="{9D8B030D-6E8A-4147-A177-3AD203B41FA5}">
                      <a16:colId xmlns:a16="http://schemas.microsoft.com/office/drawing/2014/main" val="237563518"/>
                    </a:ext>
                  </a:extLst>
                </a:gridCol>
              </a:tblGrid>
              <a:tr h="614047">
                <a:tc>
                  <a:txBody>
                    <a:bodyPr/>
                    <a:lstStyle/>
                    <a:p>
                      <a:r>
                        <a:rPr lang="en-US" dirty="0"/>
                        <a:t>0 tablets</a:t>
                      </a:r>
                    </a:p>
                  </a:txBody>
                  <a:tcPr/>
                </a:tc>
                <a:tc>
                  <a:txBody>
                    <a:bodyPr/>
                    <a:lstStyle/>
                    <a:p>
                      <a:r>
                        <a:rPr lang="en-US" dirty="0"/>
                        <a:t>1-2 tablets</a:t>
                      </a:r>
                    </a:p>
                  </a:txBody>
                  <a:tcPr/>
                </a:tc>
                <a:tc>
                  <a:txBody>
                    <a:bodyPr/>
                    <a:lstStyle/>
                    <a:p>
                      <a:r>
                        <a:rPr lang="en-US" dirty="0"/>
                        <a:t>3-4 tablets</a:t>
                      </a:r>
                    </a:p>
                  </a:txBody>
                  <a:tcPr/>
                </a:tc>
                <a:tc>
                  <a:txBody>
                    <a:bodyPr/>
                    <a:lstStyle/>
                    <a:p>
                      <a:r>
                        <a:rPr lang="en-US" dirty="0"/>
                        <a:t>5-10 tablets </a:t>
                      </a:r>
                    </a:p>
                  </a:txBody>
                  <a:tcPr/>
                </a:tc>
                <a:tc>
                  <a:txBody>
                    <a:bodyPr/>
                    <a:lstStyle/>
                    <a:p>
                      <a:r>
                        <a:rPr lang="en-US" dirty="0"/>
                        <a:t>11- 15 tablets</a:t>
                      </a:r>
                    </a:p>
                  </a:txBody>
                  <a:tcPr/>
                </a:tc>
                <a:tc>
                  <a:txBody>
                    <a:bodyPr/>
                    <a:lstStyle/>
                    <a:p>
                      <a:r>
                        <a:rPr lang="en-US" dirty="0"/>
                        <a:t>16-30 tablets</a:t>
                      </a:r>
                    </a:p>
                  </a:txBody>
                  <a:tcPr/>
                </a:tc>
                <a:extLst>
                  <a:ext uri="{0D108BD9-81ED-4DB2-BD59-A6C34878D82A}">
                    <a16:rowId xmlns:a16="http://schemas.microsoft.com/office/drawing/2014/main" val="4279231265"/>
                  </a:ext>
                </a:extLst>
              </a:tr>
              <a:tr h="355758">
                <a:tc>
                  <a:txBody>
                    <a:bodyPr/>
                    <a:lstStyle/>
                    <a:p>
                      <a:r>
                        <a:rPr lang="en-US" dirty="0"/>
                        <a:t>217 (62%)</a:t>
                      </a:r>
                    </a:p>
                  </a:txBody>
                  <a:tcPr/>
                </a:tc>
                <a:tc>
                  <a:txBody>
                    <a:bodyPr/>
                    <a:lstStyle/>
                    <a:p>
                      <a:r>
                        <a:rPr lang="en-US" dirty="0"/>
                        <a:t>56 (16%)</a:t>
                      </a:r>
                    </a:p>
                  </a:txBody>
                  <a:tcPr/>
                </a:tc>
                <a:tc>
                  <a:txBody>
                    <a:bodyPr/>
                    <a:lstStyle/>
                    <a:p>
                      <a:r>
                        <a:rPr lang="en-US" dirty="0"/>
                        <a:t>28 (8%)</a:t>
                      </a:r>
                    </a:p>
                  </a:txBody>
                  <a:tcPr/>
                </a:tc>
                <a:tc>
                  <a:txBody>
                    <a:bodyPr/>
                    <a:lstStyle/>
                    <a:p>
                      <a:r>
                        <a:rPr lang="en-US" dirty="0"/>
                        <a:t>44 (13%)</a:t>
                      </a:r>
                    </a:p>
                  </a:txBody>
                  <a:tcPr/>
                </a:tc>
                <a:tc>
                  <a:txBody>
                    <a:bodyPr/>
                    <a:lstStyle/>
                    <a:p>
                      <a:r>
                        <a:rPr lang="en-US" dirty="0"/>
                        <a:t>2 (0.6%)</a:t>
                      </a:r>
                    </a:p>
                  </a:txBody>
                  <a:tcPr/>
                </a:tc>
                <a:tc>
                  <a:txBody>
                    <a:bodyPr/>
                    <a:lstStyle/>
                    <a:p>
                      <a:r>
                        <a:rPr lang="en-US" dirty="0"/>
                        <a:t>4 (1.1%)</a:t>
                      </a:r>
                    </a:p>
                  </a:txBody>
                  <a:tcPr/>
                </a:tc>
                <a:extLst>
                  <a:ext uri="{0D108BD9-81ED-4DB2-BD59-A6C34878D82A}">
                    <a16:rowId xmlns:a16="http://schemas.microsoft.com/office/drawing/2014/main" val="3131489"/>
                  </a:ext>
                </a:extLst>
              </a:tr>
            </a:tbl>
          </a:graphicData>
        </a:graphic>
      </p:graphicFrame>
      <p:sp>
        <p:nvSpPr>
          <p:cNvPr id="9" name="Rectangle: Rounded Corners 8">
            <a:extLst>
              <a:ext uri="{FF2B5EF4-FFF2-40B4-BE49-F238E27FC236}">
                <a16:creationId xmlns:a16="http://schemas.microsoft.com/office/drawing/2014/main" id="{5140B65E-770A-BAB0-6C7F-3A20E5E432F5}"/>
              </a:ext>
            </a:extLst>
          </p:cNvPr>
          <p:cNvSpPr/>
          <p:nvPr/>
        </p:nvSpPr>
        <p:spPr>
          <a:xfrm>
            <a:off x="1193800" y="3744592"/>
            <a:ext cx="1701800" cy="979807"/>
          </a:xfrm>
          <a:prstGeom prst="roundRect">
            <a:avLst>
              <a:gd name="adj" fmla="val 3705"/>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F90A7B65-AB40-15DA-F138-D42C61B4E4BB}"/>
              </a:ext>
            </a:extLst>
          </p:cNvPr>
          <p:cNvGrpSpPr/>
          <p:nvPr/>
        </p:nvGrpSpPr>
        <p:grpSpPr>
          <a:xfrm>
            <a:off x="6903610" y="1883069"/>
            <a:ext cx="1576158" cy="1576158"/>
            <a:chOff x="3728315" y="4823516"/>
            <a:chExt cx="1576158" cy="1576158"/>
          </a:xfrm>
        </p:grpSpPr>
        <p:pic>
          <p:nvPicPr>
            <p:cNvPr id="14" name="Picture 13" descr="Prescription - Free healthcare and ...">
              <a:extLst>
                <a:ext uri="{FF2B5EF4-FFF2-40B4-BE49-F238E27FC236}">
                  <a16:creationId xmlns:a16="http://schemas.microsoft.com/office/drawing/2014/main" id="{A11A1B86-CF9E-B759-25CB-D6647AA4852E}"/>
                </a:ext>
              </a:extLst>
            </p:cNvPr>
            <p:cNvPicPr>
              <a:picLocks noChangeAspect="1"/>
            </p:cNvPicPr>
            <p:nvPr/>
          </p:nvPicPr>
          <p:blipFill>
            <a:blip r:embed="rId3"/>
            <a:stretch>
              <a:fillRect/>
            </a:stretch>
          </p:blipFill>
          <p:spPr>
            <a:xfrm>
              <a:off x="3728315" y="4823516"/>
              <a:ext cx="1576158" cy="1576158"/>
            </a:xfrm>
            <a:prstGeom prst="rect">
              <a:avLst/>
            </a:prstGeom>
          </p:spPr>
        </p:pic>
        <p:grpSp>
          <p:nvGrpSpPr>
            <p:cNvPr id="15" name="Group 14">
              <a:extLst>
                <a:ext uri="{FF2B5EF4-FFF2-40B4-BE49-F238E27FC236}">
                  <a16:creationId xmlns:a16="http://schemas.microsoft.com/office/drawing/2014/main" id="{1D38928C-E9D0-EC51-DA93-72ECABE9DCB2}"/>
                </a:ext>
              </a:extLst>
            </p:cNvPr>
            <p:cNvGrpSpPr/>
            <p:nvPr/>
          </p:nvGrpSpPr>
          <p:grpSpPr>
            <a:xfrm>
              <a:off x="3853723" y="5600235"/>
              <a:ext cx="424117" cy="762983"/>
              <a:chOff x="3521580" y="4297362"/>
              <a:chExt cx="474158" cy="853005"/>
            </a:xfrm>
          </p:grpSpPr>
          <p:grpSp>
            <p:nvGrpSpPr>
              <p:cNvPr id="16" name="Group 15">
                <a:extLst>
                  <a:ext uri="{FF2B5EF4-FFF2-40B4-BE49-F238E27FC236}">
                    <a16:creationId xmlns:a16="http://schemas.microsoft.com/office/drawing/2014/main" id="{7DD45469-9E2C-3164-C2BD-4735592D66B8}"/>
                  </a:ext>
                </a:extLst>
              </p:cNvPr>
              <p:cNvGrpSpPr/>
              <p:nvPr/>
            </p:nvGrpSpPr>
            <p:grpSpPr>
              <a:xfrm>
                <a:off x="3631119" y="4297362"/>
                <a:ext cx="364619" cy="407635"/>
                <a:chOff x="3631119" y="4297362"/>
                <a:chExt cx="364619" cy="407635"/>
              </a:xfrm>
            </p:grpSpPr>
            <p:sp>
              <p:nvSpPr>
                <p:cNvPr id="21" name="Oval 20">
                  <a:extLst>
                    <a:ext uri="{FF2B5EF4-FFF2-40B4-BE49-F238E27FC236}">
                      <a16:creationId xmlns:a16="http://schemas.microsoft.com/office/drawing/2014/main" id="{0C6EC8B6-FD8D-D9DA-5B39-E9975949F636}"/>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424434F-5881-BF13-D210-0E3C7394D6A0}"/>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20F7DC1-21A7-8853-1193-28836A88950B}"/>
                  </a:ext>
                </a:extLst>
              </p:cNvPr>
              <p:cNvGrpSpPr/>
              <p:nvPr/>
            </p:nvGrpSpPr>
            <p:grpSpPr>
              <a:xfrm rot="10800000">
                <a:off x="3521580" y="4742732"/>
                <a:ext cx="379408" cy="407635"/>
                <a:chOff x="3631119" y="4297362"/>
                <a:chExt cx="364619" cy="407635"/>
              </a:xfrm>
            </p:grpSpPr>
            <p:sp>
              <p:nvSpPr>
                <p:cNvPr id="19" name="Oval 18">
                  <a:extLst>
                    <a:ext uri="{FF2B5EF4-FFF2-40B4-BE49-F238E27FC236}">
                      <a16:creationId xmlns:a16="http://schemas.microsoft.com/office/drawing/2014/main" id="{5D5947D8-F6CC-F8AD-3E5C-7236589164D8}"/>
                    </a:ext>
                  </a:extLst>
                </p:cNvPr>
                <p:cNvSpPr/>
                <p:nvPr/>
              </p:nvSpPr>
              <p:spPr>
                <a:xfrm rot="5927767">
                  <a:off x="3636169" y="4318793"/>
                  <a:ext cx="381000" cy="33813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8095BAC-FC1F-D8F7-AF58-043A636337B4}"/>
                    </a:ext>
                  </a:extLst>
                </p:cNvPr>
                <p:cNvSpPr/>
                <p:nvPr/>
              </p:nvSpPr>
              <p:spPr>
                <a:xfrm rot="17104893">
                  <a:off x="3695371" y="4432440"/>
                  <a:ext cx="208305" cy="3368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9A532DEF-7264-BF38-B828-1DA0DDD93E50}"/>
                  </a:ext>
                </a:extLst>
              </p:cNvPr>
              <p:cNvSpPr/>
              <p:nvPr/>
            </p:nvSpPr>
            <p:spPr>
              <a:xfrm rot="920516">
                <a:off x="3684130" y="4674461"/>
                <a:ext cx="152400" cy="9650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 name="Content Placeholder 2">
            <a:extLst>
              <a:ext uri="{FF2B5EF4-FFF2-40B4-BE49-F238E27FC236}">
                <a16:creationId xmlns:a16="http://schemas.microsoft.com/office/drawing/2014/main" id="{30265C64-EC02-6901-805F-D59AB01D66D9}"/>
              </a:ext>
            </a:extLst>
          </p:cNvPr>
          <p:cNvSpPr txBox="1">
            <a:spLocks/>
          </p:cNvSpPr>
          <p:nvPr/>
        </p:nvSpPr>
        <p:spPr>
          <a:xfrm>
            <a:off x="2725481" y="5053064"/>
            <a:ext cx="1600199" cy="59659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301 (86%)</a:t>
            </a:r>
            <a:endParaRPr lang="en-US" sz="1600" dirty="0"/>
          </a:p>
          <a:p>
            <a:pPr marL="0" indent="0">
              <a:buFont typeface="Arial" panose="020B0604020202020204" pitchFamily="34" charset="0"/>
              <a:buNone/>
            </a:pPr>
            <a:endParaRPr lang="en-US" sz="2000" dirty="0"/>
          </a:p>
        </p:txBody>
      </p:sp>
      <p:sp>
        <p:nvSpPr>
          <p:cNvPr id="7" name="Title 1">
            <a:extLst>
              <a:ext uri="{FF2B5EF4-FFF2-40B4-BE49-F238E27FC236}">
                <a16:creationId xmlns:a16="http://schemas.microsoft.com/office/drawing/2014/main" id="{A1A4DC76-3D3F-AC5A-0B48-C399AD754F0B}"/>
              </a:ext>
            </a:extLst>
          </p:cNvPr>
          <p:cNvSpPr txBox="1">
            <a:spLocks/>
          </p:cNvSpPr>
          <p:nvPr/>
        </p:nvSpPr>
        <p:spPr>
          <a:xfrm>
            <a:off x="0" y="234008"/>
            <a:ext cx="12192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none" baseline="0">
                <a:solidFill>
                  <a:schemeClr val="bg2"/>
                </a:solidFill>
                <a:latin typeface="Arial" panose="020B0604020202020204" pitchFamily="34" charset="0"/>
                <a:ea typeface="+mj-ea"/>
                <a:cs typeface="Arial" panose="020B0604020202020204" pitchFamily="34" charset="0"/>
              </a:defRPr>
            </a:lvl1pPr>
          </a:lstStyle>
          <a:p>
            <a:r>
              <a:rPr lang="en-US" dirty="0"/>
              <a:t>Results: Patient Reported Usage</a:t>
            </a:r>
          </a:p>
        </p:txBody>
      </p:sp>
      <p:sp>
        <p:nvSpPr>
          <p:cNvPr id="12" name="Content Placeholder 2">
            <a:extLst>
              <a:ext uri="{FF2B5EF4-FFF2-40B4-BE49-F238E27FC236}">
                <a16:creationId xmlns:a16="http://schemas.microsoft.com/office/drawing/2014/main" id="{36F520FD-4E89-E148-5C6A-EABA05EF93CB}"/>
              </a:ext>
            </a:extLst>
          </p:cNvPr>
          <p:cNvSpPr txBox="1">
            <a:spLocks/>
          </p:cNvSpPr>
          <p:nvPr/>
        </p:nvSpPr>
        <p:spPr>
          <a:xfrm>
            <a:off x="1201481" y="2530347"/>
            <a:ext cx="4648200" cy="2143126"/>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Of those in the </a:t>
            </a:r>
            <a:r>
              <a:rPr lang="en-US" sz="2400">
                <a:solidFill>
                  <a:schemeClr val="accent3">
                    <a:lumMod val="75000"/>
                  </a:schemeClr>
                </a:solidFill>
              </a:rPr>
              <a:t>Opioid cohort</a:t>
            </a:r>
            <a:r>
              <a:rPr lang="en-US" sz="2400"/>
              <a:t>, with reported 30-day opioid use (n= 351, 78%):</a:t>
            </a:r>
            <a:endParaRPr lang="en-US" sz="160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43099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6576-3441-3F9D-9577-35891E525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3EF00-640F-A639-7053-CAA77D860370}"/>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AE2F1814-5780-167F-B5BA-7DDB9D108BA7}"/>
              </a:ext>
            </a:extLst>
          </p:cNvPr>
          <p:cNvSpPr>
            <a:spLocks noGrp="1"/>
          </p:cNvSpPr>
          <p:nvPr>
            <p:ph idx="1"/>
          </p:nvPr>
        </p:nvSpPr>
        <p:spPr/>
        <p:txBody>
          <a:bodyPr/>
          <a:lstStyle/>
          <a:p>
            <a:r>
              <a:rPr lang="en-US" sz="3200" dirty="0"/>
              <a:t>Multivariate and sensitivity analysis</a:t>
            </a:r>
          </a:p>
          <a:p>
            <a:pPr lvl="1"/>
            <a:r>
              <a:rPr lang="en-US" sz="2400" dirty="0"/>
              <a:t>Patient: age, smoking, bilaterality, scrotal component</a:t>
            </a:r>
          </a:p>
          <a:p>
            <a:pPr lvl="1"/>
            <a:r>
              <a:rPr lang="en-US" sz="2400" dirty="0"/>
              <a:t>Local anesthetic/ block</a:t>
            </a:r>
          </a:p>
          <a:p>
            <a:pPr lvl="1"/>
            <a:r>
              <a:rPr lang="en-US" sz="2400" dirty="0"/>
              <a:t>Muscle relaxants </a:t>
            </a:r>
          </a:p>
          <a:p>
            <a:r>
              <a:rPr lang="en-US" sz="3200" dirty="0"/>
              <a:t>1-year follow up to assess continued narcotic pain medication use</a:t>
            </a:r>
          </a:p>
          <a:p>
            <a:pPr marL="0" indent="0">
              <a:buNone/>
            </a:pPr>
            <a:endParaRPr lang="en-US" sz="3200" dirty="0"/>
          </a:p>
        </p:txBody>
      </p:sp>
    </p:spTree>
    <p:extLst>
      <p:ext uri="{BB962C8B-B14F-4D97-AF65-F5344CB8AC3E}">
        <p14:creationId xmlns:p14="http://schemas.microsoft.com/office/powerpoint/2010/main" val="302127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EF90B-D337-CE16-30DF-15D6B59C7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5B686-D2A4-07E9-C66E-9E8354CA89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5D11917-0D81-CA5C-090B-9B8560FE2B44}"/>
              </a:ext>
            </a:extLst>
          </p:cNvPr>
          <p:cNvSpPr>
            <a:spLocks noGrp="1"/>
          </p:cNvSpPr>
          <p:nvPr>
            <p:ph idx="1"/>
          </p:nvPr>
        </p:nvSpPr>
        <p:spPr/>
        <p:txBody>
          <a:bodyPr/>
          <a:lstStyle/>
          <a:p>
            <a:pPr marL="0" indent="0" algn="ctr">
              <a:buNone/>
            </a:pPr>
            <a:r>
              <a:rPr lang="en-US" sz="3200" dirty="0"/>
              <a:t>Prescribing 5 tablets of 5mg oxycodone reduces the need for recue prescriptions by 4.5%</a:t>
            </a:r>
          </a:p>
          <a:p>
            <a:pPr marL="0" indent="0" algn="ctr">
              <a:buNone/>
            </a:pPr>
            <a:endParaRPr lang="en-US" sz="3200" dirty="0"/>
          </a:p>
          <a:p>
            <a:pPr marL="0" indent="0" algn="ctr">
              <a:buNone/>
            </a:pPr>
            <a:r>
              <a:rPr lang="en-US" sz="3200" dirty="0"/>
              <a:t>Patients and surgeons should use this information to have an informed discussion regarding the need for an opioid prescription following IHR </a:t>
            </a:r>
          </a:p>
        </p:txBody>
      </p:sp>
    </p:spTree>
    <p:extLst>
      <p:ext uri="{BB962C8B-B14F-4D97-AF65-F5344CB8AC3E}">
        <p14:creationId xmlns:p14="http://schemas.microsoft.com/office/powerpoint/2010/main" val="673390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10515600" cy="4351338"/>
          </a:xfrm>
        </p:spPr>
        <p:txBody>
          <a:bodyPr/>
          <a:lstStyle/>
          <a:p>
            <a:pPr marL="0" indent="0">
              <a:buNone/>
            </a:pPr>
            <a:r>
              <a:rPr lang="en-US" sz="2800" dirty="0"/>
              <a:t>Participating Sites:</a:t>
            </a:r>
          </a:p>
          <a:p>
            <a:r>
              <a:rPr lang="en-US" sz="2800" dirty="0"/>
              <a:t>California Hernia Specialist</a:t>
            </a:r>
          </a:p>
          <a:p>
            <a:r>
              <a:rPr lang="en-US" sz="2800" dirty="0"/>
              <a:t>Cleveland Clinic Foundation- Florida</a:t>
            </a:r>
          </a:p>
          <a:p>
            <a:r>
              <a:rPr lang="en-US" sz="2800" dirty="0"/>
              <a:t>Cleveland Clinic Foundation- Ohio</a:t>
            </a:r>
          </a:p>
          <a:p>
            <a:r>
              <a:rPr lang="en-US" sz="2800" dirty="0"/>
              <a:t>Medical College of Wisconsin</a:t>
            </a:r>
          </a:p>
          <a:p>
            <a:r>
              <a:rPr lang="en-US" sz="2800" dirty="0"/>
              <a:t>North York General Hospital</a:t>
            </a:r>
          </a:p>
          <a:p>
            <a:r>
              <a:rPr lang="en-US" sz="2800" dirty="0"/>
              <a:t>Prisma Health </a:t>
            </a:r>
          </a:p>
          <a:p>
            <a:r>
              <a:rPr lang="en-US" sz="2800" dirty="0"/>
              <a:t>University Hospital</a:t>
            </a:r>
          </a:p>
          <a:p>
            <a:r>
              <a:rPr lang="en-US" sz="2800" dirty="0"/>
              <a:t>University of Tennessee College of Medicine – Knoxville </a:t>
            </a:r>
          </a:p>
        </p:txBody>
      </p:sp>
      <p:sp>
        <p:nvSpPr>
          <p:cNvPr id="2" name="Title 1"/>
          <p:cNvSpPr>
            <a:spLocks noGrp="1"/>
          </p:cNvSpPr>
          <p:nvPr>
            <p:ph type="title"/>
          </p:nvPr>
        </p:nvSpPr>
        <p:spPr/>
        <p:txBody>
          <a:bodyPr/>
          <a:lstStyle/>
          <a:p>
            <a:r>
              <a:rPr lang="en-US" dirty="0"/>
              <a:t>Acknowledgments</a:t>
            </a:r>
          </a:p>
        </p:txBody>
      </p:sp>
      <p:sp>
        <p:nvSpPr>
          <p:cNvPr id="4" name="Content Placeholder 2">
            <a:extLst>
              <a:ext uri="{FF2B5EF4-FFF2-40B4-BE49-F238E27FC236}">
                <a16:creationId xmlns:a16="http://schemas.microsoft.com/office/drawing/2014/main" id="{1F145EB7-4CC9-FF77-67DC-2D60B3D234CB}"/>
              </a:ext>
            </a:extLst>
          </p:cNvPr>
          <p:cNvSpPr txBox="1">
            <a:spLocks/>
          </p:cNvSpPr>
          <p:nvPr/>
        </p:nvSpPr>
        <p:spPr>
          <a:xfrm>
            <a:off x="228600" y="1240412"/>
            <a:ext cx="6629400" cy="4129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ACHQC Nopioids Collaborative </a:t>
            </a:r>
          </a:p>
        </p:txBody>
      </p:sp>
    </p:spTree>
    <p:extLst>
      <p:ext uri="{BB962C8B-B14F-4D97-AF65-F5344CB8AC3E}">
        <p14:creationId xmlns:p14="http://schemas.microsoft.com/office/powerpoint/2010/main" val="260986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sz="3200" dirty="0"/>
              <a:t>No relevant disclosures to report </a:t>
            </a:r>
          </a:p>
          <a:p>
            <a:pPr marL="0" indent="0">
              <a:buNone/>
            </a:pPr>
            <a:endParaRPr lang="en-US" sz="3200" dirty="0"/>
          </a:p>
        </p:txBody>
      </p:sp>
    </p:spTree>
    <p:extLst>
      <p:ext uri="{BB962C8B-B14F-4D97-AF65-F5344CB8AC3E}">
        <p14:creationId xmlns:p14="http://schemas.microsoft.com/office/powerpoint/2010/main" val="242426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1F089-9856-B845-F650-FB42A0FED9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2388C-755F-48BB-3A4F-071A7AF03EF6}"/>
              </a:ext>
            </a:extLst>
          </p:cNvPr>
          <p:cNvSpPr>
            <a:spLocks noGrp="1"/>
          </p:cNvSpPr>
          <p:nvPr>
            <p:ph idx="1"/>
          </p:nvPr>
        </p:nvSpPr>
        <p:spPr>
          <a:xfrm>
            <a:off x="1371600" y="1653381"/>
            <a:ext cx="4572000" cy="5414963"/>
          </a:xfrm>
        </p:spPr>
        <p:txBody>
          <a:bodyPr/>
          <a:lstStyle/>
          <a:p>
            <a:pPr marL="0" indent="0">
              <a:buNone/>
            </a:pPr>
            <a:r>
              <a:rPr lang="en-US" sz="1800" dirty="0"/>
              <a:t>Surgeons:</a:t>
            </a:r>
          </a:p>
          <a:p>
            <a:r>
              <a:rPr lang="en-US" sz="1800" dirty="0"/>
              <a:t>Ajita  Prabhu MD</a:t>
            </a:r>
          </a:p>
          <a:p>
            <a:r>
              <a:rPr lang="en-US" sz="1800" dirty="0"/>
              <a:t>Aldo </a:t>
            </a:r>
            <a:r>
              <a:rPr lang="en-US" sz="1800" dirty="0" err="1"/>
              <a:t>Fafaj</a:t>
            </a:r>
            <a:r>
              <a:rPr lang="en-US" sz="1800" dirty="0"/>
              <a:t> MD</a:t>
            </a:r>
          </a:p>
          <a:p>
            <a:r>
              <a:rPr lang="en-US" sz="1800" dirty="0"/>
              <a:t>Alfredo Carbonell MD</a:t>
            </a:r>
          </a:p>
          <a:p>
            <a:r>
              <a:rPr lang="en-US" sz="1800" dirty="0"/>
              <a:t>Amitabh Goel MD</a:t>
            </a:r>
          </a:p>
          <a:p>
            <a:r>
              <a:rPr lang="en-US" sz="1800" dirty="0"/>
              <a:t>Ana Pena MD</a:t>
            </a:r>
          </a:p>
          <a:p>
            <a:r>
              <a:rPr lang="en-US" sz="1800" dirty="0"/>
              <a:t>Benjamin Miller MD</a:t>
            </a:r>
          </a:p>
          <a:p>
            <a:r>
              <a:rPr lang="en-US" sz="1800" dirty="0"/>
              <a:t>Christian </a:t>
            </a:r>
            <a:r>
              <a:rPr lang="en-US" sz="1800" dirty="0" err="1"/>
              <a:t>Massier</a:t>
            </a:r>
            <a:r>
              <a:rPr lang="en-US" sz="1800" dirty="0"/>
              <a:t> MD</a:t>
            </a:r>
          </a:p>
          <a:p>
            <a:r>
              <a:rPr lang="en-US" sz="1800" dirty="0"/>
              <a:t>Clayton Petro MD</a:t>
            </a:r>
          </a:p>
          <a:p>
            <a:r>
              <a:rPr lang="en-US" sz="1800" dirty="0"/>
              <a:t>David Krpata MD</a:t>
            </a:r>
          </a:p>
          <a:p>
            <a:r>
              <a:rPr lang="en-US" sz="1800" dirty="0"/>
              <a:t>Diya </a:t>
            </a:r>
            <a:r>
              <a:rPr lang="en-US" sz="1800" dirty="0" err="1"/>
              <a:t>Alaedeen</a:t>
            </a:r>
            <a:r>
              <a:rPr lang="en-US" sz="1800" dirty="0"/>
              <a:t> MD</a:t>
            </a:r>
          </a:p>
          <a:p>
            <a:r>
              <a:rPr lang="en-US" sz="1800" dirty="0"/>
              <a:t>Emanuele Lo Menzo MD</a:t>
            </a:r>
          </a:p>
          <a:p>
            <a:r>
              <a:rPr lang="en-US" sz="1800" dirty="0"/>
              <a:t>Jeremy Warren MD</a:t>
            </a:r>
          </a:p>
          <a:p>
            <a:pPr marL="0" indent="0">
              <a:buNone/>
            </a:pPr>
            <a:endParaRPr lang="en-US" sz="1800" dirty="0"/>
          </a:p>
        </p:txBody>
      </p:sp>
      <p:sp>
        <p:nvSpPr>
          <p:cNvPr id="2" name="Title 1">
            <a:extLst>
              <a:ext uri="{FF2B5EF4-FFF2-40B4-BE49-F238E27FC236}">
                <a16:creationId xmlns:a16="http://schemas.microsoft.com/office/drawing/2014/main" id="{7580D75B-5E32-8355-0E0B-CF8B12C2C841}"/>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47326174-F1CD-BD61-AF87-82B82D5DBD3A}"/>
              </a:ext>
            </a:extLst>
          </p:cNvPr>
          <p:cNvSpPr txBox="1">
            <a:spLocks/>
          </p:cNvSpPr>
          <p:nvPr/>
        </p:nvSpPr>
        <p:spPr>
          <a:xfrm>
            <a:off x="5943600" y="1631962"/>
            <a:ext cx="4572000" cy="541496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r>
              <a:rPr lang="en-US" sz="1800" dirty="0"/>
              <a:t>Joshua Lyons MD</a:t>
            </a:r>
          </a:p>
          <a:p>
            <a:r>
              <a:rPr lang="en-US" sz="1800" dirty="0"/>
              <a:t>Kaela Blake MD</a:t>
            </a:r>
          </a:p>
          <a:p>
            <a:r>
              <a:rPr lang="en-US" sz="1800" dirty="0"/>
              <a:t>Kevin Baier MD</a:t>
            </a:r>
          </a:p>
          <a:p>
            <a:r>
              <a:rPr lang="en-US" sz="1800" dirty="0"/>
              <a:t>Lucas Beffa MD</a:t>
            </a:r>
          </a:p>
          <a:p>
            <a:r>
              <a:rPr lang="en-US" sz="1800" dirty="0"/>
              <a:t>Luciano </a:t>
            </a:r>
            <a:r>
              <a:rPr lang="en-US" sz="1800" dirty="0" err="1"/>
              <a:t>Tastaldi</a:t>
            </a:r>
            <a:r>
              <a:rPr lang="en-US" sz="1800" dirty="0"/>
              <a:t> MD</a:t>
            </a:r>
          </a:p>
          <a:p>
            <a:r>
              <a:rPr lang="en-US" sz="1800" dirty="0"/>
              <a:t>Matthew Goldblatt MD</a:t>
            </a:r>
          </a:p>
          <a:p>
            <a:r>
              <a:rPr lang="en-US" sz="1800" dirty="0"/>
              <a:t>Megan Melland-Smith MD</a:t>
            </a:r>
          </a:p>
          <a:p>
            <a:r>
              <a:rPr lang="en-US" sz="1800" dirty="0"/>
              <a:t>Michael Rosen MD</a:t>
            </a:r>
          </a:p>
          <a:p>
            <a:r>
              <a:rPr lang="en-US" sz="1800" dirty="0"/>
              <a:t>Rana Higgins MD</a:t>
            </a:r>
          </a:p>
          <a:p>
            <a:r>
              <a:rPr lang="en-US" sz="1800" dirty="0"/>
              <a:t>Roy Mayank MD</a:t>
            </a:r>
          </a:p>
          <a:p>
            <a:r>
              <a:rPr lang="en-US" sz="1800" dirty="0"/>
              <a:t>Samuel </a:t>
            </a:r>
            <a:r>
              <a:rPr lang="en-US" sz="1800" dirty="0" err="1"/>
              <a:t>Szomstein</a:t>
            </a:r>
            <a:r>
              <a:rPr lang="en-US" sz="1800" dirty="0"/>
              <a:t> MD</a:t>
            </a:r>
          </a:p>
          <a:p>
            <a:r>
              <a:rPr lang="en-US" sz="1800" dirty="0"/>
              <a:t>Todd Harris</a:t>
            </a:r>
          </a:p>
          <a:p>
            <a:r>
              <a:rPr lang="en-US" sz="1800" dirty="0"/>
              <a:t>Wes Love MD</a:t>
            </a:r>
          </a:p>
          <a:p>
            <a:endParaRPr lang="en-US" sz="1800" dirty="0"/>
          </a:p>
        </p:txBody>
      </p:sp>
      <p:sp>
        <p:nvSpPr>
          <p:cNvPr id="7" name="Content Placeholder 2">
            <a:extLst>
              <a:ext uri="{FF2B5EF4-FFF2-40B4-BE49-F238E27FC236}">
                <a16:creationId xmlns:a16="http://schemas.microsoft.com/office/drawing/2014/main" id="{846A4903-844F-673E-0911-47582F9EBAAB}"/>
              </a:ext>
            </a:extLst>
          </p:cNvPr>
          <p:cNvSpPr txBox="1">
            <a:spLocks/>
          </p:cNvSpPr>
          <p:nvPr/>
        </p:nvSpPr>
        <p:spPr>
          <a:xfrm>
            <a:off x="228600" y="1240412"/>
            <a:ext cx="6629400" cy="4129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ACHQC Nopioids Collaborative </a:t>
            </a:r>
          </a:p>
        </p:txBody>
      </p:sp>
    </p:spTree>
    <p:extLst>
      <p:ext uri="{BB962C8B-B14F-4D97-AF65-F5344CB8AC3E}">
        <p14:creationId xmlns:p14="http://schemas.microsoft.com/office/powerpoint/2010/main" val="175371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8AB7-4A75-BFD9-2D60-92BF512E8A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97755-1FD5-4969-4C69-AC6613D31516}"/>
              </a:ext>
            </a:extLst>
          </p:cNvPr>
          <p:cNvSpPr>
            <a:spLocks noGrp="1"/>
          </p:cNvSpPr>
          <p:nvPr>
            <p:ph idx="1"/>
          </p:nvPr>
        </p:nvSpPr>
        <p:spPr>
          <a:xfrm>
            <a:off x="1371600" y="1735369"/>
            <a:ext cx="4572000" cy="2760431"/>
          </a:xfrm>
        </p:spPr>
        <p:txBody>
          <a:bodyPr/>
          <a:lstStyle/>
          <a:p>
            <a:pPr marL="0" indent="0">
              <a:buNone/>
            </a:pPr>
            <a:r>
              <a:rPr lang="en-US" sz="1800" dirty="0"/>
              <a:t>Statistical Staff:</a:t>
            </a:r>
          </a:p>
          <a:p>
            <a:r>
              <a:rPr lang="en-US" sz="1800" dirty="0"/>
              <a:t>Chao Tu</a:t>
            </a:r>
          </a:p>
          <a:p>
            <a:r>
              <a:rPr lang="en-US" sz="1800" dirty="0"/>
              <a:t>Li-Ching Huang</a:t>
            </a:r>
          </a:p>
          <a:p>
            <a:r>
              <a:rPr lang="en-US" sz="1800" dirty="0"/>
              <a:t>Li Tang</a:t>
            </a:r>
          </a:p>
          <a:p>
            <a:pPr marL="0" indent="0">
              <a:buNone/>
            </a:pPr>
            <a:endParaRPr lang="en-US" sz="1800" dirty="0"/>
          </a:p>
        </p:txBody>
      </p:sp>
      <p:sp>
        <p:nvSpPr>
          <p:cNvPr id="2" name="Title 1">
            <a:extLst>
              <a:ext uri="{FF2B5EF4-FFF2-40B4-BE49-F238E27FC236}">
                <a16:creationId xmlns:a16="http://schemas.microsoft.com/office/drawing/2014/main" id="{33D9E72D-4FCC-B5EF-FA0C-214BF0C1BA17}"/>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EB98919D-F7BD-2634-DDAD-6AE1B1762668}"/>
              </a:ext>
            </a:extLst>
          </p:cNvPr>
          <p:cNvSpPr txBox="1">
            <a:spLocks/>
          </p:cNvSpPr>
          <p:nvPr/>
        </p:nvSpPr>
        <p:spPr>
          <a:xfrm>
            <a:off x="5943600" y="1421618"/>
            <a:ext cx="4572000" cy="541496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endParaRPr lang="en-US" sz="1800" dirty="0"/>
          </a:p>
        </p:txBody>
      </p:sp>
      <p:sp>
        <p:nvSpPr>
          <p:cNvPr id="4" name="Content Placeholder 2">
            <a:extLst>
              <a:ext uri="{FF2B5EF4-FFF2-40B4-BE49-F238E27FC236}">
                <a16:creationId xmlns:a16="http://schemas.microsoft.com/office/drawing/2014/main" id="{2DA75A57-FBBF-22AF-7F16-E2F19284928B}"/>
              </a:ext>
            </a:extLst>
          </p:cNvPr>
          <p:cNvSpPr txBox="1">
            <a:spLocks/>
          </p:cNvSpPr>
          <p:nvPr/>
        </p:nvSpPr>
        <p:spPr>
          <a:xfrm>
            <a:off x="228600" y="1240412"/>
            <a:ext cx="6629400" cy="4129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ACHQC Nopioids Collaborative </a:t>
            </a:r>
          </a:p>
        </p:txBody>
      </p:sp>
    </p:spTree>
    <p:extLst>
      <p:ext uri="{BB962C8B-B14F-4D97-AF65-F5344CB8AC3E}">
        <p14:creationId xmlns:p14="http://schemas.microsoft.com/office/powerpoint/2010/main" val="2148301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EE99-CEC1-D5B6-92C2-338177D327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E82CC-D7C9-8385-ECBE-B329079F3D27}"/>
              </a:ext>
            </a:extLst>
          </p:cNvPr>
          <p:cNvSpPr>
            <a:spLocks noGrp="1"/>
          </p:cNvSpPr>
          <p:nvPr>
            <p:ph idx="1"/>
          </p:nvPr>
        </p:nvSpPr>
        <p:spPr>
          <a:xfrm>
            <a:off x="1371600" y="1676401"/>
            <a:ext cx="5562600" cy="4953000"/>
          </a:xfrm>
        </p:spPr>
        <p:txBody>
          <a:bodyPr/>
          <a:lstStyle/>
          <a:p>
            <a:pPr marL="0" indent="0">
              <a:buNone/>
            </a:pPr>
            <a:r>
              <a:rPr lang="en-US" sz="1600" dirty="0"/>
              <a:t>Support Staff:</a:t>
            </a:r>
          </a:p>
          <a:p>
            <a:r>
              <a:rPr lang="en-US" sz="1600" dirty="0"/>
              <a:t>Abby Birrell</a:t>
            </a:r>
          </a:p>
          <a:p>
            <a:r>
              <a:rPr lang="en-US" sz="1600" dirty="0"/>
              <a:t>Aileen Beckler</a:t>
            </a:r>
          </a:p>
          <a:p>
            <a:r>
              <a:rPr lang="en-US" sz="1600" dirty="0"/>
              <a:t>Alvaro Carvalho </a:t>
            </a:r>
          </a:p>
          <a:p>
            <a:r>
              <a:rPr lang="en-US" sz="1600" dirty="0"/>
              <a:t>Ana Paula Lacombe</a:t>
            </a:r>
          </a:p>
          <a:p>
            <a:r>
              <a:rPr lang="en-US" sz="1600" dirty="0"/>
              <a:t>Ayanna Cooper</a:t>
            </a:r>
          </a:p>
          <a:p>
            <a:r>
              <a:rPr lang="en-US" sz="1600" dirty="0"/>
              <a:t>Elizabeth LaFontaine</a:t>
            </a:r>
          </a:p>
          <a:p>
            <a:r>
              <a:rPr lang="en-US" sz="1600" dirty="0"/>
              <a:t>Erika Schmidt</a:t>
            </a:r>
          </a:p>
          <a:p>
            <a:r>
              <a:rPr lang="en-US" sz="1600" dirty="0"/>
              <a:t>Jalen Plaster</a:t>
            </a:r>
          </a:p>
          <a:p>
            <a:r>
              <a:rPr lang="en-US" sz="1600" dirty="0"/>
              <a:t>Kimberly Miles </a:t>
            </a:r>
          </a:p>
          <a:p>
            <a:r>
              <a:rPr lang="en-US" sz="1600" dirty="0"/>
              <a:t>Mauricio Sarmiento Cobos</a:t>
            </a:r>
          </a:p>
          <a:p>
            <a:r>
              <a:rPr lang="en-US" sz="1600" dirty="0"/>
              <a:t>Mahamad Mohamad</a:t>
            </a:r>
          </a:p>
          <a:p>
            <a:r>
              <a:rPr lang="en-US" sz="1600" dirty="0"/>
              <a:t>William Bennett</a:t>
            </a:r>
          </a:p>
        </p:txBody>
      </p:sp>
      <p:sp>
        <p:nvSpPr>
          <p:cNvPr id="2" name="Title 1">
            <a:extLst>
              <a:ext uri="{FF2B5EF4-FFF2-40B4-BE49-F238E27FC236}">
                <a16:creationId xmlns:a16="http://schemas.microsoft.com/office/drawing/2014/main" id="{78D5A56B-4B4D-043B-3AA7-5755CECD8875}"/>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044AB0FB-1949-6EF4-D783-8E639FE1C5E2}"/>
              </a:ext>
            </a:extLst>
          </p:cNvPr>
          <p:cNvSpPr txBox="1">
            <a:spLocks/>
          </p:cNvSpPr>
          <p:nvPr/>
        </p:nvSpPr>
        <p:spPr>
          <a:xfrm>
            <a:off x="5943600" y="1421618"/>
            <a:ext cx="4572000" cy="541496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endParaRPr lang="en-US" sz="1800" dirty="0"/>
          </a:p>
        </p:txBody>
      </p:sp>
      <p:pic>
        <p:nvPicPr>
          <p:cNvPr id="7" name="Picture 6">
            <a:extLst>
              <a:ext uri="{FF2B5EF4-FFF2-40B4-BE49-F238E27FC236}">
                <a16:creationId xmlns:a16="http://schemas.microsoft.com/office/drawing/2014/main" id="{A6EA960C-5388-8D9C-4F9C-1CE1A742DBA1}"/>
              </a:ext>
            </a:extLst>
          </p:cNvPr>
          <p:cNvPicPr>
            <a:picLocks noChangeAspect="1"/>
          </p:cNvPicPr>
          <p:nvPr/>
        </p:nvPicPr>
        <p:blipFill>
          <a:blip r:embed="rId2"/>
          <a:stretch>
            <a:fillRect/>
          </a:stretch>
        </p:blipFill>
        <p:spPr>
          <a:xfrm>
            <a:off x="6096000" y="2723118"/>
            <a:ext cx="5023755" cy="1496438"/>
          </a:xfrm>
          <a:prstGeom prst="rect">
            <a:avLst/>
          </a:prstGeom>
        </p:spPr>
      </p:pic>
      <p:sp>
        <p:nvSpPr>
          <p:cNvPr id="8" name="Content Placeholder 2">
            <a:extLst>
              <a:ext uri="{FF2B5EF4-FFF2-40B4-BE49-F238E27FC236}">
                <a16:creationId xmlns:a16="http://schemas.microsoft.com/office/drawing/2014/main" id="{8FE09288-333D-EE36-7932-A4AD5ED786D7}"/>
              </a:ext>
            </a:extLst>
          </p:cNvPr>
          <p:cNvSpPr txBox="1">
            <a:spLocks/>
          </p:cNvSpPr>
          <p:nvPr/>
        </p:nvSpPr>
        <p:spPr>
          <a:xfrm>
            <a:off x="228600" y="1240412"/>
            <a:ext cx="6629400" cy="41296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ACHQC Nopioids Collaborative </a:t>
            </a:r>
          </a:p>
        </p:txBody>
      </p:sp>
    </p:spTree>
    <p:extLst>
      <p:ext uri="{BB962C8B-B14F-4D97-AF65-F5344CB8AC3E}">
        <p14:creationId xmlns:p14="http://schemas.microsoft.com/office/powerpoint/2010/main" val="161516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69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5EC0-6806-6025-8D12-ECD707AC87F0}"/>
            </a:ext>
          </a:extLst>
        </p:cNvPr>
        <p:cNvGrpSpPr/>
        <p:nvPr/>
      </p:nvGrpSpPr>
      <p:grpSpPr>
        <a:xfrm>
          <a:off x="0" y="0"/>
          <a:ext cx="0" cy="0"/>
          <a:chOff x="0" y="0"/>
          <a:chExt cx="0" cy="0"/>
        </a:xfrm>
      </p:grpSpPr>
    </p:spTree>
    <p:extLst>
      <p:ext uri="{BB962C8B-B14F-4D97-AF65-F5344CB8AC3E}">
        <p14:creationId xmlns:p14="http://schemas.microsoft.com/office/powerpoint/2010/main" val="3564641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14BC-9987-22D1-EB16-394D4E2F2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D0743-985C-AF20-39BC-47C722D6D37D}"/>
              </a:ext>
            </a:extLst>
          </p:cNvPr>
          <p:cNvSpPr>
            <a:spLocks noGrp="1"/>
          </p:cNvSpPr>
          <p:nvPr>
            <p:ph type="title"/>
          </p:nvPr>
        </p:nvSpPr>
        <p:spPr/>
        <p:txBody>
          <a:bodyPr/>
          <a:lstStyle/>
          <a:p>
            <a:r>
              <a:rPr lang="en-US" dirty="0"/>
              <a:t>Who called:</a:t>
            </a:r>
          </a:p>
        </p:txBody>
      </p:sp>
      <p:sp>
        <p:nvSpPr>
          <p:cNvPr id="4" name="Content Placeholder 2">
            <a:extLst>
              <a:ext uri="{FF2B5EF4-FFF2-40B4-BE49-F238E27FC236}">
                <a16:creationId xmlns:a16="http://schemas.microsoft.com/office/drawing/2014/main" id="{2A53497D-2CBA-0AEB-A28C-ECAB594CB5FB}"/>
              </a:ext>
            </a:extLst>
          </p:cNvPr>
          <p:cNvSpPr txBox="1">
            <a:spLocks/>
          </p:cNvSpPr>
          <p:nvPr/>
        </p:nvSpPr>
        <p:spPr>
          <a:xfrm>
            <a:off x="304800" y="2057400"/>
            <a:ext cx="4648200" cy="2143126"/>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Patient:</a:t>
            </a:r>
          </a:p>
          <a:p>
            <a:pPr lvl="1"/>
            <a:r>
              <a:rPr lang="en-US" sz="2000" dirty="0"/>
              <a:t>Male </a:t>
            </a:r>
          </a:p>
          <a:p>
            <a:pPr lvl="1"/>
            <a:r>
              <a:rPr lang="en-US" sz="2000" dirty="0"/>
              <a:t>Median age 60</a:t>
            </a:r>
          </a:p>
          <a:p>
            <a:pPr lvl="1"/>
            <a:r>
              <a:rPr lang="en-US" sz="2000" dirty="0"/>
              <a:t>ASA II-III</a:t>
            </a:r>
          </a:p>
          <a:p>
            <a:pPr lvl="1"/>
            <a:r>
              <a:rPr lang="en-US" sz="2000" dirty="0"/>
              <a:t>BMI&lt; 29</a:t>
            </a:r>
          </a:p>
        </p:txBody>
      </p:sp>
      <p:graphicFrame>
        <p:nvGraphicFramePr>
          <p:cNvPr id="5" name="Table 4">
            <a:extLst>
              <a:ext uri="{FF2B5EF4-FFF2-40B4-BE49-F238E27FC236}">
                <a16:creationId xmlns:a16="http://schemas.microsoft.com/office/drawing/2014/main" id="{0EDB7181-1EEB-1210-A514-3AD77F8DEC5A}"/>
              </a:ext>
            </a:extLst>
          </p:cNvPr>
          <p:cNvGraphicFramePr>
            <a:graphicFrameLocks noGrp="1"/>
          </p:cNvGraphicFramePr>
          <p:nvPr>
            <p:extLst>
              <p:ext uri="{D42A27DB-BD31-4B8C-83A1-F6EECF244321}">
                <p14:modId xmlns:p14="http://schemas.microsoft.com/office/powerpoint/2010/main" val="1354597226"/>
              </p:ext>
            </p:extLst>
          </p:nvPr>
        </p:nvGraphicFramePr>
        <p:xfrm>
          <a:off x="3124200" y="1341120"/>
          <a:ext cx="7956968" cy="5288280"/>
        </p:xfrm>
        <a:graphic>
          <a:graphicData uri="http://schemas.openxmlformats.org/drawingml/2006/table">
            <a:tbl>
              <a:tblPr firstRow="1" bandRow="1">
                <a:tableStyleId>{5C22544A-7EE6-4342-B048-85BDC9FD1C3A}</a:tableStyleId>
              </a:tblPr>
              <a:tblGrid>
                <a:gridCol w="2546230">
                  <a:extLst>
                    <a:ext uri="{9D8B030D-6E8A-4147-A177-3AD203B41FA5}">
                      <a16:colId xmlns:a16="http://schemas.microsoft.com/office/drawing/2014/main" val="406876680"/>
                    </a:ext>
                  </a:extLst>
                </a:gridCol>
                <a:gridCol w="2121858">
                  <a:extLst>
                    <a:ext uri="{9D8B030D-6E8A-4147-A177-3AD203B41FA5}">
                      <a16:colId xmlns:a16="http://schemas.microsoft.com/office/drawing/2014/main" val="2447874461"/>
                    </a:ext>
                  </a:extLst>
                </a:gridCol>
                <a:gridCol w="2015765">
                  <a:extLst>
                    <a:ext uri="{9D8B030D-6E8A-4147-A177-3AD203B41FA5}">
                      <a16:colId xmlns:a16="http://schemas.microsoft.com/office/drawing/2014/main" val="2337259029"/>
                    </a:ext>
                  </a:extLst>
                </a:gridCol>
                <a:gridCol w="1273115">
                  <a:extLst>
                    <a:ext uri="{9D8B030D-6E8A-4147-A177-3AD203B41FA5}">
                      <a16:colId xmlns:a16="http://schemas.microsoft.com/office/drawing/2014/main" val="366659810"/>
                    </a:ext>
                  </a:extLst>
                </a:gridCol>
              </a:tblGrid>
              <a:tr h="304800">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No call </a:t>
                      </a:r>
                    </a:p>
                    <a:p>
                      <a:pPr marL="0" marR="0" algn="ctr">
                        <a:spcBef>
                          <a:spcPts val="500"/>
                        </a:spcBef>
                        <a:spcAft>
                          <a:spcPts val="500"/>
                        </a:spcAft>
                        <a:buNone/>
                      </a:pPr>
                      <a:r>
                        <a:rPr lang="en-US" sz="1400" dirty="0">
                          <a:effectLst/>
                        </a:rPr>
                        <a:t>n=839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Call</a:t>
                      </a:r>
                    </a:p>
                    <a:p>
                      <a:pPr marL="0" marR="0" algn="ctr">
                        <a:spcBef>
                          <a:spcPts val="500"/>
                        </a:spcBef>
                        <a:spcAft>
                          <a:spcPts val="500"/>
                        </a:spcAft>
                        <a:buNone/>
                      </a:pPr>
                      <a:r>
                        <a:rPr lang="en-US" sz="1400" dirty="0">
                          <a:effectLst/>
                          <a:latin typeface="Aptos" panose="020B0004020202020204" pitchFamily="34" charset="0"/>
                          <a:ea typeface="Aptos" panose="020B0004020202020204" pitchFamily="34" charset="0"/>
                          <a:cs typeface="Times New Roman" panose="02020603050405020304" pitchFamily="18" charset="0"/>
                        </a:rPr>
                        <a:t>N= 50</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latin typeface="Aptos" panose="020B0004020202020204" pitchFamily="34" charset="0"/>
                          <a:ea typeface="Aptos" panose="020B0004020202020204" pitchFamily="34" charset="0"/>
                          <a:cs typeface="Times New Roman" panose="02020603050405020304" pitchFamily="18" charset="0"/>
                        </a:rPr>
                        <a:t>p value</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6444047"/>
                  </a:ext>
                </a:extLst>
              </a:tr>
              <a:tr h="109888">
                <a:tc>
                  <a:txBody>
                    <a:bodyPr/>
                    <a:lstStyle/>
                    <a:p>
                      <a:pPr marL="0" marR="0">
                        <a:spcBef>
                          <a:spcPts val="500"/>
                        </a:spcBef>
                        <a:spcAft>
                          <a:spcPts val="500"/>
                        </a:spcAft>
                        <a:buNone/>
                      </a:pPr>
                      <a:r>
                        <a:rPr lang="en-US" sz="1400" dirty="0">
                          <a:effectLst/>
                        </a:rPr>
                        <a:t>Recurrent Repair</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60 (7.3%)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5 (10.0%)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1632091"/>
                  </a:ext>
                </a:extLst>
              </a:tr>
              <a:tr h="109888">
                <a:tc>
                  <a:txBody>
                    <a:bodyPr/>
                    <a:lstStyle/>
                    <a:p>
                      <a:pPr marL="0" marR="0">
                        <a:spcBef>
                          <a:spcPts val="500"/>
                        </a:spcBef>
                        <a:spcAft>
                          <a:spcPts val="500"/>
                        </a:spcAft>
                        <a:buNone/>
                      </a:pPr>
                      <a:r>
                        <a:rPr lang="en-US" sz="1400" dirty="0">
                          <a:effectLst/>
                        </a:rPr>
                        <a:t>Scrotal component</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55 (12.0%)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 (12.9%)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0.8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258075"/>
                  </a:ext>
                </a:extLst>
              </a:tr>
              <a:tr h="165768">
                <a:tc>
                  <a:txBody>
                    <a:bodyPr/>
                    <a:lstStyle/>
                    <a:p>
                      <a:pPr marL="0" marR="0">
                        <a:spcBef>
                          <a:spcPts val="500"/>
                        </a:spcBef>
                        <a:spcAft>
                          <a:spcPts val="500"/>
                        </a:spcAft>
                        <a:buNone/>
                      </a:pPr>
                      <a:r>
                        <a:rPr lang="en-US" sz="1400" dirty="0">
                          <a:effectLst/>
                        </a:rPr>
                        <a:t>Hernia size &gt;3 cm or &gt; 2 finger</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96 (17.5%)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5 (14.7%)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0.9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789644"/>
                  </a:ext>
                </a:extLst>
              </a:tr>
              <a:tr h="109888">
                <a:tc>
                  <a:txBody>
                    <a:bodyPr/>
                    <a:lstStyle/>
                    <a:p>
                      <a:pPr marL="0" marR="0">
                        <a:spcBef>
                          <a:spcPts val="500"/>
                        </a:spcBef>
                        <a:spcAft>
                          <a:spcPts val="500"/>
                        </a:spcAft>
                        <a:buNone/>
                      </a:pPr>
                      <a:r>
                        <a:rPr lang="en-US" sz="1400" dirty="0">
                          <a:effectLst/>
                        </a:rPr>
                        <a:t>Bilateral repair</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185 (22.1%)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16 (32%)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3422791"/>
                  </a:ext>
                </a:extLst>
              </a:tr>
              <a:tr h="196248">
                <a:tc>
                  <a:txBody>
                    <a:bodyPr/>
                    <a:lstStyle/>
                    <a:p>
                      <a:pPr marL="0" marR="0">
                        <a:spcBef>
                          <a:spcPts val="500"/>
                        </a:spcBef>
                        <a:spcAft>
                          <a:spcPts val="500"/>
                        </a:spcAft>
                        <a:buNone/>
                      </a:pPr>
                      <a:r>
                        <a:rPr lang="en-US" sz="1400" dirty="0">
                          <a:effectLst/>
                        </a:rPr>
                        <a:t>Surgical Approach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0.9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40972"/>
                  </a:ext>
                </a:extLst>
              </a:tr>
              <a:tr h="109888">
                <a:tc>
                  <a:txBody>
                    <a:bodyPr/>
                    <a:lstStyle/>
                    <a:p>
                      <a:pPr marL="0" marR="0">
                        <a:spcBef>
                          <a:spcPts val="500"/>
                        </a:spcBef>
                        <a:spcAft>
                          <a:spcPts val="500"/>
                        </a:spcAft>
                        <a:buNone/>
                      </a:pPr>
                      <a:r>
                        <a:rPr lang="en-US" sz="1400" dirty="0">
                          <a:effectLst/>
                        </a:rPr>
                        <a:t>    Open</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166 (19.8%)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8 (16.0%)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62628211"/>
                  </a:ext>
                </a:extLst>
              </a:tr>
              <a:tr h="109888">
                <a:tc>
                  <a:txBody>
                    <a:bodyPr/>
                    <a:lstStyle/>
                    <a:p>
                      <a:pPr marL="0" marR="0">
                        <a:spcBef>
                          <a:spcPts val="500"/>
                        </a:spcBef>
                        <a:spcAft>
                          <a:spcPts val="500"/>
                        </a:spcAft>
                        <a:buNone/>
                      </a:pPr>
                      <a:r>
                        <a:rPr lang="en-US" sz="1400">
                          <a:effectLst/>
                        </a:rPr>
                        <a:t>    Laparoscopic</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609 (72.7%)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39 (78.0%)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2682318"/>
                  </a:ext>
                </a:extLst>
              </a:tr>
              <a:tr h="109888">
                <a:tc>
                  <a:txBody>
                    <a:bodyPr/>
                    <a:lstStyle/>
                    <a:p>
                      <a:pPr marL="0" marR="0">
                        <a:spcBef>
                          <a:spcPts val="500"/>
                        </a:spcBef>
                        <a:spcAft>
                          <a:spcPts val="500"/>
                        </a:spcAft>
                        <a:buNone/>
                      </a:pPr>
                      <a:r>
                        <a:rPr lang="en-US" sz="1400">
                          <a:effectLst/>
                        </a:rPr>
                        <a:t>    Robotic</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62 (7.4%)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3 (6.0%)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2295020"/>
                  </a:ext>
                </a:extLst>
              </a:tr>
              <a:tr h="109888">
                <a:tc>
                  <a:txBody>
                    <a:bodyPr/>
                    <a:lstStyle/>
                    <a:p>
                      <a:pPr marL="0" marR="0">
                        <a:spcBef>
                          <a:spcPts val="500"/>
                        </a:spcBef>
                        <a:spcAft>
                          <a:spcPts val="500"/>
                        </a:spcAft>
                        <a:buNone/>
                      </a:pPr>
                      <a:r>
                        <a:rPr lang="en-US" sz="1400" dirty="0">
                          <a:effectLst/>
                        </a:rPr>
                        <a:t>Neurectomy</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64 (47.4%)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 (14.3%)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0.1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55346259"/>
                  </a:ext>
                </a:extLst>
              </a:tr>
              <a:tr h="254000">
                <a:tc>
                  <a:txBody>
                    <a:bodyPr/>
                    <a:lstStyle/>
                    <a:p>
                      <a:pPr marL="0" marR="0">
                        <a:spcBef>
                          <a:spcPts val="500"/>
                        </a:spcBef>
                        <a:spcAft>
                          <a:spcPts val="500"/>
                        </a:spcAft>
                        <a:buNone/>
                      </a:pPr>
                      <a:r>
                        <a:rPr lang="en-US" sz="1400" dirty="0">
                          <a:effectLst/>
                        </a:rPr>
                        <a:t>Concomitant UHR</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45 (5.4%)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3 (6.1%)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9558318"/>
                  </a:ext>
                </a:extLst>
              </a:tr>
              <a:tr h="109888">
                <a:tc>
                  <a:txBody>
                    <a:bodyPr/>
                    <a:lstStyle/>
                    <a:p>
                      <a:pPr marL="0" marR="0">
                        <a:spcBef>
                          <a:spcPts val="500"/>
                        </a:spcBef>
                        <a:spcAft>
                          <a:spcPts val="500"/>
                        </a:spcAft>
                        <a:buNone/>
                      </a:pPr>
                      <a:r>
                        <a:rPr lang="en-US" sz="1400" dirty="0">
                          <a:effectLst/>
                        </a:rPr>
                        <a:t>Operative Time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0.006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418706"/>
                  </a:ext>
                </a:extLst>
              </a:tr>
              <a:tr h="109888">
                <a:tc>
                  <a:txBody>
                    <a:bodyPr/>
                    <a:lstStyle/>
                    <a:p>
                      <a:pPr marL="0" marR="0">
                        <a:spcBef>
                          <a:spcPts val="500"/>
                        </a:spcBef>
                        <a:spcAft>
                          <a:spcPts val="500"/>
                        </a:spcAft>
                        <a:buNone/>
                      </a:pPr>
                      <a:r>
                        <a:rPr lang="en-US" sz="1400" dirty="0">
                          <a:effectLst/>
                        </a:rPr>
                        <a:t>    0-59 minutes</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460 (55.3%)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16 (32.7%)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8281039"/>
                  </a:ext>
                </a:extLst>
              </a:tr>
              <a:tr h="109888">
                <a:tc>
                  <a:txBody>
                    <a:bodyPr/>
                    <a:lstStyle/>
                    <a:p>
                      <a:pPr marL="0" marR="0">
                        <a:spcBef>
                          <a:spcPts val="500"/>
                        </a:spcBef>
                        <a:spcAft>
                          <a:spcPts val="500"/>
                        </a:spcAft>
                        <a:buNone/>
                      </a:pPr>
                      <a:r>
                        <a:rPr lang="en-US" sz="1400" dirty="0">
                          <a:effectLst/>
                        </a:rPr>
                        <a:t>    60-119 minutes</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322 (38.7%)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31 (63.3%)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42719"/>
                  </a:ext>
                </a:extLst>
              </a:tr>
              <a:tr h="109888">
                <a:tc>
                  <a:txBody>
                    <a:bodyPr/>
                    <a:lstStyle/>
                    <a:p>
                      <a:pPr marL="0" marR="0">
                        <a:spcBef>
                          <a:spcPts val="500"/>
                        </a:spcBef>
                        <a:spcAft>
                          <a:spcPts val="500"/>
                        </a:spcAft>
                        <a:buNone/>
                      </a:pPr>
                      <a:r>
                        <a:rPr lang="en-US" sz="1400" dirty="0">
                          <a:effectLst/>
                        </a:rPr>
                        <a:t>    120-179 minutes</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45 (5.4%)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2 (4.0%)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04662844"/>
                  </a:ext>
                </a:extLst>
              </a:tr>
              <a:tr h="109888">
                <a:tc>
                  <a:txBody>
                    <a:bodyPr/>
                    <a:lstStyle/>
                    <a:p>
                      <a:pPr marL="0" marR="0">
                        <a:spcBef>
                          <a:spcPts val="500"/>
                        </a:spcBef>
                        <a:spcAft>
                          <a:spcPts val="500"/>
                        </a:spcAft>
                        <a:buNone/>
                      </a:pPr>
                      <a:r>
                        <a:rPr lang="en-US" sz="1400">
                          <a:effectLst/>
                        </a:rPr>
                        <a:t>    180-239 minutes</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5 (0.6%)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 (0%)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66348724"/>
                  </a:ext>
                </a:extLst>
              </a:tr>
              <a:tr h="109888">
                <a:tc>
                  <a:txBody>
                    <a:bodyPr/>
                    <a:lstStyle/>
                    <a:p>
                      <a:pPr marL="0" marR="0">
                        <a:spcBef>
                          <a:spcPts val="500"/>
                        </a:spcBef>
                        <a:spcAft>
                          <a:spcPts val="500"/>
                        </a:spcAft>
                        <a:buNone/>
                      </a:pPr>
                      <a:r>
                        <a:rPr lang="en-US" sz="1400" dirty="0">
                          <a:effectLst/>
                        </a:rPr>
                        <a:t>Tablets taken</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&lt;0.001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6413200"/>
                  </a:ext>
                </a:extLst>
              </a:tr>
              <a:tr h="109888">
                <a:tc>
                  <a:txBody>
                    <a:bodyPr/>
                    <a:lstStyle/>
                    <a:p>
                      <a:pPr marL="0" marR="0">
                        <a:spcBef>
                          <a:spcPts val="500"/>
                        </a:spcBef>
                        <a:spcAft>
                          <a:spcPts val="500"/>
                        </a:spcAft>
                        <a:buNone/>
                      </a:pPr>
                      <a:r>
                        <a:rPr lang="en-US" sz="1400">
                          <a:effectLst/>
                        </a:rPr>
                        <a:t>    0</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498 (77.6%)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7 (18.9%)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8757276"/>
                  </a:ext>
                </a:extLst>
              </a:tr>
              <a:tr h="109888">
                <a:tc>
                  <a:txBody>
                    <a:bodyPr/>
                    <a:lstStyle/>
                    <a:p>
                      <a:pPr marL="0" marR="0">
                        <a:spcBef>
                          <a:spcPts val="500"/>
                        </a:spcBef>
                        <a:spcAft>
                          <a:spcPts val="500"/>
                        </a:spcAft>
                        <a:buNone/>
                      </a:pPr>
                      <a:r>
                        <a:rPr lang="en-US" sz="1400" dirty="0">
                          <a:effectLst/>
                        </a:rPr>
                        <a:t>    1-2</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66 (10.3%)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8 (21.6%)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87574986"/>
                  </a:ext>
                </a:extLst>
              </a:tr>
              <a:tr h="109888">
                <a:tc>
                  <a:txBody>
                    <a:bodyPr/>
                    <a:lstStyle/>
                    <a:p>
                      <a:pPr marL="0" marR="0">
                        <a:spcBef>
                          <a:spcPts val="500"/>
                        </a:spcBef>
                        <a:spcAft>
                          <a:spcPts val="500"/>
                        </a:spcAft>
                        <a:buNone/>
                      </a:pPr>
                      <a:r>
                        <a:rPr lang="en-US" sz="1400" dirty="0">
                          <a:effectLst/>
                        </a:rPr>
                        <a:t>    3-4</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33 (5.1%)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 (10.8%)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71603392"/>
                  </a:ext>
                </a:extLst>
              </a:tr>
              <a:tr h="109888">
                <a:tc>
                  <a:txBody>
                    <a:bodyPr/>
                    <a:lstStyle/>
                    <a:p>
                      <a:pPr marL="0" marR="0">
                        <a:spcBef>
                          <a:spcPts val="500"/>
                        </a:spcBef>
                        <a:spcAft>
                          <a:spcPts val="500"/>
                        </a:spcAft>
                        <a:buNone/>
                      </a:pPr>
                      <a:r>
                        <a:rPr lang="en-US" sz="1400">
                          <a:effectLst/>
                        </a:rPr>
                        <a:t>    5-10</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41 (6.4%)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15 (40.5%)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9616518"/>
                  </a:ext>
                </a:extLst>
              </a:tr>
              <a:tr h="109888">
                <a:tc>
                  <a:txBody>
                    <a:bodyPr/>
                    <a:lstStyle/>
                    <a:p>
                      <a:pPr marL="0" marR="0">
                        <a:spcBef>
                          <a:spcPts val="500"/>
                        </a:spcBef>
                        <a:spcAft>
                          <a:spcPts val="500"/>
                        </a:spcAft>
                        <a:buNone/>
                      </a:pPr>
                      <a:r>
                        <a:rPr lang="en-US" sz="1400">
                          <a:effectLst/>
                        </a:rPr>
                        <a:t>    11-15</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0 (0%)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 (10.8%)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a:effectLst/>
                        </a:rPr>
                        <a:t>         </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0524337"/>
                  </a:ext>
                </a:extLst>
              </a:tr>
              <a:tr h="109888">
                <a:tc>
                  <a:txBody>
                    <a:bodyPr/>
                    <a:lstStyle/>
                    <a:p>
                      <a:pPr marL="0" marR="0">
                        <a:spcBef>
                          <a:spcPts val="500"/>
                        </a:spcBef>
                        <a:spcAft>
                          <a:spcPts val="500"/>
                        </a:spcAft>
                        <a:buNone/>
                      </a:pPr>
                      <a:r>
                        <a:rPr lang="en-US" sz="1400">
                          <a:effectLst/>
                        </a:rPr>
                        <a:t>    16-30</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4 (0.6%)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1 (2.7%)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marL="0" marR="0" algn="ctr">
                        <a:spcBef>
                          <a:spcPts val="500"/>
                        </a:spcBef>
                        <a:spcAft>
                          <a:spcPts val="500"/>
                        </a:spcAft>
                        <a:buNone/>
                      </a:pPr>
                      <a:r>
                        <a:rPr lang="en-US" sz="1400" dirty="0">
                          <a:effectLst/>
                        </a:rPr>
                        <a:t>         </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01543839"/>
                  </a:ext>
                </a:extLst>
              </a:tr>
            </a:tbl>
          </a:graphicData>
        </a:graphic>
      </p:graphicFrame>
      <p:sp>
        <p:nvSpPr>
          <p:cNvPr id="7" name="Rectangle 6">
            <a:extLst>
              <a:ext uri="{FF2B5EF4-FFF2-40B4-BE49-F238E27FC236}">
                <a16:creationId xmlns:a16="http://schemas.microsoft.com/office/drawing/2014/main" id="{23AFFA28-CFDB-DDEB-D9A0-202100F82C56}"/>
              </a:ext>
            </a:extLst>
          </p:cNvPr>
          <p:cNvSpPr/>
          <p:nvPr/>
        </p:nvSpPr>
        <p:spPr>
          <a:xfrm>
            <a:off x="9829800" y="4038600"/>
            <a:ext cx="12192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Rectangle 2">
            <a:extLst>
              <a:ext uri="{FF2B5EF4-FFF2-40B4-BE49-F238E27FC236}">
                <a16:creationId xmlns:a16="http://schemas.microsoft.com/office/drawing/2014/main" id="{88058446-C4D1-CD48-4E40-66F0D9DA2394}"/>
              </a:ext>
            </a:extLst>
          </p:cNvPr>
          <p:cNvSpPr/>
          <p:nvPr/>
        </p:nvSpPr>
        <p:spPr>
          <a:xfrm>
            <a:off x="9829800" y="5105400"/>
            <a:ext cx="12192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66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9F083-2037-8C73-05D3-C8415F53C2D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08CA9D2-885B-CE27-33F7-D6443C673D0E}"/>
              </a:ext>
            </a:extLst>
          </p:cNvPr>
          <p:cNvSpPr>
            <a:spLocks noGrp="1"/>
          </p:cNvSpPr>
          <p:nvPr>
            <p:ph type="title"/>
          </p:nvPr>
        </p:nvSpPr>
        <p:spPr>
          <a:xfrm>
            <a:off x="0" y="228600"/>
            <a:ext cx="12192000" cy="1325563"/>
          </a:xfrm>
        </p:spPr>
        <p:txBody>
          <a:bodyPr/>
          <a:lstStyle/>
          <a:p>
            <a:r>
              <a:rPr lang="en-US" dirty="0"/>
              <a:t>Background</a:t>
            </a:r>
          </a:p>
        </p:txBody>
      </p:sp>
      <p:pic>
        <p:nvPicPr>
          <p:cNvPr id="3" name="Picture 2">
            <a:extLst>
              <a:ext uri="{FF2B5EF4-FFF2-40B4-BE49-F238E27FC236}">
                <a16:creationId xmlns:a16="http://schemas.microsoft.com/office/drawing/2014/main" id="{0844673D-F9BA-B16B-F3D3-0000B684D0C6}"/>
              </a:ext>
            </a:extLst>
          </p:cNvPr>
          <p:cNvPicPr>
            <a:picLocks noChangeAspect="1"/>
          </p:cNvPicPr>
          <p:nvPr/>
        </p:nvPicPr>
        <p:blipFill>
          <a:blip r:embed="rId3"/>
          <a:stretch>
            <a:fillRect/>
          </a:stretch>
        </p:blipFill>
        <p:spPr>
          <a:xfrm>
            <a:off x="5687334" y="2095187"/>
            <a:ext cx="6106377" cy="2124371"/>
          </a:xfrm>
          <a:prstGeom prst="rect">
            <a:avLst/>
          </a:prstGeom>
        </p:spPr>
      </p:pic>
      <p:pic>
        <p:nvPicPr>
          <p:cNvPr id="5" name="Picture 4">
            <a:extLst>
              <a:ext uri="{FF2B5EF4-FFF2-40B4-BE49-F238E27FC236}">
                <a16:creationId xmlns:a16="http://schemas.microsoft.com/office/drawing/2014/main" id="{AE9A0C67-042C-BE9C-C6B3-0A290BFF9A24}"/>
              </a:ext>
            </a:extLst>
          </p:cNvPr>
          <p:cNvPicPr>
            <a:picLocks noChangeAspect="1"/>
          </p:cNvPicPr>
          <p:nvPr/>
        </p:nvPicPr>
        <p:blipFill>
          <a:blip r:embed="rId4"/>
          <a:stretch>
            <a:fillRect/>
          </a:stretch>
        </p:blipFill>
        <p:spPr>
          <a:xfrm>
            <a:off x="5687334" y="4219558"/>
            <a:ext cx="6087325" cy="1267002"/>
          </a:xfrm>
          <a:prstGeom prst="rect">
            <a:avLst/>
          </a:prstGeom>
        </p:spPr>
      </p:pic>
      <p:pic>
        <p:nvPicPr>
          <p:cNvPr id="9" name="Picture 8">
            <a:extLst>
              <a:ext uri="{FF2B5EF4-FFF2-40B4-BE49-F238E27FC236}">
                <a16:creationId xmlns:a16="http://schemas.microsoft.com/office/drawing/2014/main" id="{0184B0C3-DE6F-52A4-6965-DD48D8201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64" y="1219200"/>
            <a:ext cx="4496426" cy="3000358"/>
          </a:xfrm>
          <a:prstGeom prst="rect">
            <a:avLst/>
          </a:prstGeom>
        </p:spPr>
      </p:pic>
      <p:pic>
        <p:nvPicPr>
          <p:cNvPr id="11" name="Picture 10">
            <a:extLst>
              <a:ext uri="{FF2B5EF4-FFF2-40B4-BE49-F238E27FC236}">
                <a16:creationId xmlns:a16="http://schemas.microsoft.com/office/drawing/2014/main" id="{0948E01C-EBAD-388C-177C-C7E90F5FE5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835" y="4300652"/>
            <a:ext cx="4495800" cy="2528888"/>
          </a:xfrm>
          <a:prstGeom prst="rect">
            <a:avLst/>
          </a:prstGeom>
        </p:spPr>
      </p:pic>
    </p:spTree>
    <p:extLst>
      <p:ext uri="{BB962C8B-B14F-4D97-AF65-F5344CB8AC3E}">
        <p14:creationId xmlns:p14="http://schemas.microsoft.com/office/powerpoint/2010/main" val="360672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B183-EF6E-3E74-22EA-9F60F7AC2D8F}"/>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A5717E-BC25-9E12-050B-F0B884E754BE}"/>
              </a:ext>
            </a:extLst>
          </p:cNvPr>
          <p:cNvPicPr>
            <a:picLocks noGrp="1" noChangeAspect="1"/>
          </p:cNvPicPr>
          <p:nvPr>
            <p:ph idx="1"/>
          </p:nvPr>
        </p:nvPicPr>
        <p:blipFill>
          <a:blip r:embed="rId3"/>
          <a:stretch>
            <a:fillRect/>
          </a:stretch>
        </p:blipFill>
        <p:spPr>
          <a:xfrm>
            <a:off x="1524000" y="1536577"/>
            <a:ext cx="9059539" cy="3591426"/>
          </a:xfrm>
          <a:prstGeom prst="rect">
            <a:avLst/>
          </a:prstGeom>
        </p:spPr>
      </p:pic>
      <p:pic>
        <p:nvPicPr>
          <p:cNvPr id="7" name="Picture 6">
            <a:extLst>
              <a:ext uri="{FF2B5EF4-FFF2-40B4-BE49-F238E27FC236}">
                <a16:creationId xmlns:a16="http://schemas.microsoft.com/office/drawing/2014/main" id="{7981BBB7-5839-6C21-7CA8-C08562AECCB4}"/>
              </a:ext>
            </a:extLst>
          </p:cNvPr>
          <p:cNvPicPr>
            <a:picLocks noChangeAspect="1"/>
          </p:cNvPicPr>
          <p:nvPr/>
        </p:nvPicPr>
        <p:blipFill>
          <a:blip r:embed="rId4"/>
          <a:stretch>
            <a:fillRect/>
          </a:stretch>
        </p:blipFill>
        <p:spPr>
          <a:xfrm>
            <a:off x="1905000" y="5286251"/>
            <a:ext cx="8516539" cy="885949"/>
          </a:xfrm>
          <a:prstGeom prst="rect">
            <a:avLst/>
          </a:prstGeom>
        </p:spPr>
      </p:pic>
      <p:sp>
        <p:nvSpPr>
          <p:cNvPr id="6" name="Title 1">
            <a:extLst>
              <a:ext uri="{FF2B5EF4-FFF2-40B4-BE49-F238E27FC236}">
                <a16:creationId xmlns:a16="http://schemas.microsoft.com/office/drawing/2014/main" id="{7EE2905F-AEA6-6956-3C24-03052D502E39}"/>
              </a:ext>
            </a:extLst>
          </p:cNvPr>
          <p:cNvSpPr>
            <a:spLocks noGrp="1"/>
          </p:cNvSpPr>
          <p:nvPr>
            <p:ph type="title"/>
          </p:nvPr>
        </p:nvSpPr>
        <p:spPr>
          <a:xfrm>
            <a:off x="0" y="228600"/>
            <a:ext cx="12192000" cy="1325563"/>
          </a:xfrm>
        </p:spPr>
        <p:txBody>
          <a:bodyPr/>
          <a:lstStyle/>
          <a:p>
            <a:r>
              <a:rPr lang="en-US" dirty="0"/>
              <a:t>Background</a:t>
            </a:r>
          </a:p>
        </p:txBody>
      </p:sp>
    </p:spTree>
    <p:extLst>
      <p:ext uri="{BB962C8B-B14F-4D97-AF65-F5344CB8AC3E}">
        <p14:creationId xmlns:p14="http://schemas.microsoft.com/office/powerpoint/2010/main" val="410963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3441-69A7-82C3-2C69-8B643499918F}"/>
              </a:ext>
            </a:extLst>
          </p:cNvPr>
          <p:cNvSpPr>
            <a:spLocks noGrp="1"/>
          </p:cNvSpPr>
          <p:nvPr>
            <p:ph type="title"/>
          </p:nvPr>
        </p:nvSpPr>
        <p:spPr/>
        <p:txBody>
          <a:bodyPr/>
          <a:lstStyle/>
          <a:p>
            <a:r>
              <a:rPr lang="en-US" dirty="0"/>
              <a:t>Background</a:t>
            </a:r>
          </a:p>
        </p:txBody>
      </p:sp>
      <p:pic>
        <p:nvPicPr>
          <p:cNvPr id="5" name="Content Placeholder 4">
            <a:extLst>
              <a:ext uri="{FF2B5EF4-FFF2-40B4-BE49-F238E27FC236}">
                <a16:creationId xmlns:a16="http://schemas.microsoft.com/office/drawing/2014/main" id="{23139FF3-2BFF-5140-FC47-7B8BFC08FF80}"/>
              </a:ext>
            </a:extLst>
          </p:cNvPr>
          <p:cNvPicPr>
            <a:picLocks noGrp="1" noChangeAspect="1"/>
          </p:cNvPicPr>
          <p:nvPr>
            <p:ph idx="1"/>
          </p:nvPr>
        </p:nvPicPr>
        <p:blipFill>
          <a:blip r:embed="rId3"/>
          <a:stretch>
            <a:fillRect/>
          </a:stretch>
        </p:blipFill>
        <p:spPr>
          <a:xfrm>
            <a:off x="0" y="1219200"/>
            <a:ext cx="5877745" cy="2829320"/>
          </a:xfrm>
          <a:prstGeom prst="rect">
            <a:avLst/>
          </a:prstGeom>
        </p:spPr>
      </p:pic>
      <p:pic>
        <p:nvPicPr>
          <p:cNvPr id="7" name="Picture 6">
            <a:extLst>
              <a:ext uri="{FF2B5EF4-FFF2-40B4-BE49-F238E27FC236}">
                <a16:creationId xmlns:a16="http://schemas.microsoft.com/office/drawing/2014/main" id="{3765732C-52BA-1EF1-02FF-1BCEBF77D416}"/>
              </a:ext>
            </a:extLst>
          </p:cNvPr>
          <p:cNvPicPr>
            <a:picLocks noChangeAspect="1"/>
          </p:cNvPicPr>
          <p:nvPr/>
        </p:nvPicPr>
        <p:blipFill>
          <a:blip r:embed="rId4"/>
          <a:stretch>
            <a:fillRect/>
          </a:stretch>
        </p:blipFill>
        <p:spPr>
          <a:xfrm>
            <a:off x="3624978" y="2514600"/>
            <a:ext cx="8440117" cy="4343400"/>
          </a:xfrm>
          <a:prstGeom prst="rect">
            <a:avLst/>
          </a:prstGeom>
        </p:spPr>
      </p:pic>
      <p:sp>
        <p:nvSpPr>
          <p:cNvPr id="8" name="Rectangle 7">
            <a:extLst>
              <a:ext uri="{FF2B5EF4-FFF2-40B4-BE49-F238E27FC236}">
                <a16:creationId xmlns:a16="http://schemas.microsoft.com/office/drawing/2014/main" id="{2CAAC42C-57C5-1203-1939-59318802C7AB}"/>
              </a:ext>
            </a:extLst>
          </p:cNvPr>
          <p:cNvSpPr/>
          <p:nvPr/>
        </p:nvSpPr>
        <p:spPr>
          <a:xfrm>
            <a:off x="3657600" y="3505200"/>
            <a:ext cx="8382000" cy="3887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46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A30A-DF18-F2D4-0B5A-BD24036BD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15D77-6C40-9E93-03C6-141FB7B52901}"/>
              </a:ext>
            </a:extLst>
          </p:cNvPr>
          <p:cNvSpPr>
            <a:spLocks noGrp="1"/>
          </p:cNvSpPr>
          <p:nvPr>
            <p:ph type="title"/>
          </p:nvPr>
        </p:nvSpPr>
        <p:spPr/>
        <p:txBody>
          <a:bodyPr/>
          <a:lstStyle/>
          <a:p>
            <a:r>
              <a:rPr lang="en-US" dirty="0"/>
              <a:t>Background</a:t>
            </a:r>
          </a:p>
        </p:txBody>
      </p:sp>
      <p:pic>
        <p:nvPicPr>
          <p:cNvPr id="7" name="Content Placeholder 6">
            <a:extLst>
              <a:ext uri="{FF2B5EF4-FFF2-40B4-BE49-F238E27FC236}">
                <a16:creationId xmlns:a16="http://schemas.microsoft.com/office/drawing/2014/main" id="{2FD7BFE8-465C-0EED-04A3-DBB8F409BDC6}"/>
              </a:ext>
            </a:extLst>
          </p:cNvPr>
          <p:cNvPicPr>
            <a:picLocks noGrp="1" noChangeAspect="1"/>
          </p:cNvPicPr>
          <p:nvPr>
            <p:ph idx="1"/>
          </p:nvPr>
        </p:nvPicPr>
        <p:blipFill>
          <a:blip r:embed="rId3"/>
          <a:stretch>
            <a:fillRect/>
          </a:stretch>
        </p:blipFill>
        <p:spPr>
          <a:xfrm>
            <a:off x="609600" y="3429000"/>
            <a:ext cx="4351246" cy="1743244"/>
          </a:xfrm>
          <a:prstGeom prst="rect">
            <a:avLst/>
          </a:prstGeom>
        </p:spPr>
      </p:pic>
      <p:pic>
        <p:nvPicPr>
          <p:cNvPr id="5" name="Picture 4">
            <a:extLst>
              <a:ext uri="{FF2B5EF4-FFF2-40B4-BE49-F238E27FC236}">
                <a16:creationId xmlns:a16="http://schemas.microsoft.com/office/drawing/2014/main" id="{3928E925-1DC3-B05D-27D1-330AFF5E6340}"/>
              </a:ext>
            </a:extLst>
          </p:cNvPr>
          <p:cNvPicPr>
            <a:picLocks noChangeAspect="1"/>
          </p:cNvPicPr>
          <p:nvPr/>
        </p:nvPicPr>
        <p:blipFill>
          <a:blip r:embed="rId4"/>
          <a:stretch>
            <a:fillRect/>
          </a:stretch>
        </p:blipFill>
        <p:spPr>
          <a:xfrm>
            <a:off x="533400" y="1295400"/>
            <a:ext cx="6240108" cy="2209800"/>
          </a:xfrm>
          <a:prstGeom prst="rect">
            <a:avLst/>
          </a:prstGeom>
        </p:spPr>
      </p:pic>
      <p:sp>
        <p:nvSpPr>
          <p:cNvPr id="8" name="Content Placeholder 2">
            <a:extLst>
              <a:ext uri="{FF2B5EF4-FFF2-40B4-BE49-F238E27FC236}">
                <a16:creationId xmlns:a16="http://schemas.microsoft.com/office/drawing/2014/main" id="{BCC22557-1554-BE5C-155B-35D8A540E146}"/>
              </a:ext>
            </a:extLst>
          </p:cNvPr>
          <p:cNvSpPr txBox="1">
            <a:spLocks/>
          </p:cNvSpPr>
          <p:nvPr/>
        </p:nvSpPr>
        <p:spPr>
          <a:xfrm>
            <a:off x="5638800" y="2258133"/>
            <a:ext cx="6172200" cy="4351338"/>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a:p>
            <a:pPr marL="0" indent="0" algn="ctr">
              <a:buNone/>
            </a:pPr>
            <a:r>
              <a:rPr lang="en-US" sz="2000" dirty="0"/>
              <a:t>“Non-opioid and non-steroidal anti-inflammatory medications should be used for postoperative pain management [..] Opioids are recommended in limited circumstances”</a:t>
            </a:r>
          </a:p>
          <a:p>
            <a:pPr marL="0" indent="0" algn="ctr">
              <a:buNone/>
            </a:pPr>
            <a:r>
              <a:rPr lang="en-US" sz="2000" dirty="0"/>
              <a:t>[…]</a:t>
            </a:r>
          </a:p>
          <a:p>
            <a:pPr marL="0" indent="0" algn="ctr">
              <a:buNone/>
            </a:pPr>
            <a:r>
              <a:rPr lang="en-US" sz="2000" dirty="0"/>
              <a:t>“</a:t>
            </a:r>
            <a:r>
              <a:rPr lang="en-US" sz="2000" b="1" dirty="0"/>
              <a:t>weakness</a:t>
            </a:r>
            <a:r>
              <a:rPr lang="en-US" sz="2000" dirty="0"/>
              <a:t> in the review presented in this chapter stems from the </a:t>
            </a:r>
            <a:r>
              <a:rPr lang="en-US" sz="2000" b="1" dirty="0"/>
              <a:t>variation in quality of the available randomized trials</a:t>
            </a:r>
            <a:r>
              <a:rPr lang="en-US" sz="2000" dirty="0"/>
              <a:t>.”</a:t>
            </a:r>
          </a:p>
          <a:p>
            <a:pPr marL="0" indent="0" algn="ctr">
              <a:buNone/>
            </a:pPr>
            <a:endParaRPr lang="en-US" sz="2000" dirty="0"/>
          </a:p>
        </p:txBody>
      </p:sp>
    </p:spTree>
    <p:extLst>
      <p:ext uri="{BB962C8B-B14F-4D97-AF65-F5344CB8AC3E}">
        <p14:creationId xmlns:p14="http://schemas.microsoft.com/office/powerpoint/2010/main" val="225341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81E4-E2C0-0E7B-845E-4D9F88271D7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9A554CA-370F-E64A-1BFC-5D336BF1368D}"/>
              </a:ext>
            </a:extLst>
          </p:cNvPr>
          <p:cNvSpPr>
            <a:spLocks noGrp="1"/>
          </p:cNvSpPr>
          <p:nvPr>
            <p:ph idx="1"/>
          </p:nvPr>
        </p:nvSpPr>
        <p:spPr>
          <a:xfrm>
            <a:off x="6111607" y="2590800"/>
            <a:ext cx="5585824" cy="2508008"/>
          </a:xfrm>
        </p:spPr>
        <p:txBody>
          <a:bodyPr/>
          <a:lstStyle/>
          <a:p>
            <a:r>
              <a:rPr lang="en-US" sz="2400" dirty="0"/>
              <a:t>Retrospective review of LIHR</a:t>
            </a:r>
          </a:p>
          <a:p>
            <a:pPr lvl="1"/>
            <a:r>
              <a:rPr lang="en-US" sz="2000" dirty="0"/>
              <a:t>67% used  ≤ 4 tablets opioids. </a:t>
            </a:r>
          </a:p>
          <a:p>
            <a:pPr lvl="1"/>
            <a:r>
              <a:rPr lang="en-US" sz="2000" dirty="0"/>
              <a:t>4% of patients required refill</a:t>
            </a:r>
          </a:p>
          <a:p>
            <a:pPr lvl="1"/>
            <a:r>
              <a:rPr lang="en-US" sz="2000" dirty="0"/>
              <a:t>For every 1 tablet of oxycodone, 12% increase in the odds of refill </a:t>
            </a:r>
          </a:p>
          <a:p>
            <a:pPr marL="457200" lvl="1" indent="0">
              <a:buNone/>
            </a:pPr>
            <a:endParaRPr lang="en-US" sz="2000" dirty="0"/>
          </a:p>
        </p:txBody>
      </p:sp>
      <p:pic>
        <p:nvPicPr>
          <p:cNvPr id="5" name="Picture 4">
            <a:extLst>
              <a:ext uri="{FF2B5EF4-FFF2-40B4-BE49-F238E27FC236}">
                <a16:creationId xmlns:a16="http://schemas.microsoft.com/office/drawing/2014/main" id="{D87316AC-1E58-7554-94D7-A3EF63F999F8}"/>
              </a:ext>
            </a:extLst>
          </p:cNvPr>
          <p:cNvPicPr>
            <a:picLocks noChangeAspect="1"/>
          </p:cNvPicPr>
          <p:nvPr/>
        </p:nvPicPr>
        <p:blipFill>
          <a:blip r:embed="rId3"/>
          <a:stretch>
            <a:fillRect/>
          </a:stretch>
        </p:blipFill>
        <p:spPr>
          <a:xfrm>
            <a:off x="407488" y="2286000"/>
            <a:ext cx="5585824" cy="2575075"/>
          </a:xfrm>
          <a:prstGeom prst="rect">
            <a:avLst/>
          </a:prstGeom>
        </p:spPr>
      </p:pic>
    </p:spTree>
    <p:extLst>
      <p:ext uri="{BB962C8B-B14F-4D97-AF65-F5344CB8AC3E}">
        <p14:creationId xmlns:p14="http://schemas.microsoft.com/office/powerpoint/2010/main" val="212094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9576-931E-C016-6B0A-DE1D1623DD61}"/>
              </a:ext>
            </a:extLst>
          </p:cNvPr>
          <p:cNvSpPr>
            <a:spLocks noGrp="1"/>
          </p:cNvSpPr>
          <p:nvPr>
            <p:ph type="title"/>
          </p:nvPr>
        </p:nvSpPr>
        <p:spPr/>
        <p:txBody>
          <a:bodyPr/>
          <a:lstStyle/>
          <a:p>
            <a:r>
              <a:rPr lang="en-US" dirty="0"/>
              <a:t>Primary Aim</a:t>
            </a:r>
          </a:p>
        </p:txBody>
      </p:sp>
      <p:sp>
        <p:nvSpPr>
          <p:cNvPr id="3" name="Content Placeholder 2">
            <a:extLst>
              <a:ext uri="{FF2B5EF4-FFF2-40B4-BE49-F238E27FC236}">
                <a16:creationId xmlns:a16="http://schemas.microsoft.com/office/drawing/2014/main" id="{5A8184A7-A721-1294-F2C7-F25AF47DF7F4}"/>
              </a:ext>
            </a:extLst>
          </p:cNvPr>
          <p:cNvSpPr>
            <a:spLocks noGrp="1"/>
          </p:cNvSpPr>
          <p:nvPr>
            <p:ph idx="1"/>
          </p:nvPr>
        </p:nvSpPr>
        <p:spPr>
          <a:xfrm>
            <a:off x="609600" y="1981200"/>
            <a:ext cx="11049000" cy="4351338"/>
          </a:xfrm>
        </p:spPr>
        <p:txBody>
          <a:bodyPr/>
          <a:lstStyle/>
          <a:p>
            <a:pPr marL="0" indent="0" algn="ctr">
              <a:buNone/>
            </a:pPr>
            <a:r>
              <a:rPr lang="en-US" dirty="0"/>
              <a:t>Determine if no opioid prescription was </a:t>
            </a:r>
            <a:r>
              <a:rPr lang="en-US" b="1" dirty="0"/>
              <a:t>non-inferior </a:t>
            </a:r>
            <a:r>
              <a:rPr lang="en-US" dirty="0"/>
              <a:t>compared to opioid prescription for patient refill requests following inguinal hernia repair </a:t>
            </a:r>
          </a:p>
        </p:txBody>
      </p:sp>
    </p:spTree>
    <p:extLst>
      <p:ext uri="{BB962C8B-B14F-4D97-AF65-F5344CB8AC3E}">
        <p14:creationId xmlns:p14="http://schemas.microsoft.com/office/powerpoint/2010/main" val="336078885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7495</TotalTime>
  <Words>2535</Words>
  <Application>Microsoft Office PowerPoint</Application>
  <PresentationFormat>Widescreen</PresentationFormat>
  <Paragraphs>630</Paragraphs>
  <Slides>35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Arial</vt:lpstr>
      <vt:lpstr>Calibri</vt:lpstr>
      <vt:lpstr>1_Office Theme</vt:lpstr>
      <vt:lpstr>No Opioids vs. Minimal Opioids Following Inguinal Hernia Repair </vt:lpstr>
      <vt:lpstr>Participating Surgeons</vt:lpstr>
      <vt:lpstr>Disclosures</vt:lpstr>
      <vt:lpstr>Background</vt:lpstr>
      <vt:lpstr>Background</vt:lpstr>
      <vt:lpstr>Background</vt:lpstr>
      <vt:lpstr>Background</vt:lpstr>
      <vt:lpstr>Background</vt:lpstr>
      <vt:lpstr>Primary Aim</vt:lpstr>
      <vt:lpstr>Design</vt:lpstr>
      <vt:lpstr>Participating Sites</vt:lpstr>
      <vt:lpstr>Outcomes</vt:lpstr>
      <vt:lpstr>Methods</vt:lpstr>
      <vt:lpstr>Results</vt:lpstr>
      <vt:lpstr>Results: Patient Characteristics</vt:lpstr>
      <vt:lpstr>Results: Hernia /  Operative Characteristics</vt:lpstr>
      <vt:lpstr>Results: Primary Outcome</vt:lpstr>
      <vt:lpstr>Results: Primary Outcome</vt:lpstr>
      <vt:lpstr>Results: Primary Outcome*</vt:lpstr>
      <vt:lpstr>Results: Primary Outcome*</vt:lpstr>
      <vt:lpstr>Primary Aim</vt:lpstr>
      <vt:lpstr>Results: Primary Outcome*</vt:lpstr>
      <vt:lpstr>Results: Total MME Distributed</vt:lpstr>
      <vt:lpstr>Results: Visits and QOL</vt:lpstr>
      <vt:lpstr>Results: Patient Reported Usage</vt:lpstr>
      <vt:lpstr>PowerPoint Presentation</vt:lpstr>
      <vt:lpstr>Future Directions</vt:lpstr>
      <vt:lpstr>Conclusion</vt:lpstr>
      <vt:lpstr>Acknowledgments</vt:lpstr>
      <vt:lpstr>Acknowledgments</vt:lpstr>
      <vt:lpstr>Acknowledgments</vt:lpstr>
      <vt:lpstr>Acknowledgments</vt:lpstr>
      <vt:lpstr>PowerPoint Presentation</vt:lpstr>
      <vt:lpstr>PowerPoint Presentation</vt:lpstr>
      <vt:lpstr>Who called:</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Graph</dc:title>
  <dc:creator>Zwischenberger, Andrea</dc:creator>
  <cp:lastModifiedBy>Tocci, Noah</cp:lastModifiedBy>
  <cp:revision>87</cp:revision>
  <dcterms:created xsi:type="dcterms:W3CDTF">2014-11-21T19:31:52Z</dcterms:created>
  <dcterms:modified xsi:type="dcterms:W3CDTF">2026-02-21T22:51:19Z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https://ccf.jiveon.com</vt:lpwstr>
  </property>
  <property fmtid="{D5CDD505-2E9C-101B-9397-08002B2CF9AE}" pid="3" name="Offisync_ServerID">
    <vt:lpwstr>94489e31-49ff-43b6-8275-7668cf24c782</vt:lpwstr>
  </property>
  <property fmtid="{D5CDD505-2E9C-101B-9397-08002B2CF9AE}" pid="4" name="Jive_VersionGuid">
    <vt:lpwstr>29132c95-e79f-4857-904a-c29a56c3abc7</vt:lpwstr>
  </property>
  <property fmtid="{D5CDD505-2E9C-101B-9397-08002B2CF9AE}" pid="5" name="Offisync_UniqueId">
    <vt:lpwstr>66832</vt:lpwstr>
  </property>
  <property fmtid="{D5CDD505-2E9C-101B-9397-08002B2CF9AE}" pid="6" name="Jive_LatestUserAccountName">
    <vt:lpwstr>1000508</vt:lpwstr>
  </property>
  <property fmtid="{D5CDD505-2E9C-101B-9397-08002B2CF9AE}" pid="7" name="Offisync_UpdateToken">
    <vt:lpwstr>1</vt:lpwstr>
  </property>
</Properties>
</file>