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60" d="100"/>
          <a:sy n="6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bg>
      <p:bgPr>
        <a:solidFill>
          <a:srgbClr val="0034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471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>
                <a:solidFill>
                  <a:srgbClr val="FFFFFF"/>
                </a:solidFill>
              </a:defRPr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>
                <a:solidFill>
                  <a:srgbClr val="FFFFFF"/>
                </a:solidFill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104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chemeClr val="accent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chemeClr val="accent1"/>
                </a:solidFill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chemeClr val="accent1"/>
                </a:solidFill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chemeClr val="accent1"/>
                </a:solidFill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chemeClr val="accent1"/>
                </a:solidFill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10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10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10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Agenda Subtitle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7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Fact information</a:t>
            </a:r>
          </a:p>
        </p:txBody>
      </p:sp>
      <p:sp>
        <p:nvSpPr>
          <p:cNvPr id="1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80825" y="10675453"/>
            <a:ext cx="201492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Attribution</a:t>
            </a:r>
          </a:p>
        </p:txBody>
      </p:sp>
      <p:sp>
        <p:nvSpPr>
          <p:cNvPr id="13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Hot-air balloons viewed from below against a blue sky"/>
          <p:cNvSpPr>
            <a:spLocks noGrp="1"/>
          </p:cNvSpPr>
          <p:nvPr>
            <p:ph type="pic" sz="quarter" idx="21"/>
          </p:nvPr>
        </p:nvSpPr>
        <p:spPr>
          <a:xfrm>
            <a:off x="15436504" y="1270000"/>
            <a:ext cx="8167167" cy="5422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5" name="Close-up of the top of a hot-air balloon viewed from above"/>
          <p:cNvSpPr>
            <a:spLocks noGrp="1"/>
          </p:cNvSpPr>
          <p:nvPr>
            <p:ph type="pic" sz="quarter" idx="22"/>
          </p:nvPr>
        </p:nvSpPr>
        <p:spPr>
          <a:xfrm>
            <a:off x="15461772" y="7085972"/>
            <a:ext cx="8148414" cy="54322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6" name="Hot-air balloons viewed from below against a blue sky"/>
          <p:cNvSpPr>
            <a:spLocks noGrp="1"/>
          </p:cNvSpPr>
          <p:nvPr>
            <p:ph type="pic" idx="23"/>
          </p:nvPr>
        </p:nvSpPr>
        <p:spPr>
          <a:xfrm>
            <a:off x="-124635" y="1270000"/>
            <a:ext cx="16859219" cy="1123947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Hot-air balloons viewed from below against a blue sky"/>
          <p:cNvSpPr>
            <a:spLocks noGrp="1"/>
          </p:cNvSpPr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lose-up of the top of a hot-air balloon viewed from above"/>
          <p:cNvSpPr>
            <a:spLocks noGrp="1"/>
          </p:cNvSpPr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>
                <a:solidFill>
                  <a:srgbClr val="FFFFFF"/>
                </a:solidFill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23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rgbClr val="FFFFFF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rgbClr val="FFFFFF"/>
                </a:solidFill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rgbClr val="FFFFFF"/>
                </a:solidFill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rgbClr val="FFFFFF"/>
                </a:solidFill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rgbClr val="FFFFFF"/>
                </a:solidFill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lose-up of a hot-air balloon viewed from below"/>
          <p:cNvSpPr>
            <a:spLocks noGrp="1"/>
          </p:cNvSpPr>
          <p:nvPr>
            <p:ph type="pic" idx="21"/>
          </p:nvPr>
        </p:nvSpPr>
        <p:spPr>
          <a:xfrm>
            <a:off x="9226574" y="1270000"/>
            <a:ext cx="16840152" cy="1118443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44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61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Hot-air balloons viewed from below against a blue sky"/>
          <p:cNvSpPr>
            <a:spLocks noGrp="1"/>
          </p:cNvSpPr>
          <p:nvPr>
            <p:ph type="pic" idx="22"/>
          </p:nvPr>
        </p:nvSpPr>
        <p:spPr>
          <a:xfrm>
            <a:off x="8432800" y="1263848"/>
            <a:ext cx="16850011" cy="1118820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72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7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82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bg>
      <p:bgPr>
        <a:solidFill>
          <a:srgbClr val="0034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9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David M. Anderson…"/>
          <p:cNvSpPr txBox="1">
            <a:spLocks noGrp="1"/>
          </p:cNvSpPr>
          <p:nvPr>
            <p:ph type="body" idx="21"/>
          </p:nvPr>
        </p:nvSpPr>
        <p:spPr>
          <a:xfrm>
            <a:off x="18218856" y="10996113"/>
            <a:ext cx="4953487" cy="19050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defTabSz="742950">
              <a:defRPr sz="3239"/>
            </a:pPr>
            <a:r>
              <a:t>David M. Anderson</a:t>
            </a:r>
          </a:p>
          <a:p>
            <a:pPr defTabSz="742950">
              <a:defRPr sz="3239"/>
            </a:pPr>
            <a:r>
              <a:t>Patient Engagement and </a:t>
            </a:r>
          </a:p>
          <a:p>
            <a:pPr defTabSz="742950">
              <a:defRPr sz="3239"/>
            </a:pPr>
            <a:r>
              <a:t>Advocacy Committee </a:t>
            </a:r>
          </a:p>
        </p:txBody>
      </p:sp>
      <p:sp>
        <p:nvSpPr>
          <p:cNvPr id="172" name="My Perspective of ACHQC…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 algn="ctr">
              <a:defRPr sz="8300" spc="-166"/>
            </a:pPr>
            <a:r>
              <a:t>My Perspective of ACHQC</a:t>
            </a:r>
          </a:p>
          <a:p>
            <a:pPr algn="ctr">
              <a:defRPr sz="8300" spc="-166"/>
            </a:pPr>
            <a:r>
              <a:t>and the </a:t>
            </a:r>
          </a:p>
          <a:p>
            <a:pPr algn="ctr">
              <a:defRPr sz="8300" spc="-166"/>
            </a:pPr>
            <a:r>
              <a:t>State of Hernia Care Today</a:t>
            </a:r>
          </a:p>
        </p:txBody>
      </p:sp>
      <p:sp>
        <p:nvSpPr>
          <p:cNvPr id="173" name="ACHQC QI Summit 2026…"/>
          <p:cNvSpPr txBox="1">
            <a:spLocks noGrp="1"/>
          </p:cNvSpPr>
          <p:nvPr>
            <p:ph type="subTitle" sz="quarter" idx="1"/>
          </p:nvPr>
        </p:nvSpPr>
        <p:spPr>
          <a:xfrm>
            <a:off x="1206500" y="7775823"/>
            <a:ext cx="21971000" cy="1905001"/>
          </a:xfrm>
          <a:prstGeom prst="rect">
            <a:avLst/>
          </a:prstGeom>
        </p:spPr>
        <p:txBody>
          <a:bodyPr/>
          <a:lstStyle/>
          <a:p>
            <a:pPr algn="ctr" defTabSz="586104">
              <a:defRPr sz="3905">
                <a:solidFill>
                  <a:schemeClr val="accent1">
                    <a:lumOff val="16847"/>
                  </a:schemeClr>
                </a:solidFill>
              </a:defRPr>
            </a:pPr>
            <a:r>
              <a:t>ACHQC QI Summit 2026</a:t>
            </a:r>
          </a:p>
          <a:p>
            <a:pPr algn="ctr" defTabSz="586104">
              <a:defRPr sz="3905">
                <a:solidFill>
                  <a:schemeClr val="accent1">
                    <a:lumOff val="16847"/>
                  </a:schemeClr>
                </a:solidFill>
              </a:defRPr>
            </a:pPr>
            <a:r>
              <a:t>Denver, Colorado</a:t>
            </a:r>
          </a:p>
          <a:p>
            <a:pPr algn="ctr" defTabSz="586104">
              <a:defRPr sz="3905">
                <a:solidFill>
                  <a:schemeClr val="accent1">
                    <a:lumOff val="16847"/>
                  </a:schemeClr>
                </a:solidFill>
              </a:defRPr>
            </a:pPr>
            <a:r>
              <a:t>February 21, 2026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30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Background…"/>
          <p:cNvSpPr txBox="1">
            <a:spLocks noGrp="1"/>
          </p:cNvSpPr>
          <p:nvPr>
            <p:ph type="body" idx="4294967295"/>
          </p:nvPr>
        </p:nvSpPr>
        <p:spPr>
          <a:xfrm>
            <a:off x="1435692" y="888205"/>
            <a:ext cx="21512616" cy="11939590"/>
          </a:xfrm>
          <a:prstGeom prst="rect">
            <a:avLst/>
          </a:prstGeom>
        </p:spPr>
        <p:txBody>
          <a:bodyPr/>
          <a:lstStyle/>
          <a:p>
            <a:pPr marL="0" indent="0" defTabSz="2316421">
              <a:spcBef>
                <a:spcPts val="4200"/>
              </a:spcBef>
              <a:buSzTx/>
              <a:buNone/>
              <a:defRPr sz="4940" b="1">
                <a:solidFill>
                  <a:srgbClr val="D5D5D5"/>
                </a:solidFill>
              </a:defRPr>
            </a:pPr>
            <a:r>
              <a:t>Background</a:t>
            </a:r>
          </a:p>
          <a:p>
            <a:pPr marL="1158239" lvl="1" indent="-579119" defTabSz="2316421">
              <a:spcBef>
                <a:spcPts val="4200"/>
              </a:spcBef>
              <a:defRPr sz="4560" b="1">
                <a:solidFill>
                  <a:srgbClr val="D5D5D5"/>
                </a:solidFill>
              </a:defRPr>
            </a:pPr>
            <a:r>
              <a:t>69 Year old Male</a:t>
            </a:r>
          </a:p>
          <a:p>
            <a:pPr marL="1158239" lvl="1" indent="-579119" defTabSz="2316421">
              <a:spcBef>
                <a:spcPts val="4200"/>
              </a:spcBef>
              <a:defRPr sz="4560" b="1">
                <a:solidFill>
                  <a:srgbClr val="D5D5D5"/>
                </a:solidFill>
              </a:defRPr>
            </a:pPr>
            <a:r>
              <a:t>Retired Mechanical Engineer</a:t>
            </a:r>
          </a:p>
          <a:p>
            <a:pPr marL="1737360" lvl="2" indent="-579119" defTabSz="2316421">
              <a:spcBef>
                <a:spcPts val="4200"/>
              </a:spcBef>
              <a:defRPr sz="3989">
                <a:solidFill>
                  <a:srgbClr val="D5D5D5"/>
                </a:solidFill>
              </a:defRPr>
            </a:pPr>
            <a:r>
              <a:t>BS/MS University of Tennessee</a:t>
            </a:r>
          </a:p>
          <a:p>
            <a:pPr marL="1737360" lvl="2" indent="-579119" defTabSz="2316421">
              <a:spcBef>
                <a:spcPts val="4200"/>
              </a:spcBef>
              <a:defRPr sz="3989">
                <a:solidFill>
                  <a:srgbClr val="D5D5D5"/>
                </a:solidFill>
              </a:defRPr>
            </a:pPr>
            <a:r>
              <a:t>Licensed in Tennessee, formerly in Alabama</a:t>
            </a:r>
          </a:p>
          <a:p>
            <a:pPr marL="1737360" lvl="2" indent="-579119" defTabSz="2316421">
              <a:spcBef>
                <a:spcPts val="4200"/>
              </a:spcBef>
              <a:defRPr sz="3989">
                <a:solidFill>
                  <a:srgbClr val="D5D5D5"/>
                </a:solidFill>
              </a:defRPr>
            </a:pPr>
            <a:r>
              <a:t>38-yr career</a:t>
            </a:r>
          </a:p>
          <a:p>
            <a:pPr marL="1737360" lvl="2" indent="-579119" defTabSz="2316421">
              <a:spcBef>
                <a:spcPts val="4200"/>
              </a:spcBef>
              <a:defRPr sz="3989">
                <a:solidFill>
                  <a:srgbClr val="D5D5D5"/>
                </a:solidFill>
              </a:defRPr>
            </a:pPr>
            <a:r>
              <a:t>Primarily with NASA at Marshall Space Flight Center, Huntsville AL</a:t>
            </a:r>
          </a:p>
          <a:p>
            <a:pPr marL="1158239" lvl="1" indent="-579119" defTabSz="2316421">
              <a:spcBef>
                <a:spcPts val="4200"/>
              </a:spcBef>
              <a:defRPr sz="4560" b="1">
                <a:solidFill>
                  <a:srgbClr val="D5D5D5"/>
                </a:solidFill>
              </a:defRPr>
            </a:pPr>
            <a:r>
              <a:t>Surgical History Summary</a:t>
            </a:r>
          </a:p>
          <a:p>
            <a:pPr marL="1737360" lvl="2" indent="-579119" defTabSz="2316421">
              <a:spcBef>
                <a:spcPts val="4200"/>
              </a:spcBef>
              <a:defRPr sz="3989">
                <a:solidFill>
                  <a:srgbClr val="D5D5D5"/>
                </a:solidFill>
              </a:defRPr>
            </a:pPr>
            <a:r>
              <a:t>23 Surgeries between 1972 and 2025</a:t>
            </a:r>
          </a:p>
          <a:p>
            <a:pPr marL="1737360" lvl="2" indent="-579119" defTabSz="2316421">
              <a:spcBef>
                <a:spcPts val="4200"/>
              </a:spcBef>
              <a:defRPr sz="3989">
                <a:solidFill>
                  <a:srgbClr val="D5D5D5"/>
                </a:solidFill>
              </a:defRPr>
            </a:pPr>
            <a:r>
              <a:t>9 Abdominal/10 Ocular/4 Miscellaneous</a:t>
            </a:r>
          </a:p>
          <a:p>
            <a:pPr marL="1737360" lvl="2" indent="-579119" defTabSz="2316421">
              <a:spcBef>
                <a:spcPts val="4200"/>
              </a:spcBef>
              <a:defRPr sz="3989">
                <a:solidFill>
                  <a:srgbClr val="D5D5D5"/>
                </a:solidFill>
              </a:defRPr>
            </a:pPr>
            <a:r>
              <a:t>Abdominal Wall Reconstruction in December 2023 at UTMC (Dr. Kaela Blake)</a:t>
            </a:r>
          </a:p>
        </p:txBody>
      </p:sp>
      <p:sp>
        <p:nvSpPr>
          <p:cNvPr id="176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2065050" y="13080999"/>
            <a:ext cx="241403" cy="374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30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Rules of Engagement…"/>
          <p:cNvSpPr txBox="1">
            <a:spLocks noGrp="1"/>
          </p:cNvSpPr>
          <p:nvPr>
            <p:ph type="body" idx="4294967295"/>
          </p:nvPr>
        </p:nvSpPr>
        <p:spPr>
          <a:xfrm>
            <a:off x="1435692" y="888205"/>
            <a:ext cx="21512616" cy="11939590"/>
          </a:xfrm>
          <a:prstGeom prst="rect">
            <a:avLst/>
          </a:prstGeom>
        </p:spPr>
        <p:txBody>
          <a:bodyPr/>
          <a:lstStyle/>
          <a:p>
            <a:pPr marL="0" indent="0" defTabSz="1731220">
              <a:spcBef>
                <a:spcPts val="3100"/>
              </a:spcBef>
              <a:buSzTx/>
              <a:buNone/>
              <a:defRPr sz="3691" b="1">
                <a:solidFill>
                  <a:srgbClr val="D5D5D5"/>
                </a:solidFill>
              </a:defRPr>
            </a:pPr>
            <a:r>
              <a:t>Rules of Engagement</a:t>
            </a:r>
          </a:p>
          <a:p>
            <a:pPr marL="865631" lvl="1" indent="-432815" defTabSz="1731220">
              <a:spcBef>
                <a:spcPts val="3100"/>
              </a:spcBef>
              <a:defRPr sz="3407" b="1">
                <a:solidFill>
                  <a:srgbClr val="D5D5D5"/>
                </a:solidFill>
              </a:defRPr>
            </a:pPr>
            <a:r>
              <a:t>Emphasis on-</a:t>
            </a:r>
          </a:p>
          <a:p>
            <a:pPr marL="1298447" lvl="2" indent="-432815" defTabSz="1731220">
              <a:spcBef>
                <a:spcPts val="3100"/>
              </a:spcBef>
              <a:defRPr sz="3407">
                <a:solidFill>
                  <a:srgbClr val="D5D5D5"/>
                </a:solidFill>
              </a:defRPr>
            </a:pPr>
            <a:r>
              <a:t>Communication</a:t>
            </a:r>
          </a:p>
          <a:p>
            <a:pPr marL="1298447" lvl="2" indent="-432815" defTabSz="1731220">
              <a:spcBef>
                <a:spcPts val="3100"/>
              </a:spcBef>
              <a:defRPr sz="3407">
                <a:solidFill>
                  <a:srgbClr val="D5D5D5"/>
                </a:solidFill>
              </a:defRPr>
            </a:pPr>
            <a:r>
              <a:t>Prehabilitation/Rehabilitation </a:t>
            </a:r>
          </a:p>
          <a:p>
            <a:pPr marL="1298447" lvl="2" indent="-432815" defTabSz="1731220">
              <a:spcBef>
                <a:spcPts val="3100"/>
              </a:spcBef>
              <a:defRPr sz="3407">
                <a:solidFill>
                  <a:srgbClr val="D5D5D5"/>
                </a:solidFill>
              </a:defRPr>
            </a:pPr>
            <a:r>
              <a:t>Patient contribution to improved outcomes</a:t>
            </a:r>
          </a:p>
          <a:p>
            <a:pPr marL="865631" lvl="1" indent="-432815" defTabSz="1731220">
              <a:spcBef>
                <a:spcPts val="3100"/>
              </a:spcBef>
              <a:defRPr sz="3407" b="1">
                <a:solidFill>
                  <a:srgbClr val="D5D5D5"/>
                </a:solidFill>
              </a:defRPr>
            </a:pPr>
            <a:r>
              <a:t>Remarks here are primarily based on-</a:t>
            </a:r>
          </a:p>
          <a:p>
            <a:pPr marL="1298447" lvl="2" indent="-432815" defTabSz="1731220">
              <a:spcBef>
                <a:spcPts val="3100"/>
              </a:spcBef>
              <a:defRPr sz="3407" b="1">
                <a:solidFill>
                  <a:srgbClr val="D5D5D5"/>
                </a:solidFill>
              </a:defRPr>
            </a:pPr>
            <a:r>
              <a:rPr b="0"/>
              <a:t>Personal Experience and Surgical History</a:t>
            </a:r>
          </a:p>
          <a:p>
            <a:pPr marL="1298447" lvl="2" indent="-432815" defTabSz="1731220">
              <a:spcBef>
                <a:spcPts val="3100"/>
              </a:spcBef>
              <a:defRPr sz="3407">
                <a:solidFill>
                  <a:srgbClr val="D5D5D5"/>
                </a:solidFill>
              </a:defRPr>
            </a:pPr>
            <a:r>
              <a:t>Individual look into ACHQC during abdominal wall reconstruction in Dec 2023</a:t>
            </a:r>
          </a:p>
          <a:p>
            <a:pPr marL="1298447" lvl="2" indent="-432815" defTabSz="1731220">
              <a:spcBef>
                <a:spcPts val="3100"/>
              </a:spcBef>
              <a:defRPr sz="3407">
                <a:solidFill>
                  <a:srgbClr val="D5D5D5"/>
                </a:solidFill>
              </a:defRPr>
            </a:pPr>
            <a:r>
              <a:t>Participation in ACHQC Patient Advocacy and Engagement Committee</a:t>
            </a:r>
          </a:p>
          <a:p>
            <a:pPr marL="865631" lvl="1" indent="-432815" defTabSz="1731220">
              <a:spcBef>
                <a:spcPts val="3100"/>
              </a:spcBef>
              <a:defRPr sz="3407" b="1">
                <a:solidFill>
                  <a:srgbClr val="D5D5D5"/>
                </a:solidFill>
              </a:defRPr>
            </a:pPr>
            <a:r>
              <a:t>Areas Off Limits-</a:t>
            </a:r>
          </a:p>
          <a:p>
            <a:pPr marL="1298447" lvl="2" indent="-432815" defTabSz="1731220">
              <a:spcBef>
                <a:spcPts val="3100"/>
              </a:spcBef>
              <a:defRPr sz="3407">
                <a:solidFill>
                  <a:srgbClr val="D5D5D5"/>
                </a:solidFill>
              </a:defRPr>
            </a:pPr>
            <a:r>
              <a:t>Reciting Surgical History</a:t>
            </a:r>
          </a:p>
          <a:p>
            <a:pPr marL="1298447" lvl="2" indent="-432815" defTabSz="1731220">
              <a:spcBef>
                <a:spcPts val="3100"/>
              </a:spcBef>
              <a:defRPr sz="3407">
                <a:solidFill>
                  <a:srgbClr val="D5D5D5"/>
                </a:solidFill>
              </a:defRPr>
            </a:pPr>
            <a:r>
              <a:t>Complaining about Specific Care Providers</a:t>
            </a:r>
          </a:p>
          <a:p>
            <a:pPr marL="1298447" lvl="2" indent="-432815" defTabSz="1731220">
              <a:spcBef>
                <a:spcPts val="3100"/>
              </a:spcBef>
              <a:defRPr sz="3407">
                <a:solidFill>
                  <a:srgbClr val="D5D5D5"/>
                </a:solidFill>
              </a:defRPr>
            </a:pPr>
            <a:r>
              <a:t>“War Stories”</a:t>
            </a:r>
          </a:p>
          <a:p>
            <a:pPr marL="1298447" lvl="2" indent="-432815" defTabSz="1731220">
              <a:spcBef>
                <a:spcPts val="3100"/>
              </a:spcBef>
              <a:defRPr sz="3407">
                <a:solidFill>
                  <a:srgbClr val="D5D5D5"/>
                </a:solidFill>
              </a:defRPr>
            </a:pPr>
            <a:r>
              <a:t>One exception: using examples from personal history as backup for a comment or recommendation</a:t>
            </a:r>
          </a:p>
        </p:txBody>
      </p:sp>
      <p:sp>
        <p:nvSpPr>
          <p:cNvPr id="179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2065050" y="13080999"/>
            <a:ext cx="241403" cy="374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30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erspective on the ACHQC…"/>
          <p:cNvSpPr txBox="1">
            <a:spLocks noGrp="1"/>
          </p:cNvSpPr>
          <p:nvPr>
            <p:ph type="body" idx="4294967295"/>
          </p:nvPr>
        </p:nvSpPr>
        <p:spPr>
          <a:xfrm>
            <a:off x="1435692" y="888205"/>
            <a:ext cx="21512616" cy="11939590"/>
          </a:xfrm>
          <a:prstGeom prst="rect">
            <a:avLst/>
          </a:prstGeom>
        </p:spPr>
        <p:txBody>
          <a:bodyPr/>
          <a:lstStyle/>
          <a:p>
            <a:pPr marL="0" indent="0" defTabSz="1731220">
              <a:spcBef>
                <a:spcPts val="3100"/>
              </a:spcBef>
              <a:buSzTx/>
              <a:buNone/>
              <a:defRPr sz="3691" b="1">
                <a:solidFill>
                  <a:srgbClr val="D5D5D5"/>
                </a:solidFill>
              </a:defRPr>
            </a:pPr>
            <a:r>
              <a:t>Perspective on the ACHQC</a:t>
            </a:r>
          </a:p>
          <a:p>
            <a:pPr marL="865631" lvl="1" indent="-432815" defTabSz="1731220">
              <a:spcBef>
                <a:spcPts val="3100"/>
              </a:spcBef>
              <a:defRPr sz="3407" b="1">
                <a:solidFill>
                  <a:srgbClr val="D5D5D5"/>
                </a:solidFill>
              </a:defRPr>
            </a:pPr>
            <a:r>
              <a:t>Patient Focus</a:t>
            </a:r>
          </a:p>
          <a:p>
            <a:pPr marL="1298447" lvl="2" indent="-432815" defTabSz="1731220">
              <a:spcBef>
                <a:spcPts val="3100"/>
              </a:spcBef>
              <a:defRPr sz="3407">
                <a:solidFill>
                  <a:srgbClr val="D5D5D5"/>
                </a:solidFill>
              </a:defRPr>
            </a:pPr>
            <a:r>
              <a:t>Prehabilitation/In-hospital/Rehabilitation Guidance</a:t>
            </a:r>
          </a:p>
          <a:p>
            <a:pPr marL="865631" lvl="1" indent="-432815" defTabSz="1731220">
              <a:spcBef>
                <a:spcPts val="3100"/>
              </a:spcBef>
              <a:defRPr sz="3407" b="1">
                <a:solidFill>
                  <a:srgbClr val="D5D5D5"/>
                </a:solidFill>
              </a:defRPr>
            </a:pPr>
            <a:r>
              <a:t>Advancing the State of the Art</a:t>
            </a:r>
          </a:p>
          <a:p>
            <a:pPr marL="1298447" lvl="2" indent="-432815" defTabSz="1731220">
              <a:spcBef>
                <a:spcPts val="3100"/>
              </a:spcBef>
              <a:defRPr sz="3407">
                <a:solidFill>
                  <a:srgbClr val="D5D5D5"/>
                </a:solidFill>
              </a:defRPr>
            </a:pPr>
            <a:r>
              <a:t>Communication/Collaboration/Reach</a:t>
            </a:r>
          </a:p>
          <a:p>
            <a:pPr marL="1298447" lvl="2" indent="-432815" defTabSz="1731220">
              <a:spcBef>
                <a:spcPts val="3100"/>
              </a:spcBef>
              <a:defRPr sz="3407">
                <a:solidFill>
                  <a:srgbClr val="D5D5D5"/>
                </a:solidFill>
              </a:defRPr>
            </a:pPr>
            <a:r>
              <a:t>In-house and Collaborative Studies </a:t>
            </a:r>
          </a:p>
          <a:p>
            <a:pPr marL="1298447" lvl="2" indent="-432815" defTabSz="1731220">
              <a:spcBef>
                <a:spcPts val="3100"/>
              </a:spcBef>
              <a:defRPr sz="3407">
                <a:solidFill>
                  <a:srgbClr val="D5D5D5"/>
                </a:solidFill>
              </a:defRPr>
            </a:pPr>
            <a:r>
              <a:t>Grants</a:t>
            </a:r>
          </a:p>
          <a:p>
            <a:pPr marL="1298447" lvl="2" indent="-432815" defTabSz="1731220">
              <a:spcBef>
                <a:spcPts val="3100"/>
              </a:spcBef>
              <a:defRPr sz="3407">
                <a:solidFill>
                  <a:srgbClr val="D5D5D5"/>
                </a:solidFill>
              </a:defRPr>
            </a:pPr>
            <a:r>
              <a:t>Verified Surgeons of Quality</a:t>
            </a:r>
          </a:p>
          <a:p>
            <a:pPr marL="865631" lvl="1" indent="-432815" defTabSz="1731220">
              <a:spcBef>
                <a:spcPts val="3100"/>
              </a:spcBef>
              <a:defRPr sz="3407" b="1">
                <a:solidFill>
                  <a:srgbClr val="D5D5D5"/>
                </a:solidFill>
              </a:defRPr>
            </a:pPr>
            <a:r>
              <a:t>Active Engagement</a:t>
            </a:r>
          </a:p>
          <a:p>
            <a:pPr marL="1298447" lvl="2" indent="-432815" defTabSz="1731220">
              <a:spcBef>
                <a:spcPts val="3100"/>
              </a:spcBef>
              <a:defRPr sz="3407">
                <a:solidFill>
                  <a:srgbClr val="D5D5D5"/>
                </a:solidFill>
              </a:defRPr>
            </a:pPr>
            <a:r>
              <a:t>Surgeons</a:t>
            </a:r>
          </a:p>
          <a:p>
            <a:pPr marL="1298447" lvl="2" indent="-432815" defTabSz="1731220">
              <a:spcBef>
                <a:spcPts val="3100"/>
              </a:spcBef>
              <a:defRPr sz="3407">
                <a:solidFill>
                  <a:srgbClr val="D5D5D5"/>
                </a:solidFill>
              </a:defRPr>
            </a:pPr>
            <a:r>
              <a:t>Associated Medical Professions (i.e. Physical Therapy)</a:t>
            </a:r>
          </a:p>
          <a:p>
            <a:pPr marL="1298447" lvl="2" indent="-432815" defTabSz="1731220">
              <a:spcBef>
                <a:spcPts val="3100"/>
              </a:spcBef>
              <a:defRPr sz="3407">
                <a:solidFill>
                  <a:srgbClr val="D5D5D5"/>
                </a:solidFill>
              </a:defRPr>
            </a:pPr>
            <a:r>
              <a:t>Academia</a:t>
            </a:r>
          </a:p>
          <a:p>
            <a:pPr marL="1298447" lvl="2" indent="-432815" defTabSz="1731220">
              <a:spcBef>
                <a:spcPts val="3100"/>
              </a:spcBef>
              <a:defRPr sz="3407">
                <a:solidFill>
                  <a:srgbClr val="D5D5D5"/>
                </a:solidFill>
              </a:defRPr>
            </a:pPr>
            <a:r>
              <a:t>Industry</a:t>
            </a:r>
          </a:p>
          <a:p>
            <a:pPr marL="1298447" lvl="2" indent="-432815" defTabSz="1731220">
              <a:spcBef>
                <a:spcPts val="3100"/>
              </a:spcBef>
              <a:defRPr sz="3407">
                <a:solidFill>
                  <a:srgbClr val="D5D5D5"/>
                </a:solidFill>
              </a:defRPr>
            </a:pPr>
            <a:r>
              <a:t>Patients</a:t>
            </a:r>
          </a:p>
        </p:txBody>
      </p:sp>
      <p:sp>
        <p:nvSpPr>
          <p:cNvPr id="182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2065050" y="13080999"/>
            <a:ext cx="241403" cy="374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30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Hernia Care Current State of the Art…"/>
          <p:cNvSpPr txBox="1">
            <a:spLocks noGrp="1"/>
          </p:cNvSpPr>
          <p:nvPr>
            <p:ph type="body" idx="4294967295"/>
          </p:nvPr>
        </p:nvSpPr>
        <p:spPr>
          <a:xfrm>
            <a:off x="1435692" y="888205"/>
            <a:ext cx="21512616" cy="11939590"/>
          </a:xfrm>
          <a:prstGeom prst="rect">
            <a:avLst/>
          </a:prstGeom>
        </p:spPr>
        <p:txBody>
          <a:bodyPr/>
          <a:lstStyle/>
          <a:p>
            <a:pPr marL="0" indent="0" defTabSz="1999437">
              <a:spcBef>
                <a:spcPts val="3600"/>
              </a:spcBef>
              <a:buSzTx/>
              <a:buNone/>
              <a:defRPr sz="4264" b="1">
                <a:solidFill>
                  <a:srgbClr val="D5D5D5"/>
                </a:solidFill>
              </a:defRPr>
            </a:pPr>
            <a:r>
              <a:t>Hernia Care Current State of the Art</a:t>
            </a:r>
          </a:p>
          <a:p>
            <a:pPr marL="999744" lvl="1" indent="-499872" defTabSz="1999437">
              <a:spcBef>
                <a:spcPts val="3600"/>
              </a:spcBef>
              <a:defRPr sz="3936" b="1">
                <a:solidFill>
                  <a:srgbClr val="D5D5D5"/>
                </a:solidFill>
              </a:defRPr>
            </a:pPr>
            <a:r>
              <a:t>Expanded emphasis on pre-op preparation</a:t>
            </a:r>
          </a:p>
          <a:p>
            <a:pPr marL="1499616" lvl="2" indent="-499872" defTabSz="1999437">
              <a:spcBef>
                <a:spcPts val="3600"/>
              </a:spcBef>
              <a:defRPr sz="3936">
                <a:solidFill>
                  <a:srgbClr val="D5D5D5"/>
                </a:solidFill>
              </a:defRPr>
            </a:pPr>
            <a:r>
              <a:t>Physical training</a:t>
            </a:r>
          </a:p>
          <a:p>
            <a:pPr marL="1499616" lvl="2" indent="-499872" defTabSz="1999437">
              <a:spcBef>
                <a:spcPts val="3600"/>
              </a:spcBef>
              <a:defRPr sz="3936">
                <a:solidFill>
                  <a:srgbClr val="D5D5D5"/>
                </a:solidFill>
              </a:defRPr>
            </a:pPr>
            <a:r>
              <a:t>Weight management and nutrition</a:t>
            </a:r>
          </a:p>
          <a:p>
            <a:pPr marL="999744" lvl="1" indent="-499872" defTabSz="1999437">
              <a:spcBef>
                <a:spcPts val="3600"/>
              </a:spcBef>
              <a:defRPr sz="3936">
                <a:solidFill>
                  <a:srgbClr val="D5D5D5"/>
                </a:solidFill>
              </a:defRPr>
            </a:pPr>
            <a:r>
              <a:rPr b="1"/>
              <a:t>Surgical techniques</a:t>
            </a:r>
            <a:r>
              <a:t> </a:t>
            </a:r>
          </a:p>
          <a:p>
            <a:pPr marL="1499616" lvl="2" indent="-499872" defTabSz="1999437">
              <a:spcBef>
                <a:spcPts val="3600"/>
              </a:spcBef>
              <a:defRPr sz="3936">
                <a:solidFill>
                  <a:srgbClr val="D5D5D5"/>
                </a:solidFill>
              </a:defRPr>
            </a:pPr>
            <a:r>
              <a:t>Expanded options for comprehensive vs. site specific techniques</a:t>
            </a:r>
          </a:p>
          <a:p>
            <a:pPr marL="1499616" lvl="2" indent="-499872" defTabSz="1999437">
              <a:spcBef>
                <a:spcPts val="3600"/>
              </a:spcBef>
              <a:defRPr sz="3936">
                <a:solidFill>
                  <a:srgbClr val="D5D5D5"/>
                </a:solidFill>
              </a:defRPr>
            </a:pPr>
            <a:r>
              <a:t>Closure techniques which facilitate healing and post-op wound management </a:t>
            </a:r>
          </a:p>
          <a:p>
            <a:pPr marL="1499616" lvl="2" indent="-499872" defTabSz="1999437">
              <a:spcBef>
                <a:spcPts val="3600"/>
              </a:spcBef>
              <a:defRPr sz="3936">
                <a:solidFill>
                  <a:srgbClr val="D5D5D5"/>
                </a:solidFill>
              </a:defRPr>
            </a:pPr>
            <a:r>
              <a:t>Patient communication and interaction</a:t>
            </a:r>
          </a:p>
          <a:p>
            <a:pPr marL="999744" lvl="1" indent="-499872" defTabSz="1999437">
              <a:spcBef>
                <a:spcPts val="3600"/>
              </a:spcBef>
              <a:defRPr sz="3936" b="1">
                <a:solidFill>
                  <a:srgbClr val="D5D5D5"/>
                </a:solidFill>
              </a:defRPr>
            </a:pPr>
            <a:r>
              <a:t>Patient management</a:t>
            </a:r>
          </a:p>
          <a:p>
            <a:pPr marL="1499616" lvl="2" indent="-499872" defTabSz="1999437">
              <a:spcBef>
                <a:spcPts val="3600"/>
              </a:spcBef>
              <a:defRPr sz="3936">
                <a:solidFill>
                  <a:srgbClr val="D5D5D5"/>
                </a:solidFill>
              </a:defRPr>
            </a:pPr>
            <a:r>
              <a:t>Education- Hernia type/Procedure options/Outcome expectations</a:t>
            </a:r>
          </a:p>
          <a:p>
            <a:pPr marL="1499616" lvl="2" indent="-499872" defTabSz="1999437">
              <a:spcBef>
                <a:spcPts val="3600"/>
              </a:spcBef>
              <a:defRPr sz="3936">
                <a:solidFill>
                  <a:srgbClr val="D5D5D5"/>
                </a:solidFill>
              </a:defRPr>
            </a:pPr>
            <a:r>
              <a:t>Post-op in hospital- Pain management/Movement/Hospital stay times</a:t>
            </a:r>
          </a:p>
          <a:p>
            <a:pPr marL="1499616" lvl="2" indent="-499872" defTabSz="1999437">
              <a:spcBef>
                <a:spcPts val="3600"/>
              </a:spcBef>
              <a:defRPr sz="3936">
                <a:solidFill>
                  <a:srgbClr val="D5D5D5"/>
                </a:solidFill>
              </a:defRPr>
            </a:pPr>
            <a:r>
              <a:t>Rehabilitation- Physical therapy/exercise/nutrition/recurrence avoidance</a:t>
            </a:r>
          </a:p>
        </p:txBody>
      </p:sp>
      <p:sp>
        <p:nvSpPr>
          <p:cNvPr id="185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2065050" y="13080999"/>
            <a:ext cx="241403" cy="374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30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Recommendations…"/>
          <p:cNvSpPr txBox="1">
            <a:spLocks noGrp="1"/>
          </p:cNvSpPr>
          <p:nvPr>
            <p:ph type="body" idx="4294967295"/>
          </p:nvPr>
        </p:nvSpPr>
        <p:spPr>
          <a:xfrm>
            <a:off x="1435692" y="888205"/>
            <a:ext cx="21512616" cy="11939590"/>
          </a:xfrm>
          <a:prstGeom prst="rect">
            <a:avLst/>
          </a:prstGeom>
        </p:spPr>
        <p:txBody>
          <a:bodyPr/>
          <a:lstStyle/>
          <a:p>
            <a:pPr marL="0" indent="0" defTabSz="2340805">
              <a:spcBef>
                <a:spcPts val="4300"/>
              </a:spcBef>
              <a:buSzTx/>
              <a:buNone/>
              <a:defRPr sz="4992" b="1">
                <a:solidFill>
                  <a:srgbClr val="D5D5D5"/>
                </a:solidFill>
              </a:defRPr>
            </a:pPr>
            <a:r>
              <a:t>Recommendations</a:t>
            </a:r>
          </a:p>
          <a:p>
            <a:pPr marL="1170431" lvl="1" indent="-585215" defTabSz="2340805">
              <a:spcBef>
                <a:spcPts val="4300"/>
              </a:spcBef>
              <a:defRPr sz="4992" b="1">
                <a:solidFill>
                  <a:srgbClr val="D5D5D5"/>
                </a:solidFill>
              </a:defRPr>
            </a:pPr>
            <a:r>
              <a:t>Patients</a:t>
            </a:r>
          </a:p>
          <a:p>
            <a:pPr marL="1755647" lvl="2" indent="-585215" defTabSz="2340805">
              <a:spcBef>
                <a:spcPts val="4300"/>
              </a:spcBef>
              <a:defRPr sz="4608">
                <a:solidFill>
                  <a:srgbClr val="D5D5D5"/>
                </a:solidFill>
              </a:defRPr>
            </a:pPr>
            <a:r>
              <a:rPr b="1"/>
              <a:t>Approach/Maintain ideal weight-</a:t>
            </a:r>
            <a:r>
              <a:rPr i="1"/>
              <a:t> </a:t>
            </a:r>
            <a:r>
              <a:t>Lose weight,</a:t>
            </a:r>
            <a:r>
              <a:rPr b="1"/>
              <a:t> </a:t>
            </a:r>
            <a:r>
              <a:rPr i="1"/>
              <a:t>even if it’s difficult, and keep it off</a:t>
            </a:r>
          </a:p>
          <a:p>
            <a:pPr marL="1755647" lvl="2" indent="-585215" defTabSz="2340805">
              <a:spcBef>
                <a:spcPts val="4300"/>
              </a:spcBef>
              <a:defRPr sz="4608">
                <a:solidFill>
                  <a:srgbClr val="D5D5D5"/>
                </a:solidFill>
              </a:defRPr>
            </a:pPr>
            <a:r>
              <a:rPr b="1"/>
              <a:t>Develop a healthy discourse with your surgeon-</a:t>
            </a:r>
            <a:r>
              <a:rPr i="1"/>
              <a:t> Be honest with your surgeon and don’t hide issues/respect their expertise/trust but verify</a:t>
            </a:r>
          </a:p>
          <a:p>
            <a:pPr marL="1755647" lvl="2" indent="-585215" defTabSz="2340805">
              <a:spcBef>
                <a:spcPts val="4300"/>
              </a:spcBef>
              <a:defRPr sz="4608">
                <a:solidFill>
                  <a:srgbClr val="D5D5D5"/>
                </a:solidFill>
              </a:defRPr>
            </a:pPr>
            <a:r>
              <a:rPr b="1"/>
              <a:t>Learn all you can about your specific condition and the available treatment options-</a:t>
            </a:r>
            <a:r>
              <a:t> </a:t>
            </a:r>
            <a:r>
              <a:rPr i="1"/>
              <a:t>Remember your surgeon still knows more than you do</a:t>
            </a:r>
          </a:p>
          <a:p>
            <a:pPr marL="1755647" lvl="2" indent="-585215" defTabSz="2340805">
              <a:spcBef>
                <a:spcPts val="4300"/>
              </a:spcBef>
              <a:defRPr sz="4608" b="1">
                <a:solidFill>
                  <a:srgbClr val="D5D5D5"/>
                </a:solidFill>
              </a:defRPr>
            </a:pPr>
            <a:r>
              <a:t>Ask any and all questions, and satisfy yourself with the answers-</a:t>
            </a:r>
            <a:r>
              <a:rPr b="0" i="1"/>
              <a:t> Honest discussion with your surgeon</a:t>
            </a:r>
          </a:p>
          <a:p>
            <a:pPr marL="1755647" lvl="2" indent="-585215" defTabSz="2340805">
              <a:spcBef>
                <a:spcPts val="4300"/>
              </a:spcBef>
              <a:defRPr sz="4608" b="1">
                <a:solidFill>
                  <a:srgbClr val="D5D5D5"/>
                </a:solidFill>
              </a:defRPr>
            </a:pPr>
            <a:r>
              <a:t>Diligently execute the correct pre-op and post-op routines-</a:t>
            </a:r>
            <a:r>
              <a:rPr b="0" i="1"/>
              <a:t> Train for your surgery (Walk/exercise/spirometer/nutrition/other)</a:t>
            </a:r>
          </a:p>
        </p:txBody>
      </p:sp>
      <p:sp>
        <p:nvSpPr>
          <p:cNvPr id="188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2065050" y="13080999"/>
            <a:ext cx="241403" cy="374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30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ommendations…"/>
          <p:cNvSpPr txBox="1">
            <a:spLocks noGrp="1"/>
          </p:cNvSpPr>
          <p:nvPr>
            <p:ph type="body" idx="4294967295"/>
          </p:nvPr>
        </p:nvSpPr>
        <p:spPr>
          <a:xfrm>
            <a:off x="1435692" y="888205"/>
            <a:ext cx="21512616" cy="11939590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5200" b="1">
                <a:solidFill>
                  <a:srgbClr val="D5D5D5"/>
                </a:solidFill>
              </a:defRPr>
            </a:pPr>
            <a:r>
              <a:t>Recommendations</a:t>
            </a:r>
          </a:p>
          <a:p>
            <a:pPr lvl="1">
              <a:defRPr>
                <a:solidFill>
                  <a:srgbClr val="D5D5D5"/>
                </a:solidFill>
              </a:defRPr>
            </a:pPr>
            <a:r>
              <a:rPr b="1"/>
              <a:t>Surgeons/Doctors/Medical</a:t>
            </a:r>
          </a:p>
          <a:p>
            <a:pPr lvl="2">
              <a:defRPr sz="4200">
                <a:solidFill>
                  <a:srgbClr val="D5D5D5"/>
                </a:solidFill>
              </a:defRPr>
            </a:pPr>
            <a:r>
              <a:rPr b="1"/>
              <a:t>Expand outreach to PCPs and others in the medical profession-</a:t>
            </a:r>
            <a:r>
              <a:t> </a:t>
            </a:r>
            <a:r>
              <a:rPr i="1"/>
              <a:t>Work to educate those in the position to refer patients to you in the current state of the art </a:t>
            </a:r>
          </a:p>
          <a:p>
            <a:pPr lvl="2">
              <a:defRPr sz="4200">
                <a:solidFill>
                  <a:srgbClr val="D5D5D5"/>
                </a:solidFill>
              </a:defRPr>
            </a:pPr>
            <a:r>
              <a:rPr b="1"/>
              <a:t>Encourage patients to be active participants in their care-</a:t>
            </a:r>
            <a:r>
              <a:rPr i="1"/>
              <a:t> educate/inform/be open/listen/provide correction/manage expectations/partner in the decision-making process</a:t>
            </a:r>
          </a:p>
        </p:txBody>
      </p:sp>
      <p:sp>
        <p:nvSpPr>
          <p:cNvPr id="191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2065050" y="13080999"/>
            <a:ext cx="241403" cy="374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7</a:t>
            </a:fld>
            <a:endParaRPr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30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Recommendations…"/>
          <p:cNvSpPr txBox="1">
            <a:spLocks noGrp="1"/>
          </p:cNvSpPr>
          <p:nvPr>
            <p:ph type="body" idx="4294967295"/>
          </p:nvPr>
        </p:nvSpPr>
        <p:spPr>
          <a:xfrm>
            <a:off x="1435692" y="888205"/>
            <a:ext cx="21512616" cy="11939590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5200" b="1">
                <a:solidFill>
                  <a:srgbClr val="D5D5D5"/>
                </a:solidFill>
              </a:defRPr>
            </a:pPr>
            <a:r>
              <a:t>Recommendations</a:t>
            </a:r>
            <a:endParaRPr i="1"/>
          </a:p>
          <a:p>
            <a:pPr lvl="1">
              <a:defRPr b="1">
                <a:solidFill>
                  <a:srgbClr val="D5D5D5"/>
                </a:solidFill>
              </a:defRPr>
            </a:pPr>
            <a:r>
              <a:t>ACHQC</a:t>
            </a:r>
          </a:p>
          <a:p>
            <a:pPr lvl="2">
              <a:defRPr b="1">
                <a:solidFill>
                  <a:srgbClr val="D5D5D5"/>
                </a:solidFill>
              </a:defRPr>
            </a:pPr>
            <a:r>
              <a:t>Expand outreach to PCPs and others in the medical profession- </a:t>
            </a:r>
            <a:r>
              <a:rPr b="0" i="1"/>
              <a:t>develop lines of communication with PCPs</a:t>
            </a:r>
          </a:p>
          <a:p>
            <a:pPr lvl="2">
              <a:defRPr b="1">
                <a:solidFill>
                  <a:srgbClr val="D5D5D5"/>
                </a:solidFill>
              </a:defRPr>
            </a:pPr>
            <a:r>
              <a:t>Invest resources in preventative measures research- </a:t>
            </a:r>
            <a:r>
              <a:rPr b="0" i="1"/>
              <a:t>Encourage continued work to</a:t>
            </a:r>
            <a:r>
              <a:t> </a:t>
            </a:r>
            <a:r>
              <a:rPr b="0" i="1"/>
              <a:t>develop/refine surgical techniques which reduce/minimize the probability of incisional hernia development and hernia reoccurrence</a:t>
            </a:r>
          </a:p>
          <a:p>
            <a:pPr lvl="2">
              <a:defRPr b="1">
                <a:solidFill>
                  <a:srgbClr val="D5D5D5"/>
                </a:solidFill>
              </a:defRPr>
            </a:pPr>
            <a:r>
              <a:t>Review and Update Patient Documentation as Appropriate- </a:t>
            </a:r>
            <a:r>
              <a:rPr b="0" i="1"/>
              <a:t>Latest versions of the Rehab Protocol documents date to 2021</a:t>
            </a:r>
          </a:p>
          <a:p>
            <a:pPr lvl="2">
              <a:defRPr b="1">
                <a:solidFill>
                  <a:srgbClr val="D5D5D5"/>
                </a:solidFill>
              </a:defRPr>
            </a:pPr>
            <a:r>
              <a:t>Stay the course-</a:t>
            </a:r>
            <a:r>
              <a:rPr b="0" i="1"/>
              <a:t> continue and expand pursuit of communication/collaboration/networking among the medical community and fostering patient involvement in all phases of ACHQC’s charter as appropriate</a:t>
            </a:r>
          </a:p>
        </p:txBody>
      </p:sp>
      <p:sp>
        <p:nvSpPr>
          <p:cNvPr id="194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12065050" y="13080999"/>
            <a:ext cx="241403" cy="374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8</a:t>
            </a:fld>
            <a:endParaRPr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30_BasicColor">
  <a:themeElements>
    <a:clrScheme name="30_BasicColor">
      <a:dk1>
        <a:srgbClr val="000000"/>
      </a:dk1>
      <a:lt1>
        <a:srgbClr val="003462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30_BasicColor">
  <a:themeElements>
    <a:clrScheme name="30_BasicColor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561</Words>
  <Application>Microsoft Macintosh PowerPoint</Application>
  <PresentationFormat>Custom</PresentationFormat>
  <Paragraphs>84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Helvetica Neue</vt:lpstr>
      <vt:lpstr>Helvetica Neue Medium</vt:lpstr>
      <vt:lpstr>30_BasicColor</vt:lpstr>
      <vt:lpstr>My Perspective of ACHQC and the  State of Hernia Care Today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Aileen Beckler</cp:lastModifiedBy>
  <cp:revision>1</cp:revision>
  <dcterms:modified xsi:type="dcterms:W3CDTF">2026-03-10T20:27:00Z</dcterms:modified>
</cp:coreProperties>
</file>