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5" r:id="rId2"/>
  </p:sldMasterIdLst>
  <p:notesMasterIdLst>
    <p:notesMasterId r:id="rId27"/>
  </p:notesMasterIdLst>
  <p:handoutMasterIdLst>
    <p:handoutMasterId r:id="rId28"/>
  </p:handoutMasterIdLst>
  <p:sldIdLst>
    <p:sldId id="741" r:id="rId3"/>
    <p:sldId id="744" r:id="rId4"/>
    <p:sldId id="935" r:id="rId5"/>
    <p:sldId id="938" r:id="rId6"/>
    <p:sldId id="959" r:id="rId7"/>
    <p:sldId id="939" r:id="rId8"/>
    <p:sldId id="937" r:id="rId9"/>
    <p:sldId id="940" r:id="rId10"/>
    <p:sldId id="943" r:id="rId11"/>
    <p:sldId id="941" r:id="rId12"/>
    <p:sldId id="942" r:id="rId13"/>
    <p:sldId id="952" r:id="rId14"/>
    <p:sldId id="936" r:id="rId15"/>
    <p:sldId id="948" r:id="rId16"/>
    <p:sldId id="950" r:id="rId17"/>
    <p:sldId id="947" r:id="rId18"/>
    <p:sldId id="955" r:id="rId19"/>
    <p:sldId id="954" r:id="rId20"/>
    <p:sldId id="956" r:id="rId21"/>
    <p:sldId id="957" r:id="rId22"/>
    <p:sldId id="958" r:id="rId23"/>
    <p:sldId id="945" r:id="rId24"/>
    <p:sldId id="949" r:id="rId25"/>
    <p:sldId id="95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5">
          <p15:clr>
            <a:srgbClr val="A4A3A4"/>
          </p15:clr>
        </p15:guide>
        <p15:guide id="2" pos="3031">
          <p15:clr>
            <a:srgbClr val="A4A3A4"/>
          </p15:clr>
        </p15:guide>
        <p15:guide id="3" orient="horz" pos="1354">
          <p15:clr>
            <a:srgbClr val="A4A3A4"/>
          </p15:clr>
        </p15:guide>
        <p15:guide id="4" pos="42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00" autoAdjust="0"/>
    <p:restoredTop sz="78608" autoAdjust="0"/>
  </p:normalViewPr>
  <p:slideViewPr>
    <p:cSldViewPr snapToGrid="0">
      <p:cViewPr varScale="1">
        <p:scale>
          <a:sx n="105" d="100"/>
          <a:sy n="105" d="100"/>
        </p:scale>
        <p:origin x="1736" y="192"/>
      </p:cViewPr>
      <p:guideLst>
        <p:guide orient="horz" pos="2715"/>
        <p:guide pos="3031"/>
        <p:guide orient="horz" pos="1354"/>
        <p:guide pos="4280"/>
      </p:guideLst>
    </p:cSldViewPr>
  </p:slideViewPr>
  <p:notesTextViewPr>
    <p:cViewPr>
      <p:scale>
        <a:sx n="100" d="100"/>
        <a:sy n="100" d="100"/>
      </p:scale>
      <p:origin x="0" y="0"/>
    </p:cViewPr>
  </p:notesTextViewPr>
  <p:sorterViewPr>
    <p:cViewPr>
      <p:scale>
        <a:sx n="133" d="100"/>
        <a:sy n="133" d="100"/>
      </p:scale>
      <p:origin x="0" y="6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15844-AEEB-4E99-AF2A-BDC2B0C1115B}" type="datetimeFigureOut">
              <a:rPr lang="en-US" smtClean="0"/>
              <a:t>2/17/26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E6FB82-F842-48EB-8E58-5426214E6A2F}" type="slidenum">
              <a:rPr lang="en-US" smtClean="0"/>
              <a:t>‹#›</a:t>
            </a:fld>
            <a:endParaRPr lang="en-US" dirty="0"/>
          </a:p>
        </p:txBody>
      </p:sp>
    </p:spTree>
    <p:extLst>
      <p:ext uri="{BB962C8B-B14F-4D97-AF65-F5344CB8AC3E}">
        <p14:creationId xmlns:p14="http://schemas.microsoft.com/office/powerpoint/2010/main" val="1847077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8A5-3ECC-410B-9C52-A57AA21C435F}" type="datetimeFigureOut">
              <a:rPr lang="en-US" smtClean="0"/>
              <a:pPr/>
              <a:t>2/17/26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3B9B-87D0-4380-A962-F69BD125AC41}" type="slidenum">
              <a:rPr lang="en-US" smtClean="0"/>
              <a:pPr/>
              <a:t>‹#›</a:t>
            </a:fld>
            <a:endParaRPr lang="en-US" dirty="0"/>
          </a:p>
        </p:txBody>
      </p:sp>
    </p:spTree>
    <p:extLst>
      <p:ext uri="{BB962C8B-B14F-4D97-AF65-F5344CB8AC3E}">
        <p14:creationId xmlns:p14="http://schemas.microsoft.com/office/powerpoint/2010/main" val="274869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ubmed.ncbi.nlm.nih.gov/380387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topics/medicine-and-dentistry/celluliti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sciencedirect.com/topics/medicine-and-dentistry/reoperation" TargetMode="External"/><Relationship Id="rId4" Type="http://schemas.openxmlformats.org/officeDocument/2006/relationships/hyperlink" Target="https://www.sciencedirect.com/topics/pharmacology-toxicology-and-pharmaceutical-science/serom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amanetwork.com/journals/jamasurgery/fullarticle/10.1001/jamasurg.2021.0586?utm_source=openevidence&amp;utm_medium=referra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3501274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jamanetwork.com/journals/jamasurgery/fullarticle/10.1001/jamasurg.2021.0586?utm_source=openevidence&amp;utm_medium=referra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med.ncbi.nlm.nih.gov/36184673"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pubmed.ncbi.nlm.nih.gov/30048306" TargetMode="External"/><Relationship Id="rId4" Type="http://schemas.openxmlformats.org/officeDocument/2006/relationships/hyperlink" Target="https://pubmed.ncbi.nlm.nih.gov/33888317"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ubmed.ncbi.nlm.nih.gov/4018772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ubmed.ncbi.nlm.nih.gov/4011361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ubmed.ncbi.nlm.nih.gov/3521280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txBody>
          <a:bodyPr/>
          <a:lstStyle/>
          <a:p>
            <a:endParaRPr lang="en-US"/>
          </a:p>
        </p:txBody>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rPr>
              <a:pPr/>
              <a:t>0</a:t>
            </a:fld>
            <a:endParaRPr lang="en-US" dirty="0">
              <a:solidFill>
                <a:prstClr val="black"/>
              </a:solidFill>
            </a:endParaRPr>
          </a:p>
        </p:txBody>
      </p:sp>
    </p:spTree>
    <p:extLst>
      <p:ext uri="{BB962C8B-B14F-4D97-AF65-F5344CB8AC3E}">
        <p14:creationId xmlns:p14="http://schemas.microsoft.com/office/powerpoint/2010/main" val="82406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9.</a:t>
            </a:r>
            <a:r>
              <a:rPr lang="en-US" sz="1200" b="0" i="0" u="none" strike="noStrike" kern="1200" dirty="0">
                <a:solidFill>
                  <a:schemeClr val="tx1"/>
                </a:solidFill>
                <a:effectLst/>
                <a:latin typeface="+mn-lt"/>
                <a:ea typeface="+mn-ea"/>
                <a:cs typeface="+mn-cs"/>
                <a:hlinkClick r:id="rId3"/>
              </a:rPr>
              <a:t>Physical Prehabilitation in Patients Who Underwent Major Abdominal Surgery: A Comprehensive Systematic Review and Component Network Meta-Analysis Using GRADE and CINeMA Approach.</a:t>
            </a:r>
            <a:endParaRPr lang="en-US" dirty="0"/>
          </a:p>
          <a:p>
            <a:r>
              <a:rPr lang="en-US" sz="1200" b="0" i="0" kern="1200" dirty="0">
                <a:solidFill>
                  <a:schemeClr val="tx1"/>
                </a:solidFill>
                <a:effectLst/>
                <a:latin typeface="+mn-lt"/>
                <a:ea typeface="+mn-ea"/>
                <a:cs typeface="+mn-cs"/>
              </a:rPr>
              <a:t>Annals of Surgical Oncology. 2024. Ricci C, Alberici L, </a:t>
            </a:r>
            <a:r>
              <a:rPr lang="en-US" sz="1200" b="0" i="0" kern="1200" dirty="0" err="1">
                <a:solidFill>
                  <a:schemeClr val="tx1"/>
                </a:solidFill>
                <a:effectLst/>
                <a:latin typeface="+mn-lt"/>
                <a:ea typeface="+mn-ea"/>
                <a:cs typeface="+mn-cs"/>
              </a:rPr>
              <a:t>Serbassi</a:t>
            </a:r>
            <a:r>
              <a:rPr lang="en-US" sz="1200" b="0" i="0" kern="1200" dirty="0">
                <a:solidFill>
                  <a:schemeClr val="tx1"/>
                </a:solidFill>
                <a:effectLst/>
                <a:latin typeface="+mn-lt"/>
                <a:ea typeface="+mn-ea"/>
                <a:cs typeface="+mn-cs"/>
              </a:rPr>
              <a:t> F, et al.</a:t>
            </a:r>
          </a:p>
          <a:p>
            <a:r>
              <a:rPr lang="en-US" sz="1200" b="0" i="0" kern="1200" dirty="0">
                <a:solidFill>
                  <a:schemeClr val="tx1"/>
                </a:solidFill>
                <a:effectLst/>
                <a:latin typeface="+mn-lt"/>
                <a:ea typeface="+mn-ea"/>
                <a:cs typeface="+mn-cs"/>
              </a:rPr>
              <a:t>Take the time now to highlight the benefits of exercise which I believe it huge. </a:t>
            </a:r>
          </a:p>
          <a:p>
            <a:r>
              <a:rPr lang="en-US" sz="1200" b="0" i="0" kern="1200" dirty="0">
                <a:solidFill>
                  <a:schemeClr val="tx1"/>
                </a:solidFill>
                <a:effectLst/>
                <a:latin typeface="+mn-lt"/>
                <a:ea typeface="+mn-ea"/>
                <a:cs typeface="+mn-cs"/>
              </a:rPr>
              <a:t>Included 25 studies, </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10</a:t>
            </a:fld>
            <a:endParaRPr lang="en-US" dirty="0"/>
          </a:p>
        </p:txBody>
      </p:sp>
    </p:spTree>
    <p:extLst>
      <p:ext uri="{BB962C8B-B14F-4D97-AF65-F5344CB8AC3E}">
        <p14:creationId xmlns:p14="http://schemas.microsoft.com/office/powerpoint/2010/main" val="47706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most robust evidence is from a network meta-analysis of </a:t>
            </a:r>
            <a:r>
              <a:rPr lang="en-US" sz="1200" b="1" i="0" kern="1200" dirty="0">
                <a:solidFill>
                  <a:schemeClr val="tx1"/>
                </a:solidFill>
                <a:effectLst/>
                <a:latin typeface="+mn-lt"/>
                <a:ea typeface="+mn-ea"/>
                <a:cs typeface="+mn-cs"/>
              </a:rPr>
              <a:t>186 trials with 15,684 participants</a:t>
            </a:r>
            <a:r>
              <a:rPr lang="en-US" sz="1200" b="0" i="0" u="none" strike="noStrike" kern="1200" dirty="0">
                <a:solidFill>
                  <a:schemeClr val="tx1"/>
                </a:solidFill>
                <a:effectLst/>
                <a:latin typeface="+mn-lt"/>
                <a:ea typeface="+mn-ea"/>
                <a:cs typeface="+mn-cs"/>
              </a:rPr>
              <a:t> that found isolated exercise prehabilitation reduced complications (OR 0.50, 95% CI 0.39-0.64) and decreased length of stay by approximately 0.93 days. When comparing individual components using component network meta-analysis, </a:t>
            </a:r>
            <a:r>
              <a:rPr lang="en-US" sz="1200" b="1" i="0" kern="1200" dirty="0">
                <a:solidFill>
                  <a:schemeClr val="tx1"/>
                </a:solidFill>
                <a:effectLst/>
                <a:latin typeface="+mn-lt"/>
                <a:ea typeface="+mn-ea"/>
                <a:cs typeface="+mn-cs"/>
              </a:rPr>
              <a:t>exercise and nutrition were the components most likely to improve all critical outcomes</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[1]</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rank heat plot presents a summary of P scores (range 0-100) for each intervention across outcomes, where darker shades of green represent more benefit and darker shades of red represent less benefit. cog=cognitive; exe=exercise; nut=nutrition; </a:t>
            </a:r>
            <a:r>
              <a:rPr lang="en-US" sz="1200" b="0" i="0" u="none" strike="noStrike" kern="1200" dirty="0" err="1">
                <a:solidFill>
                  <a:schemeClr val="tx1"/>
                </a:solidFill>
                <a:effectLst/>
                <a:latin typeface="+mn-lt"/>
                <a:ea typeface="+mn-ea"/>
                <a:cs typeface="+mn-cs"/>
              </a:rPr>
              <a:t>psy</a:t>
            </a:r>
            <a:r>
              <a:rPr lang="en-US" sz="1200" b="0" i="0" u="none" strike="noStrike" kern="1200" dirty="0">
                <a:solidFill>
                  <a:schemeClr val="tx1"/>
                </a:solidFill>
                <a:effectLst/>
                <a:latin typeface="+mn-lt"/>
                <a:ea typeface="+mn-ea"/>
                <a:cs typeface="+mn-cs"/>
              </a:rPr>
              <a:t>=psychosocial; UC=usual care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However data specific to ventral hernia patients is limited. </a:t>
            </a: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11</a:t>
            </a:fld>
            <a:endParaRPr lang="en-US" dirty="0"/>
          </a:p>
        </p:txBody>
      </p:sp>
    </p:spTree>
    <p:extLst>
      <p:ext uri="{BB962C8B-B14F-4D97-AF65-F5344CB8AC3E}">
        <p14:creationId xmlns:p14="http://schemas.microsoft.com/office/powerpoint/2010/main" val="298736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Open ventral in clean wounds. </a:t>
            </a:r>
          </a:p>
          <a:p>
            <a:r>
              <a:rPr lang="en-US" sz="1200" b="0" i="0" kern="1200" dirty="0">
                <a:solidFill>
                  <a:schemeClr val="tx1"/>
                </a:solidFill>
                <a:effectLst/>
                <a:latin typeface="+mn-lt"/>
                <a:ea typeface="+mn-ea"/>
                <a:cs typeface="+mn-cs"/>
              </a:rPr>
              <a:t>Matched 418 current smokers to 418 who had never smoked.</a:t>
            </a:r>
          </a:p>
          <a:p>
            <a:r>
              <a:rPr lang="en-US" sz="1200" b="0" i="0" kern="1200" dirty="0">
                <a:solidFill>
                  <a:schemeClr val="tx1"/>
                </a:solidFill>
                <a:effectLst/>
                <a:latin typeface="+mn-lt"/>
                <a:ea typeface="+mn-ea"/>
                <a:cs typeface="+mn-cs"/>
              </a:rPr>
              <a:t>Rates of SSO were greater in active smokers (12.0% vs 7.4%,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.03) driven by increased rates of </a:t>
            </a:r>
            <a:r>
              <a:rPr lang="en-US" sz="1200" b="0" i="0" kern="1200" dirty="0">
                <a:solidFill>
                  <a:schemeClr val="tx1"/>
                </a:solidFill>
                <a:effectLst/>
                <a:latin typeface="+mn-lt"/>
                <a:ea typeface="+mn-ea"/>
                <a:cs typeface="+mn-cs"/>
                <a:hlinkClick r:id="rId3" tooltip="Learn more about cellulitis from ScienceDirect's AI-generated Topic Pages"/>
              </a:rPr>
              <a:t>cellulitis</a:t>
            </a:r>
            <a:r>
              <a:rPr lang="en-US" sz="1200" b="0" i="0" kern="1200" dirty="0">
                <a:solidFill>
                  <a:schemeClr val="tx1"/>
                </a:solidFill>
                <a:effectLst/>
                <a:latin typeface="+mn-lt"/>
                <a:ea typeface="+mn-ea"/>
                <a:cs typeface="+mn-cs"/>
              </a:rPr>
              <a:t> (2.4% vs 1.2%) and </a:t>
            </a:r>
            <a:r>
              <a:rPr lang="en-US" sz="1200" b="0" i="0" kern="1200" dirty="0">
                <a:solidFill>
                  <a:schemeClr val="tx1"/>
                </a:solidFill>
                <a:effectLst/>
                <a:latin typeface="+mn-lt"/>
                <a:ea typeface="+mn-ea"/>
                <a:cs typeface="+mn-cs"/>
                <a:hlinkClick r:id="rId4" tooltip="Learn more about seroma from ScienceDirect's AI-generated Topic Pages"/>
              </a:rPr>
              <a:t>seroma</a:t>
            </a:r>
            <a:r>
              <a:rPr lang="en-US" sz="1200" b="0" i="0" kern="1200" dirty="0">
                <a:solidFill>
                  <a:schemeClr val="tx1"/>
                </a:solidFill>
                <a:effectLst/>
                <a:latin typeface="+mn-lt"/>
                <a:ea typeface="+mn-ea"/>
                <a:cs typeface="+mn-cs"/>
              </a:rPr>
              <a:t> (5.5% vs 1.2%); however, rates of SSI (4.1 vs 4.1,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.98), SSOPI (6.2% vs 5.0%,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.43), </a:t>
            </a:r>
            <a:r>
              <a:rPr lang="en-US" sz="1200" b="0" i="0" kern="1200" dirty="0">
                <a:solidFill>
                  <a:schemeClr val="tx1"/>
                </a:solidFill>
                <a:effectLst/>
                <a:latin typeface="+mn-lt"/>
                <a:ea typeface="+mn-ea"/>
                <a:cs typeface="+mn-cs"/>
                <a:hlinkClick r:id="rId5" tooltip="Learn more about reoperation from ScienceDirect's AI-generated Topic Pages"/>
              </a:rPr>
              <a:t>reoperation</a:t>
            </a:r>
            <a:r>
              <a:rPr lang="en-US" sz="1200" b="0" i="0" kern="1200" dirty="0">
                <a:solidFill>
                  <a:schemeClr val="tx1"/>
                </a:solidFill>
                <a:effectLst/>
                <a:latin typeface="+mn-lt"/>
                <a:ea typeface="+mn-ea"/>
                <a:cs typeface="+mn-cs"/>
              </a:rPr>
              <a:t> (1.9% vs 1.2%,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.39), and all 30-day morbidity (7.5 vs 6.6,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.60) were not significantly increased in active smokers.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data adds to the body of evidence that perhaps smoking cessation may not affect hernia outcomes as much as previously thought, at least in the short term. </a:t>
            </a:r>
          </a:p>
          <a:p>
            <a:r>
              <a:rPr lang="en-US" sz="1200" b="0" i="0" kern="1200" dirty="0">
                <a:solidFill>
                  <a:schemeClr val="tx1"/>
                </a:solidFill>
                <a:effectLst/>
                <a:latin typeface="+mn-lt"/>
                <a:ea typeface="+mn-ea"/>
                <a:cs typeface="+mn-cs"/>
              </a:rPr>
              <a:t>This does not negate the myriad of other reasons why we should still recommend smoking cessation. </a:t>
            </a: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13</a:t>
            </a:fld>
            <a:endParaRPr lang="en-US" dirty="0"/>
          </a:p>
        </p:txBody>
      </p:sp>
    </p:spTree>
    <p:extLst>
      <p:ext uri="{BB962C8B-B14F-4D97-AF65-F5344CB8AC3E}">
        <p14:creationId xmlns:p14="http://schemas.microsoft.com/office/powerpoint/2010/main" val="217544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exercise, even just sporadic, is better than none. </a:t>
            </a:r>
          </a:p>
        </p:txBody>
      </p:sp>
      <p:sp>
        <p:nvSpPr>
          <p:cNvPr id="4" name="Slide Number Placeholder 3"/>
          <p:cNvSpPr>
            <a:spLocks noGrp="1"/>
          </p:cNvSpPr>
          <p:nvPr>
            <p:ph type="sldNum" sz="quarter" idx="5"/>
          </p:nvPr>
        </p:nvSpPr>
        <p:spPr/>
        <p:txBody>
          <a:bodyPr/>
          <a:lstStyle/>
          <a:p>
            <a:fld id="{73C43B9B-87D0-4380-A962-F69BD125AC41}" type="slidenum">
              <a:rPr lang="en-US" smtClean="0"/>
              <a:pPr/>
              <a:t>14</a:t>
            </a:fld>
            <a:endParaRPr lang="en-US" dirty="0"/>
          </a:p>
        </p:txBody>
      </p:sp>
    </p:spTree>
    <p:extLst>
      <p:ext uri="{BB962C8B-B14F-4D97-AF65-F5344CB8AC3E}">
        <p14:creationId xmlns:p14="http://schemas.microsoft.com/office/powerpoint/2010/main" val="125317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wanted to see whether exercise benefited those who are more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15</a:t>
            </a:fld>
            <a:endParaRPr lang="en-US" dirty="0"/>
          </a:p>
        </p:txBody>
      </p:sp>
    </p:spTree>
    <p:extLst>
      <p:ext uri="{BB962C8B-B14F-4D97-AF65-F5344CB8AC3E}">
        <p14:creationId xmlns:p14="http://schemas.microsoft.com/office/powerpoint/2010/main" val="138961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dirty="0"/>
              <a:t>ASA2</a:t>
            </a:r>
            <a:r>
              <a:rPr lang="en-US" dirty="0"/>
              <a:t> with sporadic vs none, OR 0.535</a:t>
            </a:r>
          </a:p>
          <a:p>
            <a:pPr lvl="1"/>
            <a:r>
              <a:rPr lang="en-US" u="sng" dirty="0"/>
              <a:t>ASA2</a:t>
            </a:r>
            <a:r>
              <a:rPr lang="en-US" dirty="0"/>
              <a:t> with intense vs none, OR 0.421</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16</a:t>
            </a:fld>
            <a:endParaRPr lang="en-US" dirty="0"/>
          </a:p>
        </p:txBody>
      </p:sp>
    </p:spTree>
    <p:extLst>
      <p:ext uri="{BB962C8B-B14F-4D97-AF65-F5344CB8AC3E}">
        <p14:creationId xmlns:p14="http://schemas.microsoft.com/office/powerpoint/2010/main" val="75253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dirty="0"/>
              <a:t>ASA3</a:t>
            </a:r>
            <a:r>
              <a:rPr lang="en-US" dirty="0"/>
              <a:t> moderate vs none, OR 0.40</a:t>
            </a:r>
          </a:p>
          <a:p>
            <a:pPr lvl="1"/>
            <a:r>
              <a:rPr lang="en-US" u="sng" dirty="0"/>
              <a:t>ASA3</a:t>
            </a:r>
            <a:r>
              <a:rPr lang="en-US" dirty="0"/>
              <a:t> intense vs none OR 0.543</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17</a:t>
            </a:fld>
            <a:endParaRPr lang="en-US" dirty="0"/>
          </a:p>
        </p:txBody>
      </p:sp>
    </p:spTree>
    <p:extLst>
      <p:ext uri="{BB962C8B-B14F-4D97-AF65-F5344CB8AC3E}">
        <p14:creationId xmlns:p14="http://schemas.microsoft.com/office/powerpoint/2010/main" val="127973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dirty="0"/>
              <a:t>ASA2 and 3</a:t>
            </a:r>
            <a:r>
              <a:rPr lang="en-US" dirty="0"/>
              <a:t> moderate exercise, OR 0.698, OR 0.786</a:t>
            </a:r>
          </a:p>
          <a:p>
            <a:pPr lvl="1"/>
            <a:r>
              <a:rPr lang="en-US" u="sng" dirty="0"/>
              <a:t>ASA2 and 3</a:t>
            </a:r>
            <a:r>
              <a:rPr lang="en-US" dirty="0"/>
              <a:t> intense exercise, OR 0.627, OR 0.741</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18</a:t>
            </a:fld>
            <a:endParaRPr lang="en-US" dirty="0"/>
          </a:p>
        </p:txBody>
      </p:sp>
    </p:spTree>
    <p:extLst>
      <p:ext uri="{BB962C8B-B14F-4D97-AF65-F5344CB8AC3E}">
        <p14:creationId xmlns:p14="http://schemas.microsoft.com/office/powerpoint/2010/main" val="2088581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ASA2 and 3</a:t>
            </a:r>
            <a:r>
              <a:rPr lang="en-US" dirty="0"/>
              <a:t> with intense exercise vs none, OR 0.479, OR 0.520</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19</a:t>
            </a:fld>
            <a:endParaRPr lang="en-US" dirty="0"/>
          </a:p>
        </p:txBody>
      </p:sp>
    </p:spTree>
    <p:extLst>
      <p:ext uri="{BB962C8B-B14F-4D97-AF65-F5344CB8AC3E}">
        <p14:creationId xmlns:p14="http://schemas.microsoft.com/office/powerpoint/2010/main" val="1542835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 failed to reach any evidence of difference, likely due to low N.</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20</a:t>
            </a:fld>
            <a:endParaRPr lang="en-US" dirty="0"/>
          </a:p>
        </p:txBody>
      </p:sp>
    </p:spTree>
    <p:extLst>
      <p:ext uri="{BB962C8B-B14F-4D97-AF65-F5344CB8AC3E}">
        <p14:creationId xmlns:p14="http://schemas.microsoft.com/office/powerpoint/2010/main" val="334688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has been ongoing by other hernia giants it the room today. </a:t>
            </a:r>
          </a:p>
          <a:p>
            <a:r>
              <a:rPr lang="en-US" dirty="0"/>
              <a:t>The concept is also not new; in fact, started as early at 1940s when the </a:t>
            </a:r>
            <a:r>
              <a:rPr lang="en-US" dirty="0" err="1"/>
              <a:t>british</a:t>
            </a:r>
            <a:r>
              <a:rPr lang="en-US" dirty="0"/>
              <a:t> army established prehab centers to boost recruits’ physical and mental capacity, showing significant improvements. </a:t>
            </a:r>
          </a:p>
          <a:p>
            <a:r>
              <a:rPr lang="en-US" dirty="0"/>
              <a:t>This concept then re-emerged in sports medicine, and eventually to surgical oncology, proving it reduces complications and length of recovery. </a:t>
            </a:r>
          </a:p>
          <a:p>
            <a:r>
              <a:rPr lang="en-US" dirty="0"/>
              <a:t>Prehab in hernia surgery recently gained significant traction in the last decade and is an interest of mine. </a:t>
            </a:r>
          </a:p>
        </p:txBody>
      </p:sp>
      <p:sp>
        <p:nvSpPr>
          <p:cNvPr id="4" name="Slide Number Placeholder 3"/>
          <p:cNvSpPr>
            <a:spLocks noGrp="1"/>
          </p:cNvSpPr>
          <p:nvPr>
            <p:ph type="sldNum" sz="quarter" idx="5"/>
          </p:nvPr>
        </p:nvSpPr>
        <p:spPr/>
        <p:txBody>
          <a:bodyPr/>
          <a:lstStyle/>
          <a:p>
            <a:fld id="{73C43B9B-87D0-4380-A962-F69BD125AC41}" type="slidenum">
              <a:rPr lang="en-US" smtClean="0"/>
              <a:pPr/>
              <a:t>1</a:t>
            </a:fld>
            <a:endParaRPr lang="en-US" dirty="0"/>
          </a:p>
        </p:txBody>
      </p:sp>
    </p:spTree>
    <p:extLst>
      <p:ext uri="{BB962C8B-B14F-4D97-AF65-F5344CB8AC3E}">
        <p14:creationId xmlns:p14="http://schemas.microsoft.com/office/powerpoint/2010/main" val="141480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21</a:t>
            </a:fld>
            <a:endParaRPr lang="en-US" dirty="0"/>
          </a:p>
        </p:txBody>
      </p:sp>
    </p:spTree>
    <p:extLst>
      <p:ext uri="{BB962C8B-B14F-4D97-AF65-F5344CB8AC3E}">
        <p14:creationId xmlns:p14="http://schemas.microsoft.com/office/powerpoint/2010/main" val="416942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Recruitment began March 4, 2024, and is ongoing. Participant recruitment is expected to be completed in 2.5 years. Data collection will be completed 6 months after last participant has been recruited, i.e., around March 2027. Results are expected to be analyzed within six months after last participant follow-up, thus September 2027.</a:t>
            </a: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22</a:t>
            </a:fld>
            <a:endParaRPr lang="en-US" dirty="0"/>
          </a:p>
        </p:txBody>
      </p:sp>
    </p:spTree>
    <p:extLst>
      <p:ext uri="{BB962C8B-B14F-4D97-AF65-F5344CB8AC3E}">
        <p14:creationId xmlns:p14="http://schemas.microsoft.com/office/powerpoint/2010/main" val="265734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606B6-2850-A1E6-C370-C628FD2B5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B6A8D-D20C-B57C-3867-D7EA8A8778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77A5EB-1424-1683-57FE-B345D7E8E3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A25AC6-941B-4803-A2CF-FBF582DDDD1C}"/>
              </a:ext>
            </a:extLst>
          </p:cNvPr>
          <p:cNvSpPr>
            <a:spLocks noGrp="1"/>
          </p:cNvSpPr>
          <p:nvPr>
            <p:ph type="sldNum" sz="quarter" idx="10"/>
          </p:nvPr>
        </p:nvSpPr>
        <p:spPr/>
        <p:txBody>
          <a:bodyPr/>
          <a:lstStyle/>
          <a:p>
            <a:fld id="{73C43B9B-87D0-4380-A962-F69BD125AC41}" type="slidenum">
              <a:rPr lang="en-US" smtClean="0"/>
              <a:pPr/>
              <a:t>2</a:t>
            </a:fld>
            <a:endParaRPr lang="en-US" dirty="0"/>
          </a:p>
        </p:txBody>
      </p:sp>
    </p:spTree>
    <p:extLst>
      <p:ext uri="{BB962C8B-B14F-4D97-AF65-F5344CB8AC3E}">
        <p14:creationId xmlns:p14="http://schemas.microsoft.com/office/powerpoint/2010/main" val="37573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Aerobic guidelines for adults recommend at least 150 to 300 minutes a week of moderate-intensity, or 75 to 150 minutes a week of vigorous-intensity, or an equivalent combination of moderate- and vigorous-intensity aerobic activity. Muscle-strengthening guidelines for adults recommend activities of moderate or greater intensity involving all major muscle groups on 2 days a week or more. </a:t>
            </a: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4</a:t>
            </a:fld>
            <a:endParaRPr lang="en-US" dirty="0"/>
          </a:p>
        </p:txBody>
      </p:sp>
    </p:spTree>
    <p:extLst>
      <p:ext uri="{BB962C8B-B14F-4D97-AF65-F5344CB8AC3E}">
        <p14:creationId xmlns:p14="http://schemas.microsoft.com/office/powerpoint/2010/main" val="185593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hlinkClick r:id="rId3"/>
              </a:rPr>
              <a:t>Opportunities and Challenges for the Next Phase of Enhanced Recovery After Surgery: A Review.</a:t>
            </a:r>
            <a:endParaRPr lang="en-US" dirty="0"/>
          </a:p>
          <a:p>
            <a:r>
              <a:rPr lang="en-US" sz="1200" b="0" i="0" kern="1200" dirty="0">
                <a:solidFill>
                  <a:schemeClr val="tx1"/>
                </a:solidFill>
                <a:effectLst/>
                <a:latin typeface="+mn-lt"/>
                <a:ea typeface="+mn-ea"/>
                <a:cs typeface="+mn-cs"/>
              </a:rPr>
              <a:t>JAMA Surgery. 2021. Ljungqvist O, de Boer HD, Balfour A, et al.</a:t>
            </a:r>
          </a:p>
          <a:p>
            <a:r>
              <a:rPr lang="en-US" sz="1200" b="0" i="0" kern="1200" dirty="0">
                <a:solidFill>
                  <a:schemeClr val="tx1"/>
                </a:solidFill>
                <a:effectLst/>
                <a:latin typeface="+mn-lt"/>
                <a:ea typeface="+mn-ea"/>
                <a:cs typeface="+mn-cs"/>
              </a:rPr>
              <a:t>3. Joliat, GR., </a:t>
            </a:r>
            <a:r>
              <a:rPr lang="en-US" sz="1200" b="0" i="0" kern="1200" dirty="0" err="1">
                <a:solidFill>
                  <a:schemeClr val="tx1"/>
                </a:solidFill>
                <a:effectLst/>
                <a:latin typeface="+mn-lt"/>
                <a:ea typeface="+mn-ea"/>
                <a:cs typeface="+mn-cs"/>
              </a:rPr>
              <a:t>Krouk</a:t>
            </a:r>
            <a:r>
              <a:rPr lang="en-US" sz="1200" b="0" i="0" kern="1200" dirty="0">
                <a:solidFill>
                  <a:schemeClr val="tx1"/>
                </a:solidFill>
                <a:effectLst/>
                <a:latin typeface="+mn-lt"/>
                <a:ea typeface="+mn-ea"/>
                <a:cs typeface="+mn-cs"/>
              </a:rPr>
              <a:t>, S., Cotte, E.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Implementation of a prehabilitation program before abdominal wall surgery: a pilot and feasibility study. </a:t>
            </a:r>
            <a:r>
              <a:rPr lang="en-US" sz="1200" b="0" i="1" kern="1200" dirty="0">
                <a:solidFill>
                  <a:schemeClr val="tx1"/>
                </a:solidFill>
                <a:effectLst/>
                <a:latin typeface="+mn-lt"/>
                <a:ea typeface="+mn-ea"/>
                <a:cs typeface="+mn-cs"/>
              </a:rPr>
              <a:t>Hernia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29</a:t>
            </a:r>
            <a:r>
              <a:rPr lang="en-US" sz="1200" b="0" i="0" kern="1200" dirty="0">
                <a:solidFill>
                  <a:schemeClr val="tx1"/>
                </a:solidFill>
                <a:effectLst/>
                <a:latin typeface="+mn-lt"/>
                <a:ea typeface="+mn-ea"/>
                <a:cs typeface="+mn-cs"/>
              </a:rPr>
              <a:t>, 138 (2025).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/10.1007/s10029-025-03325-8</a:t>
            </a:r>
          </a:p>
          <a:p>
            <a:r>
              <a:rPr lang="en-US" dirty="0"/>
              <a:t>This list is not exhaustive and medical optimization is a given and should be done concurrently. </a:t>
            </a:r>
          </a:p>
        </p:txBody>
      </p:sp>
      <p:sp>
        <p:nvSpPr>
          <p:cNvPr id="4" name="Slide Number Placeholder 3"/>
          <p:cNvSpPr>
            <a:spLocks noGrp="1"/>
          </p:cNvSpPr>
          <p:nvPr>
            <p:ph type="sldNum" sz="quarter" idx="5"/>
          </p:nvPr>
        </p:nvSpPr>
        <p:spPr/>
        <p:txBody>
          <a:bodyPr/>
          <a:lstStyle/>
          <a:p>
            <a:fld id="{73C43B9B-87D0-4380-A962-F69BD125AC41}" type="slidenum">
              <a:rPr lang="en-US" smtClean="0"/>
              <a:pPr/>
              <a:t>5</a:t>
            </a:fld>
            <a:endParaRPr lang="en-US" dirty="0"/>
          </a:p>
        </p:txBody>
      </p:sp>
    </p:spTree>
    <p:extLst>
      <p:ext uri="{BB962C8B-B14F-4D97-AF65-F5344CB8AC3E}">
        <p14:creationId xmlns:p14="http://schemas.microsoft.com/office/powerpoint/2010/main" val="243516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1.</a:t>
            </a:r>
            <a:r>
              <a:rPr lang="en-US" sz="1200" b="0" i="0" u="none" strike="noStrike" kern="1200" dirty="0">
                <a:solidFill>
                  <a:schemeClr val="tx1"/>
                </a:solidFill>
                <a:effectLst/>
                <a:latin typeface="+mn-lt"/>
                <a:ea typeface="+mn-ea"/>
                <a:cs typeface="+mn-cs"/>
                <a:hlinkClick r:id="rId3"/>
              </a:rPr>
              <a:t>Prehabilitation, Enhanced Recovery After Surgery, or Both? A narrative Review.</a:t>
            </a:r>
            <a:endParaRPr lang="en-US" dirty="0"/>
          </a:p>
          <a:p>
            <a:r>
              <a:rPr lang="en-US" sz="1200" b="0" i="0" kern="1200" dirty="0">
                <a:solidFill>
                  <a:schemeClr val="tx1"/>
                </a:solidFill>
                <a:effectLst/>
                <a:latin typeface="+mn-lt"/>
                <a:ea typeface="+mn-ea"/>
                <a:cs typeface="+mn-cs"/>
              </a:rPr>
              <a:t>British Journal of </a:t>
            </a:r>
            <a:r>
              <a:rPr lang="en-US" sz="1200" b="0" i="0" kern="1200" dirty="0" err="1">
                <a:solidFill>
                  <a:schemeClr val="tx1"/>
                </a:solidFill>
                <a:effectLst/>
                <a:latin typeface="+mn-lt"/>
                <a:ea typeface="+mn-ea"/>
                <a:cs typeface="+mn-cs"/>
              </a:rPr>
              <a:t>Anaesthesia</a:t>
            </a:r>
            <a:r>
              <a:rPr lang="en-US" sz="1200" b="0" i="0" kern="1200" dirty="0">
                <a:solidFill>
                  <a:schemeClr val="tx1"/>
                </a:solidFill>
                <a:effectLst/>
                <a:latin typeface="+mn-lt"/>
                <a:ea typeface="+mn-ea"/>
                <a:cs typeface="+mn-cs"/>
              </a:rPr>
              <a:t>. 2022. Gillis C, Ljungqvist O, Carli F.</a:t>
            </a:r>
          </a:p>
          <a:p>
            <a:r>
              <a:rPr lang="en-US" sz="1200" b="0" i="0"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hlinkClick r:id="rId4"/>
              </a:rPr>
              <a:t>Opportunities and Challenges for the Next Phase of Enhanced Recovery After Surgery: A Review.</a:t>
            </a:r>
            <a:endParaRPr lang="en-US" dirty="0"/>
          </a:p>
          <a:p>
            <a:r>
              <a:rPr lang="en-US" sz="1200" b="0" i="0" kern="1200" dirty="0">
                <a:solidFill>
                  <a:schemeClr val="tx1"/>
                </a:solidFill>
                <a:effectLst/>
                <a:latin typeface="+mn-lt"/>
                <a:ea typeface="+mn-ea"/>
                <a:cs typeface="+mn-cs"/>
              </a:rPr>
              <a:t>JAMA Surgery. 2021. Ljungqvist O, de Boer HD, Balfour A, et 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 A exhibits poor exercise capacity, has little cardiorespiratory reserve, and is perilously close to the minimal physiological threshold required for functional independence. For this patient, a </a:t>
            </a:r>
            <a:r>
              <a:rPr lang="en-US" sz="1200" b="1" i="0" kern="1200" dirty="0">
                <a:solidFill>
                  <a:schemeClr val="tx1"/>
                </a:solidFill>
                <a:effectLst/>
                <a:latin typeface="+mn-lt"/>
                <a:ea typeface="+mn-ea"/>
                <a:cs typeface="+mn-cs"/>
              </a:rPr>
              <a:t>decompensating event as simple as bed rest after surgery could threaten functional independence</a:t>
            </a:r>
            <a:r>
              <a:rPr lang="en-US" sz="1200" b="0" i="0" kern="1200" dirty="0">
                <a:solidFill>
                  <a:schemeClr val="tx1"/>
                </a:solidFill>
                <a:effectLst/>
                <a:latin typeface="+mn-lt"/>
                <a:ea typeface="+mn-ea"/>
                <a:cs typeface="+mn-cs"/>
              </a:rPr>
              <a:t>. Patient B has excellent exercise capacity and cardiorespiratory reserve, contributing to a margin of safety that would likely permit this patient to withstand surgical stress without compromising functional independence. </a:t>
            </a:r>
          </a:p>
          <a:p>
            <a:r>
              <a:rPr lang="en-US" sz="1200" b="0" i="0" kern="1200" dirty="0">
                <a:solidFill>
                  <a:schemeClr val="tx1"/>
                </a:solidFill>
                <a:effectLst/>
                <a:latin typeface="+mn-lt"/>
                <a:ea typeface="+mn-ea"/>
                <a:cs typeface="+mn-cs"/>
              </a:rPr>
              <a:t>Ideally, patient A would improve their cardiorespiratory status before surgery, similar to patient B, and thus higher likelihood to experience an uneventful postoperative course.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Better preoperative functional status tolerate ERAS protocols more effectively and achieve faster recovery</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6</a:t>
            </a:fld>
            <a:endParaRPr lang="en-US" dirty="0"/>
          </a:p>
        </p:txBody>
      </p:sp>
    </p:spTree>
    <p:extLst>
      <p:ext uri="{BB962C8B-B14F-4D97-AF65-F5344CB8AC3E}">
        <p14:creationId xmlns:p14="http://schemas.microsoft.com/office/powerpoint/2010/main" val="7723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hlinkClick r:id="rId3"/>
              </a:rPr>
              <a:t>The Role and Effect of Multimodal Prehabilitation Before Major Abdominal Surgery: A Systemic Review and Meta-Analysis.</a:t>
            </a:r>
            <a:endParaRPr lang="en-US" dirty="0"/>
          </a:p>
          <a:p>
            <a:r>
              <a:rPr lang="en-US" sz="1200" b="0" i="0" kern="1200" dirty="0">
                <a:solidFill>
                  <a:schemeClr val="tx1"/>
                </a:solidFill>
                <a:effectLst/>
                <a:latin typeface="+mn-lt"/>
                <a:ea typeface="+mn-ea"/>
                <a:cs typeface="+mn-cs"/>
              </a:rPr>
              <a:t>World Journal of Surgery. 2022. Jain SR, Kandarpa VL, </a:t>
            </a:r>
            <a:r>
              <a:rPr lang="en-US" sz="1200" b="0" i="0" kern="1200" dirty="0" err="1">
                <a:solidFill>
                  <a:schemeClr val="tx1"/>
                </a:solidFill>
                <a:effectLst/>
                <a:latin typeface="+mn-lt"/>
                <a:ea typeface="+mn-ea"/>
                <a:cs typeface="+mn-cs"/>
              </a:rPr>
              <a:t>Yaow</a:t>
            </a:r>
            <a:r>
              <a:rPr lang="en-US" sz="1200" b="0" i="0" kern="1200" dirty="0">
                <a:solidFill>
                  <a:schemeClr val="tx1"/>
                </a:solidFill>
                <a:effectLst/>
                <a:latin typeface="+mn-lt"/>
                <a:ea typeface="+mn-ea"/>
                <a:cs typeface="+mn-cs"/>
              </a:rPr>
              <a:t> CYL, et al.</a:t>
            </a:r>
          </a:p>
          <a:p>
            <a:r>
              <a:rPr lang="en-US" sz="1200" b="0" i="0"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hlinkClick r:id="rId4"/>
              </a:rPr>
              <a:t>Preoperative Exercise and Outcomes After Ventral Hernia Repair: Making the Case for Prehabilitation in Ventral Hernia Patients.</a:t>
            </a:r>
            <a:endParaRPr lang="en-US" dirty="0"/>
          </a:p>
          <a:p>
            <a:r>
              <a:rPr lang="en-US" sz="1200" b="0" i="0" kern="1200" dirty="0">
                <a:solidFill>
                  <a:schemeClr val="tx1"/>
                </a:solidFill>
                <a:effectLst/>
                <a:latin typeface="+mn-lt"/>
                <a:ea typeface="+mn-ea"/>
                <a:cs typeface="+mn-cs"/>
              </a:rPr>
              <a:t>Surgery. 2021. Renshaw SM, Poulose BK, Gupta A, et al.</a:t>
            </a:r>
          </a:p>
          <a:p>
            <a:r>
              <a:rPr lang="en-US" sz="1200" b="0" i="0" kern="1200" dirty="0">
                <a:solidFill>
                  <a:schemeClr val="tx1"/>
                </a:solidFill>
                <a:effectLst/>
                <a:latin typeface="+mn-lt"/>
                <a:ea typeface="+mn-ea"/>
                <a:cs typeface="+mn-cs"/>
              </a:rPr>
              <a:t>6.</a:t>
            </a:r>
            <a:r>
              <a:rPr lang="en-US" sz="1200" b="0" i="0" u="none" strike="noStrike" kern="1200" dirty="0">
                <a:solidFill>
                  <a:schemeClr val="tx1"/>
                </a:solidFill>
                <a:effectLst/>
                <a:latin typeface="+mn-lt"/>
                <a:ea typeface="+mn-ea"/>
                <a:cs typeface="+mn-cs"/>
                <a:hlinkClick r:id="rId5"/>
              </a:rPr>
              <a:t>Modifying Risks in Ventral Hernia Patients With Prehabilitation: A Randomized Controlled Trial.</a:t>
            </a:r>
            <a:endParaRPr lang="en-US" dirty="0"/>
          </a:p>
          <a:p>
            <a:r>
              <a:rPr lang="en-US" sz="1200" b="0" i="0" kern="1200" dirty="0">
                <a:solidFill>
                  <a:schemeClr val="tx1"/>
                </a:solidFill>
                <a:effectLst/>
                <a:latin typeface="+mn-lt"/>
                <a:ea typeface="+mn-ea"/>
                <a:cs typeface="+mn-cs"/>
              </a:rPr>
              <a:t>Annals of Surgery. 2018. Liang MK, Bernardi K, Holihan JL, et al.</a:t>
            </a:r>
          </a:p>
          <a:p>
            <a:r>
              <a:rPr lang="en-US" sz="1200" b="0" i="0" kern="1200" dirty="0">
                <a:solidFill>
                  <a:schemeClr val="tx1"/>
                </a:solidFill>
                <a:effectLst/>
                <a:latin typeface="+mn-lt"/>
                <a:ea typeface="+mn-ea"/>
                <a:cs typeface="+mn-cs"/>
              </a:rPr>
              <a:t>Multi </a:t>
            </a:r>
            <a:r>
              <a:rPr lang="en-US" sz="1200" b="0" i="0" kern="1200" dirty="0" err="1">
                <a:solidFill>
                  <a:schemeClr val="tx1"/>
                </a:solidFill>
                <a:effectLst/>
                <a:latin typeface="+mn-lt"/>
                <a:ea typeface="+mn-ea"/>
                <a:cs typeface="+mn-cs"/>
              </a:rPr>
              <a:t>discip</a:t>
            </a:r>
            <a:r>
              <a:rPr lang="en-US" sz="1200" b="0" i="0" kern="1200" dirty="0">
                <a:solidFill>
                  <a:schemeClr val="tx1"/>
                </a:solidFill>
                <a:effectLst/>
                <a:latin typeface="+mn-lt"/>
                <a:ea typeface="+mn-ea"/>
                <a:cs typeface="+mn-cs"/>
              </a:rPr>
              <a:t> consultation, nutritionist, PT, hernia navigator. Weekly group meetings, daily goal check in, peer support system, monthly assessment.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7</a:t>
            </a:fld>
            <a:endParaRPr lang="en-US" dirty="0"/>
          </a:p>
        </p:txBody>
      </p:sp>
    </p:spTree>
    <p:extLst>
      <p:ext uri="{BB962C8B-B14F-4D97-AF65-F5344CB8AC3E}">
        <p14:creationId xmlns:p14="http://schemas.microsoft.com/office/powerpoint/2010/main" val="195907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10.</a:t>
            </a:r>
            <a:r>
              <a:rPr lang="en-US" sz="1200" b="0" i="0" u="none" strike="noStrike" kern="1200" dirty="0">
                <a:solidFill>
                  <a:schemeClr val="tx1"/>
                </a:solidFill>
                <a:effectLst/>
                <a:latin typeface="+mn-lt"/>
                <a:ea typeface="+mn-ea"/>
                <a:cs typeface="+mn-cs"/>
                <a:hlinkClick r:id="rId3"/>
              </a:rPr>
              <a:t>Short- And Midterm Outcomes of Prehabilitation in Abdominal Wall Surgery: A Retrospective Cohort Study.</a:t>
            </a:r>
            <a:endParaRPr lang="en-US" dirty="0"/>
          </a:p>
          <a:p>
            <a:r>
              <a:rPr lang="en-US" sz="1200" b="0" i="0" kern="1200" dirty="0">
                <a:solidFill>
                  <a:schemeClr val="tx1"/>
                </a:solidFill>
                <a:effectLst/>
                <a:latin typeface="+mn-lt"/>
                <a:ea typeface="+mn-ea"/>
                <a:cs typeface="+mn-cs"/>
              </a:rPr>
              <a:t>Journal of Gastrointestinal Surgery : Official Journal of the Society for Surgery of the Alimentary Tract. 2025. Joliat GR, </a:t>
            </a:r>
            <a:r>
              <a:rPr lang="en-US" sz="1200" b="0" i="0" kern="1200" dirty="0" err="1">
                <a:solidFill>
                  <a:schemeClr val="tx1"/>
                </a:solidFill>
                <a:effectLst/>
                <a:latin typeface="+mn-lt"/>
                <a:ea typeface="+mn-ea"/>
                <a:cs typeface="+mn-cs"/>
              </a:rPr>
              <a:t>Krouk</a:t>
            </a:r>
            <a:r>
              <a:rPr lang="en-US" sz="1200" b="0" i="0" kern="1200" dirty="0">
                <a:solidFill>
                  <a:schemeClr val="tx1"/>
                </a:solidFill>
                <a:effectLst/>
                <a:latin typeface="+mn-lt"/>
                <a:ea typeface="+mn-ea"/>
                <a:cs typeface="+mn-cs"/>
              </a:rPr>
              <a:t> S, Cotte E, </a:t>
            </a:r>
            <a:r>
              <a:rPr lang="en-US" sz="1200" b="0" i="0" kern="1200" dirty="0" err="1">
                <a:solidFill>
                  <a:schemeClr val="tx1"/>
                </a:solidFill>
                <a:effectLst/>
                <a:latin typeface="+mn-lt"/>
                <a:ea typeface="+mn-ea"/>
                <a:cs typeface="+mn-cs"/>
              </a:rPr>
              <a:t>Passot</a:t>
            </a:r>
            <a:r>
              <a:rPr lang="en-US" sz="1200" b="0" i="0" kern="1200" dirty="0">
                <a:solidFill>
                  <a:schemeClr val="tx1"/>
                </a:solidFill>
                <a:effectLst/>
                <a:latin typeface="+mn-lt"/>
                <a:ea typeface="+mn-ea"/>
                <a:cs typeface="+mn-cs"/>
              </a:rPr>
              <a:t> G.</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8</a:t>
            </a:fld>
            <a:endParaRPr lang="en-US" dirty="0"/>
          </a:p>
        </p:txBody>
      </p:sp>
    </p:spTree>
    <p:extLst>
      <p:ext uri="{BB962C8B-B14F-4D97-AF65-F5344CB8AC3E}">
        <p14:creationId xmlns:p14="http://schemas.microsoft.com/office/powerpoint/2010/main" val="144488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hlinkClick r:id="rId3"/>
              </a:rPr>
              <a:t>Effectiveness of Prehabilitation for Patients Undergoing Complex Abdominal Wall Surgery.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Surgical Endoscopy. 2025. Cattaneo M, </a:t>
            </a:r>
            <a:r>
              <a:rPr lang="en-US" sz="1200" b="0" i="0" kern="1200" dirty="0" err="1">
                <a:solidFill>
                  <a:schemeClr val="tx1"/>
                </a:solidFill>
                <a:effectLst/>
                <a:latin typeface="+mn-lt"/>
                <a:ea typeface="+mn-ea"/>
                <a:cs typeface="+mn-cs"/>
              </a:rPr>
              <a:t>Jastaniah</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Ghezeljeh</a:t>
            </a:r>
            <a:r>
              <a:rPr lang="en-US" sz="1200" b="0" i="0" kern="1200" dirty="0">
                <a:solidFill>
                  <a:schemeClr val="tx1"/>
                </a:solidFill>
                <a:effectLst/>
                <a:latin typeface="+mn-lt"/>
                <a:ea typeface="+mn-ea"/>
                <a:cs typeface="+mn-cs"/>
              </a:rPr>
              <a:t> TN, et </a:t>
            </a:r>
            <a:r>
              <a:rPr lang="en-US" sz="1200" b="0" i="0" kern="1200" dirty="0" err="1">
                <a:solidFill>
                  <a:schemeClr val="tx1"/>
                </a:solidFill>
                <a:effectLst/>
                <a:latin typeface="+mn-lt"/>
                <a:ea typeface="+mn-ea"/>
                <a:cs typeface="+mn-cs"/>
              </a:rPr>
              <a:t>al.New</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Prehabilitation positively impacted modifiable risk factors in hernia patients, aiding in their eligibility for complex abdominal wall surgery. Patients participating in the program experienced enhanced functional capacity, indicating the potential benefits of prehabilitation in optimizing surgical outcomes.”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a:t>
            </a:r>
            <a:r>
              <a:rPr lang="en-US" sz="1200" b="0" i="0" u="none" strike="noStrike" kern="1200" dirty="0">
                <a:solidFill>
                  <a:schemeClr val="tx1"/>
                </a:solidFill>
                <a:effectLst/>
                <a:latin typeface="+mn-lt"/>
                <a:ea typeface="+mn-ea"/>
                <a:cs typeface="+mn-cs"/>
                <a:hlinkClick r:id="rId4"/>
              </a:rPr>
              <a:t>The European Hernia Society Prehabilitation Project: A Systematic Review of Patient Prehabilitation Prior to Ventral Hernia Surgery.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Hernia : The Journal of Hernias and Abdominal Wall Surgery. 2022. Jensen KK, East B, </a:t>
            </a:r>
            <a:r>
              <a:rPr lang="en-US" sz="1200" b="0" i="0" kern="1200" dirty="0" err="1">
                <a:solidFill>
                  <a:schemeClr val="tx1"/>
                </a:solidFill>
                <a:effectLst/>
                <a:latin typeface="+mn-lt"/>
                <a:ea typeface="+mn-ea"/>
                <a:cs typeface="+mn-cs"/>
              </a:rPr>
              <a:t>Jisova</a:t>
            </a:r>
            <a:r>
              <a:rPr lang="en-US" sz="1200" b="0" i="0" kern="1200" dirty="0">
                <a:solidFill>
                  <a:schemeClr val="tx1"/>
                </a:solidFill>
                <a:effectLst/>
                <a:latin typeface="+mn-lt"/>
                <a:ea typeface="+mn-ea"/>
                <a:cs typeface="+mn-cs"/>
              </a:rPr>
              <a:t> B, et al.</a:t>
            </a:r>
          </a:p>
          <a:p>
            <a:r>
              <a:rPr lang="en-US" sz="1200" b="0" i="0" u="none" strike="noStrike" kern="1200" dirty="0">
                <a:solidFill>
                  <a:schemeClr val="tx1"/>
                </a:solidFill>
                <a:effectLst/>
                <a:latin typeface="+mn-lt"/>
                <a:ea typeface="+mn-ea"/>
                <a:cs typeface="+mn-cs"/>
              </a:rPr>
              <a:t>“A limited amount of well-conducted research studies evaluating prehabilitation prior to ventral hernia surgery was found. The primary findings showed that smoking cessation and weight loss led to reduced risks of complications after abdominal wall reconstruction.”</a:t>
            </a:r>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pPr/>
              <a:t>9</a:t>
            </a:fld>
            <a:endParaRPr lang="en-US" dirty="0"/>
          </a:p>
        </p:txBody>
      </p:sp>
    </p:spTree>
    <p:extLst>
      <p:ext uri="{BB962C8B-B14F-4D97-AF65-F5344CB8AC3E}">
        <p14:creationId xmlns:p14="http://schemas.microsoft.com/office/powerpoint/2010/main" val="163181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8165" y="152401"/>
            <a:ext cx="8123237"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a:spLocks noChangeArrowheads="1"/>
          </p:cNvSpPr>
          <p:nvPr userDrawn="1"/>
        </p:nvSpPr>
        <p:spPr bwMode="auto">
          <a:xfrm>
            <a:off x="0" y="6011865"/>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endParaRPr>
          </a:p>
        </p:txBody>
      </p:sp>
      <p:sp>
        <p:nvSpPr>
          <p:cNvPr id="9" name="Rectangle 3"/>
          <p:cNvSpPr>
            <a:spLocks noChangeArrowheads="1"/>
          </p:cNvSpPr>
          <p:nvPr userDrawn="1"/>
        </p:nvSpPr>
        <p:spPr bwMode="auto">
          <a:xfrm>
            <a:off x="0" y="5748339"/>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dirty="0">
              <a:solidFill>
                <a:srgbClr val="000000"/>
              </a:solidFill>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endParaRPr lang="en-US" dirty="0">
              <a:solidFill>
                <a:srgbClr val="000000"/>
              </a:solidFill>
            </a:endParaRPr>
          </a:p>
        </p:txBody>
      </p:sp>
      <p:pic>
        <p:nvPicPr>
          <p:cNvPr id="11" name="Picture 12" descr="YSM_Shield_CMYK.jpg"/>
          <p:cNvPicPr>
            <a:picLocks noChangeAspect="1"/>
          </p:cNvPicPr>
          <p:nvPr userDrawn="1"/>
        </p:nvPicPr>
        <p:blipFill>
          <a:blip r:embed="rId2" cstate="print"/>
          <a:srcRect/>
          <a:stretch>
            <a:fillRect/>
          </a:stretch>
        </p:blipFill>
        <p:spPr bwMode="auto">
          <a:xfrm>
            <a:off x="8343900" y="6143626"/>
            <a:ext cx="5715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533402" y="6343357"/>
            <a:ext cx="3652837" cy="266993"/>
          </a:xfrm>
          <a:prstGeom prst="rect">
            <a:avLst/>
          </a:prstGeom>
          <a:noFill/>
        </p:spPr>
      </p:pic>
      <p:sp>
        <p:nvSpPr>
          <p:cNvPr id="13" name="Title Placeholder 14"/>
          <p:cNvSpPr>
            <a:spLocks noGrp="1"/>
          </p:cNvSpPr>
          <p:nvPr>
            <p:ph type="title" hasCustomPrompt="1"/>
          </p:nvPr>
        </p:nvSpPr>
        <p:spPr>
          <a:xfrm>
            <a:off x="533400" y="990602"/>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extLst>
      <p:ext uri="{BB962C8B-B14F-4D97-AF65-F5344CB8AC3E}">
        <p14:creationId xmlns:p14="http://schemas.microsoft.com/office/powerpoint/2010/main" val="41607413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42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538165" y="152401"/>
            <a:ext cx="8123237"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42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dt" sz="half" idx="10"/>
          </p:nvPr>
        </p:nvSpPr>
        <p:spPr>
          <a:xfrm>
            <a:off x="152402" y="6477000"/>
            <a:ext cx="2403475" cy="228600"/>
          </a:xfrm>
          <a:prstGeom prst="rect">
            <a:avLst/>
          </a:prstGeom>
          <a:ln/>
        </p:spPr>
        <p:txBody>
          <a:bodyPr/>
          <a:lstStyle>
            <a:lvl1pPr>
              <a:defRPr/>
            </a:lvl1pPr>
          </a:lstStyle>
          <a:p>
            <a:pPr>
              <a:defRPr/>
            </a:pPr>
            <a:endParaRPr lang="en-US" dirty="0">
              <a:solidFill>
                <a:srgbClr val="000000"/>
              </a:solidFill>
            </a:endParaRPr>
          </a:p>
        </p:txBody>
      </p:sp>
      <p:sp>
        <p:nvSpPr>
          <p:cNvPr id="6" name="Rectangle 29"/>
          <p:cNvSpPr>
            <a:spLocks noGrp="1" noChangeArrowheads="1"/>
          </p:cNvSpPr>
          <p:nvPr>
            <p:ph type="ftr" sz="quarter" idx="11"/>
          </p:nvPr>
        </p:nvSpPr>
        <p:spPr>
          <a:xfrm>
            <a:off x="2687638" y="6477000"/>
            <a:ext cx="2895600" cy="228600"/>
          </a:xfrm>
          <a:prstGeom prst="rect">
            <a:avLst/>
          </a:prstGeom>
          <a:ln/>
        </p:spPr>
        <p:txBody>
          <a:bodyPr/>
          <a:lstStyle>
            <a:lvl1pPr>
              <a:defRPr/>
            </a:lvl1pPr>
          </a:lstStyle>
          <a:p>
            <a:pPr>
              <a:defRPr/>
            </a:pPr>
            <a:endParaRPr lang="en-US" dirty="0">
              <a:solidFill>
                <a:srgbClr val="000000"/>
              </a:solidFill>
            </a:endParaRPr>
          </a:p>
        </p:txBody>
      </p:sp>
      <p:sp>
        <p:nvSpPr>
          <p:cNvPr id="7" name="Rectangle 30"/>
          <p:cNvSpPr>
            <a:spLocks noGrp="1" noChangeArrowheads="1"/>
          </p:cNvSpPr>
          <p:nvPr>
            <p:ph type="sldNum" sz="quarter" idx="12"/>
          </p:nvPr>
        </p:nvSpPr>
        <p:spPr>
          <a:xfrm>
            <a:off x="5715000" y="6477000"/>
            <a:ext cx="2171700" cy="228600"/>
          </a:xfrm>
          <a:prstGeom prst="rect">
            <a:avLst/>
          </a:prstGeom>
          <a:ln/>
        </p:spPr>
        <p:txBody>
          <a:bodyPr/>
          <a:lstStyle>
            <a:lvl1pPr>
              <a:defRPr/>
            </a:lvl1pPr>
          </a:lstStyle>
          <a:p>
            <a:pPr>
              <a:defRPr/>
            </a:pPr>
            <a:fld id="{533E23B7-93B7-4585-956F-C94758FCBA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6261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9"/>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dirty="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9"/>
          </a:xfrm>
          <a:prstGeom prst="rect">
            <a:avLst/>
          </a:prstGeom>
          <a:solidFill>
            <a:schemeClr val="accent6"/>
          </a:solidFill>
          <a:ln w="9525">
            <a:noFill/>
            <a:miter lim="800000"/>
            <a:headEnd/>
            <a:tailEnd/>
          </a:ln>
          <a:effectLst/>
        </p:spPr>
        <p:txBody>
          <a:bodyPr wrap="none" anchor="ctr"/>
          <a:lstStyle/>
          <a:p>
            <a:pPr>
              <a:defRPr/>
            </a:pPr>
            <a:endParaRPr lang="en-US" dirty="0">
              <a:latin typeface="Arial" charset="0"/>
              <a:ea typeface="MS PGothic" pitchFamily="34" charset="-128"/>
            </a:endParaRPr>
          </a:p>
        </p:txBody>
      </p:sp>
      <p:sp>
        <p:nvSpPr>
          <p:cNvPr id="1028" name="Rectangle 4"/>
          <p:cNvSpPr>
            <a:spLocks noGrp="1" noChangeArrowheads="1"/>
          </p:cNvSpPr>
          <p:nvPr>
            <p:ph type="title"/>
          </p:nvPr>
        </p:nvSpPr>
        <p:spPr bwMode="auto">
          <a:xfrm>
            <a:off x="538165"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5" y="1447801"/>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1"/>
            <a:ext cx="1295400" cy="215444"/>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9"/>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dirty="0">
              <a:latin typeface="Arial" charset="0"/>
              <a:ea typeface="MS PGothic" pitchFamily="34" charset="-128"/>
            </a:endParaRPr>
          </a:p>
        </p:txBody>
      </p:sp>
      <p:pic>
        <p:nvPicPr>
          <p:cNvPr id="1032" name="Picture 9" descr="YSM_Black_80%.eps"/>
          <p:cNvPicPr>
            <a:picLocks noChangeAspect="1"/>
          </p:cNvPicPr>
          <p:nvPr/>
        </p:nvPicPr>
        <p:blipFill>
          <a:blip r:embed="rId4" cstate="print"/>
          <a:srcRect/>
          <a:stretch>
            <a:fillRect/>
          </a:stretch>
        </p:blipFill>
        <p:spPr bwMode="auto">
          <a:xfrm>
            <a:off x="538165" y="6591300"/>
            <a:ext cx="2154237" cy="16033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9"/>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dirty="0">
              <a:solidFill>
                <a:srgbClr val="000000"/>
              </a:solidFill>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9"/>
          </a:xfrm>
          <a:prstGeom prst="rect">
            <a:avLst/>
          </a:prstGeom>
          <a:solidFill>
            <a:schemeClr val="accent6"/>
          </a:solidFill>
          <a:ln w="9525">
            <a:noFill/>
            <a:miter lim="800000"/>
            <a:headEnd/>
            <a:tailEnd/>
          </a:ln>
          <a:effectLst/>
        </p:spPr>
        <p:txBody>
          <a:bodyPr wrap="none" anchor="ctr"/>
          <a:lstStyle/>
          <a:p>
            <a:pPr>
              <a:defRPr/>
            </a:pPr>
            <a:endParaRPr lang="en-US" dirty="0">
              <a:solidFill>
                <a:srgbClr val="000000"/>
              </a:solidFill>
              <a:latin typeface="Arial" charset="0"/>
              <a:ea typeface="MS PGothic" pitchFamily="34" charset="-128"/>
            </a:endParaRPr>
          </a:p>
        </p:txBody>
      </p:sp>
      <p:sp>
        <p:nvSpPr>
          <p:cNvPr id="1028" name="Rectangle 4"/>
          <p:cNvSpPr>
            <a:spLocks noGrp="1" noChangeArrowheads="1"/>
          </p:cNvSpPr>
          <p:nvPr>
            <p:ph type="title"/>
          </p:nvPr>
        </p:nvSpPr>
        <p:spPr bwMode="auto">
          <a:xfrm>
            <a:off x="538165"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5" y="1447801"/>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1"/>
            <a:ext cx="1295400" cy="215444"/>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rgbClr val="585858"/>
                </a:solidFill>
                <a:ea typeface="Gulim" pitchFamily="34" charset="-127"/>
              </a:rPr>
              <a:t>S L I D E  </a:t>
            </a:r>
            <a:fld id="{B6E65EB1-8770-4D6F-9BAC-B5A9D136F4D3}" type="slidenum">
              <a:rPr lang="en-US" altLang="ko-KR" sz="800" b="1">
                <a:solidFill>
                  <a:srgbClr val="585858"/>
                </a:solidFill>
                <a:ea typeface="Gulim" pitchFamily="34" charset="-127"/>
              </a:rPr>
              <a:pPr algn="r">
                <a:spcBef>
                  <a:spcPct val="50000"/>
                </a:spcBef>
              </a:pPr>
              <a:t>‹#›</a:t>
            </a:fld>
            <a:endParaRPr lang="en-US" altLang="ko-KR" sz="800" b="1" dirty="0">
              <a:solidFill>
                <a:srgbClr val="585858"/>
              </a:solidFill>
              <a:ea typeface="Gulim" pitchFamily="34" charset="-127"/>
            </a:endParaRPr>
          </a:p>
        </p:txBody>
      </p:sp>
      <p:sp>
        <p:nvSpPr>
          <p:cNvPr id="4118" name="Rectangle 22"/>
          <p:cNvSpPr>
            <a:spLocks noChangeArrowheads="1"/>
          </p:cNvSpPr>
          <p:nvPr/>
        </p:nvSpPr>
        <p:spPr bwMode="auto">
          <a:xfrm>
            <a:off x="0" y="6451600"/>
            <a:ext cx="9144000" cy="58739"/>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dirty="0">
              <a:solidFill>
                <a:srgbClr val="000000"/>
              </a:solidFill>
              <a:latin typeface="Arial" charset="0"/>
              <a:ea typeface="MS PGothic" pitchFamily="34" charset="-128"/>
            </a:endParaRPr>
          </a:p>
        </p:txBody>
      </p:sp>
      <p:pic>
        <p:nvPicPr>
          <p:cNvPr id="1032" name="Picture 9" descr="YSM_Black_80%.eps"/>
          <p:cNvPicPr>
            <a:picLocks noChangeAspect="1"/>
          </p:cNvPicPr>
          <p:nvPr/>
        </p:nvPicPr>
        <p:blipFill>
          <a:blip r:embed="rId6" cstate="print"/>
          <a:srcRect/>
          <a:stretch>
            <a:fillRect/>
          </a:stretch>
        </p:blipFill>
        <p:spPr bwMode="auto">
          <a:xfrm>
            <a:off x="538165" y="6591300"/>
            <a:ext cx="2154237" cy="160339"/>
          </a:xfrm>
          <a:prstGeom prst="rect">
            <a:avLst/>
          </a:prstGeom>
          <a:noFill/>
          <a:ln w="9525">
            <a:noFill/>
            <a:miter lim="800000"/>
            <a:headEnd/>
            <a:tailEnd/>
          </a:ln>
        </p:spPr>
      </p:pic>
    </p:spTree>
    <p:extLst>
      <p:ext uri="{BB962C8B-B14F-4D97-AF65-F5344CB8AC3E}">
        <p14:creationId xmlns:p14="http://schemas.microsoft.com/office/powerpoint/2010/main" val="32959993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74" y="1103724"/>
            <a:ext cx="8229600" cy="1541463"/>
          </a:xfrm>
        </p:spPr>
        <p:txBody>
          <a:bodyPr>
            <a:normAutofit/>
          </a:bodyPr>
          <a:lstStyle/>
          <a:p>
            <a:pPr algn="ctr"/>
            <a:r>
              <a:rPr lang="en-US" sz="4000" dirty="0">
                <a:solidFill>
                  <a:srgbClr val="FFFF00"/>
                </a:solidFill>
              </a:rPr>
              <a:t>Ventral Hernia Prehabilitation</a:t>
            </a:r>
            <a:br>
              <a:rPr lang="en-US" sz="4000" dirty="0">
                <a:solidFill>
                  <a:srgbClr val="FFFF00"/>
                </a:solidFill>
              </a:rPr>
            </a:br>
            <a:endParaRPr lang="en-US" sz="2000" dirty="0">
              <a:solidFill>
                <a:srgbClr val="FFFF00"/>
              </a:solidFill>
            </a:endParaRPr>
          </a:p>
        </p:txBody>
      </p:sp>
      <p:sp>
        <p:nvSpPr>
          <p:cNvPr id="4" name="Text Placeholder 3"/>
          <p:cNvSpPr>
            <a:spLocks noGrp="1"/>
          </p:cNvSpPr>
          <p:nvPr>
            <p:ph type="body" sz="quarter" idx="11"/>
          </p:nvPr>
        </p:nvSpPr>
        <p:spPr>
          <a:xfrm>
            <a:off x="516178" y="3438121"/>
            <a:ext cx="8229600" cy="1350695"/>
          </a:xfrm>
        </p:spPr>
        <p:txBody>
          <a:bodyPr/>
          <a:lstStyle/>
          <a:p>
            <a:pPr algn="ctr"/>
            <a:br>
              <a:rPr lang="en-US" i="0" dirty="0"/>
            </a:br>
            <a:r>
              <a:rPr lang="en-US" i="0" dirty="0"/>
              <a:t>Randal Zhou MD</a:t>
            </a:r>
          </a:p>
          <a:p>
            <a:pPr algn="ctr"/>
            <a:r>
              <a:rPr lang="en-US" i="0" dirty="0"/>
              <a:t>Assistant Professor of Surgery</a:t>
            </a:r>
          </a:p>
          <a:p>
            <a:pPr algn="ctr"/>
            <a:r>
              <a:rPr lang="en-US" i="0" dirty="0"/>
              <a:t>Division of Bariatric and MIS</a:t>
            </a:r>
          </a:p>
        </p:txBody>
      </p:sp>
      <p:sp>
        <p:nvSpPr>
          <p:cNvPr id="5" name="TextBox 4"/>
          <p:cNvSpPr txBox="1"/>
          <p:nvPr/>
        </p:nvSpPr>
        <p:spPr>
          <a:xfrm>
            <a:off x="6483023" y="5079824"/>
            <a:ext cx="184666" cy="369332"/>
          </a:xfrm>
          <a:prstGeom prst="rect">
            <a:avLst/>
          </a:prstGeom>
          <a:noFill/>
        </p:spPr>
        <p:txBody>
          <a:bodyPr wrap="none" rtlCol="0">
            <a:spAutoFit/>
          </a:bodyPr>
          <a:lstStyle/>
          <a:p>
            <a:endParaRPr lang="en-US" dirty="0">
              <a:solidFill>
                <a:srgbClr val="000000"/>
              </a:solidFill>
            </a:endParaRPr>
          </a:p>
        </p:txBody>
      </p:sp>
      <p:sp>
        <p:nvSpPr>
          <p:cNvPr id="6" name="TextBox 5"/>
          <p:cNvSpPr txBox="1"/>
          <p:nvPr/>
        </p:nvSpPr>
        <p:spPr>
          <a:xfrm>
            <a:off x="5449909" y="5212506"/>
            <a:ext cx="184666" cy="369332"/>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72007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2132-62F7-73EF-B6A1-50149B6A367F}"/>
              </a:ext>
            </a:extLst>
          </p:cNvPr>
          <p:cNvSpPr>
            <a:spLocks noGrp="1"/>
          </p:cNvSpPr>
          <p:nvPr>
            <p:ph type="title"/>
          </p:nvPr>
        </p:nvSpPr>
        <p:spPr>
          <a:xfrm>
            <a:off x="538166" y="152399"/>
            <a:ext cx="3622458" cy="982133"/>
          </a:xfrm>
        </p:spPr>
        <p:txBody>
          <a:bodyPr/>
          <a:lstStyle/>
          <a:p>
            <a:endParaRPr lang="en-US" dirty="0">
              <a:solidFill>
                <a:srgbClr val="FFFF00"/>
              </a:solidFill>
            </a:endParaRPr>
          </a:p>
        </p:txBody>
      </p:sp>
      <p:sp>
        <p:nvSpPr>
          <p:cNvPr id="3" name="Content Placeholder 2">
            <a:extLst>
              <a:ext uri="{FF2B5EF4-FFF2-40B4-BE49-F238E27FC236}">
                <a16:creationId xmlns:a16="http://schemas.microsoft.com/office/drawing/2014/main" id="{34C81F02-6F41-19F8-82E8-8513899E21D7}"/>
              </a:ext>
            </a:extLst>
          </p:cNvPr>
          <p:cNvSpPr>
            <a:spLocks noGrp="1"/>
          </p:cNvSpPr>
          <p:nvPr>
            <p:ph idx="1"/>
          </p:nvPr>
        </p:nvSpPr>
        <p:spPr>
          <a:xfrm>
            <a:off x="538166" y="2609087"/>
            <a:ext cx="8123237" cy="3353309"/>
          </a:xfrm>
        </p:spPr>
        <p:txBody>
          <a:bodyPr/>
          <a:lstStyle/>
          <a:p>
            <a:r>
              <a:rPr lang="en-US" dirty="0"/>
              <a:t>Limited well-conducted studies evaluating prehabilitation </a:t>
            </a:r>
          </a:p>
          <a:p>
            <a:r>
              <a:rPr lang="en-US" dirty="0"/>
              <a:t>Weight loss and smoking cessation strongest evidence</a:t>
            </a:r>
          </a:p>
          <a:p>
            <a:pPr lvl="1"/>
            <a:r>
              <a:rPr lang="en-US" dirty="0"/>
              <a:t>Reduced complications after abdominal wall reconstruction</a:t>
            </a:r>
          </a:p>
          <a:p>
            <a:r>
              <a:rPr lang="en-US" dirty="0"/>
              <a:t>Fewer studies on exercise</a:t>
            </a:r>
          </a:p>
        </p:txBody>
      </p:sp>
      <p:pic>
        <p:nvPicPr>
          <p:cNvPr id="5" name="Picture 4" descr="A screenshot of a medical survey&#10;&#10;AI-generated content may be incorrect.">
            <a:extLst>
              <a:ext uri="{FF2B5EF4-FFF2-40B4-BE49-F238E27FC236}">
                <a16:creationId xmlns:a16="http://schemas.microsoft.com/office/drawing/2014/main" id="{E2AF4036-09EA-72A2-C2F3-6AC16A5A1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623" y="2538"/>
            <a:ext cx="4983377" cy="2001691"/>
          </a:xfrm>
          <a:prstGeom prst="rect">
            <a:avLst/>
          </a:prstGeom>
        </p:spPr>
      </p:pic>
    </p:spTree>
    <p:extLst>
      <p:ext uri="{BB962C8B-B14F-4D97-AF65-F5344CB8AC3E}">
        <p14:creationId xmlns:p14="http://schemas.microsoft.com/office/powerpoint/2010/main" val="18105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0B74-71DC-52DF-7E96-11AAD20ABE11}"/>
              </a:ext>
            </a:extLst>
          </p:cNvPr>
          <p:cNvSpPr>
            <a:spLocks noGrp="1"/>
          </p:cNvSpPr>
          <p:nvPr>
            <p:ph type="title"/>
          </p:nvPr>
        </p:nvSpPr>
        <p:spPr/>
        <p:txBody>
          <a:bodyPr/>
          <a:lstStyle/>
          <a:p>
            <a:r>
              <a:rPr lang="en-US" dirty="0">
                <a:solidFill>
                  <a:srgbClr val="FFFF00"/>
                </a:solidFill>
              </a:rPr>
              <a:t>Exercise</a:t>
            </a:r>
          </a:p>
        </p:txBody>
      </p:sp>
      <p:sp>
        <p:nvSpPr>
          <p:cNvPr id="3" name="Content Placeholder 2">
            <a:extLst>
              <a:ext uri="{FF2B5EF4-FFF2-40B4-BE49-F238E27FC236}">
                <a16:creationId xmlns:a16="http://schemas.microsoft.com/office/drawing/2014/main" id="{15E666DF-ECB7-ECEF-2A26-9C3A3D43DC9F}"/>
              </a:ext>
            </a:extLst>
          </p:cNvPr>
          <p:cNvSpPr>
            <a:spLocks noGrp="1"/>
          </p:cNvSpPr>
          <p:nvPr>
            <p:ph idx="1"/>
          </p:nvPr>
        </p:nvSpPr>
        <p:spPr>
          <a:xfrm>
            <a:off x="538165" y="2285999"/>
            <a:ext cx="8123237" cy="3822701"/>
          </a:xfrm>
        </p:spPr>
        <p:txBody>
          <a:bodyPr/>
          <a:lstStyle/>
          <a:p>
            <a:r>
              <a:rPr lang="en-US" dirty="0"/>
              <a:t>25 studies, underwent major oncologic resections</a:t>
            </a:r>
          </a:p>
          <a:p>
            <a:pPr lvl="1"/>
            <a:r>
              <a:rPr lang="en-US" dirty="0"/>
              <a:t>Resistance, Aerobic, and IMT</a:t>
            </a:r>
          </a:p>
          <a:p>
            <a:r>
              <a:rPr lang="en-US" dirty="0"/>
              <a:t>Aerobic exercise combined with inspiratory muscle training (AE + IMT) provides greatest benefit </a:t>
            </a:r>
          </a:p>
          <a:p>
            <a:pPr lvl="1"/>
            <a:r>
              <a:rPr lang="en-US" b="1" dirty="0"/>
              <a:t>Pneumonia prevention</a:t>
            </a:r>
          </a:p>
          <a:p>
            <a:pPr lvl="2"/>
            <a:r>
              <a:rPr lang="en-US" dirty="0"/>
              <a:t>AE + IMT: OR 0.21</a:t>
            </a:r>
          </a:p>
          <a:p>
            <a:pPr lvl="2"/>
            <a:r>
              <a:rPr lang="en-US" dirty="0"/>
              <a:t>AE alone: OR 0.52</a:t>
            </a:r>
          </a:p>
          <a:p>
            <a:pPr lvl="1"/>
            <a:r>
              <a:rPr lang="en-US" b="1" dirty="0"/>
              <a:t>Overall mortality</a:t>
            </a:r>
          </a:p>
          <a:p>
            <a:pPr lvl="2"/>
            <a:r>
              <a:rPr lang="en-US" dirty="0"/>
              <a:t>AE + IMT: OR 0.66</a:t>
            </a:r>
          </a:p>
          <a:p>
            <a:pPr lvl="2"/>
            <a:r>
              <a:rPr lang="en-US" dirty="0"/>
              <a:t>AE: OR 0.61 </a:t>
            </a:r>
          </a:p>
          <a:p>
            <a:pPr lvl="1"/>
            <a:r>
              <a:rPr lang="en-US" b="1" dirty="0"/>
              <a:t>Length of stay</a:t>
            </a:r>
          </a:p>
          <a:p>
            <a:pPr lvl="2"/>
            <a:r>
              <a:rPr lang="en-US" dirty="0"/>
              <a:t>AE +IMT reduced LOS by 1.7 days </a:t>
            </a:r>
          </a:p>
        </p:txBody>
      </p:sp>
      <p:pic>
        <p:nvPicPr>
          <p:cNvPr id="5" name="Picture 4" descr="A screenshot of a computer&#10;&#10;AI-generated content may be incorrect.">
            <a:extLst>
              <a:ext uri="{FF2B5EF4-FFF2-40B4-BE49-F238E27FC236}">
                <a16:creationId xmlns:a16="http://schemas.microsoft.com/office/drawing/2014/main" id="{65DD876E-2DF0-9F17-253E-1E47FCC01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771" y="0"/>
            <a:ext cx="5732229" cy="1865376"/>
          </a:xfrm>
          <a:prstGeom prst="rect">
            <a:avLst/>
          </a:prstGeom>
        </p:spPr>
      </p:pic>
    </p:spTree>
    <p:extLst>
      <p:ext uri="{BB962C8B-B14F-4D97-AF65-F5344CB8AC3E}">
        <p14:creationId xmlns:p14="http://schemas.microsoft.com/office/powerpoint/2010/main" val="14444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FB0E-F799-1235-C7A7-10FEA034DFBA}"/>
              </a:ext>
            </a:extLst>
          </p:cNvPr>
          <p:cNvSpPr>
            <a:spLocks noGrp="1"/>
          </p:cNvSpPr>
          <p:nvPr>
            <p:ph type="title"/>
          </p:nvPr>
        </p:nvSpPr>
        <p:spPr/>
        <p:txBody>
          <a:bodyPr/>
          <a:lstStyle/>
          <a:p>
            <a:endParaRPr lang="en-US"/>
          </a:p>
        </p:txBody>
      </p:sp>
      <p:pic>
        <p:nvPicPr>
          <p:cNvPr id="5122" name="Picture 2" descr="Fig 4">
            <a:extLst>
              <a:ext uri="{FF2B5EF4-FFF2-40B4-BE49-F238E27FC236}">
                <a16:creationId xmlns:a16="http://schemas.microsoft.com/office/drawing/2014/main" id="{74BAA299-C540-2D19-A801-538709C272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76387" y="1748995"/>
            <a:ext cx="4991225" cy="4666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456E8432-D503-FB85-36FF-40D05E568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999" y="0"/>
            <a:ext cx="5520267" cy="1748995"/>
          </a:xfrm>
          <a:prstGeom prst="rect">
            <a:avLst/>
          </a:prstGeom>
        </p:spPr>
      </p:pic>
    </p:spTree>
    <p:extLst>
      <p:ext uri="{BB962C8B-B14F-4D97-AF65-F5344CB8AC3E}">
        <p14:creationId xmlns:p14="http://schemas.microsoft.com/office/powerpoint/2010/main" val="347969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7A3F-FB17-F5B1-64AE-DF82B93F6E90}"/>
              </a:ext>
            </a:extLst>
          </p:cNvPr>
          <p:cNvSpPr>
            <a:spLocks noGrp="1"/>
          </p:cNvSpPr>
          <p:nvPr>
            <p:ph type="title"/>
          </p:nvPr>
        </p:nvSpPr>
        <p:spPr/>
        <p:txBody>
          <a:bodyPr/>
          <a:lstStyle/>
          <a:p>
            <a:r>
              <a:rPr lang="en-US" dirty="0">
                <a:solidFill>
                  <a:srgbClr val="FFFF00"/>
                </a:solidFill>
              </a:rPr>
              <a:t>Our Study ACHQC Analysis</a:t>
            </a:r>
          </a:p>
        </p:txBody>
      </p:sp>
      <p:sp>
        <p:nvSpPr>
          <p:cNvPr id="3" name="Content Placeholder 2">
            <a:extLst>
              <a:ext uri="{FF2B5EF4-FFF2-40B4-BE49-F238E27FC236}">
                <a16:creationId xmlns:a16="http://schemas.microsoft.com/office/drawing/2014/main" id="{0B120DE8-8F22-ECBA-66E0-31D53F03E46E}"/>
              </a:ext>
            </a:extLst>
          </p:cNvPr>
          <p:cNvSpPr>
            <a:spLocks noGrp="1"/>
          </p:cNvSpPr>
          <p:nvPr>
            <p:ph idx="1"/>
          </p:nvPr>
        </p:nvSpPr>
        <p:spPr/>
        <p:txBody>
          <a:bodyPr/>
          <a:lstStyle/>
          <a:p>
            <a:pPr marL="0" indent="0">
              <a:buNone/>
            </a:pPr>
            <a:r>
              <a:rPr lang="en-US" dirty="0"/>
              <a:t>Ventral hernia repair (open and MIS), adults with at least 30 day follow up</a:t>
            </a:r>
          </a:p>
          <a:p>
            <a:r>
              <a:rPr lang="en-US" dirty="0"/>
              <a:t>With</a:t>
            </a:r>
            <a:r>
              <a:rPr lang="en-US" b="1" dirty="0"/>
              <a:t> smoking </a:t>
            </a:r>
            <a:r>
              <a:rPr lang="en-US" dirty="0"/>
              <a:t>(current and quit within 1 year) and </a:t>
            </a:r>
            <a:r>
              <a:rPr lang="en-US" b="1" dirty="0"/>
              <a:t>sporting </a:t>
            </a:r>
            <a:r>
              <a:rPr lang="en-US" dirty="0"/>
              <a:t>data (none, sporadic, moderate, intense), </a:t>
            </a:r>
            <a:r>
              <a:rPr lang="en-US" b="1" dirty="0"/>
              <a:t>ASA 1-4</a:t>
            </a:r>
          </a:p>
          <a:p>
            <a:r>
              <a:rPr lang="en-US" dirty="0"/>
              <a:t>Excluded current infection, ASA5, never and former smokers (&gt;1 year)</a:t>
            </a:r>
          </a:p>
          <a:p>
            <a:r>
              <a:rPr lang="en-US" dirty="0"/>
              <a:t>1718 in sporting analysis and 6528 in smoking analysis</a:t>
            </a:r>
          </a:p>
          <a:p>
            <a:r>
              <a:rPr lang="en-US" dirty="0"/>
              <a:t>30-day readmission, SSI, SSO, SSOPI, and LOS</a:t>
            </a:r>
          </a:p>
          <a:p>
            <a:r>
              <a:rPr lang="en-US" b="1" dirty="0"/>
              <a:t>Quit within 1 year (Prehab) vs. current smoker</a:t>
            </a:r>
          </a:p>
          <a:p>
            <a:r>
              <a:rPr lang="en-US" b="1" dirty="0"/>
              <a:t>Sporting levels (Prehab) vs. none</a:t>
            </a:r>
          </a:p>
        </p:txBody>
      </p:sp>
    </p:spTree>
    <p:extLst>
      <p:ext uri="{BB962C8B-B14F-4D97-AF65-F5344CB8AC3E}">
        <p14:creationId xmlns:p14="http://schemas.microsoft.com/office/powerpoint/2010/main" val="404025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B8FD-AC58-FE3D-D624-F8F985E192DD}"/>
              </a:ext>
            </a:extLst>
          </p:cNvPr>
          <p:cNvSpPr>
            <a:spLocks noGrp="1"/>
          </p:cNvSpPr>
          <p:nvPr>
            <p:ph type="title"/>
          </p:nvPr>
        </p:nvSpPr>
        <p:spPr/>
        <p:txBody>
          <a:bodyPr/>
          <a:lstStyle/>
          <a:p>
            <a:r>
              <a:rPr lang="en-US" dirty="0">
                <a:solidFill>
                  <a:srgbClr val="FFFF00"/>
                </a:solidFill>
              </a:rPr>
              <a:t>Smoking</a:t>
            </a:r>
          </a:p>
        </p:txBody>
      </p:sp>
      <p:sp>
        <p:nvSpPr>
          <p:cNvPr id="3" name="Content Placeholder 2">
            <a:extLst>
              <a:ext uri="{FF2B5EF4-FFF2-40B4-BE49-F238E27FC236}">
                <a16:creationId xmlns:a16="http://schemas.microsoft.com/office/drawing/2014/main" id="{B35C201E-37C8-3362-01EA-F9F874B27596}"/>
              </a:ext>
            </a:extLst>
          </p:cNvPr>
          <p:cNvSpPr>
            <a:spLocks noGrp="1"/>
          </p:cNvSpPr>
          <p:nvPr>
            <p:ph idx="1"/>
          </p:nvPr>
        </p:nvSpPr>
        <p:spPr>
          <a:xfrm>
            <a:off x="538165" y="1447801"/>
            <a:ext cx="3668075" cy="4375394"/>
          </a:xfrm>
        </p:spPr>
        <p:txBody>
          <a:bodyPr/>
          <a:lstStyle/>
          <a:p>
            <a:r>
              <a:rPr lang="en-US" b="1" dirty="0"/>
              <a:t>Active smoking vs. quit within 1 year (ASA 1-4)</a:t>
            </a:r>
          </a:p>
          <a:p>
            <a:pPr lvl="1"/>
            <a:r>
              <a:rPr lang="en-US" b="1" dirty="0"/>
              <a:t>30-day readmission </a:t>
            </a:r>
            <a:r>
              <a:rPr lang="en-US" dirty="0"/>
              <a:t>– no difference p=0.15</a:t>
            </a:r>
          </a:p>
          <a:p>
            <a:pPr lvl="1"/>
            <a:r>
              <a:rPr lang="en-US" b="1" dirty="0"/>
              <a:t>SSI – </a:t>
            </a:r>
            <a:r>
              <a:rPr lang="en-US" dirty="0"/>
              <a:t>no difference p=0.92</a:t>
            </a:r>
          </a:p>
          <a:p>
            <a:pPr lvl="1"/>
            <a:r>
              <a:rPr lang="en-US" b="1" dirty="0"/>
              <a:t>SSO</a:t>
            </a:r>
            <a:r>
              <a:rPr lang="en-US" dirty="0"/>
              <a:t> – no difference p=0.38</a:t>
            </a:r>
          </a:p>
          <a:p>
            <a:pPr lvl="1"/>
            <a:r>
              <a:rPr lang="en-US" b="1" dirty="0"/>
              <a:t>SSOPI - </a:t>
            </a:r>
            <a:r>
              <a:rPr lang="en-US" dirty="0"/>
              <a:t>no difference p=0.41</a:t>
            </a:r>
          </a:p>
          <a:p>
            <a:pPr lvl="1"/>
            <a:r>
              <a:rPr lang="en-US" b="1" dirty="0"/>
              <a:t>LOS</a:t>
            </a:r>
            <a:r>
              <a:rPr lang="en-US" dirty="0"/>
              <a:t> – no difference p=0</a:t>
            </a:r>
          </a:p>
          <a:p>
            <a:r>
              <a:rPr lang="en-US" b="1" dirty="0"/>
              <a:t>Myofascial release</a:t>
            </a:r>
          </a:p>
          <a:p>
            <a:pPr lvl="1"/>
            <a:r>
              <a:rPr lang="en-US" dirty="0"/>
              <a:t>No difference in those who had smoking prehabilitation </a:t>
            </a:r>
          </a:p>
          <a:p>
            <a:endParaRPr lang="en-US" b="1" dirty="0"/>
          </a:p>
        </p:txBody>
      </p:sp>
      <p:pic>
        <p:nvPicPr>
          <p:cNvPr id="5" name="Picture 4" descr="A table with numbers and text&#10;&#10;AI-generated content may be incorrect.">
            <a:extLst>
              <a:ext uri="{FF2B5EF4-FFF2-40B4-BE49-F238E27FC236}">
                <a16:creationId xmlns:a16="http://schemas.microsoft.com/office/drawing/2014/main" id="{52FAA136-B543-57E4-B289-3410E7E99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063" y="2373876"/>
            <a:ext cx="4802937" cy="3449319"/>
          </a:xfrm>
          <a:prstGeom prst="rect">
            <a:avLst/>
          </a:prstGeom>
        </p:spPr>
      </p:pic>
      <p:pic>
        <p:nvPicPr>
          <p:cNvPr id="7" name="Picture 6" descr="A screenshot of a medical survey&#10;&#10;AI-generated content may be incorrect.">
            <a:extLst>
              <a:ext uri="{FF2B5EF4-FFF2-40B4-BE49-F238E27FC236}">
                <a16:creationId xmlns:a16="http://schemas.microsoft.com/office/drawing/2014/main" id="{A33FA0E2-377D-43A5-CB66-72D508091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744" y="304800"/>
            <a:ext cx="4341415" cy="1797959"/>
          </a:xfrm>
          <a:prstGeom prst="rect">
            <a:avLst/>
          </a:prstGeom>
        </p:spPr>
      </p:pic>
      <p:sp>
        <p:nvSpPr>
          <p:cNvPr id="8" name="Rectangle 7">
            <a:extLst>
              <a:ext uri="{FF2B5EF4-FFF2-40B4-BE49-F238E27FC236}">
                <a16:creationId xmlns:a16="http://schemas.microsoft.com/office/drawing/2014/main" id="{0C992C4C-9CB4-FE5C-82CD-07D973790C3D}"/>
              </a:ext>
            </a:extLst>
          </p:cNvPr>
          <p:cNvSpPr/>
          <p:nvPr/>
        </p:nvSpPr>
        <p:spPr>
          <a:xfrm>
            <a:off x="4449903" y="3977976"/>
            <a:ext cx="4559095" cy="241118"/>
          </a:xfrm>
          <a:prstGeom prst="rect">
            <a:avLst/>
          </a:prstGeom>
          <a:noFill/>
          <a:ln>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38979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8EE2-67BB-4762-D560-6AEABFA7C6B4}"/>
              </a:ext>
            </a:extLst>
          </p:cNvPr>
          <p:cNvSpPr>
            <a:spLocks noGrp="1"/>
          </p:cNvSpPr>
          <p:nvPr>
            <p:ph type="title"/>
          </p:nvPr>
        </p:nvSpPr>
        <p:spPr/>
        <p:txBody>
          <a:bodyPr/>
          <a:lstStyle/>
          <a:p>
            <a:r>
              <a:rPr lang="en-US" dirty="0">
                <a:solidFill>
                  <a:srgbClr val="FFFF00"/>
                </a:solidFill>
              </a:rPr>
              <a:t>Sporting</a:t>
            </a:r>
          </a:p>
        </p:txBody>
      </p:sp>
      <p:sp>
        <p:nvSpPr>
          <p:cNvPr id="3" name="Content Placeholder 2">
            <a:extLst>
              <a:ext uri="{FF2B5EF4-FFF2-40B4-BE49-F238E27FC236}">
                <a16:creationId xmlns:a16="http://schemas.microsoft.com/office/drawing/2014/main" id="{11158EC2-63BE-1C70-75CE-B2FC9369C718}"/>
              </a:ext>
            </a:extLst>
          </p:cNvPr>
          <p:cNvSpPr>
            <a:spLocks noGrp="1"/>
          </p:cNvSpPr>
          <p:nvPr>
            <p:ph idx="1"/>
          </p:nvPr>
        </p:nvSpPr>
        <p:spPr>
          <a:xfrm>
            <a:off x="538165" y="3108959"/>
            <a:ext cx="8123237" cy="2999741"/>
          </a:xfrm>
        </p:spPr>
        <p:txBody>
          <a:bodyPr/>
          <a:lstStyle/>
          <a:p>
            <a:r>
              <a:rPr lang="en-US" b="1" dirty="0"/>
              <a:t>Exercise frequency matters</a:t>
            </a:r>
          </a:p>
          <a:p>
            <a:pPr lvl="1"/>
            <a:r>
              <a:rPr lang="en-US" dirty="0"/>
              <a:t>Greater preoperative frequency decreased risk of complications and readmission after VHR</a:t>
            </a:r>
          </a:p>
          <a:p>
            <a:pPr lvl="1"/>
            <a:r>
              <a:rPr lang="en-US" dirty="0"/>
              <a:t>First to demonstrate benefit may be dose dependent</a:t>
            </a:r>
          </a:p>
          <a:p>
            <a:pPr lvl="2"/>
            <a:r>
              <a:rPr lang="en-US" dirty="0"/>
              <a:t>Sporadic: OR 0.70 (p=0.008) </a:t>
            </a:r>
          </a:p>
          <a:p>
            <a:pPr lvl="2"/>
            <a:r>
              <a:rPr lang="en-US" dirty="0"/>
              <a:t>Moderate: OR 0.62 (p=0.006)</a:t>
            </a:r>
          </a:p>
          <a:p>
            <a:pPr lvl="2"/>
            <a:r>
              <a:rPr lang="en-US" dirty="0"/>
              <a:t>Intense: OR 0.767 (p=0.04)</a:t>
            </a:r>
          </a:p>
          <a:p>
            <a:pPr marL="0" indent="0">
              <a:buNone/>
            </a:pPr>
            <a:endParaRPr lang="en-US" dirty="0"/>
          </a:p>
        </p:txBody>
      </p:sp>
      <p:pic>
        <p:nvPicPr>
          <p:cNvPr id="5" name="Picture 4" descr="A screenshot of a medical website&#10;&#10;AI-generated content may be incorrect.">
            <a:extLst>
              <a:ext uri="{FF2B5EF4-FFF2-40B4-BE49-F238E27FC236}">
                <a16:creationId xmlns:a16="http://schemas.microsoft.com/office/drawing/2014/main" id="{2306F24D-D250-DCD2-4D52-54A6F77AE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403" y="152400"/>
            <a:ext cx="4622699" cy="2804160"/>
          </a:xfrm>
          <a:prstGeom prst="rect">
            <a:avLst/>
          </a:prstGeom>
        </p:spPr>
      </p:pic>
    </p:spTree>
    <p:extLst>
      <p:ext uri="{BB962C8B-B14F-4D97-AF65-F5344CB8AC3E}">
        <p14:creationId xmlns:p14="http://schemas.microsoft.com/office/powerpoint/2010/main" val="16965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50B5-1DB9-2B08-5751-B8037CDBE2F4}"/>
              </a:ext>
            </a:extLst>
          </p:cNvPr>
          <p:cNvSpPr>
            <a:spLocks noGrp="1"/>
          </p:cNvSpPr>
          <p:nvPr>
            <p:ph type="title"/>
          </p:nvPr>
        </p:nvSpPr>
        <p:spPr/>
        <p:txBody>
          <a:bodyPr/>
          <a:lstStyle/>
          <a:p>
            <a:r>
              <a:rPr lang="en-US" dirty="0">
                <a:solidFill>
                  <a:srgbClr val="FFFF00"/>
                </a:solidFill>
              </a:rPr>
              <a:t>Sporting</a:t>
            </a:r>
          </a:p>
        </p:txBody>
      </p:sp>
      <p:pic>
        <p:nvPicPr>
          <p:cNvPr id="5" name="Picture 4" descr="A screenshot of a sports activity&#10;&#10;AI-generated content may be incorrect.">
            <a:extLst>
              <a:ext uri="{FF2B5EF4-FFF2-40B4-BE49-F238E27FC236}">
                <a16:creationId xmlns:a16="http://schemas.microsoft.com/office/drawing/2014/main" id="{F1592015-576F-5AF3-3D5C-FAF6FC921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41" y="1204976"/>
            <a:ext cx="3975100" cy="4114800"/>
          </a:xfrm>
          <a:prstGeom prst="rect">
            <a:avLst/>
          </a:prstGeom>
        </p:spPr>
      </p:pic>
    </p:spTree>
    <p:extLst>
      <p:ext uri="{BB962C8B-B14F-4D97-AF65-F5344CB8AC3E}">
        <p14:creationId xmlns:p14="http://schemas.microsoft.com/office/powerpoint/2010/main" val="18993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5431F8F-B72B-52EF-16F4-B8AB23FE381C}"/>
              </a:ext>
            </a:extLst>
          </p:cNvPr>
          <p:cNvSpPr>
            <a:spLocks noGrp="1"/>
          </p:cNvSpPr>
          <p:nvPr>
            <p:ph type="title"/>
          </p:nvPr>
        </p:nvSpPr>
        <p:spPr>
          <a:xfrm>
            <a:off x="538165" y="152400"/>
            <a:ext cx="8135937" cy="914400"/>
          </a:xfrm>
        </p:spPr>
        <p:txBody>
          <a:bodyPr/>
          <a:lstStyle/>
          <a:p>
            <a:r>
              <a:rPr lang="en-US" dirty="0">
                <a:solidFill>
                  <a:srgbClr val="FFFF00"/>
                </a:solidFill>
              </a:rPr>
              <a:t>30-Day Readmission</a:t>
            </a:r>
          </a:p>
        </p:txBody>
      </p:sp>
      <p:pic>
        <p:nvPicPr>
          <p:cNvPr id="1026" name="Picture 2" descr="A graph of exercise levels&#10;&#10;AI-generated content may be incorrect.">
            <a:extLst>
              <a:ext uri="{FF2B5EF4-FFF2-40B4-BE49-F238E27FC236}">
                <a16:creationId xmlns:a16="http://schemas.microsoft.com/office/drawing/2014/main" id="{A6F62AF0-C036-6009-E936-E5FE3CAD4C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40412" y="1447801"/>
            <a:ext cx="6518743" cy="4660900"/>
          </a:xfrm>
          <a:prstGeom prst="rect">
            <a:avLst/>
          </a:prstGeom>
          <a:solidFill>
            <a:srgbClr val="FFFFFF"/>
          </a:solidFill>
        </p:spPr>
      </p:pic>
      <p:sp>
        <p:nvSpPr>
          <p:cNvPr id="4" name="Rectangle 3">
            <a:extLst>
              <a:ext uri="{FF2B5EF4-FFF2-40B4-BE49-F238E27FC236}">
                <a16:creationId xmlns:a16="http://schemas.microsoft.com/office/drawing/2014/main" id="{12B1323F-DE79-74D0-7665-BE12452AC620}"/>
              </a:ext>
            </a:extLst>
          </p:cNvPr>
          <p:cNvSpPr/>
          <p:nvPr/>
        </p:nvSpPr>
        <p:spPr>
          <a:xfrm>
            <a:off x="3938016" y="2511552"/>
            <a:ext cx="633984" cy="30480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DC6869-9DCD-48CE-929F-02AD997F4B14}"/>
              </a:ext>
            </a:extLst>
          </p:cNvPr>
          <p:cNvSpPr/>
          <p:nvPr/>
        </p:nvSpPr>
        <p:spPr>
          <a:xfrm>
            <a:off x="3938016" y="4854955"/>
            <a:ext cx="633984" cy="30480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71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BD18-6559-66AC-76E2-0E8578DD81A0}"/>
              </a:ext>
            </a:extLst>
          </p:cNvPr>
          <p:cNvSpPr>
            <a:spLocks noGrp="1"/>
          </p:cNvSpPr>
          <p:nvPr>
            <p:ph type="title"/>
          </p:nvPr>
        </p:nvSpPr>
        <p:spPr/>
        <p:txBody>
          <a:bodyPr/>
          <a:lstStyle/>
          <a:p>
            <a:r>
              <a:rPr lang="en-US" dirty="0">
                <a:solidFill>
                  <a:srgbClr val="FFFF00"/>
                </a:solidFill>
              </a:rPr>
              <a:t>30-day SSI</a:t>
            </a:r>
          </a:p>
        </p:txBody>
      </p:sp>
      <p:pic>
        <p:nvPicPr>
          <p:cNvPr id="2050" name="Picture 2">
            <a:extLst>
              <a:ext uri="{FF2B5EF4-FFF2-40B4-BE49-F238E27FC236}">
                <a16:creationId xmlns:a16="http://schemas.microsoft.com/office/drawing/2014/main" id="{741764BC-0247-00DD-EB8F-0507ADB284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7151" y="1447800"/>
            <a:ext cx="6525260"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200434-86C6-AD62-92D2-A6513539AD1F}"/>
              </a:ext>
            </a:extLst>
          </p:cNvPr>
          <p:cNvSpPr/>
          <p:nvPr/>
        </p:nvSpPr>
        <p:spPr>
          <a:xfrm>
            <a:off x="3938016" y="4011168"/>
            <a:ext cx="633984" cy="28702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5475B8-CE40-3610-BE2A-44349E88C199}"/>
              </a:ext>
            </a:extLst>
          </p:cNvPr>
          <p:cNvSpPr/>
          <p:nvPr/>
        </p:nvSpPr>
        <p:spPr>
          <a:xfrm>
            <a:off x="3938016" y="5123180"/>
            <a:ext cx="633984" cy="28702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71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8C5FD-7439-18FA-D2D3-9C38D3E04119}"/>
              </a:ext>
            </a:extLst>
          </p:cNvPr>
          <p:cNvSpPr>
            <a:spLocks noGrp="1"/>
          </p:cNvSpPr>
          <p:nvPr>
            <p:ph type="title"/>
          </p:nvPr>
        </p:nvSpPr>
        <p:spPr/>
        <p:txBody>
          <a:bodyPr/>
          <a:lstStyle/>
          <a:p>
            <a:r>
              <a:rPr lang="en-US" dirty="0">
                <a:solidFill>
                  <a:srgbClr val="FFFF00"/>
                </a:solidFill>
              </a:rPr>
              <a:t>30-day SSO</a:t>
            </a:r>
          </a:p>
        </p:txBody>
      </p:sp>
      <p:pic>
        <p:nvPicPr>
          <p:cNvPr id="3074" name="Picture 2">
            <a:extLst>
              <a:ext uri="{FF2B5EF4-FFF2-40B4-BE49-F238E27FC236}">
                <a16:creationId xmlns:a16="http://schemas.microsoft.com/office/drawing/2014/main" id="{8E1C6DF2-2CF1-9E3A-004C-222AF8AB92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7151" y="1447800"/>
            <a:ext cx="6525260"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B2B725-00DC-B174-10EE-7221AFFF59EE}"/>
              </a:ext>
            </a:extLst>
          </p:cNvPr>
          <p:cNvSpPr/>
          <p:nvPr/>
        </p:nvSpPr>
        <p:spPr>
          <a:xfrm>
            <a:off x="3938016" y="3681984"/>
            <a:ext cx="633984" cy="616204"/>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F8107F-9014-0F77-7063-D846EF953206}"/>
              </a:ext>
            </a:extLst>
          </p:cNvPr>
          <p:cNvSpPr/>
          <p:nvPr/>
        </p:nvSpPr>
        <p:spPr>
          <a:xfrm>
            <a:off x="3938016" y="4895342"/>
            <a:ext cx="633984" cy="514858"/>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23AEFC-0D94-D4BB-9F1E-59D88993B139}"/>
              </a:ext>
            </a:extLst>
          </p:cNvPr>
          <p:cNvSpPr/>
          <p:nvPr/>
        </p:nvSpPr>
        <p:spPr>
          <a:xfrm>
            <a:off x="3938016" y="2468626"/>
            <a:ext cx="633984" cy="359918"/>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91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00"/>
                </a:solidFill>
              </a:rPr>
              <a:t>Disclosures</a:t>
            </a:r>
          </a:p>
        </p:txBody>
      </p:sp>
      <p:sp>
        <p:nvSpPr>
          <p:cNvPr id="3" name="Content Placeholder 2"/>
          <p:cNvSpPr>
            <a:spLocks noGrp="1"/>
          </p:cNvSpPr>
          <p:nvPr>
            <p:ph idx="1"/>
          </p:nvPr>
        </p:nvSpPr>
        <p:spPr>
          <a:xfrm>
            <a:off x="863602" y="1600206"/>
            <a:ext cx="7501467" cy="4525963"/>
          </a:xfrm>
        </p:spPr>
        <p:txBody>
          <a:bodyPr/>
          <a:lstStyle/>
          <a:p>
            <a:r>
              <a:rPr lang="en-US" sz="3200" dirty="0">
                <a:solidFill>
                  <a:schemeClr val="tx1"/>
                </a:solidFill>
              </a:rPr>
              <a:t>None</a:t>
            </a:r>
          </a:p>
        </p:txBody>
      </p:sp>
    </p:spTree>
    <p:extLst>
      <p:ext uri="{BB962C8B-B14F-4D97-AF65-F5344CB8AC3E}">
        <p14:creationId xmlns:p14="http://schemas.microsoft.com/office/powerpoint/2010/main" val="2836229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47EA-C035-48C6-DCFF-D177BF36E9CD}"/>
              </a:ext>
            </a:extLst>
          </p:cNvPr>
          <p:cNvSpPr>
            <a:spLocks noGrp="1"/>
          </p:cNvSpPr>
          <p:nvPr>
            <p:ph type="title"/>
          </p:nvPr>
        </p:nvSpPr>
        <p:spPr/>
        <p:txBody>
          <a:bodyPr/>
          <a:lstStyle/>
          <a:p>
            <a:r>
              <a:rPr lang="en-US" dirty="0">
                <a:solidFill>
                  <a:srgbClr val="FFFF00"/>
                </a:solidFill>
              </a:rPr>
              <a:t>30-day SSO/I-PI</a:t>
            </a:r>
          </a:p>
        </p:txBody>
      </p:sp>
      <p:pic>
        <p:nvPicPr>
          <p:cNvPr id="4098" name="Picture 2">
            <a:extLst>
              <a:ext uri="{FF2B5EF4-FFF2-40B4-BE49-F238E27FC236}">
                <a16:creationId xmlns:a16="http://schemas.microsoft.com/office/drawing/2014/main" id="{0D3543EC-7C6E-AB8E-3368-DB260077F9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7151" y="1447800"/>
            <a:ext cx="6525260" cy="4660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30DAE6-0AD9-1D73-DA1B-44842289F46B}"/>
              </a:ext>
            </a:extLst>
          </p:cNvPr>
          <p:cNvSpPr/>
          <p:nvPr/>
        </p:nvSpPr>
        <p:spPr>
          <a:xfrm>
            <a:off x="3938016" y="4864608"/>
            <a:ext cx="633984" cy="545592"/>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021333-55EB-7331-E73C-455256D9D621}"/>
              </a:ext>
            </a:extLst>
          </p:cNvPr>
          <p:cNvSpPr/>
          <p:nvPr/>
        </p:nvSpPr>
        <p:spPr>
          <a:xfrm>
            <a:off x="3938016" y="3681984"/>
            <a:ext cx="633984" cy="616204"/>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00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F2FE-EEE2-2730-9EC8-E361DEE9C1BB}"/>
              </a:ext>
            </a:extLst>
          </p:cNvPr>
          <p:cNvSpPr>
            <a:spLocks noGrp="1"/>
          </p:cNvSpPr>
          <p:nvPr>
            <p:ph type="title"/>
          </p:nvPr>
        </p:nvSpPr>
        <p:spPr/>
        <p:txBody>
          <a:bodyPr/>
          <a:lstStyle/>
          <a:p>
            <a:r>
              <a:rPr lang="en-US" dirty="0">
                <a:solidFill>
                  <a:srgbClr val="FFFF00"/>
                </a:solidFill>
              </a:rPr>
              <a:t>LOS</a:t>
            </a:r>
          </a:p>
        </p:txBody>
      </p:sp>
      <p:pic>
        <p:nvPicPr>
          <p:cNvPr id="5122" name="Picture 2">
            <a:extLst>
              <a:ext uri="{FF2B5EF4-FFF2-40B4-BE49-F238E27FC236}">
                <a16:creationId xmlns:a16="http://schemas.microsoft.com/office/drawing/2014/main" id="{2C2C80FD-6531-D81B-8E12-BDA34AAA54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7151" y="1447800"/>
            <a:ext cx="6525260"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62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0247-D9CE-2BF9-BD24-68E3B378B194}"/>
              </a:ext>
            </a:extLst>
          </p:cNvPr>
          <p:cNvSpPr>
            <a:spLocks noGrp="1"/>
          </p:cNvSpPr>
          <p:nvPr>
            <p:ph type="title"/>
          </p:nvPr>
        </p:nvSpPr>
        <p:spPr/>
        <p:txBody>
          <a:bodyPr/>
          <a:lstStyle/>
          <a:p>
            <a:r>
              <a:rPr lang="en-US" dirty="0">
                <a:solidFill>
                  <a:srgbClr val="FFFF00"/>
                </a:solidFill>
              </a:rPr>
              <a:t>Takeaways and Future Directions</a:t>
            </a:r>
          </a:p>
        </p:txBody>
      </p:sp>
      <p:sp>
        <p:nvSpPr>
          <p:cNvPr id="3" name="Content Placeholder 2">
            <a:extLst>
              <a:ext uri="{FF2B5EF4-FFF2-40B4-BE49-F238E27FC236}">
                <a16:creationId xmlns:a16="http://schemas.microsoft.com/office/drawing/2014/main" id="{27A6E62F-4019-902D-0066-A2B85638AFEC}"/>
              </a:ext>
            </a:extLst>
          </p:cNvPr>
          <p:cNvSpPr>
            <a:spLocks noGrp="1"/>
          </p:cNvSpPr>
          <p:nvPr>
            <p:ph idx="1"/>
          </p:nvPr>
        </p:nvSpPr>
        <p:spPr/>
        <p:txBody>
          <a:bodyPr/>
          <a:lstStyle/>
          <a:p>
            <a:r>
              <a:rPr lang="en-US" dirty="0"/>
              <a:t>Positive trend in exercise, even just sporadic may improve short term outcomes, in ASA2 and 3</a:t>
            </a:r>
          </a:p>
          <a:p>
            <a:pPr lvl="1"/>
            <a:r>
              <a:rPr lang="en-US" dirty="0"/>
              <a:t>More data needed for ASA1 and 4</a:t>
            </a:r>
          </a:p>
          <a:p>
            <a:pPr lvl="1"/>
            <a:r>
              <a:rPr lang="en-US" dirty="0"/>
              <a:t>Open approach similar trend in ASA2 and 3</a:t>
            </a:r>
          </a:p>
          <a:p>
            <a:pPr marL="457200" lvl="1" indent="0">
              <a:buNone/>
            </a:pPr>
            <a:endParaRPr lang="en-US" dirty="0"/>
          </a:p>
          <a:p>
            <a:r>
              <a:rPr lang="en-US" dirty="0"/>
              <a:t>Smoking cessation may not be as important for short term results</a:t>
            </a:r>
          </a:p>
          <a:p>
            <a:pPr marL="0" indent="0">
              <a:buNone/>
            </a:pPr>
            <a:endParaRPr lang="en-US" dirty="0"/>
          </a:p>
          <a:p>
            <a:r>
              <a:rPr lang="en-US" dirty="0"/>
              <a:t>Exercise is under-studied and a significant component of prehabilitation</a:t>
            </a:r>
          </a:p>
          <a:p>
            <a:r>
              <a:rPr lang="en-US" dirty="0"/>
              <a:t>Evidence is growing, awaiting RCTs</a:t>
            </a:r>
          </a:p>
        </p:txBody>
      </p:sp>
    </p:spTree>
    <p:extLst>
      <p:ext uri="{BB962C8B-B14F-4D97-AF65-F5344CB8AC3E}">
        <p14:creationId xmlns:p14="http://schemas.microsoft.com/office/powerpoint/2010/main" val="374063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5A4D-E797-4DC5-5229-30341AE6DBCD}"/>
              </a:ext>
            </a:extLst>
          </p:cNvPr>
          <p:cNvSpPr>
            <a:spLocks noGrp="1"/>
          </p:cNvSpPr>
          <p:nvPr>
            <p:ph type="title"/>
          </p:nvPr>
        </p:nvSpPr>
        <p:spPr/>
        <p:txBody>
          <a:bodyPr/>
          <a:lstStyle/>
          <a:p>
            <a:endParaRPr lang="en-US"/>
          </a:p>
        </p:txBody>
      </p:sp>
      <p:pic>
        <p:nvPicPr>
          <p:cNvPr id="2050" name="Picture 2" descr="Fig 2">
            <a:extLst>
              <a:ext uri="{FF2B5EF4-FFF2-40B4-BE49-F238E27FC236}">
                <a16:creationId xmlns:a16="http://schemas.microsoft.com/office/drawing/2014/main" id="{C699D294-5947-2C62-240B-CA1B6BD0CC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9171" y="1852725"/>
            <a:ext cx="4270457" cy="45683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F5C714BF-3157-4D1C-46C7-EB52F5ED8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771" y="0"/>
            <a:ext cx="5687062" cy="1852725"/>
          </a:xfrm>
          <a:prstGeom prst="rect">
            <a:avLst/>
          </a:prstGeom>
        </p:spPr>
      </p:pic>
    </p:spTree>
    <p:extLst>
      <p:ext uri="{BB962C8B-B14F-4D97-AF65-F5344CB8AC3E}">
        <p14:creationId xmlns:p14="http://schemas.microsoft.com/office/powerpoint/2010/main" val="114270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5B4F-F9FF-1413-3809-B08AD275FDCA}"/>
              </a:ext>
            </a:extLst>
          </p:cNvPr>
          <p:cNvSpPr>
            <a:spLocks noGrp="1"/>
          </p:cNvSpPr>
          <p:nvPr>
            <p:ph type="title"/>
          </p:nvPr>
        </p:nvSpPr>
        <p:spPr/>
        <p:txBody>
          <a:bodyPr/>
          <a:lstStyle/>
          <a:p>
            <a:pPr algn="ctr"/>
            <a:r>
              <a:rPr lang="en-US" dirty="0">
                <a:solidFill>
                  <a:srgbClr val="FFFF00"/>
                </a:solidFill>
              </a:rPr>
              <a:t>Thank you!</a:t>
            </a:r>
          </a:p>
        </p:txBody>
      </p:sp>
      <p:sp>
        <p:nvSpPr>
          <p:cNvPr id="3" name="Content Placeholder 2">
            <a:extLst>
              <a:ext uri="{FF2B5EF4-FFF2-40B4-BE49-F238E27FC236}">
                <a16:creationId xmlns:a16="http://schemas.microsoft.com/office/drawing/2014/main" id="{3E137344-2CB0-D2D7-749C-9C914E36CD0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8510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3727-704E-B7EC-7B7F-0B3CFF1BA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005FA-C607-4624-A942-CD9DE6C9E6C4}"/>
              </a:ext>
            </a:extLst>
          </p:cNvPr>
          <p:cNvSpPr>
            <a:spLocks noGrp="1"/>
          </p:cNvSpPr>
          <p:nvPr>
            <p:ph type="title"/>
          </p:nvPr>
        </p:nvSpPr>
        <p:spPr/>
        <p:txBody>
          <a:bodyPr/>
          <a:lstStyle/>
          <a:p>
            <a:r>
              <a:rPr lang="en-US" dirty="0">
                <a:solidFill>
                  <a:srgbClr val="FFFF00"/>
                </a:solidFill>
              </a:rPr>
              <a:t>Goals and Objectives</a:t>
            </a:r>
          </a:p>
        </p:txBody>
      </p:sp>
      <p:sp>
        <p:nvSpPr>
          <p:cNvPr id="8" name="Content Placeholder 7">
            <a:extLst>
              <a:ext uri="{FF2B5EF4-FFF2-40B4-BE49-F238E27FC236}">
                <a16:creationId xmlns:a16="http://schemas.microsoft.com/office/drawing/2014/main" id="{7FF202CD-12A3-4756-7318-02E1F7535ED3}"/>
              </a:ext>
            </a:extLst>
          </p:cNvPr>
          <p:cNvSpPr>
            <a:spLocks noGrp="1"/>
          </p:cNvSpPr>
          <p:nvPr>
            <p:ph idx="1"/>
          </p:nvPr>
        </p:nvSpPr>
        <p:spPr/>
        <p:txBody>
          <a:bodyPr/>
          <a:lstStyle/>
          <a:p>
            <a:r>
              <a:rPr lang="en-US" sz="2800" dirty="0"/>
              <a:t>Why prehabilitation matters</a:t>
            </a:r>
          </a:p>
          <a:p>
            <a:r>
              <a:rPr lang="en-US" sz="2800" dirty="0"/>
              <a:t>Significance of exercise</a:t>
            </a:r>
          </a:p>
          <a:p>
            <a:endParaRPr lang="en-US" dirty="0"/>
          </a:p>
        </p:txBody>
      </p:sp>
    </p:spTree>
    <p:extLst>
      <p:ext uri="{BB962C8B-B14F-4D97-AF65-F5344CB8AC3E}">
        <p14:creationId xmlns:p14="http://schemas.microsoft.com/office/powerpoint/2010/main" val="22919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348F-4B95-EDB0-A7D7-1D998FD510E9}"/>
              </a:ext>
            </a:extLst>
          </p:cNvPr>
          <p:cNvSpPr>
            <a:spLocks noGrp="1"/>
          </p:cNvSpPr>
          <p:nvPr>
            <p:ph type="title"/>
          </p:nvPr>
        </p:nvSpPr>
        <p:spPr/>
        <p:txBody>
          <a:bodyPr/>
          <a:lstStyle/>
          <a:p>
            <a:r>
              <a:rPr lang="en-US" dirty="0">
                <a:solidFill>
                  <a:srgbClr val="FFFF00"/>
                </a:solidFill>
              </a:rPr>
              <a:t>Problems We Face</a:t>
            </a:r>
          </a:p>
        </p:txBody>
      </p:sp>
      <p:sp>
        <p:nvSpPr>
          <p:cNvPr id="3" name="Content Placeholder 2">
            <a:extLst>
              <a:ext uri="{FF2B5EF4-FFF2-40B4-BE49-F238E27FC236}">
                <a16:creationId xmlns:a16="http://schemas.microsoft.com/office/drawing/2014/main" id="{0DD6B54F-0EB4-C3FB-05F8-92DF55370D40}"/>
              </a:ext>
            </a:extLst>
          </p:cNvPr>
          <p:cNvSpPr>
            <a:spLocks noGrp="1"/>
          </p:cNvSpPr>
          <p:nvPr>
            <p:ph idx="1"/>
          </p:nvPr>
        </p:nvSpPr>
        <p:spPr>
          <a:xfrm>
            <a:off x="538165" y="1447801"/>
            <a:ext cx="8123237" cy="1380066"/>
          </a:xfrm>
        </p:spPr>
        <p:txBody>
          <a:bodyPr/>
          <a:lstStyle/>
          <a:p>
            <a:r>
              <a:rPr lang="en-US" dirty="0"/>
              <a:t>Obesity, poor fitness, and modifiable risk factors are prevalent</a:t>
            </a:r>
          </a:p>
          <a:p>
            <a:r>
              <a:rPr lang="en-US" dirty="0"/>
              <a:t>Significantly increase </a:t>
            </a:r>
            <a:r>
              <a:rPr lang="en-US" u="sng" dirty="0"/>
              <a:t>postoperative complications</a:t>
            </a:r>
          </a:p>
          <a:p>
            <a:r>
              <a:rPr lang="en-US" dirty="0"/>
              <a:t>Traditional approaches address complications </a:t>
            </a:r>
            <a:r>
              <a:rPr lang="en-US" u="sng" dirty="0"/>
              <a:t>reactively</a:t>
            </a:r>
            <a:r>
              <a:rPr lang="en-US" dirty="0"/>
              <a:t>, rather than </a:t>
            </a:r>
            <a:r>
              <a:rPr lang="en-US" u="sng" dirty="0"/>
              <a:t>proactively</a:t>
            </a:r>
            <a:r>
              <a:rPr lang="en-US" dirty="0"/>
              <a:t> </a:t>
            </a:r>
          </a:p>
        </p:txBody>
      </p:sp>
      <p:pic>
        <p:nvPicPr>
          <p:cNvPr id="6146" name="Picture 2" descr="YSM Announces Creation of Obesity Research Center | Yale School of Medicine">
            <a:extLst>
              <a:ext uri="{FF2B5EF4-FFF2-40B4-BE49-F238E27FC236}">
                <a16:creationId xmlns:a16="http://schemas.microsoft.com/office/drawing/2014/main" id="{9236F67E-E63B-2F60-C411-24E100FF3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50" y="3073401"/>
            <a:ext cx="5256500" cy="326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6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FB97A3ED-C6D2-6C2C-7C25-BF378EBADCA3}"/>
              </a:ext>
            </a:extLst>
          </p:cNvPr>
          <p:cNvSpPr>
            <a:spLocks noGrp="1"/>
          </p:cNvSpPr>
          <p:nvPr>
            <p:ph type="title"/>
          </p:nvPr>
        </p:nvSpPr>
        <p:spPr>
          <a:xfrm>
            <a:off x="538165" y="152400"/>
            <a:ext cx="8135937" cy="914400"/>
          </a:xfrm>
        </p:spPr>
        <p:txBody>
          <a:bodyPr/>
          <a:lstStyle/>
          <a:p>
            <a:r>
              <a:rPr lang="en-US" dirty="0">
                <a:solidFill>
                  <a:srgbClr val="FFFF00"/>
                </a:solidFill>
              </a:rPr>
              <a:t>Exercise Adherence </a:t>
            </a:r>
          </a:p>
        </p:txBody>
      </p:sp>
      <p:pic>
        <p:nvPicPr>
          <p:cNvPr id="1026" name="Picture 2" descr="Figure 2 is a bar chart of the percentage of adults who met guidelines for both aerobic and muscle-strengthening activities by sex and age in 2020.">
            <a:extLst>
              <a:ext uri="{FF2B5EF4-FFF2-40B4-BE49-F238E27FC236}">
                <a16:creationId xmlns:a16="http://schemas.microsoft.com/office/drawing/2014/main" id="{7F09F996-E9A7-E069-3751-C464DFECAE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04672" y="1535633"/>
            <a:ext cx="7414582" cy="3786733"/>
          </a:xfrm>
          <a:prstGeom prst="rect">
            <a:avLst/>
          </a:prstGeom>
          <a:solidFill>
            <a:srgbClr val="FFFFFF"/>
          </a:solidFill>
        </p:spPr>
      </p:pic>
      <p:sp>
        <p:nvSpPr>
          <p:cNvPr id="5" name="TextBox 4">
            <a:extLst>
              <a:ext uri="{FF2B5EF4-FFF2-40B4-BE49-F238E27FC236}">
                <a16:creationId xmlns:a16="http://schemas.microsoft.com/office/drawing/2014/main" id="{49D071B3-25B3-6EB6-A020-42E920336CE6}"/>
              </a:ext>
            </a:extLst>
          </p:cNvPr>
          <p:cNvSpPr txBox="1"/>
          <p:nvPr/>
        </p:nvSpPr>
        <p:spPr>
          <a:xfrm>
            <a:off x="804672" y="5637310"/>
            <a:ext cx="8135937" cy="307777"/>
          </a:xfrm>
          <a:prstGeom prst="rect">
            <a:avLst/>
          </a:prstGeom>
          <a:noFill/>
        </p:spPr>
        <p:txBody>
          <a:bodyPr wrap="square">
            <a:spAutoFit/>
          </a:bodyPr>
          <a:lstStyle/>
          <a:p>
            <a:r>
              <a:rPr lang="en-US" sz="1400" b="0" i="0" u="none" strike="noStrike" dirty="0">
                <a:solidFill>
                  <a:srgbClr val="000000"/>
                </a:solidFill>
                <a:effectLst/>
                <a:latin typeface="Nunito" pitchFamily="2" charset="77"/>
              </a:rPr>
              <a:t>SOURCE: National Center for Health Statistics, National Health Interview Survey, 2020.</a:t>
            </a:r>
            <a:endParaRPr lang="en-US" sz="1400" dirty="0"/>
          </a:p>
        </p:txBody>
      </p:sp>
    </p:spTree>
    <p:extLst>
      <p:ext uri="{BB962C8B-B14F-4D97-AF65-F5344CB8AC3E}">
        <p14:creationId xmlns:p14="http://schemas.microsoft.com/office/powerpoint/2010/main" val="195667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20E-701B-4AE6-3F4F-263315D8DC02}"/>
              </a:ext>
            </a:extLst>
          </p:cNvPr>
          <p:cNvSpPr>
            <a:spLocks noGrp="1"/>
          </p:cNvSpPr>
          <p:nvPr>
            <p:ph type="title"/>
          </p:nvPr>
        </p:nvSpPr>
        <p:spPr/>
        <p:txBody>
          <a:bodyPr/>
          <a:lstStyle/>
          <a:p>
            <a:r>
              <a:rPr lang="en-US" dirty="0">
                <a:solidFill>
                  <a:srgbClr val="FFFF00"/>
                </a:solidFill>
              </a:rPr>
              <a:t>3 Main Domains of Multimodal Prehabilitation</a:t>
            </a:r>
          </a:p>
        </p:txBody>
      </p:sp>
      <p:sp>
        <p:nvSpPr>
          <p:cNvPr id="3" name="Content Placeholder 2">
            <a:extLst>
              <a:ext uri="{FF2B5EF4-FFF2-40B4-BE49-F238E27FC236}">
                <a16:creationId xmlns:a16="http://schemas.microsoft.com/office/drawing/2014/main" id="{493FB0B4-9B8D-E032-B894-F6E1D5F4E738}"/>
              </a:ext>
            </a:extLst>
          </p:cNvPr>
          <p:cNvSpPr>
            <a:spLocks noGrp="1"/>
          </p:cNvSpPr>
          <p:nvPr>
            <p:ph idx="1"/>
          </p:nvPr>
        </p:nvSpPr>
        <p:spPr/>
        <p:txBody>
          <a:bodyPr/>
          <a:lstStyle/>
          <a:p>
            <a:pPr marL="457200" indent="-457200">
              <a:buAutoNum type="arabicPeriod"/>
            </a:pPr>
            <a:r>
              <a:rPr lang="en-US" dirty="0"/>
              <a:t>Exercise</a:t>
            </a:r>
          </a:p>
          <a:p>
            <a:pPr marL="857250" lvl="1" indent="-457200"/>
            <a:r>
              <a:rPr lang="en-US" dirty="0"/>
              <a:t>Aerobic</a:t>
            </a:r>
          </a:p>
          <a:p>
            <a:pPr marL="857250" lvl="1" indent="-457200"/>
            <a:r>
              <a:rPr lang="en-US" dirty="0"/>
              <a:t>Inspiratory muscle training (IMT)</a:t>
            </a:r>
          </a:p>
          <a:p>
            <a:pPr marL="857250" lvl="1" indent="-457200"/>
            <a:r>
              <a:rPr lang="en-US" dirty="0"/>
              <a:t>Resistance </a:t>
            </a:r>
          </a:p>
          <a:p>
            <a:pPr marL="457200" indent="-457200">
              <a:buAutoNum type="arabicPeriod"/>
            </a:pPr>
            <a:r>
              <a:rPr lang="en-US" dirty="0"/>
              <a:t>Nutrition</a:t>
            </a:r>
          </a:p>
          <a:p>
            <a:pPr marL="857250" lvl="1" indent="-457200"/>
            <a:r>
              <a:rPr lang="en-US" dirty="0"/>
              <a:t>Weight loss</a:t>
            </a:r>
          </a:p>
          <a:p>
            <a:pPr marL="857250" lvl="1" indent="-457200"/>
            <a:r>
              <a:rPr lang="en-US" dirty="0"/>
              <a:t>Malnutrition correction</a:t>
            </a:r>
          </a:p>
          <a:p>
            <a:pPr marL="857250" lvl="1" indent="-457200"/>
            <a:r>
              <a:rPr lang="en-US" dirty="0"/>
              <a:t>Personalized nutrition plans</a:t>
            </a:r>
          </a:p>
          <a:p>
            <a:pPr marL="457200" indent="-457200">
              <a:buAutoNum type="arabicPeriod"/>
            </a:pPr>
            <a:r>
              <a:rPr lang="en-US" dirty="0"/>
              <a:t>Psychosocial</a:t>
            </a:r>
          </a:p>
          <a:p>
            <a:pPr marL="857250" lvl="1" indent="-457200"/>
            <a:r>
              <a:rPr lang="en-US" dirty="0"/>
              <a:t>Mindfulness </a:t>
            </a:r>
          </a:p>
          <a:p>
            <a:pPr marL="857250" lvl="1" indent="-457200"/>
            <a:r>
              <a:rPr lang="en-US" dirty="0"/>
              <a:t>Smoking cessation</a:t>
            </a:r>
          </a:p>
          <a:p>
            <a:pPr marL="857250" lvl="1" indent="-457200"/>
            <a:r>
              <a:rPr lang="en-US" dirty="0"/>
              <a:t>ETOH</a:t>
            </a:r>
          </a:p>
        </p:txBody>
      </p:sp>
      <p:pic>
        <p:nvPicPr>
          <p:cNvPr id="3076" name="Picture 4">
            <a:extLst>
              <a:ext uri="{FF2B5EF4-FFF2-40B4-BE49-F238E27FC236}">
                <a16:creationId xmlns:a16="http://schemas.microsoft.com/office/drawing/2014/main" id="{C3A761A7-90BE-573E-CF4B-EDBBFE865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205" y="2743200"/>
            <a:ext cx="4576429" cy="334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8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2D96-0BF0-F79F-8C37-78F2D720FE80}"/>
              </a:ext>
            </a:extLst>
          </p:cNvPr>
          <p:cNvSpPr>
            <a:spLocks noGrp="1"/>
          </p:cNvSpPr>
          <p:nvPr>
            <p:ph type="title"/>
          </p:nvPr>
        </p:nvSpPr>
        <p:spPr/>
        <p:txBody>
          <a:bodyPr/>
          <a:lstStyle/>
          <a:p>
            <a:r>
              <a:rPr lang="en-US" dirty="0">
                <a:solidFill>
                  <a:srgbClr val="FFFF00"/>
                </a:solidFill>
              </a:rPr>
              <a:t>Why Prehabilitation Matters</a:t>
            </a:r>
          </a:p>
        </p:txBody>
      </p:sp>
      <p:sp>
        <p:nvSpPr>
          <p:cNvPr id="3" name="Content Placeholder 2">
            <a:extLst>
              <a:ext uri="{FF2B5EF4-FFF2-40B4-BE49-F238E27FC236}">
                <a16:creationId xmlns:a16="http://schemas.microsoft.com/office/drawing/2014/main" id="{0726E539-F638-C223-ED30-4F1C25D09B9B}"/>
              </a:ext>
            </a:extLst>
          </p:cNvPr>
          <p:cNvSpPr>
            <a:spLocks noGrp="1"/>
          </p:cNvSpPr>
          <p:nvPr>
            <p:ph idx="1"/>
          </p:nvPr>
        </p:nvSpPr>
        <p:spPr>
          <a:xfrm>
            <a:off x="538165" y="1447800"/>
            <a:ext cx="3407302" cy="4665133"/>
          </a:xfrm>
        </p:spPr>
        <p:txBody>
          <a:bodyPr/>
          <a:lstStyle/>
          <a:p>
            <a:r>
              <a:rPr lang="en-US" dirty="0"/>
              <a:t>Strengthens physiologic reserve and enhances functional capacity before surgery [1]</a:t>
            </a:r>
          </a:p>
          <a:p>
            <a:r>
              <a:rPr lang="en-US" dirty="0"/>
              <a:t>Preoperative period presents a teachable moment when patients are particularly receptive to health optimization [2]</a:t>
            </a:r>
          </a:p>
          <a:p>
            <a:r>
              <a:rPr lang="en-US" dirty="0"/>
              <a:t>ERAS synergy</a:t>
            </a:r>
          </a:p>
          <a:p>
            <a:pPr lvl="1"/>
            <a:r>
              <a:rPr lang="en-US" dirty="0"/>
              <a:t>Recovery is not a passive process – it begins preoperatively [1]</a:t>
            </a:r>
          </a:p>
        </p:txBody>
      </p:sp>
      <p:pic>
        <p:nvPicPr>
          <p:cNvPr id="1028" name="Picture 4" descr="Fig 2">
            <a:extLst>
              <a:ext uri="{FF2B5EF4-FFF2-40B4-BE49-F238E27FC236}">
                <a16:creationId xmlns:a16="http://schemas.microsoft.com/office/drawing/2014/main" id="{09E3F311-75D5-E5D5-62CD-1B4640E35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390" y="1257300"/>
            <a:ext cx="4931748" cy="23601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RAS Protocols: Are They Right for Every Surgery? | Clinical View">
            <a:extLst>
              <a:ext uri="{FF2B5EF4-FFF2-40B4-BE49-F238E27FC236}">
                <a16:creationId xmlns:a16="http://schemas.microsoft.com/office/drawing/2014/main" id="{3F8A61FD-19A9-F3B0-9917-FC2D75968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964" y="3780366"/>
            <a:ext cx="4362138" cy="267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6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BEE1-95B2-40D9-9B19-7864B6E1CEFC}"/>
              </a:ext>
            </a:extLst>
          </p:cNvPr>
          <p:cNvSpPr>
            <a:spLocks noGrp="1"/>
          </p:cNvSpPr>
          <p:nvPr>
            <p:ph type="title"/>
          </p:nvPr>
        </p:nvSpPr>
        <p:spPr>
          <a:xfrm>
            <a:off x="685800" y="0"/>
            <a:ext cx="7772400" cy="1143000"/>
          </a:xfrm>
        </p:spPr>
        <p:txBody>
          <a:bodyPr wrap="square" anchor="ctr">
            <a:normAutofit/>
          </a:bodyPr>
          <a:lstStyle/>
          <a:p>
            <a:r>
              <a:rPr lang="en-US" dirty="0">
                <a:solidFill>
                  <a:srgbClr val="FFFF00"/>
                </a:solidFill>
              </a:rPr>
              <a:t>Evidence for Complication Reduction</a:t>
            </a:r>
          </a:p>
        </p:txBody>
      </p:sp>
      <p:sp>
        <p:nvSpPr>
          <p:cNvPr id="3" name="Content Placeholder 2">
            <a:extLst>
              <a:ext uri="{FF2B5EF4-FFF2-40B4-BE49-F238E27FC236}">
                <a16:creationId xmlns:a16="http://schemas.microsoft.com/office/drawing/2014/main" id="{8D3BC704-6BEC-378D-9E06-8E0F92A25BFD}"/>
              </a:ext>
            </a:extLst>
          </p:cNvPr>
          <p:cNvSpPr>
            <a:spLocks noGrp="1"/>
          </p:cNvSpPr>
          <p:nvPr>
            <p:ph type="body" sz="half" idx="1"/>
          </p:nvPr>
        </p:nvSpPr>
        <p:spPr>
          <a:xfrm>
            <a:off x="685800" y="1474238"/>
            <a:ext cx="3083767" cy="4478694"/>
          </a:xfrm>
        </p:spPr>
        <p:txBody>
          <a:bodyPr wrap="square" anchor="t">
            <a:normAutofit/>
          </a:bodyPr>
          <a:lstStyle/>
          <a:p>
            <a:r>
              <a:rPr lang="en-US" b="1" dirty="0"/>
              <a:t>Overall complications</a:t>
            </a:r>
            <a:endParaRPr lang="en-US" dirty="0"/>
          </a:p>
          <a:p>
            <a:pPr lvl="1"/>
            <a:r>
              <a:rPr lang="en-US" sz="2000" dirty="0"/>
              <a:t>Reduces overall morbidity (RR 0.879, p=0.034)</a:t>
            </a:r>
          </a:p>
          <a:p>
            <a:r>
              <a:rPr lang="en-US" b="1" dirty="0"/>
              <a:t>Hernia-free</a:t>
            </a:r>
            <a:r>
              <a:rPr lang="en-US" dirty="0"/>
              <a:t> and </a:t>
            </a:r>
            <a:r>
              <a:rPr lang="en-US" b="1" dirty="0"/>
              <a:t>complication-free</a:t>
            </a:r>
            <a:r>
              <a:rPr lang="en-US" dirty="0"/>
              <a:t> </a:t>
            </a:r>
          </a:p>
          <a:p>
            <a:pPr lvl="1"/>
            <a:r>
              <a:rPr lang="en-US" dirty="0"/>
              <a:t>Liang et al. RCT Annals of Surgery, 2018</a:t>
            </a:r>
          </a:p>
        </p:txBody>
      </p:sp>
      <p:pic>
        <p:nvPicPr>
          <p:cNvPr id="4098" name="Picture 2" descr="A table of statistics for a patient&#10;&#10;AI-generated content may be incorrect.">
            <a:extLst>
              <a:ext uri="{FF2B5EF4-FFF2-40B4-BE49-F238E27FC236}">
                <a16:creationId xmlns:a16="http://schemas.microsoft.com/office/drawing/2014/main" id="{7459BBFC-B578-08E9-B33A-E6A24FBAA3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21375" y="3122135"/>
            <a:ext cx="4470816" cy="3163102"/>
          </a:xfrm>
          <a:prstGeom prst="rect">
            <a:avLst/>
          </a:prstGeom>
          <a:solidFill>
            <a:srgbClr val="FFFFFF"/>
          </a:solidFill>
        </p:spPr>
      </p:pic>
      <p:sp>
        <p:nvSpPr>
          <p:cNvPr id="9" name="Rectangle 8">
            <a:extLst>
              <a:ext uri="{FF2B5EF4-FFF2-40B4-BE49-F238E27FC236}">
                <a16:creationId xmlns:a16="http://schemas.microsoft.com/office/drawing/2014/main" id="{63E5EAE3-57E6-541F-9AAC-A6D8143BD220}"/>
              </a:ext>
            </a:extLst>
          </p:cNvPr>
          <p:cNvSpPr/>
          <p:nvPr/>
        </p:nvSpPr>
        <p:spPr>
          <a:xfrm>
            <a:off x="4259376" y="5127191"/>
            <a:ext cx="4586990" cy="344773"/>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pic>
        <p:nvPicPr>
          <p:cNvPr id="11" name="Picture 10" descr="A screenshot of a computer&#10;&#10;AI-generated content may be incorrect.">
            <a:extLst>
              <a:ext uri="{FF2B5EF4-FFF2-40B4-BE49-F238E27FC236}">
                <a16:creationId xmlns:a16="http://schemas.microsoft.com/office/drawing/2014/main" id="{FB26ADC2-D7C6-4DC8-2BBA-8FEBFB457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388" y="1258996"/>
            <a:ext cx="4625612" cy="1465540"/>
          </a:xfrm>
          <a:prstGeom prst="rect">
            <a:avLst/>
          </a:prstGeom>
        </p:spPr>
      </p:pic>
    </p:spTree>
    <p:extLst>
      <p:ext uri="{BB962C8B-B14F-4D97-AF65-F5344CB8AC3E}">
        <p14:creationId xmlns:p14="http://schemas.microsoft.com/office/powerpoint/2010/main" val="23485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51F4-74E5-4270-DAE0-1F95BE34B7BD}"/>
              </a:ext>
            </a:extLst>
          </p:cNvPr>
          <p:cNvSpPr>
            <a:spLocks noGrp="1"/>
          </p:cNvSpPr>
          <p:nvPr>
            <p:ph type="title"/>
          </p:nvPr>
        </p:nvSpPr>
        <p:spPr/>
        <p:txBody>
          <a:bodyPr/>
          <a:lstStyle/>
          <a:p>
            <a:r>
              <a:rPr lang="en-US" dirty="0">
                <a:solidFill>
                  <a:srgbClr val="FFFF00"/>
                </a:solidFill>
              </a:rPr>
              <a:t>Longer-term Benefits</a:t>
            </a:r>
          </a:p>
        </p:txBody>
      </p:sp>
      <p:sp>
        <p:nvSpPr>
          <p:cNvPr id="3" name="Content Placeholder 2">
            <a:extLst>
              <a:ext uri="{FF2B5EF4-FFF2-40B4-BE49-F238E27FC236}">
                <a16:creationId xmlns:a16="http://schemas.microsoft.com/office/drawing/2014/main" id="{85A62EB4-FD85-8E58-D2F9-45865D7B4411}"/>
              </a:ext>
            </a:extLst>
          </p:cNvPr>
          <p:cNvSpPr>
            <a:spLocks noGrp="1"/>
          </p:cNvSpPr>
          <p:nvPr>
            <p:ph idx="1"/>
          </p:nvPr>
        </p:nvSpPr>
        <p:spPr>
          <a:xfrm>
            <a:off x="538166" y="1896533"/>
            <a:ext cx="3559702" cy="4436534"/>
          </a:xfrm>
        </p:spPr>
        <p:txBody>
          <a:bodyPr/>
          <a:lstStyle/>
          <a:p>
            <a:r>
              <a:rPr lang="en-US" dirty="0"/>
              <a:t>Sustained benefits beyond immediate post operative period:</a:t>
            </a:r>
          </a:p>
          <a:p>
            <a:pPr lvl="1"/>
            <a:r>
              <a:rPr lang="en-US" dirty="0"/>
              <a:t>Recurrence – lower midterm recurrence rates</a:t>
            </a:r>
          </a:p>
          <a:p>
            <a:pPr lvl="2"/>
            <a:r>
              <a:rPr lang="en-US" dirty="0"/>
              <a:t>2/114 vs. 14/201, p=0.043 at median 16-month follow up</a:t>
            </a:r>
          </a:p>
        </p:txBody>
      </p:sp>
      <p:pic>
        <p:nvPicPr>
          <p:cNvPr id="5" name="Picture 4" descr="A screenshot of a medical journal&#10;&#10;AI-generated content may be incorrect.">
            <a:extLst>
              <a:ext uri="{FF2B5EF4-FFF2-40B4-BE49-F238E27FC236}">
                <a16:creationId xmlns:a16="http://schemas.microsoft.com/office/drawing/2014/main" id="{F9FE7246-58A0-6A79-EE77-8E20762B5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78" y="1896533"/>
            <a:ext cx="4667222" cy="2198379"/>
          </a:xfrm>
          <a:prstGeom prst="rect">
            <a:avLst/>
          </a:prstGeom>
        </p:spPr>
      </p:pic>
    </p:spTree>
    <p:extLst>
      <p:ext uri="{BB962C8B-B14F-4D97-AF65-F5344CB8AC3E}">
        <p14:creationId xmlns:p14="http://schemas.microsoft.com/office/powerpoint/2010/main" val="928525576"/>
      </p:ext>
    </p:extLst>
  </p:cSld>
  <p:clrMapOvr>
    <a:masterClrMapping/>
  </p:clrMapOvr>
</p:sld>
</file>

<file path=ppt/theme/theme1.xml><?xml version="1.0" encoding="utf-8"?>
<a:theme xmlns:a="http://schemas.openxmlformats.org/drawingml/2006/main" name="Yale Bariatric and Metabolic Surgery Seminar 3 1">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Yale Bariatric and Metabolic Surgery Seminar 3 1</Template>
  <TotalTime>13099</TotalTime>
  <Words>1907</Words>
  <Application>Microsoft Macintosh PowerPoint</Application>
  <PresentationFormat>On-screen Show (4:3)</PresentationFormat>
  <Paragraphs>178</Paragraphs>
  <Slides>24</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Georgia</vt:lpstr>
      <vt:lpstr>Nunito</vt:lpstr>
      <vt:lpstr>Yale Bariatric and Metabolic Surgery Seminar 3 1</vt:lpstr>
      <vt:lpstr>Content Slides</vt:lpstr>
      <vt:lpstr>Ventral Hernia Prehabilitation </vt:lpstr>
      <vt:lpstr>Disclosures</vt:lpstr>
      <vt:lpstr>Goals and Objectives</vt:lpstr>
      <vt:lpstr>Problems We Face</vt:lpstr>
      <vt:lpstr>Exercise Adherence </vt:lpstr>
      <vt:lpstr>3 Main Domains of Multimodal Prehabilitation</vt:lpstr>
      <vt:lpstr>Why Prehabilitation Matters</vt:lpstr>
      <vt:lpstr>Evidence for Complication Reduction</vt:lpstr>
      <vt:lpstr>Longer-term Benefits</vt:lpstr>
      <vt:lpstr>PowerPoint Presentation</vt:lpstr>
      <vt:lpstr>Exercise</vt:lpstr>
      <vt:lpstr>PowerPoint Presentation</vt:lpstr>
      <vt:lpstr>Our Study ACHQC Analysis</vt:lpstr>
      <vt:lpstr>Smoking</vt:lpstr>
      <vt:lpstr>Sporting</vt:lpstr>
      <vt:lpstr>Sporting</vt:lpstr>
      <vt:lpstr>30-Day Readmission</vt:lpstr>
      <vt:lpstr>30-day SSI</vt:lpstr>
      <vt:lpstr>30-day SSO</vt:lpstr>
      <vt:lpstr>30-day SSO/I-PI</vt:lpstr>
      <vt:lpstr>LOS</vt:lpstr>
      <vt:lpstr>Takeaways and Future Directions</vt:lpstr>
      <vt:lpstr>PowerPoint Presentation</vt:lpstr>
      <vt:lpstr>Thank you!</vt:lpstr>
    </vt:vector>
  </TitlesOfParts>
  <Company>Yale-New Haven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Debunking the Myths of Bariatric Surgery</dc:title>
  <dc:creator>Ghiassi, Saber</dc:creator>
  <cp:lastModifiedBy>Zhou, Randal</cp:lastModifiedBy>
  <cp:revision>334</cp:revision>
  <dcterms:created xsi:type="dcterms:W3CDTF">2015-04-04T15:22:58Z</dcterms:created>
  <dcterms:modified xsi:type="dcterms:W3CDTF">2026-02-17T18:11:55Z</dcterms:modified>
</cp:coreProperties>
</file>