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2"/>
  </p:notesMasterIdLst>
  <p:sldIdLst>
    <p:sldId id="282" r:id="rId2"/>
    <p:sldId id="290" r:id="rId3"/>
    <p:sldId id="514" r:id="rId4"/>
    <p:sldId id="497" r:id="rId5"/>
    <p:sldId id="463" r:id="rId6"/>
    <p:sldId id="521" r:id="rId7"/>
    <p:sldId id="524" r:id="rId8"/>
    <p:sldId id="523" r:id="rId9"/>
    <p:sldId id="468" r:id="rId10"/>
    <p:sldId id="503" r:id="rId11"/>
    <p:sldId id="504" r:id="rId12"/>
    <p:sldId id="470" r:id="rId13"/>
    <p:sldId id="472" r:id="rId14"/>
    <p:sldId id="474" r:id="rId15"/>
    <p:sldId id="519" r:id="rId16"/>
    <p:sldId id="513" r:id="rId17"/>
    <p:sldId id="476" r:id="rId18"/>
    <p:sldId id="543" r:id="rId19"/>
    <p:sldId id="484" r:id="rId20"/>
    <p:sldId id="525" r:id="rId21"/>
    <p:sldId id="512" r:id="rId22"/>
    <p:sldId id="526" r:id="rId23"/>
    <p:sldId id="544" r:id="rId24"/>
    <p:sldId id="518" r:id="rId25"/>
    <p:sldId id="527" r:id="rId26"/>
    <p:sldId id="530" r:id="rId27"/>
    <p:sldId id="517" r:id="rId28"/>
    <p:sldId id="542" r:id="rId29"/>
    <p:sldId id="535" r:id="rId30"/>
    <p:sldId id="541" r:id="rId31"/>
    <p:sldId id="540" r:id="rId32"/>
    <p:sldId id="539" r:id="rId33"/>
    <p:sldId id="533" r:id="rId34"/>
    <p:sldId id="532" r:id="rId35"/>
    <p:sldId id="531" r:id="rId36"/>
    <p:sldId id="536" r:id="rId37"/>
    <p:sldId id="486" r:id="rId38"/>
    <p:sldId id="537" r:id="rId39"/>
    <p:sldId id="334" r:id="rId40"/>
    <p:sldId id="27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CC5C"/>
    <a:srgbClr val="F4F4F4"/>
    <a:srgbClr val="D6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83028" autoAdjust="0"/>
  </p:normalViewPr>
  <p:slideViewPr>
    <p:cSldViewPr>
      <p:cViewPr varScale="1">
        <p:scale>
          <a:sx n="90" d="100"/>
          <a:sy n="90" d="100"/>
        </p:scale>
        <p:origin x="232" y="336"/>
      </p:cViewPr>
      <p:guideLst>
        <p:guide orient="horz" pos="2160"/>
        <p:guide pos="3840"/>
        <p:guide orient="horz" pos="3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/Users/williambennett/Downloads/Project%20Information/templateforchat_filled_counts%20hwmw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/Users/williambennett/Downloads/Project%20Information/templateforchat_filled_counts%20hwmw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/Users/williambennett/Downloads/Project%20Information/templateforchat_filled_counts%20hwmw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/Users/williambennett/Downloads/Project%20Information/templateforchat_filled_counts%20hwmw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williambennett/Downloads/Project%20Information/random%20excel%20tables%20char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CC.AD.CCHS.NET\WORLD\SHARED\DDI\HerniaGroup\AAW%20Will%20Bennett\Conferences\ACS%202025\HWvMW\random%20excel%20tables%20char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williambennett/Downloads/Project%20Information/random%20excel%20tables%20char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HerQLes Score by Post-Operative Year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HW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HERQLES!$J$2:$J$6</c:f>
                <c:numCache>
                  <c:formatCode>General</c:formatCode>
                  <c:ptCount val="5"/>
                  <c:pt idx="0">
                    <c:v>8</c:v>
                  </c:pt>
                  <c:pt idx="1">
                    <c:v>4</c:v>
                  </c:pt>
                  <c:pt idx="2">
                    <c:v>5</c:v>
                  </c:pt>
                  <c:pt idx="3">
                    <c:v>4</c:v>
                  </c:pt>
                  <c:pt idx="4">
                    <c:v>8</c:v>
                  </c:pt>
                </c:numCache>
              </c:numRef>
            </c:plus>
            <c:minus>
              <c:numRef>
                <c:f>HERQLES!$I$2:$I$6</c:f>
                <c:numCache>
                  <c:formatCode>General</c:formatCode>
                  <c:ptCount val="5"/>
                  <c:pt idx="0">
                    <c:v>21</c:v>
                  </c:pt>
                  <c:pt idx="1">
                    <c:v>13</c:v>
                  </c:pt>
                  <c:pt idx="2">
                    <c:v>15</c:v>
                  </c:pt>
                  <c:pt idx="3">
                    <c:v>16</c:v>
                  </c:pt>
                  <c:pt idx="4">
                    <c:v>10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HERQLES!$C$2:$C$6</c:f>
              <c:numCache>
                <c:formatCode>General</c:formatCode>
                <c:ptCount val="5"/>
                <c:pt idx="0">
                  <c:v>88</c:v>
                </c:pt>
                <c:pt idx="1">
                  <c:v>92</c:v>
                </c:pt>
                <c:pt idx="2">
                  <c:v>92</c:v>
                </c:pt>
                <c:pt idx="3">
                  <c:v>92</c:v>
                </c:pt>
                <c:pt idx="4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95-4718-A8B2-FE794661C487}"/>
            </c:ext>
          </c:extLst>
        </c:ser>
        <c:ser>
          <c:idx val="1"/>
          <c:order val="1"/>
          <c:tx>
            <c:v>MW</c:v>
          </c:tx>
          <c:spPr>
            <a:ln w="2540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HERQLES!$M$2:$M$6</c:f>
                <c:numCache>
                  <c:formatCode>General</c:formatCode>
                  <c:ptCount val="5"/>
                  <c:pt idx="0">
                    <c:v>6</c:v>
                  </c:pt>
                  <c:pt idx="1">
                    <c:v>12</c:v>
                  </c:pt>
                  <c:pt idx="2">
                    <c:v>7</c:v>
                  </c:pt>
                  <c:pt idx="3">
                    <c:v>7</c:v>
                  </c:pt>
                  <c:pt idx="4">
                    <c:v>3</c:v>
                  </c:pt>
                </c:numCache>
              </c:numRef>
            </c:plus>
            <c:minus>
              <c:numRef>
                <c:f>HERQLES!$L$2:$L$6</c:f>
                <c:numCache>
                  <c:formatCode>General</c:formatCode>
                  <c:ptCount val="5"/>
                  <c:pt idx="0">
                    <c:v>22</c:v>
                  </c:pt>
                  <c:pt idx="1">
                    <c:v>23</c:v>
                  </c:pt>
                  <c:pt idx="2">
                    <c:v>17</c:v>
                  </c:pt>
                  <c:pt idx="3">
                    <c:v>20</c:v>
                  </c:pt>
                  <c:pt idx="4">
                    <c:v>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HERQLES!$F$2:$F$6</c:f>
              <c:numCache>
                <c:formatCode>General</c:formatCode>
                <c:ptCount val="5"/>
                <c:pt idx="0">
                  <c:v>87</c:v>
                </c:pt>
                <c:pt idx="1">
                  <c:v>83</c:v>
                </c:pt>
                <c:pt idx="2">
                  <c:v>89</c:v>
                </c:pt>
                <c:pt idx="3">
                  <c:v>87</c:v>
                </c:pt>
                <c:pt idx="4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95-4718-A8B2-FE794661C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775967"/>
        <c:axId val="1054775007"/>
      </c:lineChart>
      <c:catAx>
        <c:axId val="1054775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878871450800646"/>
              <c:y val="0.91243415291692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007"/>
        <c:crossesAt val="0"/>
        <c:auto val="1"/>
        <c:lblAlgn val="ctr"/>
        <c:lblOffset val="100"/>
        <c:noMultiLvlLbl val="0"/>
      </c:catAx>
      <c:valAx>
        <c:axId val="10547750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HerQLes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288595845934"/>
          <c:y val="0.35779396978362771"/>
          <c:w val="0.14144184399095441"/>
          <c:h val="0.11194108199161673"/>
        </c:manualLayout>
      </c:layout>
      <c:overlay val="1"/>
      <c:spPr>
        <a:solidFill>
          <a:sysClr val="window" lastClr="FFFFFF"/>
        </a:solidFill>
        <a:ln>
          <a:solidFill>
            <a:schemeClr val="bg2">
              <a:lumMod val="2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SSO/I - PI Events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SSOPI!$B$1</c:f>
              <c:strCache>
                <c:ptCount val="1"/>
                <c:pt idx="0">
                  <c:v>HW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SSOPI!$A$2:$A$8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SSOPI!$B$2:$B$8</c:f>
              <c:numCache>
                <c:formatCode>General</c:formatCode>
                <c:ptCount val="7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64-4DA6-A355-CC3DCEEDAC2E}"/>
            </c:ext>
          </c:extLst>
        </c:ser>
        <c:ser>
          <c:idx val="1"/>
          <c:order val="1"/>
          <c:tx>
            <c:strRef>
              <c:f>SSOPI!$C$1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SSOPI!$A$2:$A$8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SSOPI!$C$2:$C$8</c:f>
              <c:numCache>
                <c:formatCode>General</c:formatCode>
                <c:ptCount val="7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64-4DA6-A355-CC3DCEEDA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4840032"/>
        <c:axId val="1274840992"/>
      </c:lineChart>
      <c:catAx>
        <c:axId val="12748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40992"/>
        <c:crosses val="autoZero"/>
        <c:auto val="1"/>
        <c:lblAlgn val="ctr"/>
        <c:lblOffset val="100"/>
        <c:noMultiLvlLbl val="0"/>
      </c:catAx>
      <c:valAx>
        <c:axId val="127484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4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387489063867012"/>
          <c:y val="0.16628280839895013"/>
          <c:w val="0.13724999999999998"/>
          <c:h val="0.12815868096275201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MW  Recurrence Events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Recurrence!$E$1</c:f>
              <c:strCache>
                <c:ptCount val="1"/>
                <c:pt idx="0">
                  <c:v>MW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Recurrence!$A$2:$A$8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Recurrence!$E$2:$E$8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5-8B46-9D00-7017DC93D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3555279"/>
        <c:axId val="473557535"/>
      </c:barChart>
      <c:lineChart>
        <c:grouping val="standard"/>
        <c:varyColors val="0"/>
        <c:ser>
          <c:idx val="3"/>
          <c:order val="1"/>
          <c:tx>
            <c:strRef>
              <c:f>Recurrence!$F$1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Recurrence!$F$2:$F$8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A5-8B46-9D00-7017DC93D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555279"/>
        <c:axId val="473557535"/>
      </c:lineChart>
      <c:catAx>
        <c:axId val="47355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7535"/>
        <c:crosses val="autoZero"/>
        <c:auto val="1"/>
        <c:lblAlgn val="ctr"/>
        <c:lblOffset val="100"/>
        <c:noMultiLvlLbl val="0"/>
      </c:catAx>
      <c:valAx>
        <c:axId val="47355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Recurrence Events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Recurrence!$B$1</c:f>
              <c:strCache>
                <c:ptCount val="1"/>
                <c:pt idx="0">
                  <c:v>HW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Recurrence!$A$2:$A$8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Recurrence!$B$2:$B$8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5-8B46-9D00-7017DC93DE25}"/>
            </c:ext>
          </c:extLst>
        </c:ser>
        <c:ser>
          <c:idx val="1"/>
          <c:order val="1"/>
          <c:tx>
            <c:strRef>
              <c:f>Recurrence!$E$1</c:f>
              <c:strCache>
                <c:ptCount val="1"/>
                <c:pt idx="0">
                  <c:v>MW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Recurrence!$A$2:$A$8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Recurrence!$E$2:$E$8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5-8B46-9D00-7017DC93D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3555279"/>
        <c:axId val="473557535"/>
      </c:barChart>
      <c:lineChart>
        <c:grouping val="standard"/>
        <c:varyColors val="0"/>
        <c:ser>
          <c:idx val="2"/>
          <c:order val="2"/>
          <c:tx>
            <c:strRef>
              <c:f>Recurrence!$C$1</c:f>
              <c:strCache>
                <c:ptCount val="1"/>
                <c:pt idx="0">
                  <c:v>HW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Recurrence!$C$2:$C$8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A5-8B46-9D00-7017DC93DE25}"/>
            </c:ext>
          </c:extLst>
        </c:ser>
        <c:ser>
          <c:idx val="3"/>
          <c:order val="3"/>
          <c:tx>
            <c:strRef>
              <c:f>Recurrence!$F$1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Recurrence!$F$2:$F$8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A5-8B46-9D00-7017DC93D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555279"/>
        <c:axId val="473557535"/>
      </c:lineChart>
      <c:catAx>
        <c:axId val="47355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7535"/>
        <c:crosses val="autoZero"/>
        <c:auto val="1"/>
        <c:lblAlgn val="ctr"/>
        <c:lblOffset val="100"/>
        <c:noMultiLvlLbl val="0"/>
      </c:catAx>
      <c:valAx>
        <c:axId val="47355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30649558635679"/>
          <c:y val="0.12557815689705451"/>
          <c:w val="9.4775792991430227E-2"/>
          <c:h val="0.1788598515702778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MW Recurrence Events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'Recurrence MW  (2)'!$B$1</c:f>
              <c:strCache>
                <c:ptCount val="1"/>
                <c:pt idx="0">
                  <c:v>Lateral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'Recurrence MW  (2)'!$A$2:$A$8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'Recurrence MW  (2)'!$B$2:$B$8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4-C044-A128-CAA20F77F57C}"/>
            </c:ext>
          </c:extLst>
        </c:ser>
        <c:ser>
          <c:idx val="1"/>
          <c:order val="1"/>
          <c:tx>
            <c:strRef>
              <c:f>'Recurrence MW  (2)'!$E$1</c:f>
              <c:strCache>
                <c:ptCount val="1"/>
                <c:pt idx="0">
                  <c:v>Central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'Recurrence MW  (2)'!$A$2:$A$8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'Recurrence MW  (2)'!$E$2:$E$8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4-C044-A128-CAA20F77F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3555279"/>
        <c:axId val="473557535"/>
      </c:barChart>
      <c:lineChart>
        <c:grouping val="standard"/>
        <c:varyColors val="0"/>
        <c:ser>
          <c:idx val="2"/>
          <c:order val="2"/>
          <c:tx>
            <c:strRef>
              <c:f>'Recurrence MW  (2)'!$C$1</c:f>
              <c:strCache>
                <c:ptCount val="1"/>
                <c:pt idx="0">
                  <c:v>lateral total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'Recurrence MW  (2)'!$C$2:$C$8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B4-C044-A128-CAA20F77F57C}"/>
            </c:ext>
          </c:extLst>
        </c:ser>
        <c:ser>
          <c:idx val="3"/>
          <c:order val="3"/>
          <c:tx>
            <c:strRef>
              <c:f>'Recurrence MW  (2)'!$F$1</c:f>
              <c:strCache>
                <c:ptCount val="1"/>
                <c:pt idx="0">
                  <c:v>central  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'Recurrence MW  (2)'!$F$2:$F$8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B4-C044-A128-CAA20F77F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555279"/>
        <c:axId val="473557535"/>
      </c:lineChart>
      <c:catAx>
        <c:axId val="47355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7535"/>
        <c:crosses val="autoZero"/>
        <c:auto val="1"/>
        <c:lblAlgn val="ctr"/>
        <c:lblOffset val="100"/>
        <c:noMultiLvlLbl val="0"/>
      </c:catAx>
      <c:valAx>
        <c:axId val="473557535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30649558635679"/>
          <c:y val="0.12557815689705451"/>
          <c:w val="0.20238857316194994"/>
          <c:h val="0.2033801736577667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HW Recurrence Events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'Recurrence MW  (3)'!$B$1</c:f>
              <c:strCache>
                <c:ptCount val="1"/>
                <c:pt idx="0">
                  <c:v>Lateral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'Recurrence MW  (3)'!$A$2:$A$8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'Recurrence MW  (3)'!$B$2:$B$8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9-094F-855B-8A26C28863A6}"/>
            </c:ext>
          </c:extLst>
        </c:ser>
        <c:ser>
          <c:idx val="1"/>
          <c:order val="1"/>
          <c:tx>
            <c:strRef>
              <c:f>'Recurrence MW  (3)'!$E$1</c:f>
              <c:strCache>
                <c:ptCount val="1"/>
                <c:pt idx="0">
                  <c:v>Central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'Recurrence MW  (3)'!$A$2:$A$8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'Recurrence MW  (3)'!$E$2:$E$8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9-094F-855B-8A26C2886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3555279"/>
        <c:axId val="473557535"/>
      </c:barChart>
      <c:lineChart>
        <c:grouping val="standard"/>
        <c:varyColors val="0"/>
        <c:ser>
          <c:idx val="2"/>
          <c:order val="2"/>
          <c:tx>
            <c:strRef>
              <c:f>'Recurrence MW  (3)'!$C$1</c:f>
              <c:strCache>
                <c:ptCount val="1"/>
                <c:pt idx="0">
                  <c:v>lateral total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'Recurrence MW  (3)'!$C$2:$C$8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29-094F-855B-8A26C28863A6}"/>
            </c:ext>
          </c:extLst>
        </c:ser>
        <c:ser>
          <c:idx val="3"/>
          <c:order val="3"/>
          <c:tx>
            <c:strRef>
              <c:f>'Recurrence MW  (3)'!$F$1</c:f>
              <c:strCache>
                <c:ptCount val="1"/>
                <c:pt idx="0">
                  <c:v>central  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'Recurrence MW  (3)'!$F$2:$F$8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29-094F-855B-8A26C2886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555279"/>
        <c:axId val="473557535"/>
      </c:lineChart>
      <c:catAx>
        <c:axId val="47355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7535"/>
        <c:crosses val="autoZero"/>
        <c:auto val="1"/>
        <c:lblAlgn val="ctr"/>
        <c:lblOffset val="100"/>
        <c:noMultiLvlLbl val="0"/>
      </c:catAx>
      <c:valAx>
        <c:axId val="473557535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527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30649558635679"/>
          <c:y val="0.12557815689705451"/>
          <c:w val="0.21068879325334725"/>
          <c:h val="0.2208901577843981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HerQLes Score by Post-Operative Year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HW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'HERQLES no recur'!$J$2:$J$6</c:f>
                <c:numCache>
                  <c:formatCode>General</c:formatCode>
                  <c:ptCount val="5"/>
                  <c:pt idx="0">
                    <c:v>10</c:v>
                  </c:pt>
                  <c:pt idx="1">
                    <c:v>3</c:v>
                  </c:pt>
                  <c:pt idx="2">
                    <c:v>8</c:v>
                  </c:pt>
                  <c:pt idx="3">
                    <c:v>5</c:v>
                  </c:pt>
                  <c:pt idx="4">
                    <c:v>9</c:v>
                  </c:pt>
                </c:numCache>
              </c:numRef>
            </c:plus>
            <c:minus>
              <c:numRef>
                <c:f>'HERQLES no recur'!$I$2:$I$6</c:f>
                <c:numCache>
                  <c:formatCode>General</c:formatCode>
                  <c:ptCount val="5"/>
                  <c:pt idx="0">
                    <c:v>22</c:v>
                  </c:pt>
                  <c:pt idx="1">
                    <c:v>18</c:v>
                  </c:pt>
                  <c:pt idx="2">
                    <c:v>8</c:v>
                  </c:pt>
                  <c:pt idx="3">
                    <c:v>18</c:v>
                  </c:pt>
                  <c:pt idx="4">
                    <c:v>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'HERQLES no recur'!$C$2:$C$6</c:f>
              <c:numCache>
                <c:formatCode>General</c:formatCode>
                <c:ptCount val="5"/>
                <c:pt idx="0">
                  <c:v>87</c:v>
                </c:pt>
                <c:pt idx="1">
                  <c:v>92</c:v>
                </c:pt>
                <c:pt idx="2">
                  <c:v>92</c:v>
                </c:pt>
                <c:pt idx="3">
                  <c:v>88</c:v>
                </c:pt>
                <c:pt idx="4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95-4718-A8B2-FE794661C487}"/>
            </c:ext>
          </c:extLst>
        </c:ser>
        <c:ser>
          <c:idx val="1"/>
          <c:order val="1"/>
          <c:tx>
            <c:v>MW</c:v>
          </c:tx>
          <c:spPr>
            <a:ln w="2540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'HERQLES no recur'!$M$2:$M$6</c:f>
                <c:numCache>
                  <c:formatCode>General</c:formatCode>
                  <c:ptCount val="5"/>
                  <c:pt idx="0">
                    <c:v>9</c:v>
                  </c:pt>
                  <c:pt idx="1">
                    <c:v>9</c:v>
                  </c:pt>
                  <c:pt idx="2">
                    <c:v>9</c:v>
                  </c:pt>
                  <c:pt idx="3">
                    <c:v>8</c:v>
                  </c:pt>
                  <c:pt idx="4">
                    <c:v>4</c:v>
                  </c:pt>
                </c:numCache>
              </c:numRef>
            </c:plus>
            <c:minus>
              <c:numRef>
                <c:f>'HERQLES no recur'!$L$2:$L$6</c:f>
                <c:numCache>
                  <c:formatCode>General</c:formatCode>
                  <c:ptCount val="5"/>
                  <c:pt idx="0">
                    <c:v>19</c:v>
                  </c:pt>
                  <c:pt idx="1">
                    <c:v>23</c:v>
                  </c:pt>
                  <c:pt idx="2">
                    <c:v>16</c:v>
                  </c:pt>
                  <c:pt idx="3">
                    <c:v>18</c:v>
                  </c:pt>
                  <c:pt idx="4">
                    <c:v>10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'HERQLES no recur'!$F$2:$F$6</c:f>
              <c:numCache>
                <c:formatCode>General</c:formatCode>
                <c:ptCount val="5"/>
                <c:pt idx="0">
                  <c:v>84</c:v>
                </c:pt>
                <c:pt idx="1">
                  <c:v>83</c:v>
                </c:pt>
                <c:pt idx="2">
                  <c:v>88</c:v>
                </c:pt>
                <c:pt idx="3">
                  <c:v>85</c:v>
                </c:pt>
                <c:pt idx="4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95-4718-A8B2-FE794661C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775967"/>
        <c:axId val="1054775007"/>
      </c:lineChart>
      <c:catAx>
        <c:axId val="1054775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878871450800646"/>
              <c:y val="0.91243415291692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007"/>
        <c:crossesAt val="0"/>
        <c:auto val="1"/>
        <c:lblAlgn val="ctr"/>
        <c:lblOffset val="100"/>
        <c:noMultiLvlLbl val="0"/>
      </c:catAx>
      <c:valAx>
        <c:axId val="10547750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HerQLes</a:t>
                </a:r>
                <a:r>
                  <a:rPr lang="en-US" baseline="0" dirty="0"/>
                  <a:t> Score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288595845934"/>
          <c:y val="0.35779396978362771"/>
          <c:w val="0.14144184399095441"/>
          <c:h val="0.11194108199161673"/>
        </c:manualLayout>
      </c:layout>
      <c:overlay val="1"/>
      <c:spPr>
        <a:solidFill>
          <a:sysClr val="window" lastClr="FFFFFF"/>
        </a:solidFill>
        <a:ln>
          <a:solidFill>
            <a:schemeClr val="bg2">
              <a:lumMod val="2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PROMIS 3a Score by Post-Operative Year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HW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PROMIS!$J$2:$J$6</c:f>
                <c:numCache>
                  <c:formatCode>General</c:formatCode>
                  <c:ptCount val="5"/>
                  <c:pt idx="0">
                    <c:v>13</c:v>
                  </c:pt>
                  <c:pt idx="1">
                    <c:v>13</c:v>
                  </c:pt>
                  <c:pt idx="2">
                    <c:v>4</c:v>
                  </c:pt>
                  <c:pt idx="3">
                    <c:v>13</c:v>
                  </c:pt>
                  <c:pt idx="4">
                    <c:v>9</c:v>
                  </c:pt>
                </c:numCache>
              </c:numRef>
            </c:plus>
            <c:minus>
              <c:numRef>
                <c:f>PROMIS!$I$2:$I$6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PROMIS!$C$2:$C$6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95-4718-A8B2-FE794661C487}"/>
            </c:ext>
          </c:extLst>
        </c:ser>
        <c:ser>
          <c:idx val="1"/>
          <c:order val="1"/>
          <c:tx>
            <c:v>MW</c:v>
          </c:tx>
          <c:spPr>
            <a:ln w="2540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PROMIS!$M$2:$M$6</c:f>
                <c:numCache>
                  <c:formatCode>General</c:formatCode>
                  <c:ptCount val="5"/>
                  <c:pt idx="0">
                    <c:v>9</c:v>
                  </c:pt>
                  <c:pt idx="1">
                    <c:v>15</c:v>
                  </c:pt>
                  <c:pt idx="2">
                    <c:v>9</c:v>
                  </c:pt>
                  <c:pt idx="3">
                    <c:v>9</c:v>
                  </c:pt>
                  <c:pt idx="4">
                    <c:v>2</c:v>
                  </c:pt>
                </c:numCache>
              </c:numRef>
            </c:plus>
            <c:minus>
              <c:numRef>
                <c:f>PROMIS!$L$2:$L$6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PROMIS!$F$2:$F$6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95-4718-A8B2-FE794661C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775967"/>
        <c:axId val="1054775007"/>
      </c:lineChart>
      <c:catAx>
        <c:axId val="1054775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878871450800646"/>
              <c:y val="0.91243415291692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007"/>
        <c:crossesAt val="0"/>
        <c:auto val="1"/>
        <c:lblAlgn val="ctr"/>
        <c:lblOffset val="100"/>
        <c:noMultiLvlLbl val="0"/>
      </c:catAx>
      <c:valAx>
        <c:axId val="1054775007"/>
        <c:scaling>
          <c:orientation val="minMax"/>
          <c:max val="7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PROMIS 3a Score</a:t>
                </a:r>
                <a:r>
                  <a:rPr lang="en-US" baseline="0" dirty="0"/>
                  <a:t>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288595845934"/>
          <c:y val="0.35779396978362771"/>
          <c:w val="0.14144184399095441"/>
          <c:h val="0.11194108199161673"/>
        </c:manualLayout>
      </c:layout>
      <c:overlay val="1"/>
      <c:spPr>
        <a:solidFill>
          <a:sysClr val="window" lastClr="FFFFFF"/>
        </a:solidFill>
        <a:ln>
          <a:solidFill>
            <a:schemeClr val="bg2">
              <a:lumMod val="2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PROMIS 3a Score by Post-Operative Year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HW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'PROMIS (2)'!$J$2:$J$6</c:f>
                <c:numCache>
                  <c:formatCode>General</c:formatCode>
                  <c:ptCount val="5"/>
                  <c:pt idx="0">
                    <c:v>13</c:v>
                  </c:pt>
                  <c:pt idx="1">
                    <c:v>18</c:v>
                  </c:pt>
                  <c:pt idx="2">
                    <c:v>0</c:v>
                  </c:pt>
                  <c:pt idx="3">
                    <c:v>12</c:v>
                  </c:pt>
                  <c:pt idx="4">
                    <c:v>19</c:v>
                  </c:pt>
                </c:numCache>
              </c:numRef>
            </c:plus>
            <c:minus>
              <c:numRef>
                <c:f>'PROMIS (2)'!$I$2:$I$6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3</c:v>
                  </c:pt>
                  <c:pt idx="4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'PROMIS (2)'!$C$2:$C$6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34</c:v>
                </c:pt>
                <c:pt idx="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95-4718-A8B2-FE794661C487}"/>
            </c:ext>
          </c:extLst>
        </c:ser>
        <c:ser>
          <c:idx val="1"/>
          <c:order val="1"/>
          <c:tx>
            <c:v>MW</c:v>
          </c:tx>
          <c:spPr>
            <a:ln w="2540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'PROMIS (2)'!$M$2:$M$6</c:f>
                <c:numCache>
                  <c:formatCode>General</c:formatCode>
                  <c:ptCount val="5"/>
                  <c:pt idx="0">
                    <c:v>13</c:v>
                  </c:pt>
                  <c:pt idx="1">
                    <c:v>13</c:v>
                  </c:pt>
                  <c:pt idx="2">
                    <c:v>9</c:v>
                  </c:pt>
                  <c:pt idx="3">
                    <c:v>9</c:v>
                  </c:pt>
                  <c:pt idx="4">
                    <c:v>5</c:v>
                  </c:pt>
                </c:numCache>
              </c:numRef>
            </c:plus>
            <c:minus>
              <c:numRef>
                <c:f>'PROMIS (2)'!$L$2:$L$6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'PROMIS (2)'!$F$2:$F$6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95-4718-A8B2-FE794661C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775967"/>
        <c:axId val="1054775007"/>
      </c:lineChart>
      <c:catAx>
        <c:axId val="1054775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878871450800646"/>
              <c:y val="0.91243415291692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007"/>
        <c:crossesAt val="0"/>
        <c:auto val="1"/>
        <c:lblAlgn val="ctr"/>
        <c:lblOffset val="100"/>
        <c:noMultiLvlLbl val="0"/>
      </c:catAx>
      <c:valAx>
        <c:axId val="1054775007"/>
        <c:scaling>
          <c:orientation val="minMax"/>
          <c:max val="7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PROMIS 3a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77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288595845934"/>
          <c:y val="0.35779396978362771"/>
          <c:w val="0.14144184399095441"/>
          <c:h val="0.11194108199161673"/>
        </c:manualLayout>
      </c:layout>
      <c:overlay val="1"/>
      <c:spPr>
        <a:solidFill>
          <a:sysClr val="window" lastClr="FFFFFF"/>
        </a:solidFill>
        <a:ln>
          <a:solidFill>
            <a:schemeClr val="bg2">
              <a:lumMod val="2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Cumulative SSOs at 6</a:t>
            </a:r>
            <a:r>
              <a:rPr lang="en-US" sz="1400" b="1" baseline="0" dirty="0"/>
              <a:t> Years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6F-48EF-988E-434993A0B1B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6F-48EF-988E-434993A0B1BE}"/>
              </c:ext>
            </c:extLst>
          </c:dPt>
          <c:cat>
            <c:strRef>
              <c:f>Sheet2!$E$1:$F$1</c:f>
              <c:strCache>
                <c:ptCount val="2"/>
                <c:pt idx="0">
                  <c:v>MW</c:v>
                </c:pt>
                <c:pt idx="1">
                  <c:v>HW</c:v>
                </c:pt>
              </c:strCache>
            </c:strRef>
          </c:cat>
          <c:val>
            <c:numRef>
              <c:f>Sheet2!$E$2:$F$2</c:f>
              <c:numCache>
                <c:formatCode>General</c:formatCode>
                <c:ptCount val="2"/>
                <c:pt idx="0">
                  <c:v>19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6F-48EF-988E-434993A0B1BE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6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66F-48EF-988E-434993A0B1B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66F-48EF-988E-434993A0B1BE}"/>
              </c:ext>
            </c:extLst>
          </c:dPt>
          <c:cat>
            <c:strRef>
              <c:f>Sheet2!$E$1:$F$1</c:f>
              <c:strCache>
                <c:ptCount val="2"/>
                <c:pt idx="0">
                  <c:v>MW</c:v>
                </c:pt>
                <c:pt idx="1">
                  <c:v>HW</c:v>
                </c:pt>
              </c:strCache>
            </c:strRef>
          </c:cat>
          <c:val>
            <c:numRef>
              <c:f>Sheet2!$E$3:$F$3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6F-48EF-988E-434993A0B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100"/>
        <c:axId val="1265171904"/>
        <c:axId val="1265174304"/>
      </c:barChart>
      <c:catAx>
        <c:axId val="12651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74304"/>
        <c:crosses val="autoZero"/>
        <c:auto val="1"/>
        <c:lblAlgn val="ctr"/>
        <c:lblOffset val="100"/>
        <c:noMultiLvlLbl val="0"/>
      </c:catAx>
      <c:valAx>
        <c:axId val="126517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7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SSO Events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HW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  <c:extLst/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21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FD1-457B-BDA9-BF4FE7CDE42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rgbClr val="1EC85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Sheet2!$A$2:$A$8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  <c:extLst/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16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FD1-457B-BDA9-BF4FE7CD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4840032"/>
        <c:axId val="1274840992"/>
      </c:lineChart>
      <c:catAx>
        <c:axId val="12748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40992"/>
        <c:crosses val="autoZero"/>
        <c:auto val="1"/>
        <c:lblAlgn val="ctr"/>
        <c:lblOffset val="100"/>
        <c:noMultiLvlLbl val="0"/>
      </c:catAx>
      <c:valAx>
        <c:axId val="127484099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4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387489063867012"/>
          <c:y val="0.16628280839895013"/>
          <c:w val="0.13724999999999998"/>
          <c:h val="0.13927274715660543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SSI Events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SSI!$B$1</c:f>
              <c:strCache>
                <c:ptCount val="1"/>
                <c:pt idx="0">
                  <c:v>HW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SSI!$A$2:$A$8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SSI!$B$2:$B$8</c:f>
              <c:numCache>
                <c:formatCode>General</c:formatCode>
                <c:ptCount val="7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5A-40B1-BE85-80FDD034A04D}"/>
            </c:ext>
          </c:extLst>
        </c:ser>
        <c:ser>
          <c:idx val="1"/>
          <c:order val="1"/>
          <c:tx>
            <c:strRef>
              <c:f>SSI!$C$1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SSI!$A$2:$A$8</c:f>
              <c:strCache>
                <c:ptCount val="7"/>
                <c:pt idx="0">
                  <c:v>30-day</c:v>
                </c:pt>
                <c:pt idx="1">
                  <c:v>1-Year</c:v>
                </c:pt>
                <c:pt idx="2">
                  <c:v>2-Year</c:v>
                </c:pt>
                <c:pt idx="3">
                  <c:v>3-Year</c:v>
                </c:pt>
                <c:pt idx="4">
                  <c:v>4-Year</c:v>
                </c:pt>
                <c:pt idx="5">
                  <c:v>5-Year</c:v>
                </c:pt>
                <c:pt idx="6">
                  <c:v>6-Year</c:v>
                </c:pt>
              </c:strCache>
            </c:strRef>
          </c:cat>
          <c:val>
            <c:numRef>
              <c:f>SSI!$C$2:$C$8</c:f>
              <c:numCache>
                <c:formatCode>General</c:formatCode>
                <c:ptCount val="7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5A-40B1-BE85-80FDD034A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4840032"/>
        <c:axId val="1274840992"/>
      </c:lineChart>
      <c:catAx>
        <c:axId val="12748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40992"/>
        <c:crosses val="autoZero"/>
        <c:auto val="1"/>
        <c:lblAlgn val="ctr"/>
        <c:lblOffset val="100"/>
        <c:noMultiLvlLbl val="0"/>
      </c:catAx>
      <c:valAx>
        <c:axId val="127484099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400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387489063867012"/>
          <c:y val="0.16628280839895013"/>
          <c:w val="0.13724999999999998"/>
          <c:h val="0.14290687258521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Cumulative SSIs at 6</a:t>
            </a:r>
            <a:r>
              <a:rPr lang="en-US" sz="1400" b="1" baseline="0" dirty="0"/>
              <a:t> Years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SSI!$D$2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43-4D47-B48F-D7914B1C7B6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3-4D47-B48F-D7914B1C7B69}"/>
              </c:ext>
            </c:extLst>
          </c:dPt>
          <c:cat>
            <c:strRef>
              <c:f>SSI!$E$1:$F$1</c:f>
              <c:strCache>
                <c:ptCount val="2"/>
                <c:pt idx="0">
                  <c:v>MW</c:v>
                </c:pt>
                <c:pt idx="1">
                  <c:v>HW</c:v>
                </c:pt>
              </c:strCache>
            </c:strRef>
          </c:cat>
          <c:val>
            <c:numRef>
              <c:f>SSI!$E$2:$F$2</c:f>
              <c:numCache>
                <c:formatCode>General</c:formatCode>
                <c:ptCount val="2"/>
                <c:pt idx="0">
                  <c:v>11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43-4D47-B48F-D7914B1C7B69}"/>
            </c:ext>
          </c:extLst>
        </c:ser>
        <c:ser>
          <c:idx val="1"/>
          <c:order val="1"/>
          <c:tx>
            <c:strRef>
              <c:f>SSI!$D$3</c:f>
              <c:strCache>
                <c:ptCount val="1"/>
                <c:pt idx="0">
                  <c:v>6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143-4D47-B48F-D7914B1C7B6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143-4D47-B48F-D7914B1C7B69}"/>
              </c:ext>
            </c:extLst>
          </c:dPt>
          <c:cat>
            <c:strRef>
              <c:f>SSI!$E$1:$F$1</c:f>
              <c:strCache>
                <c:ptCount val="2"/>
                <c:pt idx="0">
                  <c:v>MW</c:v>
                </c:pt>
                <c:pt idx="1">
                  <c:v>HW</c:v>
                </c:pt>
              </c:strCache>
            </c:strRef>
          </c:cat>
          <c:val>
            <c:numRef>
              <c:f>SSI!$E$3:$F$3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43-4D47-B48F-D7914B1C7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100"/>
        <c:axId val="1265171904"/>
        <c:axId val="1265174304"/>
      </c:barChart>
      <c:catAx>
        <c:axId val="12651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74304"/>
        <c:crosses val="autoZero"/>
        <c:auto val="1"/>
        <c:lblAlgn val="ctr"/>
        <c:lblOffset val="100"/>
        <c:noMultiLvlLbl val="0"/>
      </c:catAx>
      <c:valAx>
        <c:axId val="126517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7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Cumulative SSO/I-PIs at 6</a:t>
            </a:r>
            <a:r>
              <a:rPr lang="en-US" sz="1200" b="1" baseline="0" dirty="0"/>
              <a:t> Years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SSOPI!$D$2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A7-43E4-833D-6CEADCBBCDC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A7-43E4-833D-6CEADCBBCDC4}"/>
              </c:ext>
            </c:extLst>
          </c:dPt>
          <c:cat>
            <c:strRef>
              <c:f>SSOPI!$E$1:$F$1</c:f>
              <c:strCache>
                <c:ptCount val="2"/>
                <c:pt idx="0">
                  <c:v>MW</c:v>
                </c:pt>
                <c:pt idx="1">
                  <c:v>HW</c:v>
                </c:pt>
              </c:strCache>
            </c:strRef>
          </c:cat>
          <c:val>
            <c:numRef>
              <c:f>SSOPI!$E$2:$F$2</c:f>
              <c:numCache>
                <c:formatCode>General</c:formatCode>
                <c:ptCount val="2"/>
                <c:pt idx="0">
                  <c:v>13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A7-43E4-833D-6CEADCBBCDC4}"/>
            </c:ext>
          </c:extLst>
        </c:ser>
        <c:ser>
          <c:idx val="1"/>
          <c:order val="1"/>
          <c:tx>
            <c:strRef>
              <c:f>SSOPI!$D$3</c:f>
              <c:strCache>
                <c:ptCount val="1"/>
                <c:pt idx="0">
                  <c:v>6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A7-43E4-833D-6CEADCBBCDC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A7-43E4-833D-6CEADCBBCDC4}"/>
              </c:ext>
            </c:extLst>
          </c:dPt>
          <c:cat>
            <c:strRef>
              <c:f>SSOPI!$E$1:$F$1</c:f>
              <c:strCache>
                <c:ptCount val="2"/>
                <c:pt idx="0">
                  <c:v>MW</c:v>
                </c:pt>
                <c:pt idx="1">
                  <c:v>HW</c:v>
                </c:pt>
              </c:strCache>
            </c:strRef>
          </c:cat>
          <c:val>
            <c:numRef>
              <c:f>SSOPI!$E$3:$F$3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A7-43E4-833D-6CEADCBB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100"/>
        <c:axId val="1265171904"/>
        <c:axId val="1265174304"/>
      </c:barChart>
      <c:catAx>
        <c:axId val="12651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74304"/>
        <c:crosses val="autoZero"/>
        <c:auto val="1"/>
        <c:lblAlgn val="ctr"/>
        <c:lblOffset val="100"/>
        <c:noMultiLvlLbl val="0"/>
      </c:catAx>
      <c:valAx>
        <c:axId val="1265174304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7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219B0-1A5B-4FA5-8A40-EFE7779D19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A788F-7E98-4D32-BA71-48FA3D4053AA}">
      <dgm:prSet/>
      <dgm:spPr/>
      <dgm:t>
        <a:bodyPr/>
        <a:lstStyle/>
        <a:p>
          <a:r>
            <a:rPr lang="en-US" b="0" dirty="0"/>
            <a:t>HW (n=18)</a:t>
          </a:r>
        </a:p>
      </dgm:t>
    </dgm:pt>
    <dgm:pt modelId="{283BD0EA-17DB-4304-8434-B475EA1D7A7B}" type="parTrans" cxnId="{3B4EC342-B527-4686-8711-330E247A1417}">
      <dgm:prSet/>
      <dgm:spPr/>
      <dgm:t>
        <a:bodyPr/>
        <a:lstStyle/>
        <a:p>
          <a:endParaRPr lang="en-US" b="0"/>
        </a:p>
      </dgm:t>
    </dgm:pt>
    <dgm:pt modelId="{FA459F62-AF80-4B87-824C-F4041C41D5D3}" type="sibTrans" cxnId="{3B4EC342-B527-4686-8711-330E247A1417}">
      <dgm:prSet/>
      <dgm:spPr/>
      <dgm:t>
        <a:bodyPr/>
        <a:lstStyle/>
        <a:p>
          <a:endParaRPr lang="en-US" b="0"/>
        </a:p>
      </dgm:t>
    </dgm:pt>
    <dgm:pt modelId="{27A18144-B780-4241-BECB-0B2A969B7F3E}">
      <dgm:prSet/>
      <dgm:spPr/>
      <dgm:t>
        <a:bodyPr/>
        <a:lstStyle/>
        <a:p>
          <a:r>
            <a:rPr lang="en-US" b="0" dirty="0"/>
            <a:t>5 </a:t>
          </a:r>
        </a:p>
        <a:p>
          <a:r>
            <a:rPr lang="en-US" b="0" dirty="0"/>
            <a:t>Related</a:t>
          </a:r>
        </a:p>
      </dgm:t>
    </dgm:pt>
    <dgm:pt modelId="{AB63EE98-AEA7-48AB-B507-F11BF2A42428}" type="parTrans" cxnId="{AB85C2E1-9383-4B74-BDD2-E7664E8BA5CF}">
      <dgm:prSet/>
      <dgm:spPr/>
      <dgm:t>
        <a:bodyPr/>
        <a:lstStyle/>
        <a:p>
          <a:endParaRPr lang="en-US" b="0"/>
        </a:p>
      </dgm:t>
    </dgm:pt>
    <dgm:pt modelId="{C2A37517-BF35-4810-83C0-6AB546CF1A5D}" type="sibTrans" cxnId="{AB85C2E1-9383-4B74-BDD2-E7664E8BA5CF}">
      <dgm:prSet/>
      <dgm:spPr/>
      <dgm:t>
        <a:bodyPr/>
        <a:lstStyle/>
        <a:p>
          <a:endParaRPr lang="en-US" b="0"/>
        </a:p>
      </dgm:t>
    </dgm:pt>
    <dgm:pt modelId="{A5D6B045-3F1E-47DA-9A84-04FFEE726DD5}">
      <dgm:prSet/>
      <dgm:spPr/>
      <dgm:t>
        <a:bodyPr/>
        <a:lstStyle/>
        <a:p>
          <a:r>
            <a:rPr lang="en-US" b="0" dirty="0"/>
            <a:t>1 </a:t>
          </a:r>
        </a:p>
        <a:p>
          <a:r>
            <a:rPr lang="en-US" b="0" dirty="0"/>
            <a:t>Recurrence</a:t>
          </a:r>
        </a:p>
      </dgm:t>
    </dgm:pt>
    <dgm:pt modelId="{9A2ABD1A-AA50-40C3-8511-B445EC2E8928}" type="parTrans" cxnId="{A84E1ECE-A90F-48CB-B8D3-7AE077CE3609}">
      <dgm:prSet/>
      <dgm:spPr/>
      <dgm:t>
        <a:bodyPr/>
        <a:lstStyle/>
        <a:p>
          <a:endParaRPr lang="en-US" b="0"/>
        </a:p>
      </dgm:t>
    </dgm:pt>
    <dgm:pt modelId="{41195405-D42D-4176-86A4-49599DA1BF2C}" type="sibTrans" cxnId="{A84E1ECE-A90F-48CB-B8D3-7AE077CE3609}">
      <dgm:prSet/>
      <dgm:spPr/>
      <dgm:t>
        <a:bodyPr/>
        <a:lstStyle/>
        <a:p>
          <a:endParaRPr lang="en-US" b="0"/>
        </a:p>
      </dgm:t>
    </dgm:pt>
    <dgm:pt modelId="{56F074D0-2D32-4ACC-826D-D075A5A6CAD7}">
      <dgm:prSet/>
      <dgm:spPr/>
      <dgm:t>
        <a:bodyPr/>
        <a:lstStyle/>
        <a:p>
          <a:r>
            <a:rPr lang="en-US" b="0" dirty="0"/>
            <a:t>4</a:t>
          </a:r>
        </a:p>
        <a:p>
          <a:r>
            <a:rPr lang="en-US" b="0" dirty="0"/>
            <a:t>Major wound complications</a:t>
          </a:r>
        </a:p>
      </dgm:t>
    </dgm:pt>
    <dgm:pt modelId="{D24BE47A-3DE1-4EC6-93B6-29CB9DC9CC51}" type="parTrans" cxnId="{8E0AD782-F757-4AC8-86C5-AE3DC3B7D276}">
      <dgm:prSet/>
      <dgm:spPr/>
      <dgm:t>
        <a:bodyPr/>
        <a:lstStyle/>
        <a:p>
          <a:endParaRPr lang="en-US" b="0"/>
        </a:p>
      </dgm:t>
    </dgm:pt>
    <dgm:pt modelId="{BB3357AB-9514-46DF-84E8-D26142A0FF4E}" type="sibTrans" cxnId="{8E0AD782-F757-4AC8-86C5-AE3DC3B7D276}">
      <dgm:prSet/>
      <dgm:spPr/>
      <dgm:t>
        <a:bodyPr/>
        <a:lstStyle/>
        <a:p>
          <a:endParaRPr lang="en-US" b="0"/>
        </a:p>
      </dgm:t>
    </dgm:pt>
    <dgm:pt modelId="{56B8E7EB-FD71-46FE-9867-B6EAC539C5C4}">
      <dgm:prSet/>
      <dgm:spPr/>
      <dgm:t>
        <a:bodyPr/>
        <a:lstStyle/>
        <a:p>
          <a:r>
            <a:rPr lang="en-US" b="0" dirty="0"/>
            <a:t>2 mesh excisions</a:t>
          </a:r>
        </a:p>
      </dgm:t>
    </dgm:pt>
    <dgm:pt modelId="{7A80D1F2-6E7B-43DF-9CF6-AC831C2C433D}" type="parTrans" cxnId="{A12FBA1F-FEF7-4E5E-83BE-2FDE74B3AE78}">
      <dgm:prSet/>
      <dgm:spPr/>
      <dgm:t>
        <a:bodyPr/>
        <a:lstStyle/>
        <a:p>
          <a:endParaRPr lang="en-US" b="0"/>
        </a:p>
      </dgm:t>
    </dgm:pt>
    <dgm:pt modelId="{80689446-4B04-44A9-A887-C440A6D26451}" type="sibTrans" cxnId="{A12FBA1F-FEF7-4E5E-83BE-2FDE74B3AE78}">
      <dgm:prSet/>
      <dgm:spPr/>
      <dgm:t>
        <a:bodyPr/>
        <a:lstStyle/>
        <a:p>
          <a:endParaRPr lang="en-US" b="0"/>
        </a:p>
      </dgm:t>
    </dgm:pt>
    <dgm:pt modelId="{A6DBC1A8-B5EB-4F68-8076-BA962E0E5A23}">
      <dgm:prSet/>
      <dgm:spPr/>
      <dgm:t>
        <a:bodyPr/>
        <a:lstStyle/>
        <a:p>
          <a:r>
            <a:rPr lang="en-US" b="0" dirty="0"/>
            <a:t>1 postoperative bleed</a:t>
          </a:r>
        </a:p>
      </dgm:t>
    </dgm:pt>
    <dgm:pt modelId="{9456FA26-CECA-435B-BAC6-DB8A9B8DF82F}" type="parTrans" cxnId="{82CAF7EE-C029-4557-B84E-AB37B267A08E}">
      <dgm:prSet/>
      <dgm:spPr/>
      <dgm:t>
        <a:bodyPr/>
        <a:lstStyle/>
        <a:p>
          <a:endParaRPr lang="en-US" b="0"/>
        </a:p>
      </dgm:t>
    </dgm:pt>
    <dgm:pt modelId="{5AF43A08-7E1B-43CE-A5AF-5E4A9A7B495C}" type="sibTrans" cxnId="{82CAF7EE-C029-4557-B84E-AB37B267A08E}">
      <dgm:prSet/>
      <dgm:spPr/>
      <dgm:t>
        <a:bodyPr/>
        <a:lstStyle/>
        <a:p>
          <a:endParaRPr lang="en-US" b="0"/>
        </a:p>
      </dgm:t>
    </dgm:pt>
    <dgm:pt modelId="{ACFFB9E6-997F-4B8A-B733-A47E8D90EEF3}">
      <dgm:prSet/>
      <dgm:spPr/>
      <dgm:t>
        <a:bodyPr/>
        <a:lstStyle/>
        <a:p>
          <a:r>
            <a:rPr lang="en-US" b="0" dirty="0"/>
            <a:t>12 </a:t>
          </a:r>
        </a:p>
        <a:p>
          <a:r>
            <a:rPr lang="en-US" b="0" dirty="0"/>
            <a:t>Unrelated</a:t>
          </a:r>
        </a:p>
      </dgm:t>
    </dgm:pt>
    <dgm:pt modelId="{49007B43-4250-4291-BDBC-72BD1D6F7436}" type="parTrans" cxnId="{2E06A4CD-89A2-4754-8471-DEA67765E1E7}">
      <dgm:prSet/>
      <dgm:spPr/>
      <dgm:t>
        <a:bodyPr/>
        <a:lstStyle/>
        <a:p>
          <a:endParaRPr lang="en-US" b="0"/>
        </a:p>
      </dgm:t>
    </dgm:pt>
    <dgm:pt modelId="{04D6539E-F37F-4599-AD62-13EE64BDC0EE}" type="sibTrans" cxnId="{2E06A4CD-89A2-4754-8471-DEA67765E1E7}">
      <dgm:prSet/>
      <dgm:spPr/>
      <dgm:t>
        <a:bodyPr/>
        <a:lstStyle/>
        <a:p>
          <a:endParaRPr lang="en-US" b="0"/>
        </a:p>
      </dgm:t>
    </dgm:pt>
    <dgm:pt modelId="{4C07C18D-9DA1-4A9C-991C-AE38D25BBF8C}">
      <dgm:prSet/>
      <dgm:spPr/>
      <dgm:t>
        <a:bodyPr/>
        <a:lstStyle/>
        <a:p>
          <a:r>
            <a:rPr lang="en-US" b="0" dirty="0"/>
            <a:t>1 Debridement</a:t>
          </a:r>
        </a:p>
      </dgm:t>
    </dgm:pt>
    <dgm:pt modelId="{8B36D177-AA81-4314-B5EE-D49BAC2706DB}" type="parTrans" cxnId="{46A68D72-B886-41DF-9DE4-AD040CBC0B18}">
      <dgm:prSet/>
      <dgm:spPr/>
      <dgm:t>
        <a:bodyPr/>
        <a:lstStyle/>
        <a:p>
          <a:endParaRPr lang="en-US" b="0"/>
        </a:p>
      </dgm:t>
    </dgm:pt>
    <dgm:pt modelId="{7B6CC6E6-90C9-49CD-B82E-966BE0D97CB0}" type="sibTrans" cxnId="{46A68D72-B886-41DF-9DE4-AD040CBC0B18}">
      <dgm:prSet/>
      <dgm:spPr/>
      <dgm:t>
        <a:bodyPr/>
        <a:lstStyle/>
        <a:p>
          <a:endParaRPr lang="en-US" b="0"/>
        </a:p>
      </dgm:t>
    </dgm:pt>
    <dgm:pt modelId="{5EB25223-C7D8-40B1-A624-E2AB92152E5C}" type="pres">
      <dgm:prSet presAssocID="{01E219B0-1A5B-4FA5-8A40-EFE7779D19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8E5137-083B-40BC-ABA0-11901E125C66}" type="pres">
      <dgm:prSet presAssocID="{F14A788F-7E98-4D32-BA71-48FA3D4053AA}" presName="hierRoot1" presStyleCnt="0"/>
      <dgm:spPr/>
    </dgm:pt>
    <dgm:pt modelId="{4E421CA0-821F-4EFB-A143-D509EA2DF51D}" type="pres">
      <dgm:prSet presAssocID="{F14A788F-7E98-4D32-BA71-48FA3D4053AA}" presName="composite" presStyleCnt="0"/>
      <dgm:spPr/>
    </dgm:pt>
    <dgm:pt modelId="{489D7F63-CB3F-4EF2-8A84-94A580216974}" type="pres">
      <dgm:prSet presAssocID="{F14A788F-7E98-4D32-BA71-48FA3D4053AA}" presName="background" presStyleLbl="node0" presStyleIdx="0" presStyleCnt="1"/>
      <dgm:spPr/>
    </dgm:pt>
    <dgm:pt modelId="{33271C9C-81A8-4413-80E0-AA980315C578}" type="pres">
      <dgm:prSet presAssocID="{F14A788F-7E98-4D32-BA71-48FA3D4053AA}" presName="text" presStyleLbl="fgAcc0" presStyleIdx="0" presStyleCnt="1" custLinFactX="-10352" custLinFactNeighborX="-100000" custLinFactNeighborY="-26088">
        <dgm:presLayoutVars>
          <dgm:chPref val="3"/>
        </dgm:presLayoutVars>
      </dgm:prSet>
      <dgm:spPr/>
    </dgm:pt>
    <dgm:pt modelId="{CEB88A0D-458F-43C2-84DF-4F13F450A84E}" type="pres">
      <dgm:prSet presAssocID="{F14A788F-7E98-4D32-BA71-48FA3D4053AA}" presName="hierChild2" presStyleCnt="0"/>
      <dgm:spPr/>
    </dgm:pt>
    <dgm:pt modelId="{F0C4D124-6FB5-4FAE-845B-1E8B32C38A42}" type="pres">
      <dgm:prSet presAssocID="{AB63EE98-AEA7-48AB-B507-F11BF2A42428}" presName="Name10" presStyleLbl="parChTrans1D2" presStyleIdx="0" presStyleCnt="2"/>
      <dgm:spPr/>
    </dgm:pt>
    <dgm:pt modelId="{1B6DF781-5DA2-45B0-B4B8-79835EBBC160}" type="pres">
      <dgm:prSet presAssocID="{27A18144-B780-4241-BECB-0B2A969B7F3E}" presName="hierRoot2" presStyleCnt="0"/>
      <dgm:spPr/>
    </dgm:pt>
    <dgm:pt modelId="{4F26DDCE-8DD2-437C-B9DB-C225971B56D0}" type="pres">
      <dgm:prSet presAssocID="{27A18144-B780-4241-BECB-0B2A969B7F3E}" presName="composite2" presStyleCnt="0"/>
      <dgm:spPr/>
    </dgm:pt>
    <dgm:pt modelId="{6B7F72EB-CC70-49FF-AC32-4116AAB9E533}" type="pres">
      <dgm:prSet presAssocID="{27A18144-B780-4241-BECB-0B2A969B7F3E}" presName="background2" presStyleLbl="node2" presStyleIdx="0" presStyleCnt="2"/>
      <dgm:spPr/>
    </dgm:pt>
    <dgm:pt modelId="{F9346948-D400-41A4-AD5A-184D38DE0096}" type="pres">
      <dgm:prSet presAssocID="{27A18144-B780-4241-BECB-0B2A969B7F3E}" presName="text2" presStyleLbl="fgAcc2" presStyleIdx="0" presStyleCnt="2" custLinFactX="-48999" custLinFactNeighborX="-100000" custLinFactNeighborY="-22376">
        <dgm:presLayoutVars>
          <dgm:chPref val="3"/>
        </dgm:presLayoutVars>
      </dgm:prSet>
      <dgm:spPr/>
    </dgm:pt>
    <dgm:pt modelId="{890238AE-8008-4DF1-A905-033C31636ED8}" type="pres">
      <dgm:prSet presAssocID="{27A18144-B780-4241-BECB-0B2A969B7F3E}" presName="hierChild3" presStyleCnt="0"/>
      <dgm:spPr/>
    </dgm:pt>
    <dgm:pt modelId="{52178F0D-B61A-4FBF-B0BE-766575E3E910}" type="pres">
      <dgm:prSet presAssocID="{9A2ABD1A-AA50-40C3-8511-B445EC2E8928}" presName="Name17" presStyleLbl="parChTrans1D3" presStyleIdx="0" presStyleCnt="2"/>
      <dgm:spPr/>
    </dgm:pt>
    <dgm:pt modelId="{DF82EA21-8274-4FAE-A0F9-74202CCF3975}" type="pres">
      <dgm:prSet presAssocID="{A5D6B045-3F1E-47DA-9A84-04FFEE726DD5}" presName="hierRoot3" presStyleCnt="0"/>
      <dgm:spPr/>
    </dgm:pt>
    <dgm:pt modelId="{C0DFA586-11C5-44D1-8DBB-25C23F4F77A8}" type="pres">
      <dgm:prSet presAssocID="{A5D6B045-3F1E-47DA-9A84-04FFEE726DD5}" presName="composite3" presStyleCnt="0"/>
      <dgm:spPr/>
    </dgm:pt>
    <dgm:pt modelId="{9B99B885-3E26-4DDB-A409-F3663F62A159}" type="pres">
      <dgm:prSet presAssocID="{A5D6B045-3F1E-47DA-9A84-04FFEE726DD5}" presName="background3" presStyleLbl="node3" presStyleIdx="0" presStyleCnt="2"/>
      <dgm:spPr/>
    </dgm:pt>
    <dgm:pt modelId="{CF1BB2F4-D01E-457F-B597-ADEB7D30107B}" type="pres">
      <dgm:prSet presAssocID="{A5D6B045-3F1E-47DA-9A84-04FFEE726DD5}" presName="text3" presStyleLbl="fgAcc3" presStyleIdx="0" presStyleCnt="2" custLinFactX="-46570" custLinFactNeighborX="-100000" custLinFactNeighborY="-21970">
        <dgm:presLayoutVars>
          <dgm:chPref val="3"/>
        </dgm:presLayoutVars>
      </dgm:prSet>
      <dgm:spPr/>
    </dgm:pt>
    <dgm:pt modelId="{873D6A73-9540-458F-9825-E03AA35E1E13}" type="pres">
      <dgm:prSet presAssocID="{A5D6B045-3F1E-47DA-9A84-04FFEE726DD5}" presName="hierChild4" presStyleCnt="0"/>
      <dgm:spPr/>
    </dgm:pt>
    <dgm:pt modelId="{0B6B1F09-36C1-40AC-BCB4-38C06F9FE4F4}" type="pres">
      <dgm:prSet presAssocID="{D24BE47A-3DE1-4EC6-93B6-29CB9DC9CC51}" presName="Name17" presStyleLbl="parChTrans1D3" presStyleIdx="1" presStyleCnt="2"/>
      <dgm:spPr/>
    </dgm:pt>
    <dgm:pt modelId="{3D55145C-A1A2-40B6-A0AB-89601EE81780}" type="pres">
      <dgm:prSet presAssocID="{56F074D0-2D32-4ACC-826D-D075A5A6CAD7}" presName="hierRoot3" presStyleCnt="0"/>
      <dgm:spPr/>
    </dgm:pt>
    <dgm:pt modelId="{A066B2E9-26B9-452E-AE8E-264FC6D7D37E}" type="pres">
      <dgm:prSet presAssocID="{56F074D0-2D32-4ACC-826D-D075A5A6CAD7}" presName="composite3" presStyleCnt="0"/>
      <dgm:spPr/>
    </dgm:pt>
    <dgm:pt modelId="{14403801-517F-412D-9C1A-5EC7266C4735}" type="pres">
      <dgm:prSet presAssocID="{56F074D0-2D32-4ACC-826D-D075A5A6CAD7}" presName="background3" presStyleLbl="node3" presStyleIdx="1" presStyleCnt="2"/>
      <dgm:spPr/>
    </dgm:pt>
    <dgm:pt modelId="{A07AC788-3FD2-459B-AB5E-643DEA2DF646}" type="pres">
      <dgm:prSet presAssocID="{56F074D0-2D32-4ACC-826D-D075A5A6CAD7}" presName="text3" presStyleLbl="fgAcc3" presStyleIdx="1" presStyleCnt="2" custLinFactX="-51429" custLinFactNeighborX="-100000" custLinFactNeighborY="-21970">
        <dgm:presLayoutVars>
          <dgm:chPref val="3"/>
        </dgm:presLayoutVars>
      </dgm:prSet>
      <dgm:spPr/>
    </dgm:pt>
    <dgm:pt modelId="{EDA112E3-211D-490E-8881-B9D8D2A73165}" type="pres">
      <dgm:prSet presAssocID="{56F074D0-2D32-4ACC-826D-D075A5A6CAD7}" presName="hierChild4" presStyleCnt="0"/>
      <dgm:spPr/>
    </dgm:pt>
    <dgm:pt modelId="{4BA11AA0-91A9-4A6D-BD63-3997979C1A29}" type="pres">
      <dgm:prSet presAssocID="{7A80D1F2-6E7B-43DF-9CF6-AC831C2C433D}" presName="Name23" presStyleLbl="parChTrans1D4" presStyleIdx="0" presStyleCnt="3"/>
      <dgm:spPr/>
    </dgm:pt>
    <dgm:pt modelId="{2A8DAA54-2B7B-415F-9086-76283842BB98}" type="pres">
      <dgm:prSet presAssocID="{56B8E7EB-FD71-46FE-9867-B6EAC539C5C4}" presName="hierRoot4" presStyleCnt="0"/>
      <dgm:spPr/>
    </dgm:pt>
    <dgm:pt modelId="{9DE3A041-759F-4FBE-AB4C-60ABB596B608}" type="pres">
      <dgm:prSet presAssocID="{56B8E7EB-FD71-46FE-9867-B6EAC539C5C4}" presName="composite4" presStyleCnt="0"/>
      <dgm:spPr/>
    </dgm:pt>
    <dgm:pt modelId="{7CD469E3-EB8C-40A7-AADD-F1D2F834774E}" type="pres">
      <dgm:prSet presAssocID="{56B8E7EB-FD71-46FE-9867-B6EAC539C5C4}" presName="background4" presStyleLbl="node4" presStyleIdx="0" presStyleCnt="3"/>
      <dgm:spPr/>
    </dgm:pt>
    <dgm:pt modelId="{9A44B6E6-0BE1-4D72-A254-B3371386E99F}" type="pres">
      <dgm:prSet presAssocID="{56B8E7EB-FD71-46FE-9867-B6EAC539C5C4}" presName="text4" presStyleLbl="fgAcc4" presStyleIdx="0" presStyleCnt="3" custLinFactX="-44346" custLinFactNeighborX="-100000" custLinFactNeighborY="-12675">
        <dgm:presLayoutVars>
          <dgm:chPref val="3"/>
        </dgm:presLayoutVars>
      </dgm:prSet>
      <dgm:spPr/>
    </dgm:pt>
    <dgm:pt modelId="{0DF75C4D-81B0-4DA5-8F1B-69F84613C237}" type="pres">
      <dgm:prSet presAssocID="{56B8E7EB-FD71-46FE-9867-B6EAC539C5C4}" presName="hierChild5" presStyleCnt="0"/>
      <dgm:spPr/>
    </dgm:pt>
    <dgm:pt modelId="{885113D1-1D1F-4F16-A354-8DEED906CE71}" type="pres">
      <dgm:prSet presAssocID="{9456FA26-CECA-435B-BAC6-DB8A9B8DF82F}" presName="Name23" presStyleLbl="parChTrans1D4" presStyleIdx="1" presStyleCnt="3"/>
      <dgm:spPr/>
    </dgm:pt>
    <dgm:pt modelId="{1093B53E-6C2B-4E73-B0C8-CD57D8B3AC7C}" type="pres">
      <dgm:prSet presAssocID="{A6DBC1A8-B5EB-4F68-8076-BA962E0E5A23}" presName="hierRoot4" presStyleCnt="0"/>
      <dgm:spPr/>
    </dgm:pt>
    <dgm:pt modelId="{D1A11365-6FEA-4FAB-85E5-2788B288832F}" type="pres">
      <dgm:prSet presAssocID="{A6DBC1A8-B5EB-4F68-8076-BA962E0E5A23}" presName="composite4" presStyleCnt="0"/>
      <dgm:spPr/>
    </dgm:pt>
    <dgm:pt modelId="{FE0EA155-F75D-491E-BD5A-9E2401D59E07}" type="pres">
      <dgm:prSet presAssocID="{A6DBC1A8-B5EB-4F68-8076-BA962E0E5A23}" presName="background4" presStyleLbl="node4" presStyleIdx="1" presStyleCnt="3"/>
      <dgm:spPr/>
    </dgm:pt>
    <dgm:pt modelId="{9F4B1A64-7490-4250-ADB4-50FCB659C4B0}" type="pres">
      <dgm:prSet presAssocID="{A6DBC1A8-B5EB-4F68-8076-BA962E0E5A23}" presName="text4" presStyleLbl="fgAcc4" presStyleIdx="1" presStyleCnt="3" custLinFactX="-43337" custLinFactNeighborX="-100000" custLinFactNeighborY="-12675">
        <dgm:presLayoutVars>
          <dgm:chPref val="3"/>
        </dgm:presLayoutVars>
      </dgm:prSet>
      <dgm:spPr/>
    </dgm:pt>
    <dgm:pt modelId="{65FB0661-0832-4723-8240-6A42A4F61719}" type="pres">
      <dgm:prSet presAssocID="{A6DBC1A8-B5EB-4F68-8076-BA962E0E5A23}" presName="hierChild5" presStyleCnt="0"/>
      <dgm:spPr/>
    </dgm:pt>
    <dgm:pt modelId="{E623C2F2-929D-4FC3-BD55-5BCE3D8EF8E2}" type="pres">
      <dgm:prSet presAssocID="{8B36D177-AA81-4314-B5EE-D49BAC2706DB}" presName="Name23" presStyleLbl="parChTrans1D4" presStyleIdx="2" presStyleCnt="3"/>
      <dgm:spPr/>
    </dgm:pt>
    <dgm:pt modelId="{A8B6AE99-BA91-4BB5-AAF5-9B11A5CF96A8}" type="pres">
      <dgm:prSet presAssocID="{4C07C18D-9DA1-4A9C-991C-AE38D25BBF8C}" presName="hierRoot4" presStyleCnt="0"/>
      <dgm:spPr/>
    </dgm:pt>
    <dgm:pt modelId="{9E9D4018-ADC4-4E62-9918-0DEB8B12D1A7}" type="pres">
      <dgm:prSet presAssocID="{4C07C18D-9DA1-4A9C-991C-AE38D25BBF8C}" presName="composite4" presStyleCnt="0"/>
      <dgm:spPr/>
    </dgm:pt>
    <dgm:pt modelId="{CD598480-2E40-4E6E-B671-736238312780}" type="pres">
      <dgm:prSet presAssocID="{4C07C18D-9DA1-4A9C-991C-AE38D25BBF8C}" presName="background4" presStyleLbl="node4" presStyleIdx="2" presStyleCnt="3"/>
      <dgm:spPr/>
    </dgm:pt>
    <dgm:pt modelId="{A1CFD86B-8DCF-4A2B-9A63-4C5BC6994CDE}" type="pres">
      <dgm:prSet presAssocID="{4C07C18D-9DA1-4A9C-991C-AE38D25BBF8C}" presName="text4" presStyleLbl="fgAcc4" presStyleIdx="2" presStyleCnt="3" custLinFactX="-36459" custLinFactNeighborX="-100000" custLinFactNeighborY="-12675">
        <dgm:presLayoutVars>
          <dgm:chPref val="3"/>
        </dgm:presLayoutVars>
      </dgm:prSet>
      <dgm:spPr/>
    </dgm:pt>
    <dgm:pt modelId="{A02BA478-D8F7-4B4C-95AD-DED5318756CB}" type="pres">
      <dgm:prSet presAssocID="{4C07C18D-9DA1-4A9C-991C-AE38D25BBF8C}" presName="hierChild5" presStyleCnt="0"/>
      <dgm:spPr/>
    </dgm:pt>
    <dgm:pt modelId="{503530CD-7049-4314-87CB-764CF93AAD3F}" type="pres">
      <dgm:prSet presAssocID="{49007B43-4250-4291-BDBC-72BD1D6F7436}" presName="Name10" presStyleLbl="parChTrans1D2" presStyleIdx="1" presStyleCnt="2"/>
      <dgm:spPr/>
    </dgm:pt>
    <dgm:pt modelId="{D7FE367F-F6F4-4972-AEFD-8065745AEB08}" type="pres">
      <dgm:prSet presAssocID="{ACFFB9E6-997F-4B8A-B733-A47E8D90EEF3}" presName="hierRoot2" presStyleCnt="0"/>
      <dgm:spPr/>
    </dgm:pt>
    <dgm:pt modelId="{B5881CF9-674B-4A9B-9FE8-78A47EB5975E}" type="pres">
      <dgm:prSet presAssocID="{ACFFB9E6-997F-4B8A-B733-A47E8D90EEF3}" presName="composite2" presStyleCnt="0"/>
      <dgm:spPr/>
    </dgm:pt>
    <dgm:pt modelId="{42139D65-8FDB-4D20-9263-3BAEE5FF09F4}" type="pres">
      <dgm:prSet presAssocID="{ACFFB9E6-997F-4B8A-B733-A47E8D90EEF3}" presName="background2" presStyleLbl="node2" presStyleIdx="1" presStyleCnt="2"/>
      <dgm:spPr/>
    </dgm:pt>
    <dgm:pt modelId="{27FCE84C-5587-44A8-B1CB-258415B3A075}" type="pres">
      <dgm:prSet presAssocID="{ACFFB9E6-997F-4B8A-B733-A47E8D90EEF3}" presName="text2" presStyleLbl="fgAcc2" presStyleIdx="1" presStyleCnt="2" custLinFactNeighborX="-71704" custLinFactNeighborY="-22376">
        <dgm:presLayoutVars>
          <dgm:chPref val="3"/>
        </dgm:presLayoutVars>
      </dgm:prSet>
      <dgm:spPr/>
    </dgm:pt>
    <dgm:pt modelId="{DDFCD6E9-05AC-406A-ABD1-385AB28994B2}" type="pres">
      <dgm:prSet presAssocID="{ACFFB9E6-997F-4B8A-B733-A47E8D90EEF3}" presName="hierChild3" presStyleCnt="0"/>
      <dgm:spPr/>
    </dgm:pt>
  </dgm:ptLst>
  <dgm:cxnLst>
    <dgm:cxn modelId="{B3C36218-97DD-4EB7-986A-9F0DBCC5B2F9}" type="presOf" srcId="{9456FA26-CECA-435B-BAC6-DB8A9B8DF82F}" destId="{885113D1-1D1F-4F16-A354-8DEED906CE71}" srcOrd="0" destOrd="0" presId="urn:microsoft.com/office/officeart/2005/8/layout/hierarchy1"/>
    <dgm:cxn modelId="{A12FBA1F-FEF7-4E5E-83BE-2FDE74B3AE78}" srcId="{56F074D0-2D32-4ACC-826D-D075A5A6CAD7}" destId="{56B8E7EB-FD71-46FE-9867-B6EAC539C5C4}" srcOrd="0" destOrd="0" parTransId="{7A80D1F2-6E7B-43DF-9CF6-AC831C2C433D}" sibTransId="{80689446-4B04-44A9-A887-C440A6D26451}"/>
    <dgm:cxn modelId="{55003A28-12E9-4D3F-85AC-DA51A59B40EF}" type="presOf" srcId="{56B8E7EB-FD71-46FE-9867-B6EAC539C5C4}" destId="{9A44B6E6-0BE1-4D72-A254-B3371386E99F}" srcOrd="0" destOrd="0" presId="urn:microsoft.com/office/officeart/2005/8/layout/hierarchy1"/>
    <dgm:cxn modelId="{791ABC2C-0880-45B4-97CD-C5E37C8E7455}" type="presOf" srcId="{01E219B0-1A5B-4FA5-8A40-EFE7779D1971}" destId="{5EB25223-C7D8-40B1-A624-E2AB92152E5C}" srcOrd="0" destOrd="0" presId="urn:microsoft.com/office/officeart/2005/8/layout/hierarchy1"/>
    <dgm:cxn modelId="{9CB40B33-D80C-46B2-883D-421ACCBC64F5}" type="presOf" srcId="{27A18144-B780-4241-BECB-0B2A969B7F3E}" destId="{F9346948-D400-41A4-AD5A-184D38DE0096}" srcOrd="0" destOrd="0" presId="urn:microsoft.com/office/officeart/2005/8/layout/hierarchy1"/>
    <dgm:cxn modelId="{3B4EC342-B527-4686-8711-330E247A1417}" srcId="{01E219B0-1A5B-4FA5-8A40-EFE7779D1971}" destId="{F14A788F-7E98-4D32-BA71-48FA3D4053AA}" srcOrd="0" destOrd="0" parTransId="{283BD0EA-17DB-4304-8434-B475EA1D7A7B}" sibTransId="{FA459F62-AF80-4B87-824C-F4041C41D5D3}"/>
    <dgm:cxn modelId="{F7AB8C4B-8A07-4DEC-8BE8-4548958B52EA}" type="presOf" srcId="{D24BE47A-3DE1-4EC6-93B6-29CB9DC9CC51}" destId="{0B6B1F09-36C1-40AC-BCB4-38C06F9FE4F4}" srcOrd="0" destOrd="0" presId="urn:microsoft.com/office/officeart/2005/8/layout/hierarchy1"/>
    <dgm:cxn modelId="{9FC83251-5D41-4835-AE0A-073A7677B986}" type="presOf" srcId="{F14A788F-7E98-4D32-BA71-48FA3D4053AA}" destId="{33271C9C-81A8-4413-80E0-AA980315C578}" srcOrd="0" destOrd="0" presId="urn:microsoft.com/office/officeart/2005/8/layout/hierarchy1"/>
    <dgm:cxn modelId="{0937E75B-6042-4566-83E0-0A0126D88571}" type="presOf" srcId="{7A80D1F2-6E7B-43DF-9CF6-AC831C2C433D}" destId="{4BA11AA0-91A9-4A6D-BD63-3997979C1A29}" srcOrd="0" destOrd="0" presId="urn:microsoft.com/office/officeart/2005/8/layout/hierarchy1"/>
    <dgm:cxn modelId="{32D1466E-6ED7-4A92-A015-01316FBD6A2B}" type="presOf" srcId="{49007B43-4250-4291-BDBC-72BD1D6F7436}" destId="{503530CD-7049-4314-87CB-764CF93AAD3F}" srcOrd="0" destOrd="0" presId="urn:microsoft.com/office/officeart/2005/8/layout/hierarchy1"/>
    <dgm:cxn modelId="{5E65046F-C8EC-4D4B-A7BA-FD5314A64E43}" type="presOf" srcId="{ACFFB9E6-997F-4B8A-B733-A47E8D90EEF3}" destId="{27FCE84C-5587-44A8-B1CB-258415B3A075}" srcOrd="0" destOrd="0" presId="urn:microsoft.com/office/officeart/2005/8/layout/hierarchy1"/>
    <dgm:cxn modelId="{46A68D72-B886-41DF-9DE4-AD040CBC0B18}" srcId="{56F074D0-2D32-4ACC-826D-D075A5A6CAD7}" destId="{4C07C18D-9DA1-4A9C-991C-AE38D25BBF8C}" srcOrd="2" destOrd="0" parTransId="{8B36D177-AA81-4314-B5EE-D49BAC2706DB}" sibTransId="{7B6CC6E6-90C9-49CD-B82E-966BE0D97CB0}"/>
    <dgm:cxn modelId="{8E0AD782-F757-4AC8-86C5-AE3DC3B7D276}" srcId="{27A18144-B780-4241-BECB-0B2A969B7F3E}" destId="{56F074D0-2D32-4ACC-826D-D075A5A6CAD7}" srcOrd="1" destOrd="0" parTransId="{D24BE47A-3DE1-4EC6-93B6-29CB9DC9CC51}" sibTransId="{BB3357AB-9514-46DF-84E8-D26142A0FF4E}"/>
    <dgm:cxn modelId="{0C19068D-ADED-4012-B2D7-3F3E8BB4EA8B}" type="presOf" srcId="{A5D6B045-3F1E-47DA-9A84-04FFEE726DD5}" destId="{CF1BB2F4-D01E-457F-B597-ADEB7D30107B}" srcOrd="0" destOrd="0" presId="urn:microsoft.com/office/officeart/2005/8/layout/hierarchy1"/>
    <dgm:cxn modelId="{48B3E4A0-034B-41E0-B5FF-8EC55FA0064D}" type="presOf" srcId="{4C07C18D-9DA1-4A9C-991C-AE38D25BBF8C}" destId="{A1CFD86B-8DCF-4A2B-9A63-4C5BC6994CDE}" srcOrd="0" destOrd="0" presId="urn:microsoft.com/office/officeart/2005/8/layout/hierarchy1"/>
    <dgm:cxn modelId="{240514A7-00DB-447E-8C17-CBCD26AA8D73}" type="presOf" srcId="{9A2ABD1A-AA50-40C3-8511-B445EC2E8928}" destId="{52178F0D-B61A-4FBF-B0BE-766575E3E910}" srcOrd="0" destOrd="0" presId="urn:microsoft.com/office/officeart/2005/8/layout/hierarchy1"/>
    <dgm:cxn modelId="{0B6A81AC-158F-413E-850D-9C1FE2C84624}" type="presOf" srcId="{8B36D177-AA81-4314-B5EE-D49BAC2706DB}" destId="{E623C2F2-929D-4FC3-BD55-5BCE3D8EF8E2}" srcOrd="0" destOrd="0" presId="urn:microsoft.com/office/officeart/2005/8/layout/hierarchy1"/>
    <dgm:cxn modelId="{2CE5BBBA-886C-4818-A193-C30A4880E34E}" type="presOf" srcId="{A6DBC1A8-B5EB-4F68-8076-BA962E0E5A23}" destId="{9F4B1A64-7490-4250-ADB4-50FCB659C4B0}" srcOrd="0" destOrd="0" presId="urn:microsoft.com/office/officeart/2005/8/layout/hierarchy1"/>
    <dgm:cxn modelId="{2E06A4CD-89A2-4754-8471-DEA67765E1E7}" srcId="{F14A788F-7E98-4D32-BA71-48FA3D4053AA}" destId="{ACFFB9E6-997F-4B8A-B733-A47E8D90EEF3}" srcOrd="1" destOrd="0" parTransId="{49007B43-4250-4291-BDBC-72BD1D6F7436}" sibTransId="{04D6539E-F37F-4599-AD62-13EE64BDC0EE}"/>
    <dgm:cxn modelId="{CE72B8CD-9D20-4BD0-B8F5-8119F7BEE9A6}" type="presOf" srcId="{AB63EE98-AEA7-48AB-B507-F11BF2A42428}" destId="{F0C4D124-6FB5-4FAE-845B-1E8B32C38A42}" srcOrd="0" destOrd="0" presId="urn:microsoft.com/office/officeart/2005/8/layout/hierarchy1"/>
    <dgm:cxn modelId="{A84E1ECE-A90F-48CB-B8D3-7AE077CE3609}" srcId="{27A18144-B780-4241-BECB-0B2A969B7F3E}" destId="{A5D6B045-3F1E-47DA-9A84-04FFEE726DD5}" srcOrd="0" destOrd="0" parTransId="{9A2ABD1A-AA50-40C3-8511-B445EC2E8928}" sibTransId="{41195405-D42D-4176-86A4-49599DA1BF2C}"/>
    <dgm:cxn modelId="{56A912E1-7D29-4DC0-8B4C-8C03D3F56558}" type="presOf" srcId="{56F074D0-2D32-4ACC-826D-D075A5A6CAD7}" destId="{A07AC788-3FD2-459B-AB5E-643DEA2DF646}" srcOrd="0" destOrd="0" presId="urn:microsoft.com/office/officeart/2005/8/layout/hierarchy1"/>
    <dgm:cxn modelId="{AB85C2E1-9383-4B74-BDD2-E7664E8BA5CF}" srcId="{F14A788F-7E98-4D32-BA71-48FA3D4053AA}" destId="{27A18144-B780-4241-BECB-0B2A969B7F3E}" srcOrd="0" destOrd="0" parTransId="{AB63EE98-AEA7-48AB-B507-F11BF2A42428}" sibTransId="{C2A37517-BF35-4810-83C0-6AB546CF1A5D}"/>
    <dgm:cxn modelId="{82CAF7EE-C029-4557-B84E-AB37B267A08E}" srcId="{56F074D0-2D32-4ACC-826D-D075A5A6CAD7}" destId="{A6DBC1A8-B5EB-4F68-8076-BA962E0E5A23}" srcOrd="1" destOrd="0" parTransId="{9456FA26-CECA-435B-BAC6-DB8A9B8DF82F}" sibTransId="{5AF43A08-7E1B-43CE-A5AF-5E4A9A7B495C}"/>
    <dgm:cxn modelId="{017120EA-A1DE-4F07-B235-7FEDC846178C}" type="presParOf" srcId="{5EB25223-C7D8-40B1-A624-E2AB92152E5C}" destId="{9D8E5137-083B-40BC-ABA0-11901E125C66}" srcOrd="0" destOrd="0" presId="urn:microsoft.com/office/officeart/2005/8/layout/hierarchy1"/>
    <dgm:cxn modelId="{AB177ABA-BCBA-421F-A892-E4618A094273}" type="presParOf" srcId="{9D8E5137-083B-40BC-ABA0-11901E125C66}" destId="{4E421CA0-821F-4EFB-A143-D509EA2DF51D}" srcOrd="0" destOrd="0" presId="urn:microsoft.com/office/officeart/2005/8/layout/hierarchy1"/>
    <dgm:cxn modelId="{9C288475-0AE6-44C8-92E1-A64FCC830324}" type="presParOf" srcId="{4E421CA0-821F-4EFB-A143-D509EA2DF51D}" destId="{489D7F63-CB3F-4EF2-8A84-94A580216974}" srcOrd="0" destOrd="0" presId="urn:microsoft.com/office/officeart/2005/8/layout/hierarchy1"/>
    <dgm:cxn modelId="{663CFF8F-8041-464B-A679-4AE3BAF46D5B}" type="presParOf" srcId="{4E421CA0-821F-4EFB-A143-D509EA2DF51D}" destId="{33271C9C-81A8-4413-80E0-AA980315C578}" srcOrd="1" destOrd="0" presId="urn:microsoft.com/office/officeart/2005/8/layout/hierarchy1"/>
    <dgm:cxn modelId="{EE26FCBA-9762-4838-866F-0DF49A1632AF}" type="presParOf" srcId="{9D8E5137-083B-40BC-ABA0-11901E125C66}" destId="{CEB88A0D-458F-43C2-84DF-4F13F450A84E}" srcOrd="1" destOrd="0" presId="urn:microsoft.com/office/officeart/2005/8/layout/hierarchy1"/>
    <dgm:cxn modelId="{40F0BE4B-3BF4-4B69-A472-2DBE58C3F57C}" type="presParOf" srcId="{CEB88A0D-458F-43C2-84DF-4F13F450A84E}" destId="{F0C4D124-6FB5-4FAE-845B-1E8B32C38A42}" srcOrd="0" destOrd="0" presId="urn:microsoft.com/office/officeart/2005/8/layout/hierarchy1"/>
    <dgm:cxn modelId="{100B5387-0C0B-4366-8738-44DC6C2614F3}" type="presParOf" srcId="{CEB88A0D-458F-43C2-84DF-4F13F450A84E}" destId="{1B6DF781-5DA2-45B0-B4B8-79835EBBC160}" srcOrd="1" destOrd="0" presId="urn:microsoft.com/office/officeart/2005/8/layout/hierarchy1"/>
    <dgm:cxn modelId="{10F6C26E-A14C-4803-B40C-8F33EE16B5C4}" type="presParOf" srcId="{1B6DF781-5DA2-45B0-B4B8-79835EBBC160}" destId="{4F26DDCE-8DD2-437C-B9DB-C225971B56D0}" srcOrd="0" destOrd="0" presId="urn:microsoft.com/office/officeart/2005/8/layout/hierarchy1"/>
    <dgm:cxn modelId="{AE684661-811A-45E0-A10F-974FDB1A198E}" type="presParOf" srcId="{4F26DDCE-8DD2-437C-B9DB-C225971B56D0}" destId="{6B7F72EB-CC70-49FF-AC32-4116AAB9E533}" srcOrd="0" destOrd="0" presId="urn:microsoft.com/office/officeart/2005/8/layout/hierarchy1"/>
    <dgm:cxn modelId="{6B7E53C6-8DCD-410B-8064-1B80858BF00B}" type="presParOf" srcId="{4F26DDCE-8DD2-437C-B9DB-C225971B56D0}" destId="{F9346948-D400-41A4-AD5A-184D38DE0096}" srcOrd="1" destOrd="0" presId="urn:microsoft.com/office/officeart/2005/8/layout/hierarchy1"/>
    <dgm:cxn modelId="{530026FC-A043-4050-8AF5-F455A318DC79}" type="presParOf" srcId="{1B6DF781-5DA2-45B0-B4B8-79835EBBC160}" destId="{890238AE-8008-4DF1-A905-033C31636ED8}" srcOrd="1" destOrd="0" presId="urn:microsoft.com/office/officeart/2005/8/layout/hierarchy1"/>
    <dgm:cxn modelId="{9173B16F-B9A4-465D-AACC-542521F59291}" type="presParOf" srcId="{890238AE-8008-4DF1-A905-033C31636ED8}" destId="{52178F0D-B61A-4FBF-B0BE-766575E3E910}" srcOrd="0" destOrd="0" presId="urn:microsoft.com/office/officeart/2005/8/layout/hierarchy1"/>
    <dgm:cxn modelId="{5880E109-37FE-4961-8035-E452A1134DCB}" type="presParOf" srcId="{890238AE-8008-4DF1-A905-033C31636ED8}" destId="{DF82EA21-8274-4FAE-A0F9-74202CCF3975}" srcOrd="1" destOrd="0" presId="urn:microsoft.com/office/officeart/2005/8/layout/hierarchy1"/>
    <dgm:cxn modelId="{E2783735-9C67-42D3-8702-D6F78DADA839}" type="presParOf" srcId="{DF82EA21-8274-4FAE-A0F9-74202CCF3975}" destId="{C0DFA586-11C5-44D1-8DBB-25C23F4F77A8}" srcOrd="0" destOrd="0" presId="urn:microsoft.com/office/officeart/2005/8/layout/hierarchy1"/>
    <dgm:cxn modelId="{7CD59C09-AE44-4A98-98AF-FD6C97D6F145}" type="presParOf" srcId="{C0DFA586-11C5-44D1-8DBB-25C23F4F77A8}" destId="{9B99B885-3E26-4DDB-A409-F3663F62A159}" srcOrd="0" destOrd="0" presId="urn:microsoft.com/office/officeart/2005/8/layout/hierarchy1"/>
    <dgm:cxn modelId="{F6692304-5F3E-48D0-A2C4-CA3DFB70521A}" type="presParOf" srcId="{C0DFA586-11C5-44D1-8DBB-25C23F4F77A8}" destId="{CF1BB2F4-D01E-457F-B597-ADEB7D30107B}" srcOrd="1" destOrd="0" presId="urn:microsoft.com/office/officeart/2005/8/layout/hierarchy1"/>
    <dgm:cxn modelId="{C09E5F02-6A60-4685-9EA9-F426EFFDD576}" type="presParOf" srcId="{DF82EA21-8274-4FAE-A0F9-74202CCF3975}" destId="{873D6A73-9540-458F-9825-E03AA35E1E13}" srcOrd="1" destOrd="0" presId="urn:microsoft.com/office/officeart/2005/8/layout/hierarchy1"/>
    <dgm:cxn modelId="{686673C7-CDF7-47C7-9FBF-BAC821DA87E3}" type="presParOf" srcId="{890238AE-8008-4DF1-A905-033C31636ED8}" destId="{0B6B1F09-36C1-40AC-BCB4-38C06F9FE4F4}" srcOrd="2" destOrd="0" presId="urn:microsoft.com/office/officeart/2005/8/layout/hierarchy1"/>
    <dgm:cxn modelId="{6FB765DC-0EBD-47AE-9832-72784122C7C7}" type="presParOf" srcId="{890238AE-8008-4DF1-A905-033C31636ED8}" destId="{3D55145C-A1A2-40B6-A0AB-89601EE81780}" srcOrd="3" destOrd="0" presId="urn:microsoft.com/office/officeart/2005/8/layout/hierarchy1"/>
    <dgm:cxn modelId="{0CE60274-6B68-461F-8AEC-694EDC0AE46B}" type="presParOf" srcId="{3D55145C-A1A2-40B6-A0AB-89601EE81780}" destId="{A066B2E9-26B9-452E-AE8E-264FC6D7D37E}" srcOrd="0" destOrd="0" presId="urn:microsoft.com/office/officeart/2005/8/layout/hierarchy1"/>
    <dgm:cxn modelId="{56AF880B-230E-4DE8-B7F5-9FDE62DB98FB}" type="presParOf" srcId="{A066B2E9-26B9-452E-AE8E-264FC6D7D37E}" destId="{14403801-517F-412D-9C1A-5EC7266C4735}" srcOrd="0" destOrd="0" presId="urn:microsoft.com/office/officeart/2005/8/layout/hierarchy1"/>
    <dgm:cxn modelId="{FCBB0F3E-50F2-4BD9-900C-91364DDD0262}" type="presParOf" srcId="{A066B2E9-26B9-452E-AE8E-264FC6D7D37E}" destId="{A07AC788-3FD2-459B-AB5E-643DEA2DF646}" srcOrd="1" destOrd="0" presId="urn:microsoft.com/office/officeart/2005/8/layout/hierarchy1"/>
    <dgm:cxn modelId="{C626B8FD-E451-4368-AFB7-1C628EA8641F}" type="presParOf" srcId="{3D55145C-A1A2-40B6-A0AB-89601EE81780}" destId="{EDA112E3-211D-490E-8881-B9D8D2A73165}" srcOrd="1" destOrd="0" presId="urn:microsoft.com/office/officeart/2005/8/layout/hierarchy1"/>
    <dgm:cxn modelId="{A5EC7BCA-623C-4E92-94BE-0BA5BC709F09}" type="presParOf" srcId="{EDA112E3-211D-490E-8881-B9D8D2A73165}" destId="{4BA11AA0-91A9-4A6D-BD63-3997979C1A29}" srcOrd="0" destOrd="0" presId="urn:microsoft.com/office/officeart/2005/8/layout/hierarchy1"/>
    <dgm:cxn modelId="{BFDD248D-6A90-47E6-99D7-8FDA1864DC19}" type="presParOf" srcId="{EDA112E3-211D-490E-8881-B9D8D2A73165}" destId="{2A8DAA54-2B7B-415F-9086-76283842BB98}" srcOrd="1" destOrd="0" presId="urn:microsoft.com/office/officeart/2005/8/layout/hierarchy1"/>
    <dgm:cxn modelId="{0DC29DEA-B6A1-4B23-8AE9-0B71257E449F}" type="presParOf" srcId="{2A8DAA54-2B7B-415F-9086-76283842BB98}" destId="{9DE3A041-759F-4FBE-AB4C-60ABB596B608}" srcOrd="0" destOrd="0" presId="urn:microsoft.com/office/officeart/2005/8/layout/hierarchy1"/>
    <dgm:cxn modelId="{5D378DA4-3809-4CE6-B4DE-B1BA0C7D4A84}" type="presParOf" srcId="{9DE3A041-759F-4FBE-AB4C-60ABB596B608}" destId="{7CD469E3-EB8C-40A7-AADD-F1D2F834774E}" srcOrd="0" destOrd="0" presId="urn:microsoft.com/office/officeart/2005/8/layout/hierarchy1"/>
    <dgm:cxn modelId="{E91F6CD2-8E18-42E2-B875-4BD2FE613193}" type="presParOf" srcId="{9DE3A041-759F-4FBE-AB4C-60ABB596B608}" destId="{9A44B6E6-0BE1-4D72-A254-B3371386E99F}" srcOrd="1" destOrd="0" presId="urn:microsoft.com/office/officeart/2005/8/layout/hierarchy1"/>
    <dgm:cxn modelId="{894FBC0E-C228-4E44-980C-0AFA83387981}" type="presParOf" srcId="{2A8DAA54-2B7B-415F-9086-76283842BB98}" destId="{0DF75C4D-81B0-4DA5-8F1B-69F84613C237}" srcOrd="1" destOrd="0" presId="urn:microsoft.com/office/officeart/2005/8/layout/hierarchy1"/>
    <dgm:cxn modelId="{87586352-0FAA-4C42-9568-618CC1FED11F}" type="presParOf" srcId="{EDA112E3-211D-490E-8881-B9D8D2A73165}" destId="{885113D1-1D1F-4F16-A354-8DEED906CE71}" srcOrd="2" destOrd="0" presId="urn:microsoft.com/office/officeart/2005/8/layout/hierarchy1"/>
    <dgm:cxn modelId="{55F053D3-5705-4D4E-B651-996AB0B67335}" type="presParOf" srcId="{EDA112E3-211D-490E-8881-B9D8D2A73165}" destId="{1093B53E-6C2B-4E73-B0C8-CD57D8B3AC7C}" srcOrd="3" destOrd="0" presId="urn:microsoft.com/office/officeart/2005/8/layout/hierarchy1"/>
    <dgm:cxn modelId="{13CCF41A-54C8-4FCC-98C7-40B61802F6BE}" type="presParOf" srcId="{1093B53E-6C2B-4E73-B0C8-CD57D8B3AC7C}" destId="{D1A11365-6FEA-4FAB-85E5-2788B288832F}" srcOrd="0" destOrd="0" presId="urn:microsoft.com/office/officeart/2005/8/layout/hierarchy1"/>
    <dgm:cxn modelId="{5E6CF9C3-CE78-428A-AA52-42F6FDF26391}" type="presParOf" srcId="{D1A11365-6FEA-4FAB-85E5-2788B288832F}" destId="{FE0EA155-F75D-491E-BD5A-9E2401D59E07}" srcOrd="0" destOrd="0" presId="urn:microsoft.com/office/officeart/2005/8/layout/hierarchy1"/>
    <dgm:cxn modelId="{B8AF9926-4AE6-4061-9C99-A6EDB98CA83E}" type="presParOf" srcId="{D1A11365-6FEA-4FAB-85E5-2788B288832F}" destId="{9F4B1A64-7490-4250-ADB4-50FCB659C4B0}" srcOrd="1" destOrd="0" presId="urn:microsoft.com/office/officeart/2005/8/layout/hierarchy1"/>
    <dgm:cxn modelId="{951DF1E5-1175-42A8-83D7-CC35A3BF0036}" type="presParOf" srcId="{1093B53E-6C2B-4E73-B0C8-CD57D8B3AC7C}" destId="{65FB0661-0832-4723-8240-6A42A4F61719}" srcOrd="1" destOrd="0" presId="urn:microsoft.com/office/officeart/2005/8/layout/hierarchy1"/>
    <dgm:cxn modelId="{61C44E72-79E1-473E-934D-553730133969}" type="presParOf" srcId="{EDA112E3-211D-490E-8881-B9D8D2A73165}" destId="{E623C2F2-929D-4FC3-BD55-5BCE3D8EF8E2}" srcOrd="4" destOrd="0" presId="urn:microsoft.com/office/officeart/2005/8/layout/hierarchy1"/>
    <dgm:cxn modelId="{86DA8E72-CB97-4ADA-A29B-22EBA94A353E}" type="presParOf" srcId="{EDA112E3-211D-490E-8881-B9D8D2A73165}" destId="{A8B6AE99-BA91-4BB5-AAF5-9B11A5CF96A8}" srcOrd="5" destOrd="0" presId="urn:microsoft.com/office/officeart/2005/8/layout/hierarchy1"/>
    <dgm:cxn modelId="{F0DC0321-CC10-463E-9A90-7F1EBEB2EF02}" type="presParOf" srcId="{A8B6AE99-BA91-4BB5-AAF5-9B11A5CF96A8}" destId="{9E9D4018-ADC4-4E62-9918-0DEB8B12D1A7}" srcOrd="0" destOrd="0" presId="urn:microsoft.com/office/officeart/2005/8/layout/hierarchy1"/>
    <dgm:cxn modelId="{9B2DA88D-878C-4853-9687-EF55DEF9A54F}" type="presParOf" srcId="{9E9D4018-ADC4-4E62-9918-0DEB8B12D1A7}" destId="{CD598480-2E40-4E6E-B671-736238312780}" srcOrd="0" destOrd="0" presId="urn:microsoft.com/office/officeart/2005/8/layout/hierarchy1"/>
    <dgm:cxn modelId="{BE848DFD-3A7C-4286-A793-5B4F4E32BF0B}" type="presParOf" srcId="{9E9D4018-ADC4-4E62-9918-0DEB8B12D1A7}" destId="{A1CFD86B-8DCF-4A2B-9A63-4C5BC6994CDE}" srcOrd="1" destOrd="0" presId="urn:microsoft.com/office/officeart/2005/8/layout/hierarchy1"/>
    <dgm:cxn modelId="{E5C4C4F5-B56E-4185-9E40-CD34B6B6EF9D}" type="presParOf" srcId="{A8B6AE99-BA91-4BB5-AAF5-9B11A5CF96A8}" destId="{A02BA478-D8F7-4B4C-95AD-DED5318756CB}" srcOrd="1" destOrd="0" presId="urn:microsoft.com/office/officeart/2005/8/layout/hierarchy1"/>
    <dgm:cxn modelId="{2DCB5CF1-1709-4E24-AC08-86AFECE7D7FE}" type="presParOf" srcId="{CEB88A0D-458F-43C2-84DF-4F13F450A84E}" destId="{503530CD-7049-4314-87CB-764CF93AAD3F}" srcOrd="2" destOrd="0" presId="urn:microsoft.com/office/officeart/2005/8/layout/hierarchy1"/>
    <dgm:cxn modelId="{5D13FEC2-DF13-4B69-97A3-8DB3061A8597}" type="presParOf" srcId="{CEB88A0D-458F-43C2-84DF-4F13F450A84E}" destId="{D7FE367F-F6F4-4972-AEFD-8065745AEB08}" srcOrd="3" destOrd="0" presId="urn:microsoft.com/office/officeart/2005/8/layout/hierarchy1"/>
    <dgm:cxn modelId="{5336EAE6-BE5E-4421-9733-ADA583AAE391}" type="presParOf" srcId="{D7FE367F-F6F4-4972-AEFD-8065745AEB08}" destId="{B5881CF9-674B-4A9B-9FE8-78A47EB5975E}" srcOrd="0" destOrd="0" presId="urn:microsoft.com/office/officeart/2005/8/layout/hierarchy1"/>
    <dgm:cxn modelId="{A71C3423-42A7-40ED-9B6C-56C758EFA4DE}" type="presParOf" srcId="{B5881CF9-674B-4A9B-9FE8-78A47EB5975E}" destId="{42139D65-8FDB-4D20-9263-3BAEE5FF09F4}" srcOrd="0" destOrd="0" presId="urn:microsoft.com/office/officeart/2005/8/layout/hierarchy1"/>
    <dgm:cxn modelId="{99DEFE76-F06B-42D4-AB22-F2A3C1B31762}" type="presParOf" srcId="{B5881CF9-674B-4A9B-9FE8-78A47EB5975E}" destId="{27FCE84C-5587-44A8-B1CB-258415B3A075}" srcOrd="1" destOrd="0" presId="urn:microsoft.com/office/officeart/2005/8/layout/hierarchy1"/>
    <dgm:cxn modelId="{FC995A37-292F-4C60-A609-894517CE3813}" type="presParOf" srcId="{D7FE367F-F6F4-4972-AEFD-8065745AEB08}" destId="{DDFCD6E9-05AC-406A-ABD1-385AB28994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219B0-1A5B-4FA5-8A40-EFE7779D1971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4A788F-7E98-4D32-BA71-48FA3D4053AA}">
      <dgm:prSet/>
      <dgm:spPr/>
      <dgm:t>
        <a:bodyPr/>
        <a:lstStyle/>
        <a:p>
          <a:r>
            <a:rPr lang="en-US" b="0" dirty="0"/>
            <a:t>MW (n=17)</a:t>
          </a:r>
        </a:p>
      </dgm:t>
    </dgm:pt>
    <dgm:pt modelId="{283BD0EA-17DB-4304-8434-B475EA1D7A7B}" type="parTrans" cxnId="{3B4EC342-B527-4686-8711-330E247A1417}">
      <dgm:prSet/>
      <dgm:spPr/>
      <dgm:t>
        <a:bodyPr/>
        <a:lstStyle/>
        <a:p>
          <a:endParaRPr lang="en-US" b="0"/>
        </a:p>
      </dgm:t>
    </dgm:pt>
    <dgm:pt modelId="{FA459F62-AF80-4B87-824C-F4041C41D5D3}" type="sibTrans" cxnId="{3B4EC342-B527-4686-8711-330E247A1417}">
      <dgm:prSet/>
      <dgm:spPr/>
      <dgm:t>
        <a:bodyPr/>
        <a:lstStyle/>
        <a:p>
          <a:endParaRPr lang="en-US" b="0"/>
        </a:p>
      </dgm:t>
    </dgm:pt>
    <dgm:pt modelId="{27A18144-B780-4241-BECB-0B2A969B7F3E}">
      <dgm:prSet/>
      <dgm:spPr/>
      <dgm:t>
        <a:bodyPr/>
        <a:lstStyle/>
        <a:p>
          <a:r>
            <a:rPr lang="en-US" b="0" dirty="0"/>
            <a:t>8 </a:t>
          </a:r>
        </a:p>
        <a:p>
          <a:r>
            <a:rPr lang="en-US" b="0" dirty="0"/>
            <a:t>Related</a:t>
          </a:r>
        </a:p>
      </dgm:t>
    </dgm:pt>
    <dgm:pt modelId="{AB63EE98-AEA7-48AB-B507-F11BF2A42428}" type="parTrans" cxnId="{AB85C2E1-9383-4B74-BDD2-E7664E8BA5CF}">
      <dgm:prSet/>
      <dgm:spPr/>
      <dgm:t>
        <a:bodyPr/>
        <a:lstStyle/>
        <a:p>
          <a:endParaRPr lang="en-US" b="0"/>
        </a:p>
      </dgm:t>
    </dgm:pt>
    <dgm:pt modelId="{C2A37517-BF35-4810-83C0-6AB546CF1A5D}" type="sibTrans" cxnId="{AB85C2E1-9383-4B74-BDD2-E7664E8BA5CF}">
      <dgm:prSet/>
      <dgm:spPr/>
      <dgm:t>
        <a:bodyPr/>
        <a:lstStyle/>
        <a:p>
          <a:endParaRPr lang="en-US" b="0"/>
        </a:p>
      </dgm:t>
    </dgm:pt>
    <dgm:pt modelId="{A5D6B045-3F1E-47DA-9A84-04FFEE726DD5}">
      <dgm:prSet/>
      <dgm:spPr/>
      <dgm:t>
        <a:bodyPr/>
        <a:lstStyle/>
        <a:p>
          <a:r>
            <a:rPr lang="en-US" b="0" dirty="0"/>
            <a:t>4</a:t>
          </a:r>
        </a:p>
        <a:p>
          <a:r>
            <a:rPr lang="en-US" b="0" dirty="0"/>
            <a:t>Recurrence</a:t>
          </a:r>
        </a:p>
      </dgm:t>
    </dgm:pt>
    <dgm:pt modelId="{9A2ABD1A-AA50-40C3-8511-B445EC2E8928}" type="parTrans" cxnId="{A84E1ECE-A90F-48CB-B8D3-7AE077CE3609}">
      <dgm:prSet/>
      <dgm:spPr/>
      <dgm:t>
        <a:bodyPr/>
        <a:lstStyle/>
        <a:p>
          <a:endParaRPr lang="en-US" b="0"/>
        </a:p>
      </dgm:t>
    </dgm:pt>
    <dgm:pt modelId="{41195405-D42D-4176-86A4-49599DA1BF2C}" type="sibTrans" cxnId="{A84E1ECE-A90F-48CB-B8D3-7AE077CE3609}">
      <dgm:prSet/>
      <dgm:spPr/>
      <dgm:t>
        <a:bodyPr/>
        <a:lstStyle/>
        <a:p>
          <a:endParaRPr lang="en-US" b="0"/>
        </a:p>
      </dgm:t>
    </dgm:pt>
    <dgm:pt modelId="{56F074D0-2D32-4ACC-826D-D075A5A6CAD7}">
      <dgm:prSet/>
      <dgm:spPr/>
      <dgm:t>
        <a:bodyPr/>
        <a:lstStyle/>
        <a:p>
          <a:r>
            <a:rPr lang="en-US" b="0" dirty="0"/>
            <a:t>4</a:t>
          </a:r>
        </a:p>
        <a:p>
          <a:r>
            <a:rPr lang="en-US" b="0" dirty="0"/>
            <a:t>Major wound complications</a:t>
          </a:r>
        </a:p>
      </dgm:t>
    </dgm:pt>
    <dgm:pt modelId="{D24BE47A-3DE1-4EC6-93B6-29CB9DC9CC51}" type="parTrans" cxnId="{8E0AD782-F757-4AC8-86C5-AE3DC3B7D276}">
      <dgm:prSet/>
      <dgm:spPr/>
      <dgm:t>
        <a:bodyPr/>
        <a:lstStyle/>
        <a:p>
          <a:endParaRPr lang="en-US" b="0"/>
        </a:p>
      </dgm:t>
    </dgm:pt>
    <dgm:pt modelId="{BB3357AB-9514-46DF-84E8-D26142A0FF4E}" type="sibTrans" cxnId="{8E0AD782-F757-4AC8-86C5-AE3DC3B7D276}">
      <dgm:prSet/>
      <dgm:spPr/>
      <dgm:t>
        <a:bodyPr/>
        <a:lstStyle/>
        <a:p>
          <a:endParaRPr lang="en-US" b="0"/>
        </a:p>
      </dgm:t>
    </dgm:pt>
    <dgm:pt modelId="{56B8E7EB-FD71-46FE-9867-B6EAC539C5C4}">
      <dgm:prSet/>
      <dgm:spPr/>
      <dgm:t>
        <a:bodyPr/>
        <a:lstStyle/>
        <a:p>
          <a:r>
            <a:rPr lang="en-US" b="0" dirty="0"/>
            <a:t>2 </a:t>
          </a:r>
        </a:p>
        <a:p>
          <a:r>
            <a:rPr lang="en-US" b="0" dirty="0"/>
            <a:t>Mesh excisions</a:t>
          </a:r>
        </a:p>
      </dgm:t>
    </dgm:pt>
    <dgm:pt modelId="{7A80D1F2-6E7B-43DF-9CF6-AC831C2C433D}" type="parTrans" cxnId="{A12FBA1F-FEF7-4E5E-83BE-2FDE74B3AE78}">
      <dgm:prSet/>
      <dgm:spPr/>
      <dgm:t>
        <a:bodyPr/>
        <a:lstStyle/>
        <a:p>
          <a:endParaRPr lang="en-US" b="0"/>
        </a:p>
      </dgm:t>
    </dgm:pt>
    <dgm:pt modelId="{80689446-4B04-44A9-A887-C440A6D26451}" type="sibTrans" cxnId="{A12FBA1F-FEF7-4E5E-83BE-2FDE74B3AE78}">
      <dgm:prSet/>
      <dgm:spPr/>
      <dgm:t>
        <a:bodyPr/>
        <a:lstStyle/>
        <a:p>
          <a:endParaRPr lang="en-US" b="0"/>
        </a:p>
      </dgm:t>
    </dgm:pt>
    <dgm:pt modelId="{A6DBC1A8-B5EB-4F68-8076-BA962E0E5A23}">
      <dgm:prSet/>
      <dgm:spPr/>
      <dgm:t>
        <a:bodyPr/>
        <a:lstStyle/>
        <a:p>
          <a:r>
            <a:rPr lang="en-US" b="0" dirty="0"/>
            <a:t>1 Postoperative bleed</a:t>
          </a:r>
        </a:p>
      </dgm:t>
    </dgm:pt>
    <dgm:pt modelId="{9456FA26-CECA-435B-BAC6-DB8A9B8DF82F}" type="parTrans" cxnId="{82CAF7EE-C029-4557-B84E-AB37B267A08E}">
      <dgm:prSet/>
      <dgm:spPr/>
      <dgm:t>
        <a:bodyPr/>
        <a:lstStyle/>
        <a:p>
          <a:endParaRPr lang="en-US" b="0"/>
        </a:p>
      </dgm:t>
    </dgm:pt>
    <dgm:pt modelId="{5AF43A08-7E1B-43CE-A5AF-5E4A9A7B495C}" type="sibTrans" cxnId="{82CAF7EE-C029-4557-B84E-AB37B267A08E}">
      <dgm:prSet/>
      <dgm:spPr/>
      <dgm:t>
        <a:bodyPr/>
        <a:lstStyle/>
        <a:p>
          <a:endParaRPr lang="en-US" b="0"/>
        </a:p>
      </dgm:t>
    </dgm:pt>
    <dgm:pt modelId="{ACFFB9E6-997F-4B8A-B733-A47E8D90EEF3}">
      <dgm:prSet/>
      <dgm:spPr/>
      <dgm:t>
        <a:bodyPr/>
        <a:lstStyle/>
        <a:p>
          <a:r>
            <a:rPr lang="en-US" b="0" dirty="0"/>
            <a:t>9 </a:t>
          </a:r>
        </a:p>
        <a:p>
          <a:r>
            <a:rPr lang="en-US" b="0" dirty="0"/>
            <a:t>Unrelated</a:t>
          </a:r>
        </a:p>
      </dgm:t>
    </dgm:pt>
    <dgm:pt modelId="{49007B43-4250-4291-BDBC-72BD1D6F7436}" type="parTrans" cxnId="{2E06A4CD-89A2-4754-8471-DEA67765E1E7}">
      <dgm:prSet/>
      <dgm:spPr/>
      <dgm:t>
        <a:bodyPr/>
        <a:lstStyle/>
        <a:p>
          <a:endParaRPr lang="en-US" b="0"/>
        </a:p>
      </dgm:t>
    </dgm:pt>
    <dgm:pt modelId="{04D6539E-F37F-4599-AD62-13EE64BDC0EE}" type="sibTrans" cxnId="{2E06A4CD-89A2-4754-8471-DEA67765E1E7}">
      <dgm:prSet/>
      <dgm:spPr/>
      <dgm:t>
        <a:bodyPr/>
        <a:lstStyle/>
        <a:p>
          <a:endParaRPr lang="en-US" b="0"/>
        </a:p>
      </dgm:t>
    </dgm:pt>
    <dgm:pt modelId="{631C5A18-FC2A-42DB-A1F5-3E0785DED2DA}">
      <dgm:prSet/>
      <dgm:spPr/>
      <dgm:t>
        <a:bodyPr/>
        <a:lstStyle/>
        <a:p>
          <a:r>
            <a:rPr lang="en-US" b="0" dirty="0"/>
            <a:t>1</a:t>
          </a:r>
        </a:p>
        <a:p>
          <a:r>
            <a:rPr lang="en-US" b="0" dirty="0"/>
            <a:t>Debridement</a:t>
          </a:r>
        </a:p>
      </dgm:t>
    </dgm:pt>
    <dgm:pt modelId="{7FC161DC-DD62-4512-8532-954973B5C3C2}" type="parTrans" cxnId="{33510D23-A487-4B72-AB4C-7D3F6875D8EB}">
      <dgm:prSet/>
      <dgm:spPr/>
      <dgm:t>
        <a:bodyPr/>
        <a:lstStyle/>
        <a:p>
          <a:endParaRPr lang="en-US" b="0"/>
        </a:p>
      </dgm:t>
    </dgm:pt>
    <dgm:pt modelId="{E817A28C-1C15-4125-833E-09A516EDF6F6}" type="sibTrans" cxnId="{33510D23-A487-4B72-AB4C-7D3F6875D8EB}">
      <dgm:prSet/>
      <dgm:spPr/>
      <dgm:t>
        <a:bodyPr/>
        <a:lstStyle/>
        <a:p>
          <a:endParaRPr lang="en-US" b="0"/>
        </a:p>
      </dgm:t>
    </dgm:pt>
    <dgm:pt modelId="{5EB25223-C7D8-40B1-A624-E2AB92152E5C}" type="pres">
      <dgm:prSet presAssocID="{01E219B0-1A5B-4FA5-8A40-EFE7779D19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8E5137-083B-40BC-ABA0-11901E125C66}" type="pres">
      <dgm:prSet presAssocID="{F14A788F-7E98-4D32-BA71-48FA3D4053AA}" presName="hierRoot1" presStyleCnt="0"/>
      <dgm:spPr/>
    </dgm:pt>
    <dgm:pt modelId="{4E421CA0-821F-4EFB-A143-D509EA2DF51D}" type="pres">
      <dgm:prSet presAssocID="{F14A788F-7E98-4D32-BA71-48FA3D4053AA}" presName="composite" presStyleCnt="0"/>
      <dgm:spPr/>
    </dgm:pt>
    <dgm:pt modelId="{489D7F63-CB3F-4EF2-8A84-94A580216974}" type="pres">
      <dgm:prSet presAssocID="{F14A788F-7E98-4D32-BA71-48FA3D4053AA}" presName="background" presStyleLbl="node0" presStyleIdx="0" presStyleCnt="1"/>
      <dgm:spPr/>
    </dgm:pt>
    <dgm:pt modelId="{33271C9C-81A8-4413-80E0-AA980315C578}" type="pres">
      <dgm:prSet presAssocID="{F14A788F-7E98-4D32-BA71-48FA3D4053AA}" presName="text" presStyleLbl="fgAcc0" presStyleIdx="0" presStyleCnt="1" custLinFactX="-10352" custLinFactNeighborX="-100000" custLinFactNeighborY="-26088">
        <dgm:presLayoutVars>
          <dgm:chPref val="3"/>
        </dgm:presLayoutVars>
      </dgm:prSet>
      <dgm:spPr/>
    </dgm:pt>
    <dgm:pt modelId="{CEB88A0D-458F-43C2-84DF-4F13F450A84E}" type="pres">
      <dgm:prSet presAssocID="{F14A788F-7E98-4D32-BA71-48FA3D4053AA}" presName="hierChild2" presStyleCnt="0"/>
      <dgm:spPr/>
    </dgm:pt>
    <dgm:pt modelId="{F0C4D124-6FB5-4FAE-845B-1E8B32C38A42}" type="pres">
      <dgm:prSet presAssocID="{AB63EE98-AEA7-48AB-B507-F11BF2A42428}" presName="Name10" presStyleLbl="parChTrans1D2" presStyleIdx="0" presStyleCnt="2"/>
      <dgm:spPr/>
    </dgm:pt>
    <dgm:pt modelId="{1B6DF781-5DA2-45B0-B4B8-79835EBBC160}" type="pres">
      <dgm:prSet presAssocID="{27A18144-B780-4241-BECB-0B2A969B7F3E}" presName="hierRoot2" presStyleCnt="0"/>
      <dgm:spPr/>
    </dgm:pt>
    <dgm:pt modelId="{4F26DDCE-8DD2-437C-B9DB-C225971B56D0}" type="pres">
      <dgm:prSet presAssocID="{27A18144-B780-4241-BECB-0B2A969B7F3E}" presName="composite2" presStyleCnt="0"/>
      <dgm:spPr/>
    </dgm:pt>
    <dgm:pt modelId="{6B7F72EB-CC70-49FF-AC32-4116AAB9E533}" type="pres">
      <dgm:prSet presAssocID="{27A18144-B780-4241-BECB-0B2A969B7F3E}" presName="background2" presStyleLbl="node2" presStyleIdx="0" presStyleCnt="2"/>
      <dgm:spPr/>
    </dgm:pt>
    <dgm:pt modelId="{F9346948-D400-41A4-AD5A-184D38DE0096}" type="pres">
      <dgm:prSet presAssocID="{27A18144-B780-4241-BECB-0B2A969B7F3E}" presName="text2" presStyleLbl="fgAcc2" presStyleIdx="0" presStyleCnt="2" custLinFactX="-48999" custLinFactNeighborX="-100000" custLinFactNeighborY="-22376">
        <dgm:presLayoutVars>
          <dgm:chPref val="3"/>
        </dgm:presLayoutVars>
      </dgm:prSet>
      <dgm:spPr/>
    </dgm:pt>
    <dgm:pt modelId="{890238AE-8008-4DF1-A905-033C31636ED8}" type="pres">
      <dgm:prSet presAssocID="{27A18144-B780-4241-BECB-0B2A969B7F3E}" presName="hierChild3" presStyleCnt="0"/>
      <dgm:spPr/>
    </dgm:pt>
    <dgm:pt modelId="{52178F0D-B61A-4FBF-B0BE-766575E3E910}" type="pres">
      <dgm:prSet presAssocID="{9A2ABD1A-AA50-40C3-8511-B445EC2E8928}" presName="Name17" presStyleLbl="parChTrans1D3" presStyleIdx="0" presStyleCnt="2"/>
      <dgm:spPr/>
    </dgm:pt>
    <dgm:pt modelId="{DF82EA21-8274-4FAE-A0F9-74202CCF3975}" type="pres">
      <dgm:prSet presAssocID="{A5D6B045-3F1E-47DA-9A84-04FFEE726DD5}" presName="hierRoot3" presStyleCnt="0"/>
      <dgm:spPr/>
    </dgm:pt>
    <dgm:pt modelId="{C0DFA586-11C5-44D1-8DBB-25C23F4F77A8}" type="pres">
      <dgm:prSet presAssocID="{A5D6B045-3F1E-47DA-9A84-04FFEE726DD5}" presName="composite3" presStyleCnt="0"/>
      <dgm:spPr/>
    </dgm:pt>
    <dgm:pt modelId="{9B99B885-3E26-4DDB-A409-F3663F62A159}" type="pres">
      <dgm:prSet presAssocID="{A5D6B045-3F1E-47DA-9A84-04FFEE726DD5}" presName="background3" presStyleLbl="node3" presStyleIdx="0" presStyleCnt="2"/>
      <dgm:spPr/>
    </dgm:pt>
    <dgm:pt modelId="{CF1BB2F4-D01E-457F-B597-ADEB7D30107B}" type="pres">
      <dgm:prSet presAssocID="{A5D6B045-3F1E-47DA-9A84-04FFEE726DD5}" presName="text3" presStyleLbl="fgAcc3" presStyleIdx="0" presStyleCnt="2" custLinFactX="-46570" custLinFactNeighborX="-100000" custLinFactNeighborY="-21970">
        <dgm:presLayoutVars>
          <dgm:chPref val="3"/>
        </dgm:presLayoutVars>
      </dgm:prSet>
      <dgm:spPr/>
    </dgm:pt>
    <dgm:pt modelId="{873D6A73-9540-458F-9825-E03AA35E1E13}" type="pres">
      <dgm:prSet presAssocID="{A5D6B045-3F1E-47DA-9A84-04FFEE726DD5}" presName="hierChild4" presStyleCnt="0"/>
      <dgm:spPr/>
    </dgm:pt>
    <dgm:pt modelId="{0B6B1F09-36C1-40AC-BCB4-38C06F9FE4F4}" type="pres">
      <dgm:prSet presAssocID="{D24BE47A-3DE1-4EC6-93B6-29CB9DC9CC51}" presName="Name17" presStyleLbl="parChTrans1D3" presStyleIdx="1" presStyleCnt="2"/>
      <dgm:spPr/>
    </dgm:pt>
    <dgm:pt modelId="{3D55145C-A1A2-40B6-A0AB-89601EE81780}" type="pres">
      <dgm:prSet presAssocID="{56F074D0-2D32-4ACC-826D-D075A5A6CAD7}" presName="hierRoot3" presStyleCnt="0"/>
      <dgm:spPr/>
    </dgm:pt>
    <dgm:pt modelId="{A066B2E9-26B9-452E-AE8E-264FC6D7D37E}" type="pres">
      <dgm:prSet presAssocID="{56F074D0-2D32-4ACC-826D-D075A5A6CAD7}" presName="composite3" presStyleCnt="0"/>
      <dgm:spPr/>
    </dgm:pt>
    <dgm:pt modelId="{14403801-517F-412D-9C1A-5EC7266C4735}" type="pres">
      <dgm:prSet presAssocID="{56F074D0-2D32-4ACC-826D-D075A5A6CAD7}" presName="background3" presStyleLbl="node3" presStyleIdx="1" presStyleCnt="2"/>
      <dgm:spPr/>
    </dgm:pt>
    <dgm:pt modelId="{A07AC788-3FD2-459B-AB5E-643DEA2DF646}" type="pres">
      <dgm:prSet presAssocID="{56F074D0-2D32-4ACC-826D-D075A5A6CAD7}" presName="text3" presStyleLbl="fgAcc3" presStyleIdx="1" presStyleCnt="2" custLinFactX="-51429" custLinFactNeighborX="-100000" custLinFactNeighborY="-21970">
        <dgm:presLayoutVars>
          <dgm:chPref val="3"/>
        </dgm:presLayoutVars>
      </dgm:prSet>
      <dgm:spPr/>
    </dgm:pt>
    <dgm:pt modelId="{EDA112E3-211D-490E-8881-B9D8D2A73165}" type="pres">
      <dgm:prSet presAssocID="{56F074D0-2D32-4ACC-826D-D075A5A6CAD7}" presName="hierChild4" presStyleCnt="0"/>
      <dgm:spPr/>
    </dgm:pt>
    <dgm:pt modelId="{4BA11AA0-91A9-4A6D-BD63-3997979C1A29}" type="pres">
      <dgm:prSet presAssocID="{7A80D1F2-6E7B-43DF-9CF6-AC831C2C433D}" presName="Name23" presStyleLbl="parChTrans1D4" presStyleIdx="0" presStyleCnt="3"/>
      <dgm:spPr/>
    </dgm:pt>
    <dgm:pt modelId="{2A8DAA54-2B7B-415F-9086-76283842BB98}" type="pres">
      <dgm:prSet presAssocID="{56B8E7EB-FD71-46FE-9867-B6EAC539C5C4}" presName="hierRoot4" presStyleCnt="0"/>
      <dgm:spPr/>
    </dgm:pt>
    <dgm:pt modelId="{9DE3A041-759F-4FBE-AB4C-60ABB596B608}" type="pres">
      <dgm:prSet presAssocID="{56B8E7EB-FD71-46FE-9867-B6EAC539C5C4}" presName="composite4" presStyleCnt="0"/>
      <dgm:spPr/>
    </dgm:pt>
    <dgm:pt modelId="{7CD469E3-EB8C-40A7-AADD-F1D2F834774E}" type="pres">
      <dgm:prSet presAssocID="{56B8E7EB-FD71-46FE-9867-B6EAC539C5C4}" presName="background4" presStyleLbl="node4" presStyleIdx="0" presStyleCnt="3"/>
      <dgm:spPr/>
    </dgm:pt>
    <dgm:pt modelId="{9A44B6E6-0BE1-4D72-A254-B3371386E99F}" type="pres">
      <dgm:prSet presAssocID="{56B8E7EB-FD71-46FE-9867-B6EAC539C5C4}" presName="text4" presStyleLbl="fgAcc4" presStyleIdx="0" presStyleCnt="3" custLinFactX="-50455" custLinFactNeighborX="-100000" custLinFactNeighborY="-9017">
        <dgm:presLayoutVars>
          <dgm:chPref val="3"/>
        </dgm:presLayoutVars>
      </dgm:prSet>
      <dgm:spPr/>
    </dgm:pt>
    <dgm:pt modelId="{0DF75C4D-81B0-4DA5-8F1B-69F84613C237}" type="pres">
      <dgm:prSet presAssocID="{56B8E7EB-FD71-46FE-9867-B6EAC539C5C4}" presName="hierChild5" presStyleCnt="0"/>
      <dgm:spPr/>
    </dgm:pt>
    <dgm:pt modelId="{885113D1-1D1F-4F16-A354-8DEED906CE71}" type="pres">
      <dgm:prSet presAssocID="{9456FA26-CECA-435B-BAC6-DB8A9B8DF82F}" presName="Name23" presStyleLbl="parChTrans1D4" presStyleIdx="1" presStyleCnt="3"/>
      <dgm:spPr/>
    </dgm:pt>
    <dgm:pt modelId="{1093B53E-6C2B-4E73-B0C8-CD57D8B3AC7C}" type="pres">
      <dgm:prSet presAssocID="{A6DBC1A8-B5EB-4F68-8076-BA962E0E5A23}" presName="hierRoot4" presStyleCnt="0"/>
      <dgm:spPr/>
    </dgm:pt>
    <dgm:pt modelId="{D1A11365-6FEA-4FAB-85E5-2788B288832F}" type="pres">
      <dgm:prSet presAssocID="{A6DBC1A8-B5EB-4F68-8076-BA962E0E5A23}" presName="composite4" presStyleCnt="0"/>
      <dgm:spPr/>
    </dgm:pt>
    <dgm:pt modelId="{FE0EA155-F75D-491E-BD5A-9E2401D59E07}" type="pres">
      <dgm:prSet presAssocID="{A6DBC1A8-B5EB-4F68-8076-BA962E0E5A23}" presName="background4" presStyleLbl="node4" presStyleIdx="1" presStyleCnt="3"/>
      <dgm:spPr/>
    </dgm:pt>
    <dgm:pt modelId="{9F4B1A64-7490-4250-ADB4-50FCB659C4B0}" type="pres">
      <dgm:prSet presAssocID="{A6DBC1A8-B5EB-4F68-8076-BA962E0E5A23}" presName="text4" presStyleLbl="fgAcc4" presStyleIdx="1" presStyleCnt="3" custLinFactX="-43578" custLinFactNeighborX="-100000" custLinFactNeighborY="-9017">
        <dgm:presLayoutVars>
          <dgm:chPref val="3"/>
        </dgm:presLayoutVars>
      </dgm:prSet>
      <dgm:spPr/>
    </dgm:pt>
    <dgm:pt modelId="{65FB0661-0832-4723-8240-6A42A4F61719}" type="pres">
      <dgm:prSet presAssocID="{A6DBC1A8-B5EB-4F68-8076-BA962E0E5A23}" presName="hierChild5" presStyleCnt="0"/>
      <dgm:spPr/>
    </dgm:pt>
    <dgm:pt modelId="{94AAE520-F7FF-4785-90F0-0B8250A9F23E}" type="pres">
      <dgm:prSet presAssocID="{7FC161DC-DD62-4512-8532-954973B5C3C2}" presName="Name23" presStyleLbl="parChTrans1D4" presStyleIdx="2" presStyleCnt="3"/>
      <dgm:spPr/>
    </dgm:pt>
    <dgm:pt modelId="{E8371D8D-3F0F-4856-A0E9-A329FAD2444E}" type="pres">
      <dgm:prSet presAssocID="{631C5A18-FC2A-42DB-A1F5-3E0785DED2DA}" presName="hierRoot4" presStyleCnt="0"/>
      <dgm:spPr/>
    </dgm:pt>
    <dgm:pt modelId="{2248F361-F365-4283-BA1E-E73181CFC4B2}" type="pres">
      <dgm:prSet presAssocID="{631C5A18-FC2A-42DB-A1F5-3E0785DED2DA}" presName="composite4" presStyleCnt="0"/>
      <dgm:spPr/>
    </dgm:pt>
    <dgm:pt modelId="{B4E934F0-B374-48B2-B821-8F360E777799}" type="pres">
      <dgm:prSet presAssocID="{631C5A18-FC2A-42DB-A1F5-3E0785DED2DA}" presName="background4" presStyleLbl="node4" presStyleIdx="2" presStyleCnt="3"/>
      <dgm:spPr/>
    </dgm:pt>
    <dgm:pt modelId="{2EC3844C-071D-487B-B37E-22999EBB6EA8}" type="pres">
      <dgm:prSet presAssocID="{631C5A18-FC2A-42DB-A1F5-3E0785DED2DA}" presName="text4" presStyleLbl="fgAcc4" presStyleIdx="2" presStyleCnt="3" custLinFactX="-36459" custLinFactNeighborX="-100000" custLinFactNeighborY="-9017">
        <dgm:presLayoutVars>
          <dgm:chPref val="3"/>
        </dgm:presLayoutVars>
      </dgm:prSet>
      <dgm:spPr/>
    </dgm:pt>
    <dgm:pt modelId="{41BBED6E-E4DD-4BD2-A21A-BAD74BA1C0E2}" type="pres">
      <dgm:prSet presAssocID="{631C5A18-FC2A-42DB-A1F5-3E0785DED2DA}" presName="hierChild5" presStyleCnt="0"/>
      <dgm:spPr/>
    </dgm:pt>
    <dgm:pt modelId="{503530CD-7049-4314-87CB-764CF93AAD3F}" type="pres">
      <dgm:prSet presAssocID="{49007B43-4250-4291-BDBC-72BD1D6F7436}" presName="Name10" presStyleLbl="parChTrans1D2" presStyleIdx="1" presStyleCnt="2"/>
      <dgm:spPr/>
    </dgm:pt>
    <dgm:pt modelId="{D7FE367F-F6F4-4972-AEFD-8065745AEB08}" type="pres">
      <dgm:prSet presAssocID="{ACFFB9E6-997F-4B8A-B733-A47E8D90EEF3}" presName="hierRoot2" presStyleCnt="0"/>
      <dgm:spPr/>
    </dgm:pt>
    <dgm:pt modelId="{B5881CF9-674B-4A9B-9FE8-78A47EB5975E}" type="pres">
      <dgm:prSet presAssocID="{ACFFB9E6-997F-4B8A-B733-A47E8D90EEF3}" presName="composite2" presStyleCnt="0"/>
      <dgm:spPr/>
    </dgm:pt>
    <dgm:pt modelId="{42139D65-8FDB-4D20-9263-3BAEE5FF09F4}" type="pres">
      <dgm:prSet presAssocID="{ACFFB9E6-997F-4B8A-B733-A47E8D90EEF3}" presName="background2" presStyleLbl="node2" presStyleIdx="1" presStyleCnt="2"/>
      <dgm:spPr/>
    </dgm:pt>
    <dgm:pt modelId="{27FCE84C-5587-44A8-B1CB-258415B3A075}" type="pres">
      <dgm:prSet presAssocID="{ACFFB9E6-997F-4B8A-B733-A47E8D90EEF3}" presName="text2" presStyleLbl="fgAcc2" presStyleIdx="1" presStyleCnt="2" custLinFactNeighborX="-71704" custLinFactNeighborY="-22376">
        <dgm:presLayoutVars>
          <dgm:chPref val="3"/>
        </dgm:presLayoutVars>
      </dgm:prSet>
      <dgm:spPr/>
    </dgm:pt>
    <dgm:pt modelId="{DDFCD6E9-05AC-406A-ABD1-385AB28994B2}" type="pres">
      <dgm:prSet presAssocID="{ACFFB9E6-997F-4B8A-B733-A47E8D90EEF3}" presName="hierChild3" presStyleCnt="0"/>
      <dgm:spPr/>
    </dgm:pt>
  </dgm:ptLst>
  <dgm:cxnLst>
    <dgm:cxn modelId="{BC16B50D-A586-4C30-855C-CCBD367A447C}" type="presOf" srcId="{7FC161DC-DD62-4512-8532-954973B5C3C2}" destId="{94AAE520-F7FF-4785-90F0-0B8250A9F23E}" srcOrd="0" destOrd="0" presId="urn:microsoft.com/office/officeart/2005/8/layout/hierarchy1"/>
    <dgm:cxn modelId="{B3C36218-97DD-4EB7-986A-9F0DBCC5B2F9}" type="presOf" srcId="{9456FA26-CECA-435B-BAC6-DB8A9B8DF82F}" destId="{885113D1-1D1F-4F16-A354-8DEED906CE71}" srcOrd="0" destOrd="0" presId="urn:microsoft.com/office/officeart/2005/8/layout/hierarchy1"/>
    <dgm:cxn modelId="{A12FBA1F-FEF7-4E5E-83BE-2FDE74B3AE78}" srcId="{56F074D0-2D32-4ACC-826D-D075A5A6CAD7}" destId="{56B8E7EB-FD71-46FE-9867-B6EAC539C5C4}" srcOrd="0" destOrd="0" parTransId="{7A80D1F2-6E7B-43DF-9CF6-AC831C2C433D}" sibTransId="{80689446-4B04-44A9-A887-C440A6D26451}"/>
    <dgm:cxn modelId="{33510D23-A487-4B72-AB4C-7D3F6875D8EB}" srcId="{56F074D0-2D32-4ACC-826D-D075A5A6CAD7}" destId="{631C5A18-FC2A-42DB-A1F5-3E0785DED2DA}" srcOrd="2" destOrd="0" parTransId="{7FC161DC-DD62-4512-8532-954973B5C3C2}" sibTransId="{E817A28C-1C15-4125-833E-09A516EDF6F6}"/>
    <dgm:cxn modelId="{55003A28-12E9-4D3F-85AC-DA51A59B40EF}" type="presOf" srcId="{56B8E7EB-FD71-46FE-9867-B6EAC539C5C4}" destId="{9A44B6E6-0BE1-4D72-A254-B3371386E99F}" srcOrd="0" destOrd="0" presId="urn:microsoft.com/office/officeart/2005/8/layout/hierarchy1"/>
    <dgm:cxn modelId="{791ABC2C-0880-45B4-97CD-C5E37C8E7455}" type="presOf" srcId="{01E219B0-1A5B-4FA5-8A40-EFE7779D1971}" destId="{5EB25223-C7D8-40B1-A624-E2AB92152E5C}" srcOrd="0" destOrd="0" presId="urn:microsoft.com/office/officeart/2005/8/layout/hierarchy1"/>
    <dgm:cxn modelId="{9CB40B33-D80C-46B2-883D-421ACCBC64F5}" type="presOf" srcId="{27A18144-B780-4241-BECB-0B2A969B7F3E}" destId="{F9346948-D400-41A4-AD5A-184D38DE0096}" srcOrd="0" destOrd="0" presId="urn:microsoft.com/office/officeart/2005/8/layout/hierarchy1"/>
    <dgm:cxn modelId="{3B4EC342-B527-4686-8711-330E247A1417}" srcId="{01E219B0-1A5B-4FA5-8A40-EFE7779D1971}" destId="{F14A788F-7E98-4D32-BA71-48FA3D4053AA}" srcOrd="0" destOrd="0" parTransId="{283BD0EA-17DB-4304-8434-B475EA1D7A7B}" sibTransId="{FA459F62-AF80-4B87-824C-F4041C41D5D3}"/>
    <dgm:cxn modelId="{F7AB8C4B-8A07-4DEC-8BE8-4548958B52EA}" type="presOf" srcId="{D24BE47A-3DE1-4EC6-93B6-29CB9DC9CC51}" destId="{0B6B1F09-36C1-40AC-BCB4-38C06F9FE4F4}" srcOrd="0" destOrd="0" presId="urn:microsoft.com/office/officeart/2005/8/layout/hierarchy1"/>
    <dgm:cxn modelId="{9FC83251-5D41-4835-AE0A-073A7677B986}" type="presOf" srcId="{F14A788F-7E98-4D32-BA71-48FA3D4053AA}" destId="{33271C9C-81A8-4413-80E0-AA980315C578}" srcOrd="0" destOrd="0" presId="urn:microsoft.com/office/officeart/2005/8/layout/hierarchy1"/>
    <dgm:cxn modelId="{0937E75B-6042-4566-83E0-0A0126D88571}" type="presOf" srcId="{7A80D1F2-6E7B-43DF-9CF6-AC831C2C433D}" destId="{4BA11AA0-91A9-4A6D-BD63-3997979C1A29}" srcOrd="0" destOrd="0" presId="urn:microsoft.com/office/officeart/2005/8/layout/hierarchy1"/>
    <dgm:cxn modelId="{32D1466E-6ED7-4A92-A015-01316FBD6A2B}" type="presOf" srcId="{49007B43-4250-4291-BDBC-72BD1D6F7436}" destId="{503530CD-7049-4314-87CB-764CF93AAD3F}" srcOrd="0" destOrd="0" presId="urn:microsoft.com/office/officeart/2005/8/layout/hierarchy1"/>
    <dgm:cxn modelId="{5E65046F-C8EC-4D4B-A7BA-FD5314A64E43}" type="presOf" srcId="{ACFFB9E6-997F-4B8A-B733-A47E8D90EEF3}" destId="{27FCE84C-5587-44A8-B1CB-258415B3A075}" srcOrd="0" destOrd="0" presId="urn:microsoft.com/office/officeart/2005/8/layout/hierarchy1"/>
    <dgm:cxn modelId="{8E0AD782-F757-4AC8-86C5-AE3DC3B7D276}" srcId="{27A18144-B780-4241-BECB-0B2A969B7F3E}" destId="{56F074D0-2D32-4ACC-826D-D075A5A6CAD7}" srcOrd="1" destOrd="0" parTransId="{D24BE47A-3DE1-4EC6-93B6-29CB9DC9CC51}" sibTransId="{BB3357AB-9514-46DF-84E8-D26142A0FF4E}"/>
    <dgm:cxn modelId="{0C19068D-ADED-4012-B2D7-3F3E8BB4EA8B}" type="presOf" srcId="{A5D6B045-3F1E-47DA-9A84-04FFEE726DD5}" destId="{CF1BB2F4-D01E-457F-B597-ADEB7D30107B}" srcOrd="0" destOrd="0" presId="urn:microsoft.com/office/officeart/2005/8/layout/hierarchy1"/>
    <dgm:cxn modelId="{240514A7-00DB-447E-8C17-CBCD26AA8D73}" type="presOf" srcId="{9A2ABD1A-AA50-40C3-8511-B445EC2E8928}" destId="{52178F0D-B61A-4FBF-B0BE-766575E3E910}" srcOrd="0" destOrd="0" presId="urn:microsoft.com/office/officeart/2005/8/layout/hierarchy1"/>
    <dgm:cxn modelId="{2CE5BBBA-886C-4818-A193-C30A4880E34E}" type="presOf" srcId="{A6DBC1A8-B5EB-4F68-8076-BA962E0E5A23}" destId="{9F4B1A64-7490-4250-ADB4-50FCB659C4B0}" srcOrd="0" destOrd="0" presId="urn:microsoft.com/office/officeart/2005/8/layout/hierarchy1"/>
    <dgm:cxn modelId="{2E06A4CD-89A2-4754-8471-DEA67765E1E7}" srcId="{F14A788F-7E98-4D32-BA71-48FA3D4053AA}" destId="{ACFFB9E6-997F-4B8A-B733-A47E8D90EEF3}" srcOrd="1" destOrd="0" parTransId="{49007B43-4250-4291-BDBC-72BD1D6F7436}" sibTransId="{04D6539E-F37F-4599-AD62-13EE64BDC0EE}"/>
    <dgm:cxn modelId="{CE72B8CD-9D20-4BD0-B8F5-8119F7BEE9A6}" type="presOf" srcId="{AB63EE98-AEA7-48AB-B507-F11BF2A42428}" destId="{F0C4D124-6FB5-4FAE-845B-1E8B32C38A42}" srcOrd="0" destOrd="0" presId="urn:microsoft.com/office/officeart/2005/8/layout/hierarchy1"/>
    <dgm:cxn modelId="{A84E1ECE-A90F-48CB-B8D3-7AE077CE3609}" srcId="{27A18144-B780-4241-BECB-0B2A969B7F3E}" destId="{A5D6B045-3F1E-47DA-9A84-04FFEE726DD5}" srcOrd="0" destOrd="0" parTransId="{9A2ABD1A-AA50-40C3-8511-B445EC2E8928}" sibTransId="{41195405-D42D-4176-86A4-49599DA1BF2C}"/>
    <dgm:cxn modelId="{56A912E1-7D29-4DC0-8B4C-8C03D3F56558}" type="presOf" srcId="{56F074D0-2D32-4ACC-826D-D075A5A6CAD7}" destId="{A07AC788-3FD2-459B-AB5E-643DEA2DF646}" srcOrd="0" destOrd="0" presId="urn:microsoft.com/office/officeart/2005/8/layout/hierarchy1"/>
    <dgm:cxn modelId="{AB85C2E1-9383-4B74-BDD2-E7664E8BA5CF}" srcId="{F14A788F-7E98-4D32-BA71-48FA3D4053AA}" destId="{27A18144-B780-4241-BECB-0B2A969B7F3E}" srcOrd="0" destOrd="0" parTransId="{AB63EE98-AEA7-48AB-B507-F11BF2A42428}" sibTransId="{C2A37517-BF35-4810-83C0-6AB546CF1A5D}"/>
    <dgm:cxn modelId="{1C29DBE1-F523-435B-96BF-8A305CF81159}" type="presOf" srcId="{631C5A18-FC2A-42DB-A1F5-3E0785DED2DA}" destId="{2EC3844C-071D-487B-B37E-22999EBB6EA8}" srcOrd="0" destOrd="0" presId="urn:microsoft.com/office/officeart/2005/8/layout/hierarchy1"/>
    <dgm:cxn modelId="{82CAF7EE-C029-4557-B84E-AB37B267A08E}" srcId="{56F074D0-2D32-4ACC-826D-D075A5A6CAD7}" destId="{A6DBC1A8-B5EB-4F68-8076-BA962E0E5A23}" srcOrd="1" destOrd="0" parTransId="{9456FA26-CECA-435B-BAC6-DB8A9B8DF82F}" sibTransId="{5AF43A08-7E1B-43CE-A5AF-5E4A9A7B495C}"/>
    <dgm:cxn modelId="{017120EA-A1DE-4F07-B235-7FEDC846178C}" type="presParOf" srcId="{5EB25223-C7D8-40B1-A624-E2AB92152E5C}" destId="{9D8E5137-083B-40BC-ABA0-11901E125C66}" srcOrd="0" destOrd="0" presId="urn:microsoft.com/office/officeart/2005/8/layout/hierarchy1"/>
    <dgm:cxn modelId="{AB177ABA-BCBA-421F-A892-E4618A094273}" type="presParOf" srcId="{9D8E5137-083B-40BC-ABA0-11901E125C66}" destId="{4E421CA0-821F-4EFB-A143-D509EA2DF51D}" srcOrd="0" destOrd="0" presId="urn:microsoft.com/office/officeart/2005/8/layout/hierarchy1"/>
    <dgm:cxn modelId="{9C288475-0AE6-44C8-92E1-A64FCC830324}" type="presParOf" srcId="{4E421CA0-821F-4EFB-A143-D509EA2DF51D}" destId="{489D7F63-CB3F-4EF2-8A84-94A580216974}" srcOrd="0" destOrd="0" presId="urn:microsoft.com/office/officeart/2005/8/layout/hierarchy1"/>
    <dgm:cxn modelId="{663CFF8F-8041-464B-A679-4AE3BAF46D5B}" type="presParOf" srcId="{4E421CA0-821F-4EFB-A143-D509EA2DF51D}" destId="{33271C9C-81A8-4413-80E0-AA980315C578}" srcOrd="1" destOrd="0" presId="urn:microsoft.com/office/officeart/2005/8/layout/hierarchy1"/>
    <dgm:cxn modelId="{EE26FCBA-9762-4838-866F-0DF49A1632AF}" type="presParOf" srcId="{9D8E5137-083B-40BC-ABA0-11901E125C66}" destId="{CEB88A0D-458F-43C2-84DF-4F13F450A84E}" srcOrd="1" destOrd="0" presId="urn:microsoft.com/office/officeart/2005/8/layout/hierarchy1"/>
    <dgm:cxn modelId="{40F0BE4B-3BF4-4B69-A472-2DBE58C3F57C}" type="presParOf" srcId="{CEB88A0D-458F-43C2-84DF-4F13F450A84E}" destId="{F0C4D124-6FB5-4FAE-845B-1E8B32C38A42}" srcOrd="0" destOrd="0" presId="urn:microsoft.com/office/officeart/2005/8/layout/hierarchy1"/>
    <dgm:cxn modelId="{100B5387-0C0B-4366-8738-44DC6C2614F3}" type="presParOf" srcId="{CEB88A0D-458F-43C2-84DF-4F13F450A84E}" destId="{1B6DF781-5DA2-45B0-B4B8-79835EBBC160}" srcOrd="1" destOrd="0" presId="urn:microsoft.com/office/officeart/2005/8/layout/hierarchy1"/>
    <dgm:cxn modelId="{10F6C26E-A14C-4803-B40C-8F33EE16B5C4}" type="presParOf" srcId="{1B6DF781-5DA2-45B0-B4B8-79835EBBC160}" destId="{4F26DDCE-8DD2-437C-B9DB-C225971B56D0}" srcOrd="0" destOrd="0" presId="urn:microsoft.com/office/officeart/2005/8/layout/hierarchy1"/>
    <dgm:cxn modelId="{AE684661-811A-45E0-A10F-974FDB1A198E}" type="presParOf" srcId="{4F26DDCE-8DD2-437C-B9DB-C225971B56D0}" destId="{6B7F72EB-CC70-49FF-AC32-4116AAB9E533}" srcOrd="0" destOrd="0" presId="urn:microsoft.com/office/officeart/2005/8/layout/hierarchy1"/>
    <dgm:cxn modelId="{6B7E53C6-8DCD-410B-8064-1B80858BF00B}" type="presParOf" srcId="{4F26DDCE-8DD2-437C-B9DB-C225971B56D0}" destId="{F9346948-D400-41A4-AD5A-184D38DE0096}" srcOrd="1" destOrd="0" presId="urn:microsoft.com/office/officeart/2005/8/layout/hierarchy1"/>
    <dgm:cxn modelId="{530026FC-A043-4050-8AF5-F455A318DC79}" type="presParOf" srcId="{1B6DF781-5DA2-45B0-B4B8-79835EBBC160}" destId="{890238AE-8008-4DF1-A905-033C31636ED8}" srcOrd="1" destOrd="0" presId="urn:microsoft.com/office/officeart/2005/8/layout/hierarchy1"/>
    <dgm:cxn modelId="{9173B16F-B9A4-465D-AACC-542521F59291}" type="presParOf" srcId="{890238AE-8008-4DF1-A905-033C31636ED8}" destId="{52178F0D-B61A-4FBF-B0BE-766575E3E910}" srcOrd="0" destOrd="0" presId="urn:microsoft.com/office/officeart/2005/8/layout/hierarchy1"/>
    <dgm:cxn modelId="{5880E109-37FE-4961-8035-E452A1134DCB}" type="presParOf" srcId="{890238AE-8008-4DF1-A905-033C31636ED8}" destId="{DF82EA21-8274-4FAE-A0F9-74202CCF3975}" srcOrd="1" destOrd="0" presId="urn:microsoft.com/office/officeart/2005/8/layout/hierarchy1"/>
    <dgm:cxn modelId="{E2783735-9C67-42D3-8702-D6F78DADA839}" type="presParOf" srcId="{DF82EA21-8274-4FAE-A0F9-74202CCF3975}" destId="{C0DFA586-11C5-44D1-8DBB-25C23F4F77A8}" srcOrd="0" destOrd="0" presId="urn:microsoft.com/office/officeart/2005/8/layout/hierarchy1"/>
    <dgm:cxn modelId="{7CD59C09-AE44-4A98-98AF-FD6C97D6F145}" type="presParOf" srcId="{C0DFA586-11C5-44D1-8DBB-25C23F4F77A8}" destId="{9B99B885-3E26-4DDB-A409-F3663F62A159}" srcOrd="0" destOrd="0" presId="urn:microsoft.com/office/officeart/2005/8/layout/hierarchy1"/>
    <dgm:cxn modelId="{F6692304-5F3E-48D0-A2C4-CA3DFB70521A}" type="presParOf" srcId="{C0DFA586-11C5-44D1-8DBB-25C23F4F77A8}" destId="{CF1BB2F4-D01E-457F-B597-ADEB7D30107B}" srcOrd="1" destOrd="0" presId="urn:microsoft.com/office/officeart/2005/8/layout/hierarchy1"/>
    <dgm:cxn modelId="{C09E5F02-6A60-4685-9EA9-F426EFFDD576}" type="presParOf" srcId="{DF82EA21-8274-4FAE-A0F9-74202CCF3975}" destId="{873D6A73-9540-458F-9825-E03AA35E1E13}" srcOrd="1" destOrd="0" presId="urn:microsoft.com/office/officeart/2005/8/layout/hierarchy1"/>
    <dgm:cxn modelId="{686673C7-CDF7-47C7-9FBF-BAC821DA87E3}" type="presParOf" srcId="{890238AE-8008-4DF1-A905-033C31636ED8}" destId="{0B6B1F09-36C1-40AC-BCB4-38C06F9FE4F4}" srcOrd="2" destOrd="0" presId="urn:microsoft.com/office/officeart/2005/8/layout/hierarchy1"/>
    <dgm:cxn modelId="{6FB765DC-0EBD-47AE-9832-72784122C7C7}" type="presParOf" srcId="{890238AE-8008-4DF1-A905-033C31636ED8}" destId="{3D55145C-A1A2-40B6-A0AB-89601EE81780}" srcOrd="3" destOrd="0" presId="urn:microsoft.com/office/officeart/2005/8/layout/hierarchy1"/>
    <dgm:cxn modelId="{0CE60274-6B68-461F-8AEC-694EDC0AE46B}" type="presParOf" srcId="{3D55145C-A1A2-40B6-A0AB-89601EE81780}" destId="{A066B2E9-26B9-452E-AE8E-264FC6D7D37E}" srcOrd="0" destOrd="0" presId="urn:microsoft.com/office/officeart/2005/8/layout/hierarchy1"/>
    <dgm:cxn modelId="{56AF880B-230E-4DE8-B7F5-9FDE62DB98FB}" type="presParOf" srcId="{A066B2E9-26B9-452E-AE8E-264FC6D7D37E}" destId="{14403801-517F-412D-9C1A-5EC7266C4735}" srcOrd="0" destOrd="0" presId="urn:microsoft.com/office/officeart/2005/8/layout/hierarchy1"/>
    <dgm:cxn modelId="{FCBB0F3E-50F2-4BD9-900C-91364DDD0262}" type="presParOf" srcId="{A066B2E9-26B9-452E-AE8E-264FC6D7D37E}" destId="{A07AC788-3FD2-459B-AB5E-643DEA2DF646}" srcOrd="1" destOrd="0" presId="urn:microsoft.com/office/officeart/2005/8/layout/hierarchy1"/>
    <dgm:cxn modelId="{C626B8FD-E451-4368-AFB7-1C628EA8641F}" type="presParOf" srcId="{3D55145C-A1A2-40B6-A0AB-89601EE81780}" destId="{EDA112E3-211D-490E-8881-B9D8D2A73165}" srcOrd="1" destOrd="0" presId="urn:microsoft.com/office/officeart/2005/8/layout/hierarchy1"/>
    <dgm:cxn modelId="{A5EC7BCA-623C-4E92-94BE-0BA5BC709F09}" type="presParOf" srcId="{EDA112E3-211D-490E-8881-B9D8D2A73165}" destId="{4BA11AA0-91A9-4A6D-BD63-3997979C1A29}" srcOrd="0" destOrd="0" presId="urn:microsoft.com/office/officeart/2005/8/layout/hierarchy1"/>
    <dgm:cxn modelId="{BFDD248D-6A90-47E6-99D7-8FDA1864DC19}" type="presParOf" srcId="{EDA112E3-211D-490E-8881-B9D8D2A73165}" destId="{2A8DAA54-2B7B-415F-9086-76283842BB98}" srcOrd="1" destOrd="0" presId="urn:microsoft.com/office/officeart/2005/8/layout/hierarchy1"/>
    <dgm:cxn modelId="{0DC29DEA-B6A1-4B23-8AE9-0B71257E449F}" type="presParOf" srcId="{2A8DAA54-2B7B-415F-9086-76283842BB98}" destId="{9DE3A041-759F-4FBE-AB4C-60ABB596B608}" srcOrd="0" destOrd="0" presId="urn:microsoft.com/office/officeart/2005/8/layout/hierarchy1"/>
    <dgm:cxn modelId="{5D378DA4-3809-4CE6-B4DE-B1BA0C7D4A84}" type="presParOf" srcId="{9DE3A041-759F-4FBE-AB4C-60ABB596B608}" destId="{7CD469E3-EB8C-40A7-AADD-F1D2F834774E}" srcOrd="0" destOrd="0" presId="urn:microsoft.com/office/officeart/2005/8/layout/hierarchy1"/>
    <dgm:cxn modelId="{E91F6CD2-8E18-42E2-B875-4BD2FE613193}" type="presParOf" srcId="{9DE3A041-759F-4FBE-AB4C-60ABB596B608}" destId="{9A44B6E6-0BE1-4D72-A254-B3371386E99F}" srcOrd="1" destOrd="0" presId="urn:microsoft.com/office/officeart/2005/8/layout/hierarchy1"/>
    <dgm:cxn modelId="{894FBC0E-C228-4E44-980C-0AFA83387981}" type="presParOf" srcId="{2A8DAA54-2B7B-415F-9086-76283842BB98}" destId="{0DF75C4D-81B0-4DA5-8F1B-69F84613C237}" srcOrd="1" destOrd="0" presId="urn:microsoft.com/office/officeart/2005/8/layout/hierarchy1"/>
    <dgm:cxn modelId="{87586352-0FAA-4C42-9568-618CC1FED11F}" type="presParOf" srcId="{EDA112E3-211D-490E-8881-B9D8D2A73165}" destId="{885113D1-1D1F-4F16-A354-8DEED906CE71}" srcOrd="2" destOrd="0" presId="urn:microsoft.com/office/officeart/2005/8/layout/hierarchy1"/>
    <dgm:cxn modelId="{55F053D3-5705-4D4E-B651-996AB0B67335}" type="presParOf" srcId="{EDA112E3-211D-490E-8881-B9D8D2A73165}" destId="{1093B53E-6C2B-4E73-B0C8-CD57D8B3AC7C}" srcOrd="3" destOrd="0" presId="urn:microsoft.com/office/officeart/2005/8/layout/hierarchy1"/>
    <dgm:cxn modelId="{13CCF41A-54C8-4FCC-98C7-40B61802F6BE}" type="presParOf" srcId="{1093B53E-6C2B-4E73-B0C8-CD57D8B3AC7C}" destId="{D1A11365-6FEA-4FAB-85E5-2788B288832F}" srcOrd="0" destOrd="0" presId="urn:microsoft.com/office/officeart/2005/8/layout/hierarchy1"/>
    <dgm:cxn modelId="{5E6CF9C3-CE78-428A-AA52-42F6FDF26391}" type="presParOf" srcId="{D1A11365-6FEA-4FAB-85E5-2788B288832F}" destId="{FE0EA155-F75D-491E-BD5A-9E2401D59E07}" srcOrd="0" destOrd="0" presId="urn:microsoft.com/office/officeart/2005/8/layout/hierarchy1"/>
    <dgm:cxn modelId="{B8AF9926-4AE6-4061-9C99-A6EDB98CA83E}" type="presParOf" srcId="{D1A11365-6FEA-4FAB-85E5-2788B288832F}" destId="{9F4B1A64-7490-4250-ADB4-50FCB659C4B0}" srcOrd="1" destOrd="0" presId="urn:microsoft.com/office/officeart/2005/8/layout/hierarchy1"/>
    <dgm:cxn modelId="{951DF1E5-1175-42A8-83D7-CC35A3BF0036}" type="presParOf" srcId="{1093B53E-6C2B-4E73-B0C8-CD57D8B3AC7C}" destId="{65FB0661-0832-4723-8240-6A42A4F61719}" srcOrd="1" destOrd="0" presId="urn:microsoft.com/office/officeart/2005/8/layout/hierarchy1"/>
    <dgm:cxn modelId="{A186AD8E-B8AD-4D26-B49B-BCBCACE67A41}" type="presParOf" srcId="{EDA112E3-211D-490E-8881-B9D8D2A73165}" destId="{94AAE520-F7FF-4785-90F0-0B8250A9F23E}" srcOrd="4" destOrd="0" presId="urn:microsoft.com/office/officeart/2005/8/layout/hierarchy1"/>
    <dgm:cxn modelId="{6427DAAA-230D-47E8-98A6-35686F290D90}" type="presParOf" srcId="{EDA112E3-211D-490E-8881-B9D8D2A73165}" destId="{E8371D8D-3F0F-4856-A0E9-A329FAD2444E}" srcOrd="5" destOrd="0" presId="urn:microsoft.com/office/officeart/2005/8/layout/hierarchy1"/>
    <dgm:cxn modelId="{EB1402F9-5F07-41AE-976B-7E421ED5C69A}" type="presParOf" srcId="{E8371D8D-3F0F-4856-A0E9-A329FAD2444E}" destId="{2248F361-F365-4283-BA1E-E73181CFC4B2}" srcOrd="0" destOrd="0" presId="urn:microsoft.com/office/officeart/2005/8/layout/hierarchy1"/>
    <dgm:cxn modelId="{8F140252-F571-4E96-AC81-BFBDD3B1280B}" type="presParOf" srcId="{2248F361-F365-4283-BA1E-E73181CFC4B2}" destId="{B4E934F0-B374-48B2-B821-8F360E777799}" srcOrd="0" destOrd="0" presId="urn:microsoft.com/office/officeart/2005/8/layout/hierarchy1"/>
    <dgm:cxn modelId="{947A1266-D0D9-41B0-9309-719F4A53BCD3}" type="presParOf" srcId="{2248F361-F365-4283-BA1E-E73181CFC4B2}" destId="{2EC3844C-071D-487B-B37E-22999EBB6EA8}" srcOrd="1" destOrd="0" presId="urn:microsoft.com/office/officeart/2005/8/layout/hierarchy1"/>
    <dgm:cxn modelId="{BF87682F-96D1-49EB-94B1-85A9F35280EC}" type="presParOf" srcId="{E8371D8D-3F0F-4856-A0E9-A329FAD2444E}" destId="{41BBED6E-E4DD-4BD2-A21A-BAD74BA1C0E2}" srcOrd="1" destOrd="0" presId="urn:microsoft.com/office/officeart/2005/8/layout/hierarchy1"/>
    <dgm:cxn modelId="{2DCB5CF1-1709-4E24-AC08-86AFECE7D7FE}" type="presParOf" srcId="{CEB88A0D-458F-43C2-84DF-4F13F450A84E}" destId="{503530CD-7049-4314-87CB-764CF93AAD3F}" srcOrd="2" destOrd="0" presId="urn:microsoft.com/office/officeart/2005/8/layout/hierarchy1"/>
    <dgm:cxn modelId="{5D13FEC2-DF13-4B69-97A3-8DB3061A8597}" type="presParOf" srcId="{CEB88A0D-458F-43C2-84DF-4F13F450A84E}" destId="{D7FE367F-F6F4-4972-AEFD-8065745AEB08}" srcOrd="3" destOrd="0" presId="urn:microsoft.com/office/officeart/2005/8/layout/hierarchy1"/>
    <dgm:cxn modelId="{5336EAE6-BE5E-4421-9733-ADA583AAE391}" type="presParOf" srcId="{D7FE367F-F6F4-4972-AEFD-8065745AEB08}" destId="{B5881CF9-674B-4A9B-9FE8-78A47EB5975E}" srcOrd="0" destOrd="0" presId="urn:microsoft.com/office/officeart/2005/8/layout/hierarchy1"/>
    <dgm:cxn modelId="{A71C3423-42A7-40ED-9B6C-56C758EFA4DE}" type="presParOf" srcId="{B5881CF9-674B-4A9B-9FE8-78A47EB5975E}" destId="{42139D65-8FDB-4D20-9263-3BAEE5FF09F4}" srcOrd="0" destOrd="0" presId="urn:microsoft.com/office/officeart/2005/8/layout/hierarchy1"/>
    <dgm:cxn modelId="{99DEFE76-F06B-42D4-AB22-F2A3C1B31762}" type="presParOf" srcId="{B5881CF9-674B-4A9B-9FE8-78A47EB5975E}" destId="{27FCE84C-5587-44A8-B1CB-258415B3A075}" srcOrd="1" destOrd="0" presId="urn:microsoft.com/office/officeart/2005/8/layout/hierarchy1"/>
    <dgm:cxn modelId="{FC995A37-292F-4C60-A609-894517CE3813}" type="presParOf" srcId="{D7FE367F-F6F4-4972-AEFD-8065745AEB08}" destId="{DDFCD6E9-05AC-406A-ABD1-385AB28994B2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30CD-7049-4314-87CB-764CF93AAD3F}">
      <dsp:nvSpPr>
        <dsp:cNvPr id="0" name=""/>
        <dsp:cNvSpPr/>
      </dsp:nvSpPr>
      <dsp:spPr>
        <a:xfrm>
          <a:off x="3752702" y="687500"/>
          <a:ext cx="1295404" cy="332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68"/>
              </a:lnTo>
              <a:lnTo>
                <a:pt x="1295404" y="211768"/>
              </a:lnTo>
              <a:lnTo>
                <a:pt x="1295404" y="332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3C2F2-929D-4FC3-BD55-5BCE3D8EF8E2}">
      <dsp:nvSpPr>
        <dsp:cNvPr id="0" name=""/>
        <dsp:cNvSpPr/>
      </dsp:nvSpPr>
      <dsp:spPr>
        <a:xfrm>
          <a:off x="3219304" y="3049705"/>
          <a:ext cx="1781486" cy="45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05"/>
              </a:lnTo>
              <a:lnTo>
                <a:pt x="1781486" y="334005"/>
              </a:lnTo>
              <a:lnTo>
                <a:pt x="1781486" y="4543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113D1-1D1F-4F16-A354-8DEED906CE71}">
      <dsp:nvSpPr>
        <dsp:cNvPr id="0" name=""/>
        <dsp:cNvSpPr/>
      </dsp:nvSpPr>
      <dsp:spPr>
        <a:xfrm>
          <a:off x="3219304" y="3049705"/>
          <a:ext cx="105077" cy="45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05"/>
              </a:lnTo>
              <a:lnTo>
                <a:pt x="105077" y="334005"/>
              </a:lnTo>
              <a:lnTo>
                <a:pt x="105077" y="4543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11AA0-91A9-4A6D-BD63-3997979C1A29}">
      <dsp:nvSpPr>
        <dsp:cNvPr id="0" name=""/>
        <dsp:cNvSpPr/>
      </dsp:nvSpPr>
      <dsp:spPr>
        <a:xfrm>
          <a:off x="1724183" y="3049705"/>
          <a:ext cx="1495120" cy="454300"/>
        </a:xfrm>
        <a:custGeom>
          <a:avLst/>
          <a:gdLst/>
          <a:ahLst/>
          <a:cxnLst/>
          <a:rect l="0" t="0" r="0" b="0"/>
          <a:pathLst>
            <a:path>
              <a:moveTo>
                <a:pt x="1495120" y="0"/>
              </a:moveTo>
              <a:lnTo>
                <a:pt x="1495120" y="334005"/>
              </a:lnTo>
              <a:lnTo>
                <a:pt x="0" y="334005"/>
              </a:lnTo>
              <a:lnTo>
                <a:pt x="0" y="4543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B1F09-36C1-40AC-BCB4-38C06F9FE4F4}">
      <dsp:nvSpPr>
        <dsp:cNvPr id="0" name=""/>
        <dsp:cNvSpPr/>
      </dsp:nvSpPr>
      <dsp:spPr>
        <a:xfrm>
          <a:off x="2457310" y="1844132"/>
          <a:ext cx="761993" cy="381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09"/>
              </a:lnTo>
              <a:lnTo>
                <a:pt x="761993" y="260709"/>
              </a:lnTo>
              <a:lnTo>
                <a:pt x="761993" y="381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78F0D-B61A-4FBF-B0BE-766575E3E910}">
      <dsp:nvSpPr>
        <dsp:cNvPr id="0" name=""/>
        <dsp:cNvSpPr/>
      </dsp:nvSpPr>
      <dsp:spPr>
        <a:xfrm>
          <a:off x="1695304" y="1844132"/>
          <a:ext cx="762006" cy="381004"/>
        </a:xfrm>
        <a:custGeom>
          <a:avLst/>
          <a:gdLst/>
          <a:ahLst/>
          <a:cxnLst/>
          <a:rect l="0" t="0" r="0" b="0"/>
          <a:pathLst>
            <a:path>
              <a:moveTo>
                <a:pt x="762006" y="0"/>
              </a:moveTo>
              <a:lnTo>
                <a:pt x="762006" y="260709"/>
              </a:lnTo>
              <a:lnTo>
                <a:pt x="0" y="260709"/>
              </a:lnTo>
              <a:lnTo>
                <a:pt x="0" y="381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4D124-6FB5-4FAE-845B-1E8B32C38A42}">
      <dsp:nvSpPr>
        <dsp:cNvPr id="0" name=""/>
        <dsp:cNvSpPr/>
      </dsp:nvSpPr>
      <dsp:spPr>
        <a:xfrm>
          <a:off x="2457310" y="687500"/>
          <a:ext cx="1295391" cy="332063"/>
        </a:xfrm>
        <a:custGeom>
          <a:avLst/>
          <a:gdLst/>
          <a:ahLst/>
          <a:cxnLst/>
          <a:rect l="0" t="0" r="0" b="0"/>
          <a:pathLst>
            <a:path>
              <a:moveTo>
                <a:pt x="1295391" y="0"/>
              </a:moveTo>
              <a:lnTo>
                <a:pt x="1295391" y="211768"/>
              </a:lnTo>
              <a:lnTo>
                <a:pt x="0" y="211768"/>
              </a:lnTo>
              <a:lnTo>
                <a:pt x="0" y="332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D7F63-CB3F-4EF2-8A84-94A580216974}">
      <dsp:nvSpPr>
        <dsp:cNvPr id="0" name=""/>
        <dsp:cNvSpPr/>
      </dsp:nvSpPr>
      <dsp:spPr>
        <a:xfrm>
          <a:off x="3103435" y="-137067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71C9C-81A8-4413-80E0-AA980315C578}">
      <dsp:nvSpPr>
        <dsp:cNvPr id="0" name=""/>
        <dsp:cNvSpPr/>
      </dsp:nvSpPr>
      <dsp:spPr>
        <a:xfrm>
          <a:off x="3247717" y="0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HW (n=18)</a:t>
          </a:r>
        </a:p>
      </dsp:txBody>
      <dsp:txXfrm>
        <a:off x="3271868" y="24151"/>
        <a:ext cx="1250230" cy="776266"/>
      </dsp:txXfrm>
    </dsp:sp>
    <dsp:sp modelId="{6B7F72EB-CC70-49FF-AC32-4116AAB9E533}">
      <dsp:nvSpPr>
        <dsp:cNvPr id="0" name=""/>
        <dsp:cNvSpPr/>
      </dsp:nvSpPr>
      <dsp:spPr>
        <a:xfrm>
          <a:off x="1808044" y="1019564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46948-D400-41A4-AD5A-184D38DE0096}">
      <dsp:nvSpPr>
        <dsp:cNvPr id="0" name=""/>
        <dsp:cNvSpPr/>
      </dsp:nvSpPr>
      <dsp:spPr>
        <a:xfrm>
          <a:off x="1952325" y="1156631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5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Related</a:t>
          </a:r>
        </a:p>
      </dsp:txBody>
      <dsp:txXfrm>
        <a:off x="1976476" y="1180782"/>
        <a:ext cx="1250230" cy="776266"/>
      </dsp:txXfrm>
    </dsp:sp>
    <dsp:sp modelId="{9B99B885-3E26-4DDB-A409-F3663F62A159}">
      <dsp:nvSpPr>
        <dsp:cNvPr id="0" name=""/>
        <dsp:cNvSpPr/>
      </dsp:nvSpPr>
      <dsp:spPr>
        <a:xfrm>
          <a:off x="1046037" y="2225136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BB2F4-D01E-457F-B597-ADEB7D30107B}">
      <dsp:nvSpPr>
        <dsp:cNvPr id="0" name=""/>
        <dsp:cNvSpPr/>
      </dsp:nvSpPr>
      <dsp:spPr>
        <a:xfrm>
          <a:off x="1190319" y="2362204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Recurrence</a:t>
          </a:r>
        </a:p>
      </dsp:txBody>
      <dsp:txXfrm>
        <a:off x="1214470" y="2386355"/>
        <a:ext cx="1250230" cy="776266"/>
      </dsp:txXfrm>
    </dsp:sp>
    <dsp:sp modelId="{14403801-517F-412D-9C1A-5EC7266C4735}">
      <dsp:nvSpPr>
        <dsp:cNvPr id="0" name=""/>
        <dsp:cNvSpPr/>
      </dsp:nvSpPr>
      <dsp:spPr>
        <a:xfrm>
          <a:off x="2570037" y="2225136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AC788-3FD2-459B-AB5E-643DEA2DF646}">
      <dsp:nvSpPr>
        <dsp:cNvPr id="0" name=""/>
        <dsp:cNvSpPr/>
      </dsp:nvSpPr>
      <dsp:spPr>
        <a:xfrm>
          <a:off x="2714319" y="2362204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Major wound complications</a:t>
          </a:r>
        </a:p>
      </dsp:txBody>
      <dsp:txXfrm>
        <a:off x="2738470" y="2386355"/>
        <a:ext cx="1250230" cy="776266"/>
      </dsp:txXfrm>
    </dsp:sp>
    <dsp:sp modelId="{7CD469E3-EB8C-40A7-AADD-F1D2F834774E}">
      <dsp:nvSpPr>
        <dsp:cNvPr id="0" name=""/>
        <dsp:cNvSpPr/>
      </dsp:nvSpPr>
      <dsp:spPr>
        <a:xfrm>
          <a:off x="1074916" y="3504005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4B6E6-0BE1-4D72-A254-B3371386E99F}">
      <dsp:nvSpPr>
        <dsp:cNvPr id="0" name=""/>
        <dsp:cNvSpPr/>
      </dsp:nvSpPr>
      <dsp:spPr>
        <a:xfrm>
          <a:off x="1219198" y="3641072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2 mesh excisions</a:t>
          </a:r>
        </a:p>
      </dsp:txBody>
      <dsp:txXfrm>
        <a:off x="1243349" y="3665223"/>
        <a:ext cx="1250230" cy="776266"/>
      </dsp:txXfrm>
    </dsp:sp>
    <dsp:sp modelId="{FE0EA155-F75D-491E-BD5A-9E2401D59E07}">
      <dsp:nvSpPr>
        <dsp:cNvPr id="0" name=""/>
        <dsp:cNvSpPr/>
      </dsp:nvSpPr>
      <dsp:spPr>
        <a:xfrm>
          <a:off x="2675114" y="3504005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B1A64-7490-4250-ADB4-50FCB659C4B0}">
      <dsp:nvSpPr>
        <dsp:cNvPr id="0" name=""/>
        <dsp:cNvSpPr/>
      </dsp:nvSpPr>
      <dsp:spPr>
        <a:xfrm>
          <a:off x="2819396" y="3641072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 postoperative bleed</a:t>
          </a:r>
        </a:p>
      </dsp:txBody>
      <dsp:txXfrm>
        <a:off x="2843547" y="3665223"/>
        <a:ext cx="1250230" cy="776266"/>
      </dsp:txXfrm>
    </dsp:sp>
    <dsp:sp modelId="{CD598480-2E40-4E6E-B671-736238312780}">
      <dsp:nvSpPr>
        <dsp:cNvPr id="0" name=""/>
        <dsp:cNvSpPr/>
      </dsp:nvSpPr>
      <dsp:spPr>
        <a:xfrm>
          <a:off x="4351523" y="3504005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FD86B-8DCF-4A2B-9A63-4C5BC6994CDE}">
      <dsp:nvSpPr>
        <dsp:cNvPr id="0" name=""/>
        <dsp:cNvSpPr/>
      </dsp:nvSpPr>
      <dsp:spPr>
        <a:xfrm>
          <a:off x="4495805" y="3641072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 Debridement</a:t>
          </a:r>
        </a:p>
      </dsp:txBody>
      <dsp:txXfrm>
        <a:off x="4519956" y="3665223"/>
        <a:ext cx="1250230" cy="776266"/>
      </dsp:txXfrm>
    </dsp:sp>
    <dsp:sp modelId="{42139D65-8FDB-4D20-9263-3BAEE5FF09F4}">
      <dsp:nvSpPr>
        <dsp:cNvPr id="0" name=""/>
        <dsp:cNvSpPr/>
      </dsp:nvSpPr>
      <dsp:spPr>
        <a:xfrm>
          <a:off x="4398840" y="1019564"/>
          <a:ext cx="1298532" cy="8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CE84C-5587-44A8-B1CB-258415B3A075}">
      <dsp:nvSpPr>
        <dsp:cNvPr id="0" name=""/>
        <dsp:cNvSpPr/>
      </dsp:nvSpPr>
      <dsp:spPr>
        <a:xfrm>
          <a:off x="4543122" y="1156631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Unrelated</a:t>
          </a:r>
        </a:p>
      </dsp:txBody>
      <dsp:txXfrm>
        <a:off x="4567273" y="1180782"/>
        <a:ext cx="1250230" cy="776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30CD-7049-4314-87CB-764CF93AAD3F}">
      <dsp:nvSpPr>
        <dsp:cNvPr id="0" name=""/>
        <dsp:cNvSpPr/>
      </dsp:nvSpPr>
      <dsp:spPr>
        <a:xfrm>
          <a:off x="3752702" y="687500"/>
          <a:ext cx="1295404" cy="332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68"/>
              </a:lnTo>
              <a:lnTo>
                <a:pt x="1295404" y="211768"/>
              </a:lnTo>
              <a:lnTo>
                <a:pt x="1295404" y="33206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AE520-F7FF-4785-90F0-0B8250A9F23E}">
      <dsp:nvSpPr>
        <dsp:cNvPr id="0" name=""/>
        <dsp:cNvSpPr/>
      </dsp:nvSpPr>
      <dsp:spPr>
        <a:xfrm>
          <a:off x="3219304" y="3049705"/>
          <a:ext cx="1781486" cy="484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168"/>
              </a:lnTo>
              <a:lnTo>
                <a:pt x="1781486" y="364168"/>
              </a:lnTo>
              <a:lnTo>
                <a:pt x="1781486" y="484462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113D1-1D1F-4F16-A354-8DEED906CE71}">
      <dsp:nvSpPr>
        <dsp:cNvPr id="0" name=""/>
        <dsp:cNvSpPr/>
      </dsp:nvSpPr>
      <dsp:spPr>
        <a:xfrm>
          <a:off x="3219304" y="3049705"/>
          <a:ext cx="101947" cy="484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168"/>
              </a:lnTo>
              <a:lnTo>
                <a:pt x="101947" y="364168"/>
              </a:lnTo>
              <a:lnTo>
                <a:pt x="101947" y="484462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11AA0-91A9-4A6D-BD63-3997979C1A29}">
      <dsp:nvSpPr>
        <dsp:cNvPr id="0" name=""/>
        <dsp:cNvSpPr/>
      </dsp:nvSpPr>
      <dsp:spPr>
        <a:xfrm>
          <a:off x="1644856" y="3049705"/>
          <a:ext cx="1574447" cy="484462"/>
        </a:xfrm>
        <a:custGeom>
          <a:avLst/>
          <a:gdLst/>
          <a:ahLst/>
          <a:cxnLst/>
          <a:rect l="0" t="0" r="0" b="0"/>
          <a:pathLst>
            <a:path>
              <a:moveTo>
                <a:pt x="1574447" y="0"/>
              </a:moveTo>
              <a:lnTo>
                <a:pt x="1574447" y="364168"/>
              </a:lnTo>
              <a:lnTo>
                <a:pt x="0" y="364168"/>
              </a:lnTo>
              <a:lnTo>
                <a:pt x="0" y="484462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B1F09-36C1-40AC-BCB4-38C06F9FE4F4}">
      <dsp:nvSpPr>
        <dsp:cNvPr id="0" name=""/>
        <dsp:cNvSpPr/>
      </dsp:nvSpPr>
      <dsp:spPr>
        <a:xfrm>
          <a:off x="2457310" y="1844132"/>
          <a:ext cx="761993" cy="381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09"/>
              </a:lnTo>
              <a:lnTo>
                <a:pt x="761993" y="260709"/>
              </a:lnTo>
              <a:lnTo>
                <a:pt x="761993" y="38100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78F0D-B61A-4FBF-B0BE-766575E3E910}">
      <dsp:nvSpPr>
        <dsp:cNvPr id="0" name=""/>
        <dsp:cNvSpPr/>
      </dsp:nvSpPr>
      <dsp:spPr>
        <a:xfrm>
          <a:off x="1695304" y="1844132"/>
          <a:ext cx="762006" cy="381004"/>
        </a:xfrm>
        <a:custGeom>
          <a:avLst/>
          <a:gdLst/>
          <a:ahLst/>
          <a:cxnLst/>
          <a:rect l="0" t="0" r="0" b="0"/>
          <a:pathLst>
            <a:path>
              <a:moveTo>
                <a:pt x="762006" y="0"/>
              </a:moveTo>
              <a:lnTo>
                <a:pt x="762006" y="260709"/>
              </a:lnTo>
              <a:lnTo>
                <a:pt x="0" y="260709"/>
              </a:lnTo>
              <a:lnTo>
                <a:pt x="0" y="38100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4D124-6FB5-4FAE-845B-1E8B32C38A42}">
      <dsp:nvSpPr>
        <dsp:cNvPr id="0" name=""/>
        <dsp:cNvSpPr/>
      </dsp:nvSpPr>
      <dsp:spPr>
        <a:xfrm>
          <a:off x="2457310" y="687500"/>
          <a:ext cx="1295391" cy="332063"/>
        </a:xfrm>
        <a:custGeom>
          <a:avLst/>
          <a:gdLst/>
          <a:ahLst/>
          <a:cxnLst/>
          <a:rect l="0" t="0" r="0" b="0"/>
          <a:pathLst>
            <a:path>
              <a:moveTo>
                <a:pt x="1295391" y="0"/>
              </a:moveTo>
              <a:lnTo>
                <a:pt x="1295391" y="211768"/>
              </a:lnTo>
              <a:lnTo>
                <a:pt x="0" y="211768"/>
              </a:lnTo>
              <a:lnTo>
                <a:pt x="0" y="33206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D7F63-CB3F-4EF2-8A84-94A580216974}">
      <dsp:nvSpPr>
        <dsp:cNvPr id="0" name=""/>
        <dsp:cNvSpPr/>
      </dsp:nvSpPr>
      <dsp:spPr>
        <a:xfrm>
          <a:off x="3103435" y="-137067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71C9C-81A8-4413-80E0-AA980315C578}">
      <dsp:nvSpPr>
        <dsp:cNvPr id="0" name=""/>
        <dsp:cNvSpPr/>
      </dsp:nvSpPr>
      <dsp:spPr>
        <a:xfrm>
          <a:off x="3247717" y="0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MW (n=17)</a:t>
          </a:r>
        </a:p>
      </dsp:txBody>
      <dsp:txXfrm>
        <a:off x="3271868" y="24151"/>
        <a:ext cx="1250230" cy="776266"/>
      </dsp:txXfrm>
    </dsp:sp>
    <dsp:sp modelId="{6B7F72EB-CC70-49FF-AC32-4116AAB9E533}">
      <dsp:nvSpPr>
        <dsp:cNvPr id="0" name=""/>
        <dsp:cNvSpPr/>
      </dsp:nvSpPr>
      <dsp:spPr>
        <a:xfrm>
          <a:off x="1808044" y="1019564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46948-D400-41A4-AD5A-184D38DE0096}">
      <dsp:nvSpPr>
        <dsp:cNvPr id="0" name=""/>
        <dsp:cNvSpPr/>
      </dsp:nvSpPr>
      <dsp:spPr>
        <a:xfrm>
          <a:off x="1952325" y="1156631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8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Related</a:t>
          </a:r>
        </a:p>
      </dsp:txBody>
      <dsp:txXfrm>
        <a:off x="1976476" y="1180782"/>
        <a:ext cx="1250230" cy="776266"/>
      </dsp:txXfrm>
    </dsp:sp>
    <dsp:sp modelId="{9B99B885-3E26-4DDB-A409-F3663F62A159}">
      <dsp:nvSpPr>
        <dsp:cNvPr id="0" name=""/>
        <dsp:cNvSpPr/>
      </dsp:nvSpPr>
      <dsp:spPr>
        <a:xfrm>
          <a:off x="1046037" y="2225136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BB2F4-D01E-457F-B597-ADEB7D30107B}">
      <dsp:nvSpPr>
        <dsp:cNvPr id="0" name=""/>
        <dsp:cNvSpPr/>
      </dsp:nvSpPr>
      <dsp:spPr>
        <a:xfrm>
          <a:off x="1190319" y="2362204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Recurrence</a:t>
          </a:r>
        </a:p>
      </dsp:txBody>
      <dsp:txXfrm>
        <a:off x="1214470" y="2386355"/>
        <a:ext cx="1250230" cy="776266"/>
      </dsp:txXfrm>
    </dsp:sp>
    <dsp:sp modelId="{14403801-517F-412D-9C1A-5EC7266C4735}">
      <dsp:nvSpPr>
        <dsp:cNvPr id="0" name=""/>
        <dsp:cNvSpPr/>
      </dsp:nvSpPr>
      <dsp:spPr>
        <a:xfrm>
          <a:off x="2570037" y="2225136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AC788-3FD2-459B-AB5E-643DEA2DF646}">
      <dsp:nvSpPr>
        <dsp:cNvPr id="0" name=""/>
        <dsp:cNvSpPr/>
      </dsp:nvSpPr>
      <dsp:spPr>
        <a:xfrm>
          <a:off x="2714319" y="2362204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Major wound complications</a:t>
          </a:r>
        </a:p>
      </dsp:txBody>
      <dsp:txXfrm>
        <a:off x="2738470" y="2386355"/>
        <a:ext cx="1250230" cy="776266"/>
      </dsp:txXfrm>
    </dsp:sp>
    <dsp:sp modelId="{7CD469E3-EB8C-40A7-AADD-F1D2F834774E}">
      <dsp:nvSpPr>
        <dsp:cNvPr id="0" name=""/>
        <dsp:cNvSpPr/>
      </dsp:nvSpPr>
      <dsp:spPr>
        <a:xfrm>
          <a:off x="995589" y="3534168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4B6E6-0BE1-4D72-A254-B3371386E99F}">
      <dsp:nvSpPr>
        <dsp:cNvPr id="0" name=""/>
        <dsp:cNvSpPr/>
      </dsp:nvSpPr>
      <dsp:spPr>
        <a:xfrm>
          <a:off x="1139871" y="3671235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Mesh excisions</a:t>
          </a:r>
        </a:p>
      </dsp:txBody>
      <dsp:txXfrm>
        <a:off x="1164022" y="3695386"/>
        <a:ext cx="1250230" cy="776266"/>
      </dsp:txXfrm>
    </dsp:sp>
    <dsp:sp modelId="{FE0EA155-F75D-491E-BD5A-9E2401D59E07}">
      <dsp:nvSpPr>
        <dsp:cNvPr id="0" name=""/>
        <dsp:cNvSpPr/>
      </dsp:nvSpPr>
      <dsp:spPr>
        <a:xfrm>
          <a:off x="2671985" y="3534168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B1A64-7490-4250-ADB4-50FCB659C4B0}">
      <dsp:nvSpPr>
        <dsp:cNvPr id="0" name=""/>
        <dsp:cNvSpPr/>
      </dsp:nvSpPr>
      <dsp:spPr>
        <a:xfrm>
          <a:off x="2816266" y="3671235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 Postoperative bleed</a:t>
          </a:r>
        </a:p>
      </dsp:txBody>
      <dsp:txXfrm>
        <a:off x="2840417" y="3695386"/>
        <a:ext cx="1250230" cy="776266"/>
      </dsp:txXfrm>
    </dsp:sp>
    <dsp:sp modelId="{B4E934F0-B374-48B2-B821-8F360E777799}">
      <dsp:nvSpPr>
        <dsp:cNvPr id="0" name=""/>
        <dsp:cNvSpPr/>
      </dsp:nvSpPr>
      <dsp:spPr>
        <a:xfrm>
          <a:off x="4351523" y="3534168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3844C-071D-487B-B37E-22999EBB6EA8}">
      <dsp:nvSpPr>
        <dsp:cNvPr id="0" name=""/>
        <dsp:cNvSpPr/>
      </dsp:nvSpPr>
      <dsp:spPr>
        <a:xfrm>
          <a:off x="4495805" y="3671235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Debridement</a:t>
          </a:r>
        </a:p>
      </dsp:txBody>
      <dsp:txXfrm>
        <a:off x="4519956" y="3695386"/>
        <a:ext cx="1250230" cy="776266"/>
      </dsp:txXfrm>
    </dsp:sp>
    <dsp:sp modelId="{42139D65-8FDB-4D20-9263-3BAEE5FF09F4}">
      <dsp:nvSpPr>
        <dsp:cNvPr id="0" name=""/>
        <dsp:cNvSpPr/>
      </dsp:nvSpPr>
      <dsp:spPr>
        <a:xfrm>
          <a:off x="4398840" y="1019564"/>
          <a:ext cx="1298532" cy="824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CE84C-5587-44A8-B1CB-258415B3A075}">
      <dsp:nvSpPr>
        <dsp:cNvPr id="0" name=""/>
        <dsp:cNvSpPr/>
      </dsp:nvSpPr>
      <dsp:spPr>
        <a:xfrm>
          <a:off x="4543122" y="1156631"/>
          <a:ext cx="1298532" cy="8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9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Unrelated</a:t>
          </a:r>
        </a:p>
      </dsp:txBody>
      <dsp:txXfrm>
        <a:off x="4567273" y="1180782"/>
        <a:ext cx="1250230" cy="77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9CD5-D962-4CE6-B084-B7B9F527C809}" type="datetimeFigureOut">
              <a:rPr lang="en-US" smtClean="0"/>
              <a:t>2/21/26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2DFA-04F6-4713-86A1-47E953577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8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CB8AF-65F8-6B06-DB1C-CD259975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2CFC1-9084-58A8-0AE7-CFD0A673D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4FD01-5049-7DA8-71EC-32CCFE5C4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 1 year, post- 1 year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745CC-2AB6-8F9F-C1AE-2CAC34114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A9092-465D-EE82-FC26-9E3070C0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458FE-39E5-466C-DE9F-1C6FD984F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04B81-A571-4D6D-1CA5-C442B0F74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 1 year, post- 1 year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2D2AD-9E77-CD03-7844-8F212CDC4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4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FD8B3-973E-B46D-FB1C-FE83B90B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87FE1-253D-05B3-0EE3-55F371B1A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EC1DB-3D40-8D58-084A-027484786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 1 year, post- 1 year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C8773-2603-640C-2C08-CA8BADF55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8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BFD32-8B2B-9FEA-F296-55912A661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47B0D-D1AF-4C27-810D-FDB003DA3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FCEA3-2BB1-AB42-0DBA-6CFF67CD2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 1 year, post- 1 year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416EF-DB2C-26D5-6CC0-53AFBD9D0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72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27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FF72-6A13-FAD5-E6C3-F7F0C3CB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2DD5D6-D4C0-8E32-F448-9B3258600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21A0F-67C4-7754-2BEA-7A7547851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4F48E-39E9-E20A-1421-FE4013251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no 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4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2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0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0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8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3A93-C991-D950-62CF-C6DD788FD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79E05-12B2-2E62-2389-088808400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D678C-7B1D-39C1-EA75-2C1CDC6A9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 1 year, post- 1 year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DE027-747B-93FF-33A6-A20909B75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4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43B2-5CB7-E91B-53A2-96C36EDF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2D0C8-C6FF-54F3-28D9-F3840A438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AEB27-F930-B243-9103-17315E72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 1 year, post- 1 year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0BCA5-A616-87E4-2394-F0C8F478E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9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4A91-767E-6849-67FA-55A59D33F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64F2F-3796-420A-37E0-6CB51DFC2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10FE2-E742-5AFF-7B72-649F8D535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 1 year, post- 1 year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91690-975D-96A3-F52F-39AAE14CC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4" y="2862944"/>
            <a:ext cx="3237801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52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5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905001" cy="2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8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365125"/>
            <a:ext cx="12188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8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5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6" y="2438400"/>
            <a:ext cx="6016764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601200" y="4648200"/>
            <a:ext cx="2590801" cy="2209800"/>
            <a:chOff x="9601200" y="4648200"/>
            <a:chExt cx="2590801" cy="22098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35" b="19355"/>
            <a:stretch/>
          </p:blipFill>
          <p:spPr>
            <a:xfrm>
              <a:off x="10058401" y="4953000"/>
              <a:ext cx="2133600" cy="1905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9601200" y="4648200"/>
              <a:ext cx="2590800" cy="2209800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34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70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6.sv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629" y="736600"/>
            <a:ext cx="11628741" cy="2387600"/>
          </a:xfrm>
        </p:spPr>
        <p:txBody>
          <a:bodyPr/>
          <a:lstStyle/>
          <a:p>
            <a:r>
              <a:rPr lang="en-US" sz="4000" b="1" dirty="0"/>
              <a:t>Long-Term Outcomes of Heavy-weight Mesh vs Medium-weight Mesh in Open Ventral Hernia Repair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11377"/>
            <a:ext cx="7510397" cy="3124200"/>
          </a:xfrm>
        </p:spPr>
        <p:txBody>
          <a:bodyPr>
            <a:normAutofit/>
          </a:bodyPr>
          <a:lstStyle/>
          <a:p>
            <a:r>
              <a:rPr lang="en-US" sz="1800" b="1" dirty="0"/>
              <a:t>Feb 22, 2026</a:t>
            </a:r>
          </a:p>
          <a:p>
            <a:r>
              <a:rPr lang="en-US" sz="1400" b="1" dirty="0"/>
              <a:t>William Bennett, Ji Woo Han, Sara Maskal, Ouen Mali, Ava Moe, Li-Ching Huang, Benjamin Miller, Lucas Beffa, Ajita Prabhu, Clayton Petro, Michael Rosen, David Krpata</a:t>
            </a:r>
          </a:p>
          <a:p>
            <a:r>
              <a:rPr lang="en-US" sz="1200" b="1" dirty="0"/>
              <a:t>Division of Abdominal Wall Reconstruction and Hernia Surgery; Cleveland Clinic</a:t>
            </a:r>
          </a:p>
          <a:p>
            <a:r>
              <a:rPr lang="en-US" sz="1200" b="1" dirty="0"/>
              <a:t>Lerner College of Medicine at the Case Western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63231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6DFB-E7AB-F3F8-4F98-38A26E2D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58131"/>
            <a:ext cx="8229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1. Long-Term follow-up of registry-embedded RCT</a:t>
            </a:r>
          </a:p>
          <a:p>
            <a:pPr lvl="1"/>
            <a:r>
              <a:rPr lang="en-US" sz="2400" dirty="0"/>
              <a:t>&lt;20 cm defect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Clean cases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350 participants from March 2017 – April 2019</a:t>
            </a:r>
          </a:p>
          <a:p>
            <a:pPr marL="395288" indent="-395288">
              <a:buNone/>
            </a:pPr>
            <a:r>
              <a:rPr lang="en-US" sz="2800" dirty="0">
                <a:latin typeface="Arial"/>
                <a:cs typeface="Arial"/>
              </a:rPr>
              <a:t>2. Data capture effort for all participants at our institution 5- and 6-year marks.</a:t>
            </a:r>
          </a:p>
          <a:p>
            <a:pPr lvl="1"/>
            <a:r>
              <a:rPr lang="en-US" sz="2400" dirty="0"/>
              <a:t>Patient-surveys captured once</a:t>
            </a:r>
          </a:p>
          <a:p>
            <a:pPr lvl="1"/>
            <a:r>
              <a:rPr lang="en-US" sz="2400" dirty="0"/>
              <a:t>Medical records captured multiple times</a:t>
            </a:r>
          </a:p>
          <a:p>
            <a:pPr lvl="1"/>
            <a:r>
              <a:rPr lang="en-US" sz="2400" dirty="0"/>
              <a:t>All results tracked in ACHQC</a:t>
            </a:r>
          </a:p>
          <a:p>
            <a:pPr lvl="1"/>
            <a:r>
              <a:rPr lang="en-US" sz="2400" dirty="0"/>
              <a:t>Longer term follow-up (if available) was also captured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724EBE-0E00-4718-6019-1E8E1950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280"/>
            <a:ext cx="12192000" cy="1325563"/>
          </a:xfrm>
        </p:spPr>
        <p:txBody>
          <a:bodyPr/>
          <a:lstStyle/>
          <a:p>
            <a:pPr algn="l"/>
            <a:r>
              <a:rPr lang="en-US" sz="4800" dirty="0">
                <a:latin typeface="Arial"/>
                <a:cs typeface="Arial"/>
              </a:rPr>
              <a:t>   Methods</a:t>
            </a:r>
          </a:p>
        </p:txBody>
      </p:sp>
      <p:pic>
        <p:nvPicPr>
          <p:cNvPr id="6" name="Picture 5" descr="A blue and green logo&#10;&#10;AI-generated content may be incorrect.">
            <a:extLst>
              <a:ext uri="{FF2B5EF4-FFF2-40B4-BE49-F238E27FC236}">
                <a16:creationId xmlns:a16="http://schemas.microsoft.com/office/drawing/2014/main" id="{2C8A325C-DB6E-540E-7593-27870015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46" y="4038600"/>
            <a:ext cx="3382242" cy="1066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0D1731-A84D-7F04-15D0-12A171555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286000"/>
            <a:ext cx="3352088" cy="78614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7079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91ABD37-93BD-74DF-E8E6-D1C50D69C9C9}"/>
              </a:ext>
            </a:extLst>
          </p:cNvPr>
          <p:cNvGrpSpPr/>
          <p:nvPr/>
        </p:nvGrpSpPr>
        <p:grpSpPr>
          <a:xfrm>
            <a:off x="247177" y="1104887"/>
            <a:ext cx="6192836" cy="5649807"/>
            <a:chOff x="169023" y="1241657"/>
            <a:chExt cx="6192836" cy="56498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872A61-39CB-48A0-DADD-8A462E2E5EDC}"/>
                </a:ext>
              </a:extLst>
            </p:cNvPr>
            <p:cNvGrpSpPr/>
            <p:nvPr/>
          </p:nvGrpSpPr>
          <p:grpSpPr>
            <a:xfrm>
              <a:off x="169023" y="1524000"/>
              <a:ext cx="6192836" cy="5367464"/>
              <a:chOff x="608215" y="1600200"/>
              <a:chExt cx="6192836" cy="536746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91AA208-5299-D664-2246-41FE1283E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599" y="2375877"/>
                <a:ext cx="6191452" cy="459178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FA70E5-7DE8-2858-FC59-B5FAB0FE4AFC}"/>
                  </a:ext>
                </a:extLst>
              </p:cNvPr>
              <p:cNvSpPr/>
              <p:nvPr/>
            </p:nvSpPr>
            <p:spPr>
              <a:xfrm>
                <a:off x="762000" y="1600200"/>
                <a:ext cx="46482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97DF42-5D0A-37EB-05EB-B0581348CEDE}"/>
                  </a:ext>
                </a:extLst>
              </p:cNvPr>
              <p:cNvSpPr/>
              <p:nvPr/>
            </p:nvSpPr>
            <p:spPr>
              <a:xfrm>
                <a:off x="608215" y="2514600"/>
                <a:ext cx="3048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79592F-4A74-D7AF-25CE-BFD792343ADC}"/>
                </a:ext>
              </a:extLst>
            </p:cNvPr>
            <p:cNvSpPr txBox="1"/>
            <p:nvPr/>
          </p:nvSpPr>
          <p:spPr>
            <a:xfrm>
              <a:off x="634879" y="1241657"/>
              <a:ext cx="34916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HerQLes</a:t>
              </a:r>
            </a:p>
            <a:p>
              <a:r>
                <a:rPr lang="en-US" sz="1600" dirty="0">
                  <a:solidFill>
                    <a:schemeClr val="bg2"/>
                  </a:solidFill>
                </a:rPr>
                <a:t>Hernia-related Quality of Life Survey</a:t>
              </a:r>
            </a:p>
            <a:p>
              <a:r>
                <a:rPr lang="en-US" sz="1600" dirty="0">
                  <a:solidFill>
                    <a:schemeClr val="bg2"/>
                  </a:solidFill>
                </a:rPr>
                <a:t>Range 0-100</a:t>
              </a:r>
            </a:p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Higher Score</a:t>
              </a:r>
              <a:r>
                <a:rPr lang="en-US" sz="1600" dirty="0">
                  <a:solidFill>
                    <a:schemeClr val="bg2"/>
                  </a:solidFill>
                </a:rPr>
                <a:t> = 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Better QoL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FE3B4C-D57F-3E9B-D64D-0A566A4F8CD8}"/>
              </a:ext>
            </a:extLst>
          </p:cNvPr>
          <p:cNvGrpSpPr/>
          <p:nvPr/>
        </p:nvGrpSpPr>
        <p:grpSpPr>
          <a:xfrm>
            <a:off x="6601069" y="1171719"/>
            <a:ext cx="5511134" cy="3021821"/>
            <a:chOff x="6488596" y="1380606"/>
            <a:chExt cx="5511134" cy="30218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CE7C30-DA8A-6FA6-F617-C0E3D22D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827"/>
            <a:stretch>
              <a:fillRect/>
            </a:stretch>
          </p:blipFill>
          <p:spPr>
            <a:xfrm>
              <a:off x="6488596" y="2478556"/>
              <a:ext cx="5511134" cy="19238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DF9B64-23D5-CE93-7763-BE9362A58ABB}"/>
                </a:ext>
              </a:extLst>
            </p:cNvPr>
            <p:cNvSpPr txBox="1"/>
            <p:nvPr/>
          </p:nvSpPr>
          <p:spPr>
            <a:xfrm>
              <a:off x="6488596" y="1380606"/>
              <a:ext cx="2996333" cy="120032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NIH PROMIS 3a</a:t>
              </a:r>
            </a:p>
            <a:p>
              <a:r>
                <a:rPr lang="en-US" sz="1600" dirty="0">
                  <a:solidFill>
                    <a:schemeClr val="bg2"/>
                  </a:solidFill>
                </a:rPr>
                <a:t>Short-Form Pain Intensity (v1)</a:t>
              </a:r>
            </a:p>
            <a:p>
              <a:r>
                <a:rPr lang="en-US" sz="1600" dirty="0">
                  <a:solidFill>
                    <a:schemeClr val="bg2"/>
                  </a:solidFill>
                </a:rPr>
                <a:t>Range 30.7-71.8</a:t>
              </a:r>
              <a:endParaRPr lang="en-US" sz="1600" dirty="0">
                <a:solidFill>
                  <a:schemeClr val="bg2"/>
                </a:solidFill>
                <a:cs typeface="Arial"/>
              </a:endParaRPr>
            </a:p>
            <a:p>
              <a:r>
                <a:rPr lang="en-US" sz="1600" dirty="0">
                  <a:solidFill>
                    <a:srgbClr val="FF0000"/>
                  </a:solidFill>
                </a:rPr>
                <a:t>Higher Score </a:t>
              </a:r>
              <a:r>
                <a:rPr lang="en-US" sz="1600" dirty="0">
                  <a:solidFill>
                    <a:schemeClr val="bg2"/>
                  </a:solidFill>
                </a:rPr>
                <a:t>= </a:t>
              </a:r>
              <a:r>
                <a:rPr lang="en-US" sz="1600" dirty="0">
                  <a:solidFill>
                    <a:srgbClr val="FF0000"/>
                  </a:solidFill>
                </a:rPr>
                <a:t>More Pain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D6D5489-3BEC-E085-621C-37BC872B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 </a:t>
            </a:r>
            <a:r>
              <a:rPr lang="en-US" sz="4800" dirty="0">
                <a:latin typeface="Arial"/>
                <a:cs typeface="Arial"/>
              </a:rPr>
              <a:t>Methods: Patient Reported Outcomes</a:t>
            </a:r>
          </a:p>
        </p:txBody>
      </p:sp>
    </p:spTree>
    <p:extLst>
      <p:ext uri="{BB962C8B-B14F-4D97-AF65-F5344CB8AC3E}">
        <p14:creationId xmlns:p14="http://schemas.microsoft.com/office/powerpoint/2010/main" val="26635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3EE75A2-A40B-1A0F-2CD3-C54FFCBAA466}"/>
              </a:ext>
            </a:extLst>
          </p:cNvPr>
          <p:cNvGrpSpPr/>
          <p:nvPr/>
        </p:nvGrpSpPr>
        <p:grpSpPr>
          <a:xfrm>
            <a:off x="5156101" y="1234798"/>
            <a:ext cx="4117154" cy="1837260"/>
            <a:chOff x="5156101" y="1234798"/>
            <a:chExt cx="4117154" cy="183726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8F9745E-E4B6-C781-8F6D-7553EA70AD73}"/>
                </a:ext>
              </a:extLst>
            </p:cNvPr>
            <p:cNvSpPr/>
            <p:nvPr/>
          </p:nvSpPr>
          <p:spPr>
            <a:xfrm>
              <a:off x="5156101" y="1234798"/>
              <a:ext cx="4048223" cy="18372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FE45D7-65DF-544A-B9F5-9222C869B3BB}"/>
                </a:ext>
              </a:extLst>
            </p:cNvPr>
            <p:cNvSpPr txBox="1"/>
            <p:nvPr/>
          </p:nvSpPr>
          <p:spPr>
            <a:xfrm>
              <a:off x="7119921" y="1277681"/>
              <a:ext cx="17219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PROs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4B8BEA-DDF3-B69C-E727-33A60140B512}"/>
                </a:ext>
              </a:extLst>
            </p:cNvPr>
            <p:cNvSpPr txBox="1"/>
            <p:nvPr/>
          </p:nvSpPr>
          <p:spPr>
            <a:xfrm>
              <a:off x="7031551" y="1905000"/>
              <a:ext cx="22417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Hernia QoL (HerQLes)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Pain (PROMIS 3a)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Recurrence/Bulge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Reoperation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31C45B-A8A3-98FA-6512-5D700675729F}"/>
              </a:ext>
            </a:extLst>
          </p:cNvPr>
          <p:cNvSpPr/>
          <p:nvPr/>
        </p:nvSpPr>
        <p:spPr>
          <a:xfrm>
            <a:off x="5161006" y="3681657"/>
            <a:ext cx="4048223" cy="20333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D60A2-DA10-6F0B-16A8-C8318CD0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22"/>
            <a:ext cx="12192000" cy="1325563"/>
          </a:xfrm>
        </p:spPr>
        <p:txBody>
          <a:bodyPr/>
          <a:lstStyle/>
          <a:p>
            <a:r>
              <a:rPr lang="en-US" sz="4800" dirty="0"/>
              <a:t>Long-Term Follow-Up 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C59CC-08CF-F756-8168-1128FBF3DC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857"/>
          <a:stretch>
            <a:fillRect/>
          </a:stretch>
        </p:blipFill>
        <p:spPr>
          <a:xfrm>
            <a:off x="838200" y="1447800"/>
            <a:ext cx="1843165" cy="153246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2E841A1-6240-0AA0-7C08-488AEDD41A82}"/>
              </a:ext>
            </a:extLst>
          </p:cNvPr>
          <p:cNvGrpSpPr/>
          <p:nvPr/>
        </p:nvGrpSpPr>
        <p:grpSpPr>
          <a:xfrm>
            <a:off x="2681365" y="1756830"/>
            <a:ext cx="2805035" cy="914400"/>
            <a:chOff x="2681365" y="1756830"/>
            <a:chExt cx="2805035" cy="9144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9BB04E-5403-0BF1-FFC8-0AB6D2AB5BE7}"/>
                </a:ext>
              </a:extLst>
            </p:cNvPr>
            <p:cNvCxnSpPr>
              <a:stCxn id="7" idx="3"/>
              <a:endCxn id="13" idx="1"/>
            </p:cNvCxnSpPr>
            <p:nvPr/>
          </p:nvCxnSpPr>
          <p:spPr>
            <a:xfrm>
              <a:off x="2681365" y="2214030"/>
              <a:ext cx="28050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C3BB19-303A-8C31-F4A6-D090CE60C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001" b="16857"/>
            <a:stretch>
              <a:fillRect/>
            </a:stretch>
          </p:blipFill>
          <p:spPr>
            <a:xfrm>
              <a:off x="3292699" y="1756830"/>
              <a:ext cx="1126901" cy="914400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65CA6C-A119-AD46-365C-71A264070106}"/>
              </a:ext>
            </a:extLst>
          </p:cNvPr>
          <p:cNvGrpSpPr/>
          <p:nvPr/>
        </p:nvGrpSpPr>
        <p:grpSpPr>
          <a:xfrm>
            <a:off x="5486400" y="1604431"/>
            <a:ext cx="1466389" cy="1219197"/>
            <a:chOff x="5486400" y="1604431"/>
            <a:chExt cx="1466389" cy="121919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9539810-71A5-DD42-C17C-81D1BFBE265D}"/>
                </a:ext>
              </a:extLst>
            </p:cNvPr>
            <p:cNvSpPr/>
            <p:nvPr/>
          </p:nvSpPr>
          <p:spPr>
            <a:xfrm>
              <a:off x="5727659" y="1730509"/>
              <a:ext cx="994819" cy="1003755"/>
            </a:xfrm>
            <a:custGeom>
              <a:avLst/>
              <a:gdLst>
                <a:gd name="connsiteX0" fmla="*/ 0 w 994819"/>
                <a:gd name="connsiteY0" fmla="*/ 1000777 h 1003755"/>
                <a:gd name="connsiteX1" fmla="*/ 5957 w 994819"/>
                <a:gd name="connsiteY1" fmla="*/ 0 h 1003755"/>
                <a:gd name="connsiteX2" fmla="*/ 551022 w 994819"/>
                <a:gd name="connsiteY2" fmla="*/ 29785 h 1003755"/>
                <a:gd name="connsiteX3" fmla="*/ 762496 w 994819"/>
                <a:gd name="connsiteY3" fmla="*/ 220410 h 1003755"/>
                <a:gd name="connsiteX4" fmla="*/ 747604 w 994819"/>
                <a:gd name="connsiteY4" fmla="*/ 559959 h 1003755"/>
                <a:gd name="connsiteX5" fmla="*/ 914400 w 994819"/>
                <a:gd name="connsiteY5" fmla="*/ 402098 h 1003755"/>
                <a:gd name="connsiteX6" fmla="*/ 985884 w 994819"/>
                <a:gd name="connsiteY6" fmla="*/ 422948 h 1003755"/>
                <a:gd name="connsiteX7" fmla="*/ 994819 w 994819"/>
                <a:gd name="connsiteY7" fmla="*/ 497410 h 1003755"/>
                <a:gd name="connsiteX8" fmla="*/ 747604 w 994819"/>
                <a:gd name="connsiteY8" fmla="*/ 744626 h 1003755"/>
                <a:gd name="connsiteX9" fmla="*/ 753561 w 994819"/>
                <a:gd name="connsiteY9" fmla="*/ 932271 h 1003755"/>
                <a:gd name="connsiteX10" fmla="*/ 744625 w 994819"/>
                <a:gd name="connsiteY10" fmla="*/ 1003755 h 1003755"/>
                <a:gd name="connsiteX11" fmla="*/ 0 w 994819"/>
                <a:gd name="connsiteY11" fmla="*/ 1000777 h 100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4819" h="1003755">
                  <a:moveTo>
                    <a:pt x="0" y="1000777"/>
                  </a:moveTo>
                  <a:cubicBezTo>
                    <a:pt x="1986" y="667185"/>
                    <a:pt x="3971" y="333592"/>
                    <a:pt x="5957" y="0"/>
                  </a:cubicBezTo>
                  <a:lnTo>
                    <a:pt x="551022" y="29785"/>
                  </a:lnTo>
                  <a:lnTo>
                    <a:pt x="762496" y="220410"/>
                  </a:lnTo>
                  <a:lnTo>
                    <a:pt x="747604" y="559959"/>
                  </a:lnTo>
                  <a:lnTo>
                    <a:pt x="914400" y="402098"/>
                  </a:lnTo>
                  <a:lnTo>
                    <a:pt x="985884" y="422948"/>
                  </a:lnTo>
                  <a:lnTo>
                    <a:pt x="994819" y="497410"/>
                  </a:lnTo>
                  <a:lnTo>
                    <a:pt x="747604" y="744626"/>
                  </a:lnTo>
                  <a:lnTo>
                    <a:pt x="753561" y="932271"/>
                  </a:lnTo>
                  <a:lnTo>
                    <a:pt x="744625" y="1003755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0043B0-80DC-E69A-885C-9D205999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57"/>
            <a:stretch>
              <a:fillRect/>
            </a:stretch>
          </p:blipFill>
          <p:spPr>
            <a:xfrm>
              <a:off x="5486400" y="1604431"/>
              <a:ext cx="1466389" cy="121919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C3B3BB-CB03-8BD3-E645-BAB8B2382DC6}"/>
              </a:ext>
            </a:extLst>
          </p:cNvPr>
          <p:cNvGrpSpPr/>
          <p:nvPr/>
        </p:nvGrpSpPr>
        <p:grpSpPr>
          <a:xfrm>
            <a:off x="2982772" y="3715488"/>
            <a:ext cx="1720872" cy="1618507"/>
            <a:chOff x="5219415" y="5123680"/>
            <a:chExt cx="1657350" cy="141585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5AC52D-5A1D-3172-04B5-38B28BFA54E6}"/>
                </a:ext>
              </a:extLst>
            </p:cNvPr>
            <p:cNvSpPr/>
            <p:nvPr/>
          </p:nvSpPr>
          <p:spPr>
            <a:xfrm>
              <a:off x="5386388" y="5166360"/>
              <a:ext cx="1328737" cy="1348740"/>
            </a:xfrm>
            <a:custGeom>
              <a:avLst/>
              <a:gdLst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20127 w 1328737"/>
                <a:gd name="connsiteY40" fmla="*/ 431483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2857 w 1328737"/>
                <a:gd name="connsiteY0" fmla="*/ 662940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2857 w 1328737"/>
                <a:gd name="connsiteY43" fmla="*/ 662940 h 1348740"/>
                <a:gd name="connsiteX0" fmla="*/ 2857 w 1328737"/>
                <a:gd name="connsiteY0" fmla="*/ 662940 h 1348740"/>
                <a:gd name="connsiteX1" fmla="*/ 14287 w 1328737"/>
                <a:gd name="connsiteY1" fmla="*/ 482918 h 1348740"/>
                <a:gd name="connsiteX2" fmla="*/ 322897 w 1328737"/>
                <a:gd name="connsiteY2" fmla="*/ 488633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2857 w 1328737"/>
                <a:gd name="connsiteY43" fmla="*/ 66294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8737" h="1348740">
                  <a:moveTo>
                    <a:pt x="2857" y="662940"/>
                  </a:moveTo>
                  <a:lnTo>
                    <a:pt x="14287" y="482918"/>
                  </a:lnTo>
                  <a:lnTo>
                    <a:pt x="322897" y="488633"/>
                  </a:lnTo>
                  <a:lnTo>
                    <a:pt x="397192" y="440055"/>
                  </a:lnTo>
                  <a:cubicBezTo>
                    <a:pt x="398145" y="346710"/>
                    <a:pt x="399097" y="253365"/>
                    <a:pt x="400050" y="160020"/>
                  </a:cubicBezTo>
                  <a:lnTo>
                    <a:pt x="482917" y="22860"/>
                  </a:lnTo>
                  <a:lnTo>
                    <a:pt x="645795" y="0"/>
                  </a:lnTo>
                  <a:lnTo>
                    <a:pt x="1157287" y="2858"/>
                  </a:lnTo>
                  <a:lnTo>
                    <a:pt x="1323022" y="120015"/>
                  </a:lnTo>
                  <a:cubicBezTo>
                    <a:pt x="1323975" y="223838"/>
                    <a:pt x="1324927" y="327660"/>
                    <a:pt x="1325880" y="431483"/>
                  </a:cubicBezTo>
                  <a:cubicBezTo>
                    <a:pt x="1326832" y="737235"/>
                    <a:pt x="1327785" y="1042988"/>
                    <a:pt x="1328737" y="1348740"/>
                  </a:cubicBezTo>
                  <a:lnTo>
                    <a:pt x="342900" y="1340168"/>
                  </a:lnTo>
                  <a:lnTo>
                    <a:pt x="308610" y="1291590"/>
                  </a:lnTo>
                  <a:lnTo>
                    <a:pt x="345757" y="1248728"/>
                  </a:lnTo>
                  <a:lnTo>
                    <a:pt x="302895" y="1188720"/>
                  </a:lnTo>
                  <a:lnTo>
                    <a:pt x="360045" y="1145858"/>
                  </a:lnTo>
                  <a:lnTo>
                    <a:pt x="314325" y="1134428"/>
                  </a:lnTo>
                  <a:lnTo>
                    <a:pt x="305752" y="1097280"/>
                  </a:lnTo>
                  <a:lnTo>
                    <a:pt x="345757" y="1060133"/>
                  </a:lnTo>
                  <a:lnTo>
                    <a:pt x="397192" y="1048703"/>
                  </a:lnTo>
                  <a:lnTo>
                    <a:pt x="397192" y="945833"/>
                  </a:lnTo>
                  <a:lnTo>
                    <a:pt x="22860" y="937260"/>
                  </a:lnTo>
                  <a:lnTo>
                    <a:pt x="2857" y="894398"/>
                  </a:lnTo>
                  <a:cubicBezTo>
                    <a:pt x="1905" y="854393"/>
                    <a:pt x="952" y="814388"/>
                    <a:pt x="0" y="774383"/>
                  </a:cubicBezTo>
                  <a:lnTo>
                    <a:pt x="40005" y="745808"/>
                  </a:lnTo>
                  <a:lnTo>
                    <a:pt x="1054417" y="762953"/>
                  </a:lnTo>
                  <a:lnTo>
                    <a:pt x="1068705" y="597218"/>
                  </a:lnTo>
                  <a:lnTo>
                    <a:pt x="957262" y="682943"/>
                  </a:lnTo>
                  <a:lnTo>
                    <a:pt x="905827" y="674370"/>
                  </a:lnTo>
                  <a:lnTo>
                    <a:pt x="837247" y="622935"/>
                  </a:lnTo>
                  <a:lnTo>
                    <a:pt x="754380" y="674370"/>
                  </a:lnTo>
                  <a:lnTo>
                    <a:pt x="1057275" y="485775"/>
                  </a:lnTo>
                  <a:lnTo>
                    <a:pt x="1071562" y="154305"/>
                  </a:lnTo>
                  <a:cubicBezTo>
                    <a:pt x="924878" y="124778"/>
                    <a:pt x="886777" y="140970"/>
                    <a:pt x="794385" y="134303"/>
                  </a:cubicBezTo>
                  <a:lnTo>
                    <a:pt x="700087" y="171450"/>
                  </a:lnTo>
                  <a:lnTo>
                    <a:pt x="694372" y="234315"/>
                  </a:lnTo>
                  <a:lnTo>
                    <a:pt x="685800" y="362902"/>
                  </a:lnTo>
                  <a:lnTo>
                    <a:pt x="705802" y="457200"/>
                  </a:lnTo>
                  <a:lnTo>
                    <a:pt x="808672" y="488633"/>
                  </a:lnTo>
                  <a:lnTo>
                    <a:pt x="871537" y="414338"/>
                  </a:lnTo>
                  <a:cubicBezTo>
                    <a:pt x="940117" y="433388"/>
                    <a:pt x="960119" y="401003"/>
                    <a:pt x="1077277" y="471488"/>
                  </a:cubicBezTo>
                  <a:lnTo>
                    <a:pt x="794385" y="637223"/>
                  </a:lnTo>
                  <a:lnTo>
                    <a:pt x="351472" y="665798"/>
                  </a:lnTo>
                  <a:lnTo>
                    <a:pt x="2857" y="66294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01F05D-177E-E3B3-B2CD-34E9ECA4C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4571"/>
            <a:stretch>
              <a:fillRect/>
            </a:stretch>
          </p:blipFill>
          <p:spPr>
            <a:xfrm>
              <a:off x="5219415" y="5123680"/>
              <a:ext cx="1657350" cy="141585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F819F2-1775-13EC-79C4-7AAD75B6A7ED}"/>
              </a:ext>
            </a:extLst>
          </p:cNvPr>
          <p:cNvGrpSpPr/>
          <p:nvPr/>
        </p:nvGrpSpPr>
        <p:grpSpPr>
          <a:xfrm>
            <a:off x="5134836" y="3817027"/>
            <a:ext cx="2089045" cy="1644517"/>
            <a:chOff x="5134836" y="3817027"/>
            <a:chExt cx="2089045" cy="164451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E71C417-D0B5-90A9-B1B0-CAD156E72C00}"/>
                </a:ext>
              </a:extLst>
            </p:cNvPr>
            <p:cNvGrpSpPr/>
            <p:nvPr/>
          </p:nvGrpSpPr>
          <p:grpSpPr>
            <a:xfrm>
              <a:off x="5134836" y="3817027"/>
              <a:ext cx="1581102" cy="1386891"/>
              <a:chOff x="4912534" y="3618042"/>
              <a:chExt cx="1809750" cy="1549562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7EC1BE-F72A-75FB-2013-4E8F3ADFDEF9}"/>
                  </a:ext>
                </a:extLst>
              </p:cNvPr>
              <p:cNvSpPr/>
              <p:nvPr/>
            </p:nvSpPr>
            <p:spPr>
              <a:xfrm>
                <a:off x="5343863" y="3684298"/>
                <a:ext cx="956820" cy="1438344"/>
              </a:xfrm>
              <a:custGeom>
                <a:avLst/>
                <a:gdLst>
                  <a:gd name="connsiteX0" fmla="*/ 10011 w 981144"/>
                  <a:gd name="connsiteY0" fmla="*/ 1438344 h 1438344"/>
                  <a:gd name="connsiteX1" fmla="*/ 0 w 981144"/>
                  <a:gd name="connsiteY1" fmla="*/ 997830 h 1438344"/>
                  <a:gd name="connsiteX2" fmla="*/ 86768 w 981144"/>
                  <a:gd name="connsiteY2" fmla="*/ 864341 h 1438344"/>
                  <a:gd name="connsiteX3" fmla="*/ 310362 w 981144"/>
                  <a:gd name="connsiteY3" fmla="*/ 830969 h 1438344"/>
                  <a:gd name="connsiteX4" fmla="*/ 363757 w 981144"/>
                  <a:gd name="connsiteY4" fmla="*/ 794260 h 1438344"/>
                  <a:gd name="connsiteX5" fmla="*/ 403804 w 981144"/>
                  <a:gd name="connsiteY5" fmla="*/ 687468 h 1438344"/>
                  <a:gd name="connsiteX6" fmla="*/ 323711 w 981144"/>
                  <a:gd name="connsiteY6" fmla="*/ 637410 h 1438344"/>
                  <a:gd name="connsiteX7" fmla="*/ 287001 w 981144"/>
                  <a:gd name="connsiteY7" fmla="*/ 530619 h 1438344"/>
                  <a:gd name="connsiteX8" fmla="*/ 287001 w 981144"/>
                  <a:gd name="connsiteY8" fmla="*/ 413816 h 1438344"/>
                  <a:gd name="connsiteX9" fmla="*/ 263641 w 981144"/>
                  <a:gd name="connsiteY9" fmla="*/ 437176 h 1438344"/>
                  <a:gd name="connsiteX10" fmla="*/ 223594 w 981144"/>
                  <a:gd name="connsiteY10" fmla="*/ 413816 h 1438344"/>
                  <a:gd name="connsiteX11" fmla="*/ 183547 w 981144"/>
                  <a:gd name="connsiteY11" fmla="*/ 373769 h 1438344"/>
                  <a:gd name="connsiteX12" fmla="*/ 206908 w 981144"/>
                  <a:gd name="connsiteY12" fmla="*/ 323711 h 1438344"/>
                  <a:gd name="connsiteX13" fmla="*/ 193559 w 981144"/>
                  <a:gd name="connsiteY13" fmla="*/ 240280 h 1438344"/>
                  <a:gd name="connsiteX14" fmla="*/ 170198 w 981144"/>
                  <a:gd name="connsiteY14" fmla="*/ 123477 h 1438344"/>
                  <a:gd name="connsiteX15" fmla="*/ 256966 w 981144"/>
                  <a:gd name="connsiteY15" fmla="*/ 33372 h 1438344"/>
                  <a:gd name="connsiteX16" fmla="*/ 407141 w 981144"/>
                  <a:gd name="connsiteY16" fmla="*/ 0 h 1438344"/>
                  <a:gd name="connsiteX17" fmla="*/ 677457 w 981144"/>
                  <a:gd name="connsiteY17" fmla="*/ 0 h 1438344"/>
                  <a:gd name="connsiteX18" fmla="*/ 767562 w 981144"/>
                  <a:gd name="connsiteY18" fmla="*/ 43384 h 1438344"/>
                  <a:gd name="connsiteX19" fmla="*/ 820957 w 981144"/>
                  <a:gd name="connsiteY19" fmla="*/ 113466 h 1438344"/>
                  <a:gd name="connsiteX20" fmla="*/ 827632 w 981144"/>
                  <a:gd name="connsiteY20" fmla="*/ 173536 h 1438344"/>
                  <a:gd name="connsiteX21" fmla="*/ 824295 w 981144"/>
                  <a:gd name="connsiteY21" fmla="*/ 240280 h 1438344"/>
                  <a:gd name="connsiteX22" fmla="*/ 780911 w 981144"/>
                  <a:gd name="connsiteY22" fmla="*/ 297013 h 1438344"/>
                  <a:gd name="connsiteX23" fmla="*/ 794260 w 981144"/>
                  <a:gd name="connsiteY23" fmla="*/ 347071 h 1438344"/>
                  <a:gd name="connsiteX24" fmla="*/ 794260 w 981144"/>
                  <a:gd name="connsiteY24" fmla="*/ 417153 h 1438344"/>
                  <a:gd name="connsiteX25" fmla="*/ 757550 w 981144"/>
                  <a:gd name="connsiteY25" fmla="*/ 430502 h 1438344"/>
                  <a:gd name="connsiteX26" fmla="*/ 704154 w 981144"/>
                  <a:gd name="connsiteY26" fmla="*/ 423828 h 1438344"/>
                  <a:gd name="connsiteX27" fmla="*/ 710829 w 981144"/>
                  <a:gd name="connsiteY27" fmla="*/ 533956 h 1438344"/>
                  <a:gd name="connsiteX28" fmla="*/ 627398 w 981144"/>
                  <a:gd name="connsiteY28" fmla="*/ 660771 h 1438344"/>
                  <a:gd name="connsiteX29" fmla="*/ 580677 w 981144"/>
                  <a:gd name="connsiteY29" fmla="*/ 707492 h 1438344"/>
                  <a:gd name="connsiteX30" fmla="*/ 637410 w 981144"/>
                  <a:gd name="connsiteY30" fmla="*/ 807609 h 1438344"/>
                  <a:gd name="connsiteX31" fmla="*/ 687468 w 981144"/>
                  <a:gd name="connsiteY31" fmla="*/ 844318 h 1438344"/>
                  <a:gd name="connsiteX32" fmla="*/ 787585 w 981144"/>
                  <a:gd name="connsiteY32" fmla="*/ 840981 h 1438344"/>
                  <a:gd name="connsiteX33" fmla="*/ 937760 w 981144"/>
                  <a:gd name="connsiteY33" fmla="*/ 894376 h 1438344"/>
                  <a:gd name="connsiteX34" fmla="*/ 981144 w 981144"/>
                  <a:gd name="connsiteY34" fmla="*/ 987819 h 1438344"/>
                  <a:gd name="connsiteX35" fmla="*/ 981144 w 981144"/>
                  <a:gd name="connsiteY35" fmla="*/ 1428333 h 1438344"/>
                  <a:gd name="connsiteX36" fmla="*/ 10011 w 981144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817621 w 971133"/>
                  <a:gd name="connsiteY20" fmla="*/ 173536 h 1438344"/>
                  <a:gd name="connsiteX21" fmla="*/ 814284 w 971133"/>
                  <a:gd name="connsiteY21" fmla="*/ 240280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817621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794010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794010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14200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71133" h="1438344">
                    <a:moveTo>
                      <a:pt x="0" y="1438344"/>
                    </a:moveTo>
                    <a:lnTo>
                      <a:pt x="10312" y="1007842"/>
                    </a:lnTo>
                    <a:lnTo>
                      <a:pt x="76757" y="864341"/>
                    </a:lnTo>
                    <a:lnTo>
                      <a:pt x="300351" y="830969"/>
                    </a:lnTo>
                    <a:lnTo>
                      <a:pt x="353746" y="794260"/>
                    </a:lnTo>
                    <a:lnTo>
                      <a:pt x="393793" y="687468"/>
                    </a:lnTo>
                    <a:lnTo>
                      <a:pt x="313700" y="637410"/>
                    </a:lnTo>
                    <a:lnTo>
                      <a:pt x="276990" y="530619"/>
                    </a:lnTo>
                    <a:lnTo>
                      <a:pt x="276990" y="413816"/>
                    </a:lnTo>
                    <a:lnTo>
                      <a:pt x="253630" y="437176"/>
                    </a:lnTo>
                    <a:lnTo>
                      <a:pt x="213583" y="413816"/>
                    </a:lnTo>
                    <a:lnTo>
                      <a:pt x="173536" y="373769"/>
                    </a:lnTo>
                    <a:lnTo>
                      <a:pt x="196897" y="323711"/>
                    </a:lnTo>
                    <a:lnTo>
                      <a:pt x="183548" y="240280"/>
                    </a:lnTo>
                    <a:lnTo>
                      <a:pt x="160187" y="123477"/>
                    </a:lnTo>
                    <a:lnTo>
                      <a:pt x="246955" y="33372"/>
                    </a:lnTo>
                    <a:lnTo>
                      <a:pt x="397130" y="0"/>
                    </a:lnTo>
                    <a:lnTo>
                      <a:pt x="667446" y="0"/>
                    </a:lnTo>
                    <a:lnTo>
                      <a:pt x="757551" y="43384"/>
                    </a:lnTo>
                    <a:lnTo>
                      <a:pt x="794010" y="113466"/>
                    </a:lnTo>
                    <a:lnTo>
                      <a:pt x="797298" y="173536"/>
                    </a:lnTo>
                    <a:lnTo>
                      <a:pt x="793961" y="243618"/>
                    </a:lnTo>
                    <a:lnTo>
                      <a:pt x="770900" y="297013"/>
                    </a:lnTo>
                    <a:lnTo>
                      <a:pt x="784249" y="347071"/>
                    </a:lnTo>
                    <a:lnTo>
                      <a:pt x="784249" y="417153"/>
                    </a:lnTo>
                    <a:lnTo>
                      <a:pt x="747539" y="430502"/>
                    </a:lnTo>
                    <a:lnTo>
                      <a:pt x="694143" y="423828"/>
                    </a:lnTo>
                    <a:lnTo>
                      <a:pt x="700818" y="533956"/>
                    </a:lnTo>
                    <a:lnTo>
                      <a:pt x="617387" y="660771"/>
                    </a:lnTo>
                    <a:lnTo>
                      <a:pt x="570666" y="707492"/>
                    </a:lnTo>
                    <a:lnTo>
                      <a:pt x="627399" y="807609"/>
                    </a:lnTo>
                    <a:lnTo>
                      <a:pt x="677457" y="844318"/>
                    </a:lnTo>
                    <a:lnTo>
                      <a:pt x="777574" y="840981"/>
                    </a:lnTo>
                    <a:lnTo>
                      <a:pt x="914200" y="894376"/>
                    </a:lnTo>
                    <a:lnTo>
                      <a:pt x="971133" y="987819"/>
                    </a:lnTo>
                    <a:lnTo>
                      <a:pt x="971133" y="1428333"/>
                    </a:lnTo>
                    <a:lnTo>
                      <a:pt x="0" y="143834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0299C49-5550-30AD-D804-6C45FB1C7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14377"/>
              <a:stretch>
                <a:fillRect/>
              </a:stretch>
            </p:blipFill>
            <p:spPr>
              <a:xfrm>
                <a:off x="4912534" y="3618042"/>
                <a:ext cx="1809750" cy="1549562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FF113C2-A116-4802-BBF8-0189D3A1D52B}"/>
                </a:ext>
              </a:extLst>
            </p:cNvPr>
            <p:cNvGrpSpPr/>
            <p:nvPr/>
          </p:nvGrpSpPr>
          <p:grpSpPr>
            <a:xfrm>
              <a:off x="5471325" y="4161436"/>
              <a:ext cx="1752556" cy="1300108"/>
              <a:chOff x="6007985" y="3606010"/>
              <a:chExt cx="1809750" cy="1549562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6152A1D-B4F7-2499-FE82-394304BD7200}"/>
                  </a:ext>
                </a:extLst>
              </p:cNvPr>
              <p:cNvSpPr/>
              <p:nvPr/>
            </p:nvSpPr>
            <p:spPr>
              <a:xfrm>
                <a:off x="6466813" y="3660045"/>
                <a:ext cx="899730" cy="1442503"/>
              </a:xfrm>
              <a:custGeom>
                <a:avLst/>
                <a:gdLst>
                  <a:gd name="connsiteX0" fmla="*/ 471869 w 899730"/>
                  <a:gd name="connsiteY0" fmla="*/ 0 h 1442503"/>
                  <a:gd name="connsiteX1" fmla="*/ 652793 w 899730"/>
                  <a:gd name="connsiteY1" fmla="*/ 36674 h 1442503"/>
                  <a:gd name="connsiteX2" fmla="*/ 716361 w 899730"/>
                  <a:gd name="connsiteY2" fmla="*/ 75792 h 1442503"/>
                  <a:gd name="connsiteX3" fmla="*/ 723696 w 899730"/>
                  <a:gd name="connsiteY3" fmla="*/ 166254 h 1442503"/>
                  <a:gd name="connsiteX4" fmla="*/ 716361 w 899730"/>
                  <a:gd name="connsiteY4" fmla="*/ 308060 h 1442503"/>
                  <a:gd name="connsiteX5" fmla="*/ 716361 w 899730"/>
                  <a:gd name="connsiteY5" fmla="*/ 393632 h 1442503"/>
                  <a:gd name="connsiteX6" fmla="*/ 726141 w 899730"/>
                  <a:gd name="connsiteY6" fmla="*/ 530548 h 1442503"/>
                  <a:gd name="connsiteX7" fmla="*/ 706582 w 899730"/>
                  <a:gd name="connsiteY7" fmla="*/ 591671 h 1442503"/>
                  <a:gd name="connsiteX8" fmla="*/ 738366 w 899730"/>
                  <a:gd name="connsiteY8" fmla="*/ 684577 h 1442503"/>
                  <a:gd name="connsiteX9" fmla="*/ 738366 w 899730"/>
                  <a:gd name="connsiteY9" fmla="*/ 706582 h 1442503"/>
                  <a:gd name="connsiteX10" fmla="*/ 757925 w 899730"/>
                  <a:gd name="connsiteY10" fmla="*/ 772595 h 1442503"/>
                  <a:gd name="connsiteX11" fmla="*/ 564776 w 899730"/>
                  <a:gd name="connsiteY11" fmla="*/ 789709 h 1442503"/>
                  <a:gd name="connsiteX12" fmla="*/ 579446 w 899730"/>
                  <a:gd name="connsiteY12" fmla="*/ 809268 h 1442503"/>
                  <a:gd name="connsiteX13" fmla="*/ 591670 w 899730"/>
                  <a:gd name="connsiteY13" fmla="*/ 841052 h 1442503"/>
                  <a:gd name="connsiteX14" fmla="*/ 711471 w 899730"/>
                  <a:gd name="connsiteY14" fmla="*/ 858167 h 1442503"/>
                  <a:gd name="connsiteX15" fmla="*/ 845942 w 899730"/>
                  <a:gd name="connsiteY15" fmla="*/ 894841 h 1442503"/>
                  <a:gd name="connsiteX16" fmla="*/ 885061 w 899730"/>
                  <a:gd name="connsiteY16" fmla="*/ 929069 h 1442503"/>
                  <a:gd name="connsiteX17" fmla="*/ 899730 w 899730"/>
                  <a:gd name="connsiteY17" fmla="*/ 1065985 h 1442503"/>
                  <a:gd name="connsiteX18" fmla="*/ 897285 w 899730"/>
                  <a:gd name="connsiteY18" fmla="*/ 1440058 h 1442503"/>
                  <a:gd name="connsiteX19" fmla="*/ 0 w 899730"/>
                  <a:gd name="connsiteY19" fmla="*/ 1442503 h 1442503"/>
                  <a:gd name="connsiteX20" fmla="*/ 7335 w 899730"/>
                  <a:gd name="connsiteY20" fmla="*/ 968188 h 1442503"/>
                  <a:gd name="connsiteX21" fmla="*/ 31784 w 899730"/>
                  <a:gd name="connsiteY21" fmla="*/ 907065 h 1442503"/>
                  <a:gd name="connsiteX22" fmla="*/ 132026 w 899730"/>
                  <a:gd name="connsiteY22" fmla="*/ 885061 h 1442503"/>
                  <a:gd name="connsiteX23" fmla="*/ 305615 w 899730"/>
                  <a:gd name="connsiteY23" fmla="*/ 843497 h 1442503"/>
                  <a:gd name="connsiteX24" fmla="*/ 337399 w 899730"/>
                  <a:gd name="connsiteY24" fmla="*/ 782374 h 1442503"/>
                  <a:gd name="connsiteX25" fmla="*/ 334954 w 899730"/>
                  <a:gd name="connsiteY25" fmla="*/ 762815 h 1442503"/>
                  <a:gd name="connsiteX26" fmla="*/ 141805 w 899730"/>
                  <a:gd name="connsiteY26" fmla="*/ 762815 h 1442503"/>
                  <a:gd name="connsiteX27" fmla="*/ 161365 w 899730"/>
                  <a:gd name="connsiteY27" fmla="*/ 699247 h 1442503"/>
                  <a:gd name="connsiteX28" fmla="*/ 195593 w 899730"/>
                  <a:gd name="connsiteY28" fmla="*/ 569666 h 1442503"/>
                  <a:gd name="connsiteX29" fmla="*/ 168699 w 899730"/>
                  <a:gd name="connsiteY29" fmla="*/ 378962 h 1442503"/>
                  <a:gd name="connsiteX30" fmla="*/ 183369 w 899730"/>
                  <a:gd name="connsiteY30" fmla="*/ 144250 h 1442503"/>
                  <a:gd name="connsiteX31" fmla="*/ 200483 w 899730"/>
                  <a:gd name="connsiteY31" fmla="*/ 73348 h 1442503"/>
                  <a:gd name="connsiteX32" fmla="*/ 276276 w 899730"/>
                  <a:gd name="connsiteY32" fmla="*/ 26894 h 1442503"/>
                  <a:gd name="connsiteX33" fmla="*/ 471869 w 899730"/>
                  <a:gd name="connsiteY33" fmla="*/ 0 h 144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9730" h="1442503">
                    <a:moveTo>
                      <a:pt x="471869" y="0"/>
                    </a:moveTo>
                    <a:lnTo>
                      <a:pt x="652793" y="36674"/>
                    </a:lnTo>
                    <a:lnTo>
                      <a:pt x="716361" y="75792"/>
                    </a:lnTo>
                    <a:lnTo>
                      <a:pt x="723696" y="166254"/>
                    </a:lnTo>
                    <a:lnTo>
                      <a:pt x="716361" y="308060"/>
                    </a:lnTo>
                    <a:lnTo>
                      <a:pt x="716361" y="393632"/>
                    </a:lnTo>
                    <a:lnTo>
                      <a:pt x="726141" y="530548"/>
                    </a:lnTo>
                    <a:lnTo>
                      <a:pt x="706582" y="591671"/>
                    </a:lnTo>
                    <a:lnTo>
                      <a:pt x="738366" y="684577"/>
                    </a:lnTo>
                    <a:lnTo>
                      <a:pt x="738366" y="706582"/>
                    </a:lnTo>
                    <a:lnTo>
                      <a:pt x="757925" y="772595"/>
                    </a:lnTo>
                    <a:lnTo>
                      <a:pt x="564776" y="789709"/>
                    </a:lnTo>
                    <a:lnTo>
                      <a:pt x="579446" y="809268"/>
                    </a:lnTo>
                    <a:lnTo>
                      <a:pt x="591670" y="841052"/>
                    </a:lnTo>
                    <a:lnTo>
                      <a:pt x="711471" y="858167"/>
                    </a:lnTo>
                    <a:lnTo>
                      <a:pt x="845942" y="894841"/>
                    </a:lnTo>
                    <a:lnTo>
                      <a:pt x="885061" y="929069"/>
                    </a:lnTo>
                    <a:lnTo>
                      <a:pt x="899730" y="1065985"/>
                    </a:lnTo>
                    <a:lnTo>
                      <a:pt x="897285" y="1440058"/>
                    </a:lnTo>
                    <a:lnTo>
                      <a:pt x="0" y="1442503"/>
                    </a:lnTo>
                    <a:lnTo>
                      <a:pt x="7335" y="968188"/>
                    </a:lnTo>
                    <a:lnTo>
                      <a:pt x="31784" y="907065"/>
                    </a:lnTo>
                    <a:lnTo>
                      <a:pt x="132026" y="885061"/>
                    </a:lnTo>
                    <a:lnTo>
                      <a:pt x="305615" y="843497"/>
                    </a:lnTo>
                    <a:lnTo>
                      <a:pt x="337399" y="782374"/>
                    </a:lnTo>
                    <a:lnTo>
                      <a:pt x="334954" y="762815"/>
                    </a:lnTo>
                    <a:lnTo>
                      <a:pt x="141805" y="762815"/>
                    </a:lnTo>
                    <a:lnTo>
                      <a:pt x="161365" y="699247"/>
                    </a:lnTo>
                    <a:lnTo>
                      <a:pt x="195593" y="569666"/>
                    </a:lnTo>
                    <a:lnTo>
                      <a:pt x="168699" y="378962"/>
                    </a:lnTo>
                    <a:lnTo>
                      <a:pt x="183369" y="144250"/>
                    </a:lnTo>
                    <a:lnTo>
                      <a:pt x="200483" y="73348"/>
                    </a:lnTo>
                    <a:lnTo>
                      <a:pt x="276276" y="26894"/>
                    </a:lnTo>
                    <a:lnTo>
                      <a:pt x="4718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2B9C10F-D20B-46FB-E3C4-F2CA7C028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14377"/>
              <a:stretch>
                <a:fillRect/>
              </a:stretch>
            </p:blipFill>
            <p:spPr>
              <a:xfrm>
                <a:off x="6007985" y="3606010"/>
                <a:ext cx="1809750" cy="1549562"/>
              </a:xfrm>
              <a:prstGeom prst="rect">
                <a:avLst/>
              </a:prstGeom>
            </p:spPr>
          </p:pic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971BC5-157E-E246-DA83-3934688EB3D7}"/>
              </a:ext>
            </a:extLst>
          </p:cNvPr>
          <p:cNvCxnSpPr/>
          <p:nvPr/>
        </p:nvCxnSpPr>
        <p:spPr>
          <a:xfrm flipH="1">
            <a:off x="4538332" y="2734264"/>
            <a:ext cx="1197444" cy="947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FA5C4F-D99B-EBDE-2CA0-DFB033A1E0F0}"/>
              </a:ext>
            </a:extLst>
          </p:cNvPr>
          <p:cNvCxnSpPr>
            <a:stCxn id="13" idx="2"/>
          </p:cNvCxnSpPr>
          <p:nvPr/>
        </p:nvCxnSpPr>
        <p:spPr>
          <a:xfrm flipH="1">
            <a:off x="6219594" y="2823628"/>
            <a:ext cx="1" cy="75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4748378-A900-5AB2-631D-D16D287B207E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703644" y="4524742"/>
            <a:ext cx="329921" cy="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C973197-EC37-AB11-EBBB-286F8034D3B3}"/>
              </a:ext>
            </a:extLst>
          </p:cNvPr>
          <p:cNvSpPr txBox="1"/>
          <p:nvPr/>
        </p:nvSpPr>
        <p:spPr>
          <a:xfrm>
            <a:off x="7239000" y="3741003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6FD097-2C96-7D92-44F6-D8DAF08EC6D5}"/>
              </a:ext>
            </a:extLst>
          </p:cNvPr>
          <p:cNvSpPr txBox="1"/>
          <p:nvPr/>
        </p:nvSpPr>
        <p:spPr>
          <a:xfrm>
            <a:off x="7119921" y="4484583"/>
            <a:ext cx="202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Recurrence (exam)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Recurrence (image)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Reoperation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SSO, SSI, etc.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533A94-D0AA-230A-8E15-1F2A7701A9D4}"/>
              </a:ext>
            </a:extLst>
          </p:cNvPr>
          <p:cNvSpPr txBox="1"/>
          <p:nvPr/>
        </p:nvSpPr>
        <p:spPr>
          <a:xfrm>
            <a:off x="3112997" y="2734264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(4.5 – 6.5 years)</a:t>
            </a:r>
          </a:p>
        </p:txBody>
      </p:sp>
    </p:spTree>
    <p:extLst>
      <p:ext uri="{BB962C8B-B14F-4D97-AF65-F5344CB8AC3E}">
        <p14:creationId xmlns:p14="http://schemas.microsoft.com/office/powerpoint/2010/main" val="17289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/>
      <p:bldP spid="52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68876-D871-3308-D897-1E9064BE7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FECA43B1-EC1A-02CE-B6AA-32A34F1560E5}"/>
              </a:ext>
            </a:extLst>
          </p:cNvPr>
          <p:cNvGrpSpPr/>
          <p:nvPr/>
        </p:nvGrpSpPr>
        <p:grpSpPr>
          <a:xfrm>
            <a:off x="5156101" y="1234798"/>
            <a:ext cx="4117154" cy="1837260"/>
            <a:chOff x="5156101" y="1234798"/>
            <a:chExt cx="4117154" cy="183726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AF083AD-27E2-E824-B554-33BF7CCD0D3C}"/>
                </a:ext>
              </a:extLst>
            </p:cNvPr>
            <p:cNvSpPr/>
            <p:nvPr/>
          </p:nvSpPr>
          <p:spPr>
            <a:xfrm>
              <a:off x="5156101" y="1234798"/>
              <a:ext cx="4048223" cy="18372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C67420-A295-D528-017E-422990A25704}"/>
                </a:ext>
              </a:extLst>
            </p:cNvPr>
            <p:cNvSpPr txBox="1"/>
            <p:nvPr/>
          </p:nvSpPr>
          <p:spPr>
            <a:xfrm>
              <a:off x="7119921" y="1277681"/>
              <a:ext cx="17219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PROs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644EEE-24F2-A131-F82B-827C0170621F}"/>
                </a:ext>
              </a:extLst>
            </p:cNvPr>
            <p:cNvSpPr txBox="1"/>
            <p:nvPr/>
          </p:nvSpPr>
          <p:spPr>
            <a:xfrm>
              <a:off x="7031551" y="1905000"/>
              <a:ext cx="22417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Hernia QoL (HerQLes)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Pain (PROMIS 3a)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Recurrence/Bulge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Reoperation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7D008EB-F539-AF5D-78E2-6FBA3DC04EFB}"/>
              </a:ext>
            </a:extLst>
          </p:cNvPr>
          <p:cNvSpPr/>
          <p:nvPr/>
        </p:nvSpPr>
        <p:spPr>
          <a:xfrm>
            <a:off x="5161006" y="3681657"/>
            <a:ext cx="4048223" cy="20333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DC93A-E097-49D6-97D1-C23F866C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22"/>
            <a:ext cx="12192000" cy="1325563"/>
          </a:xfrm>
        </p:spPr>
        <p:txBody>
          <a:bodyPr/>
          <a:lstStyle/>
          <a:p>
            <a:r>
              <a:rPr lang="en-US" sz="4800" dirty="0"/>
              <a:t>Long-Term Follow-Up 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95172-1C75-8856-473A-B5EE6FFBFB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857"/>
          <a:stretch>
            <a:fillRect/>
          </a:stretch>
        </p:blipFill>
        <p:spPr>
          <a:xfrm>
            <a:off x="838200" y="1447800"/>
            <a:ext cx="1843165" cy="153246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081FA68-B359-2293-A4EB-32FE68111669}"/>
              </a:ext>
            </a:extLst>
          </p:cNvPr>
          <p:cNvGrpSpPr/>
          <p:nvPr/>
        </p:nvGrpSpPr>
        <p:grpSpPr>
          <a:xfrm>
            <a:off x="2681365" y="1756830"/>
            <a:ext cx="2805035" cy="914400"/>
            <a:chOff x="2681365" y="1756830"/>
            <a:chExt cx="2805035" cy="9144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C6E2A9C-3AC0-C742-DF92-9011BAB1A975}"/>
                </a:ext>
              </a:extLst>
            </p:cNvPr>
            <p:cNvCxnSpPr>
              <a:stCxn id="7" idx="3"/>
              <a:endCxn id="13" idx="1"/>
            </p:cNvCxnSpPr>
            <p:nvPr/>
          </p:nvCxnSpPr>
          <p:spPr>
            <a:xfrm>
              <a:off x="2681365" y="2214030"/>
              <a:ext cx="28050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A18A1C-30D7-2DF8-16DD-EB8717D6E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001" b="16857"/>
            <a:stretch>
              <a:fillRect/>
            </a:stretch>
          </p:blipFill>
          <p:spPr>
            <a:xfrm>
              <a:off x="3292699" y="1756830"/>
              <a:ext cx="1126901" cy="914400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98D69D-1F52-DBFC-311E-74FB97B6C3C4}"/>
              </a:ext>
            </a:extLst>
          </p:cNvPr>
          <p:cNvGrpSpPr/>
          <p:nvPr/>
        </p:nvGrpSpPr>
        <p:grpSpPr>
          <a:xfrm>
            <a:off x="5486400" y="1604431"/>
            <a:ext cx="1466389" cy="1219197"/>
            <a:chOff x="5486400" y="1604431"/>
            <a:chExt cx="1466389" cy="121919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86010B7-774F-24A9-DCA2-500E08B6AE95}"/>
                </a:ext>
              </a:extLst>
            </p:cNvPr>
            <p:cNvSpPr/>
            <p:nvPr/>
          </p:nvSpPr>
          <p:spPr>
            <a:xfrm>
              <a:off x="5727659" y="1730509"/>
              <a:ext cx="994819" cy="1003755"/>
            </a:xfrm>
            <a:custGeom>
              <a:avLst/>
              <a:gdLst>
                <a:gd name="connsiteX0" fmla="*/ 0 w 994819"/>
                <a:gd name="connsiteY0" fmla="*/ 1000777 h 1003755"/>
                <a:gd name="connsiteX1" fmla="*/ 5957 w 994819"/>
                <a:gd name="connsiteY1" fmla="*/ 0 h 1003755"/>
                <a:gd name="connsiteX2" fmla="*/ 551022 w 994819"/>
                <a:gd name="connsiteY2" fmla="*/ 29785 h 1003755"/>
                <a:gd name="connsiteX3" fmla="*/ 762496 w 994819"/>
                <a:gd name="connsiteY3" fmla="*/ 220410 h 1003755"/>
                <a:gd name="connsiteX4" fmla="*/ 747604 w 994819"/>
                <a:gd name="connsiteY4" fmla="*/ 559959 h 1003755"/>
                <a:gd name="connsiteX5" fmla="*/ 914400 w 994819"/>
                <a:gd name="connsiteY5" fmla="*/ 402098 h 1003755"/>
                <a:gd name="connsiteX6" fmla="*/ 985884 w 994819"/>
                <a:gd name="connsiteY6" fmla="*/ 422948 h 1003755"/>
                <a:gd name="connsiteX7" fmla="*/ 994819 w 994819"/>
                <a:gd name="connsiteY7" fmla="*/ 497410 h 1003755"/>
                <a:gd name="connsiteX8" fmla="*/ 747604 w 994819"/>
                <a:gd name="connsiteY8" fmla="*/ 744626 h 1003755"/>
                <a:gd name="connsiteX9" fmla="*/ 753561 w 994819"/>
                <a:gd name="connsiteY9" fmla="*/ 932271 h 1003755"/>
                <a:gd name="connsiteX10" fmla="*/ 744625 w 994819"/>
                <a:gd name="connsiteY10" fmla="*/ 1003755 h 1003755"/>
                <a:gd name="connsiteX11" fmla="*/ 0 w 994819"/>
                <a:gd name="connsiteY11" fmla="*/ 1000777 h 100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4819" h="1003755">
                  <a:moveTo>
                    <a:pt x="0" y="1000777"/>
                  </a:moveTo>
                  <a:cubicBezTo>
                    <a:pt x="1986" y="667185"/>
                    <a:pt x="3971" y="333592"/>
                    <a:pt x="5957" y="0"/>
                  </a:cubicBezTo>
                  <a:lnTo>
                    <a:pt x="551022" y="29785"/>
                  </a:lnTo>
                  <a:lnTo>
                    <a:pt x="762496" y="220410"/>
                  </a:lnTo>
                  <a:lnTo>
                    <a:pt x="747604" y="559959"/>
                  </a:lnTo>
                  <a:lnTo>
                    <a:pt x="914400" y="402098"/>
                  </a:lnTo>
                  <a:lnTo>
                    <a:pt x="985884" y="422948"/>
                  </a:lnTo>
                  <a:lnTo>
                    <a:pt x="994819" y="497410"/>
                  </a:lnTo>
                  <a:lnTo>
                    <a:pt x="747604" y="744626"/>
                  </a:lnTo>
                  <a:lnTo>
                    <a:pt x="753561" y="932271"/>
                  </a:lnTo>
                  <a:lnTo>
                    <a:pt x="744625" y="1003755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ACC0EE-6547-EC1B-A96F-1200C6B14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57"/>
            <a:stretch>
              <a:fillRect/>
            </a:stretch>
          </p:blipFill>
          <p:spPr>
            <a:xfrm>
              <a:off x="5486400" y="1604431"/>
              <a:ext cx="1466389" cy="121919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20BF6D-FBF0-7EF4-3295-BA775E6DB4B4}"/>
              </a:ext>
            </a:extLst>
          </p:cNvPr>
          <p:cNvGrpSpPr/>
          <p:nvPr/>
        </p:nvGrpSpPr>
        <p:grpSpPr>
          <a:xfrm>
            <a:off x="2982772" y="3715488"/>
            <a:ext cx="1720872" cy="1618507"/>
            <a:chOff x="5219415" y="5123680"/>
            <a:chExt cx="1657350" cy="141585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50A150-B0DA-A05A-0A71-7C2F9C7FF324}"/>
                </a:ext>
              </a:extLst>
            </p:cNvPr>
            <p:cNvSpPr/>
            <p:nvPr/>
          </p:nvSpPr>
          <p:spPr>
            <a:xfrm>
              <a:off x="5386388" y="5166360"/>
              <a:ext cx="1328737" cy="1348740"/>
            </a:xfrm>
            <a:custGeom>
              <a:avLst/>
              <a:gdLst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20127 w 1328737"/>
                <a:gd name="connsiteY40" fmla="*/ 431483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2857 w 1328737"/>
                <a:gd name="connsiteY0" fmla="*/ 662940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2857 w 1328737"/>
                <a:gd name="connsiteY43" fmla="*/ 662940 h 1348740"/>
                <a:gd name="connsiteX0" fmla="*/ 2857 w 1328737"/>
                <a:gd name="connsiteY0" fmla="*/ 662940 h 1348740"/>
                <a:gd name="connsiteX1" fmla="*/ 14287 w 1328737"/>
                <a:gd name="connsiteY1" fmla="*/ 482918 h 1348740"/>
                <a:gd name="connsiteX2" fmla="*/ 322897 w 1328737"/>
                <a:gd name="connsiteY2" fmla="*/ 488633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2857 w 1328737"/>
                <a:gd name="connsiteY43" fmla="*/ 66294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8737" h="1348740">
                  <a:moveTo>
                    <a:pt x="2857" y="662940"/>
                  </a:moveTo>
                  <a:lnTo>
                    <a:pt x="14287" y="482918"/>
                  </a:lnTo>
                  <a:lnTo>
                    <a:pt x="322897" y="488633"/>
                  </a:lnTo>
                  <a:lnTo>
                    <a:pt x="397192" y="440055"/>
                  </a:lnTo>
                  <a:cubicBezTo>
                    <a:pt x="398145" y="346710"/>
                    <a:pt x="399097" y="253365"/>
                    <a:pt x="400050" y="160020"/>
                  </a:cubicBezTo>
                  <a:lnTo>
                    <a:pt x="482917" y="22860"/>
                  </a:lnTo>
                  <a:lnTo>
                    <a:pt x="645795" y="0"/>
                  </a:lnTo>
                  <a:lnTo>
                    <a:pt x="1157287" y="2858"/>
                  </a:lnTo>
                  <a:lnTo>
                    <a:pt x="1323022" y="120015"/>
                  </a:lnTo>
                  <a:cubicBezTo>
                    <a:pt x="1323975" y="223838"/>
                    <a:pt x="1324927" y="327660"/>
                    <a:pt x="1325880" y="431483"/>
                  </a:cubicBezTo>
                  <a:cubicBezTo>
                    <a:pt x="1326832" y="737235"/>
                    <a:pt x="1327785" y="1042988"/>
                    <a:pt x="1328737" y="1348740"/>
                  </a:cubicBezTo>
                  <a:lnTo>
                    <a:pt x="342900" y="1340168"/>
                  </a:lnTo>
                  <a:lnTo>
                    <a:pt x="308610" y="1291590"/>
                  </a:lnTo>
                  <a:lnTo>
                    <a:pt x="345757" y="1248728"/>
                  </a:lnTo>
                  <a:lnTo>
                    <a:pt x="302895" y="1188720"/>
                  </a:lnTo>
                  <a:lnTo>
                    <a:pt x="360045" y="1145858"/>
                  </a:lnTo>
                  <a:lnTo>
                    <a:pt x="314325" y="1134428"/>
                  </a:lnTo>
                  <a:lnTo>
                    <a:pt x="305752" y="1097280"/>
                  </a:lnTo>
                  <a:lnTo>
                    <a:pt x="345757" y="1060133"/>
                  </a:lnTo>
                  <a:lnTo>
                    <a:pt x="397192" y="1048703"/>
                  </a:lnTo>
                  <a:lnTo>
                    <a:pt x="397192" y="945833"/>
                  </a:lnTo>
                  <a:lnTo>
                    <a:pt x="22860" y="937260"/>
                  </a:lnTo>
                  <a:lnTo>
                    <a:pt x="2857" y="894398"/>
                  </a:lnTo>
                  <a:cubicBezTo>
                    <a:pt x="1905" y="854393"/>
                    <a:pt x="952" y="814388"/>
                    <a:pt x="0" y="774383"/>
                  </a:cubicBezTo>
                  <a:lnTo>
                    <a:pt x="40005" y="745808"/>
                  </a:lnTo>
                  <a:lnTo>
                    <a:pt x="1054417" y="762953"/>
                  </a:lnTo>
                  <a:lnTo>
                    <a:pt x="1068705" y="597218"/>
                  </a:lnTo>
                  <a:lnTo>
                    <a:pt x="957262" y="682943"/>
                  </a:lnTo>
                  <a:lnTo>
                    <a:pt x="905827" y="674370"/>
                  </a:lnTo>
                  <a:lnTo>
                    <a:pt x="837247" y="622935"/>
                  </a:lnTo>
                  <a:lnTo>
                    <a:pt x="754380" y="674370"/>
                  </a:lnTo>
                  <a:lnTo>
                    <a:pt x="1057275" y="485775"/>
                  </a:lnTo>
                  <a:lnTo>
                    <a:pt x="1071562" y="154305"/>
                  </a:lnTo>
                  <a:cubicBezTo>
                    <a:pt x="924878" y="124778"/>
                    <a:pt x="886777" y="140970"/>
                    <a:pt x="794385" y="134303"/>
                  </a:cubicBezTo>
                  <a:lnTo>
                    <a:pt x="700087" y="171450"/>
                  </a:lnTo>
                  <a:lnTo>
                    <a:pt x="694372" y="234315"/>
                  </a:lnTo>
                  <a:lnTo>
                    <a:pt x="685800" y="362902"/>
                  </a:lnTo>
                  <a:lnTo>
                    <a:pt x="705802" y="457200"/>
                  </a:lnTo>
                  <a:lnTo>
                    <a:pt x="808672" y="488633"/>
                  </a:lnTo>
                  <a:lnTo>
                    <a:pt x="871537" y="414338"/>
                  </a:lnTo>
                  <a:cubicBezTo>
                    <a:pt x="940117" y="433388"/>
                    <a:pt x="960119" y="401003"/>
                    <a:pt x="1077277" y="471488"/>
                  </a:cubicBezTo>
                  <a:lnTo>
                    <a:pt x="794385" y="637223"/>
                  </a:lnTo>
                  <a:lnTo>
                    <a:pt x="351472" y="665798"/>
                  </a:lnTo>
                  <a:lnTo>
                    <a:pt x="2857" y="66294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E18135-B08E-2183-6BAE-36B65AD45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4571"/>
            <a:stretch>
              <a:fillRect/>
            </a:stretch>
          </p:blipFill>
          <p:spPr>
            <a:xfrm>
              <a:off x="5219415" y="5123680"/>
              <a:ext cx="1657350" cy="141585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B05DDFF-25FB-B5A3-FA28-9B03CA014295}"/>
              </a:ext>
            </a:extLst>
          </p:cNvPr>
          <p:cNvGrpSpPr/>
          <p:nvPr/>
        </p:nvGrpSpPr>
        <p:grpSpPr>
          <a:xfrm>
            <a:off x="5134836" y="3817027"/>
            <a:ext cx="2089045" cy="1644517"/>
            <a:chOff x="5134836" y="3817027"/>
            <a:chExt cx="2089045" cy="164451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443744F-A3F2-971C-D975-7CB44AC5255C}"/>
                </a:ext>
              </a:extLst>
            </p:cNvPr>
            <p:cNvGrpSpPr/>
            <p:nvPr/>
          </p:nvGrpSpPr>
          <p:grpSpPr>
            <a:xfrm>
              <a:off x="5134836" y="3817027"/>
              <a:ext cx="1581102" cy="1386891"/>
              <a:chOff x="4912534" y="3618042"/>
              <a:chExt cx="1809750" cy="1549562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C4C3BDB-BF02-B5AC-DA13-F726E4300535}"/>
                  </a:ext>
                </a:extLst>
              </p:cNvPr>
              <p:cNvSpPr/>
              <p:nvPr/>
            </p:nvSpPr>
            <p:spPr>
              <a:xfrm>
                <a:off x="5343863" y="3684298"/>
                <a:ext cx="956820" cy="1438344"/>
              </a:xfrm>
              <a:custGeom>
                <a:avLst/>
                <a:gdLst>
                  <a:gd name="connsiteX0" fmla="*/ 10011 w 981144"/>
                  <a:gd name="connsiteY0" fmla="*/ 1438344 h 1438344"/>
                  <a:gd name="connsiteX1" fmla="*/ 0 w 981144"/>
                  <a:gd name="connsiteY1" fmla="*/ 997830 h 1438344"/>
                  <a:gd name="connsiteX2" fmla="*/ 86768 w 981144"/>
                  <a:gd name="connsiteY2" fmla="*/ 864341 h 1438344"/>
                  <a:gd name="connsiteX3" fmla="*/ 310362 w 981144"/>
                  <a:gd name="connsiteY3" fmla="*/ 830969 h 1438344"/>
                  <a:gd name="connsiteX4" fmla="*/ 363757 w 981144"/>
                  <a:gd name="connsiteY4" fmla="*/ 794260 h 1438344"/>
                  <a:gd name="connsiteX5" fmla="*/ 403804 w 981144"/>
                  <a:gd name="connsiteY5" fmla="*/ 687468 h 1438344"/>
                  <a:gd name="connsiteX6" fmla="*/ 323711 w 981144"/>
                  <a:gd name="connsiteY6" fmla="*/ 637410 h 1438344"/>
                  <a:gd name="connsiteX7" fmla="*/ 287001 w 981144"/>
                  <a:gd name="connsiteY7" fmla="*/ 530619 h 1438344"/>
                  <a:gd name="connsiteX8" fmla="*/ 287001 w 981144"/>
                  <a:gd name="connsiteY8" fmla="*/ 413816 h 1438344"/>
                  <a:gd name="connsiteX9" fmla="*/ 263641 w 981144"/>
                  <a:gd name="connsiteY9" fmla="*/ 437176 h 1438344"/>
                  <a:gd name="connsiteX10" fmla="*/ 223594 w 981144"/>
                  <a:gd name="connsiteY10" fmla="*/ 413816 h 1438344"/>
                  <a:gd name="connsiteX11" fmla="*/ 183547 w 981144"/>
                  <a:gd name="connsiteY11" fmla="*/ 373769 h 1438344"/>
                  <a:gd name="connsiteX12" fmla="*/ 206908 w 981144"/>
                  <a:gd name="connsiteY12" fmla="*/ 323711 h 1438344"/>
                  <a:gd name="connsiteX13" fmla="*/ 193559 w 981144"/>
                  <a:gd name="connsiteY13" fmla="*/ 240280 h 1438344"/>
                  <a:gd name="connsiteX14" fmla="*/ 170198 w 981144"/>
                  <a:gd name="connsiteY14" fmla="*/ 123477 h 1438344"/>
                  <a:gd name="connsiteX15" fmla="*/ 256966 w 981144"/>
                  <a:gd name="connsiteY15" fmla="*/ 33372 h 1438344"/>
                  <a:gd name="connsiteX16" fmla="*/ 407141 w 981144"/>
                  <a:gd name="connsiteY16" fmla="*/ 0 h 1438344"/>
                  <a:gd name="connsiteX17" fmla="*/ 677457 w 981144"/>
                  <a:gd name="connsiteY17" fmla="*/ 0 h 1438344"/>
                  <a:gd name="connsiteX18" fmla="*/ 767562 w 981144"/>
                  <a:gd name="connsiteY18" fmla="*/ 43384 h 1438344"/>
                  <a:gd name="connsiteX19" fmla="*/ 820957 w 981144"/>
                  <a:gd name="connsiteY19" fmla="*/ 113466 h 1438344"/>
                  <a:gd name="connsiteX20" fmla="*/ 827632 w 981144"/>
                  <a:gd name="connsiteY20" fmla="*/ 173536 h 1438344"/>
                  <a:gd name="connsiteX21" fmla="*/ 824295 w 981144"/>
                  <a:gd name="connsiteY21" fmla="*/ 240280 h 1438344"/>
                  <a:gd name="connsiteX22" fmla="*/ 780911 w 981144"/>
                  <a:gd name="connsiteY22" fmla="*/ 297013 h 1438344"/>
                  <a:gd name="connsiteX23" fmla="*/ 794260 w 981144"/>
                  <a:gd name="connsiteY23" fmla="*/ 347071 h 1438344"/>
                  <a:gd name="connsiteX24" fmla="*/ 794260 w 981144"/>
                  <a:gd name="connsiteY24" fmla="*/ 417153 h 1438344"/>
                  <a:gd name="connsiteX25" fmla="*/ 757550 w 981144"/>
                  <a:gd name="connsiteY25" fmla="*/ 430502 h 1438344"/>
                  <a:gd name="connsiteX26" fmla="*/ 704154 w 981144"/>
                  <a:gd name="connsiteY26" fmla="*/ 423828 h 1438344"/>
                  <a:gd name="connsiteX27" fmla="*/ 710829 w 981144"/>
                  <a:gd name="connsiteY27" fmla="*/ 533956 h 1438344"/>
                  <a:gd name="connsiteX28" fmla="*/ 627398 w 981144"/>
                  <a:gd name="connsiteY28" fmla="*/ 660771 h 1438344"/>
                  <a:gd name="connsiteX29" fmla="*/ 580677 w 981144"/>
                  <a:gd name="connsiteY29" fmla="*/ 707492 h 1438344"/>
                  <a:gd name="connsiteX30" fmla="*/ 637410 w 981144"/>
                  <a:gd name="connsiteY30" fmla="*/ 807609 h 1438344"/>
                  <a:gd name="connsiteX31" fmla="*/ 687468 w 981144"/>
                  <a:gd name="connsiteY31" fmla="*/ 844318 h 1438344"/>
                  <a:gd name="connsiteX32" fmla="*/ 787585 w 981144"/>
                  <a:gd name="connsiteY32" fmla="*/ 840981 h 1438344"/>
                  <a:gd name="connsiteX33" fmla="*/ 937760 w 981144"/>
                  <a:gd name="connsiteY33" fmla="*/ 894376 h 1438344"/>
                  <a:gd name="connsiteX34" fmla="*/ 981144 w 981144"/>
                  <a:gd name="connsiteY34" fmla="*/ 987819 h 1438344"/>
                  <a:gd name="connsiteX35" fmla="*/ 981144 w 981144"/>
                  <a:gd name="connsiteY35" fmla="*/ 1428333 h 1438344"/>
                  <a:gd name="connsiteX36" fmla="*/ 10011 w 981144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817621 w 971133"/>
                  <a:gd name="connsiteY20" fmla="*/ 173536 h 1438344"/>
                  <a:gd name="connsiteX21" fmla="*/ 814284 w 971133"/>
                  <a:gd name="connsiteY21" fmla="*/ 240280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817621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794010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794010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14200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71133" h="1438344">
                    <a:moveTo>
                      <a:pt x="0" y="1438344"/>
                    </a:moveTo>
                    <a:lnTo>
                      <a:pt x="10312" y="1007842"/>
                    </a:lnTo>
                    <a:lnTo>
                      <a:pt x="76757" y="864341"/>
                    </a:lnTo>
                    <a:lnTo>
                      <a:pt x="300351" y="830969"/>
                    </a:lnTo>
                    <a:lnTo>
                      <a:pt x="353746" y="794260"/>
                    </a:lnTo>
                    <a:lnTo>
                      <a:pt x="393793" y="687468"/>
                    </a:lnTo>
                    <a:lnTo>
                      <a:pt x="313700" y="637410"/>
                    </a:lnTo>
                    <a:lnTo>
                      <a:pt x="276990" y="530619"/>
                    </a:lnTo>
                    <a:lnTo>
                      <a:pt x="276990" y="413816"/>
                    </a:lnTo>
                    <a:lnTo>
                      <a:pt x="253630" y="437176"/>
                    </a:lnTo>
                    <a:lnTo>
                      <a:pt x="213583" y="413816"/>
                    </a:lnTo>
                    <a:lnTo>
                      <a:pt x="173536" y="373769"/>
                    </a:lnTo>
                    <a:lnTo>
                      <a:pt x="196897" y="323711"/>
                    </a:lnTo>
                    <a:lnTo>
                      <a:pt x="183548" y="240280"/>
                    </a:lnTo>
                    <a:lnTo>
                      <a:pt x="160187" y="123477"/>
                    </a:lnTo>
                    <a:lnTo>
                      <a:pt x="246955" y="33372"/>
                    </a:lnTo>
                    <a:lnTo>
                      <a:pt x="397130" y="0"/>
                    </a:lnTo>
                    <a:lnTo>
                      <a:pt x="667446" y="0"/>
                    </a:lnTo>
                    <a:lnTo>
                      <a:pt x="757551" y="43384"/>
                    </a:lnTo>
                    <a:lnTo>
                      <a:pt x="794010" y="113466"/>
                    </a:lnTo>
                    <a:lnTo>
                      <a:pt x="797298" y="173536"/>
                    </a:lnTo>
                    <a:lnTo>
                      <a:pt x="793961" y="243618"/>
                    </a:lnTo>
                    <a:lnTo>
                      <a:pt x="770900" y="297013"/>
                    </a:lnTo>
                    <a:lnTo>
                      <a:pt x="784249" y="347071"/>
                    </a:lnTo>
                    <a:lnTo>
                      <a:pt x="784249" y="417153"/>
                    </a:lnTo>
                    <a:lnTo>
                      <a:pt x="747539" y="430502"/>
                    </a:lnTo>
                    <a:lnTo>
                      <a:pt x="694143" y="423828"/>
                    </a:lnTo>
                    <a:lnTo>
                      <a:pt x="700818" y="533956"/>
                    </a:lnTo>
                    <a:lnTo>
                      <a:pt x="617387" y="660771"/>
                    </a:lnTo>
                    <a:lnTo>
                      <a:pt x="570666" y="707492"/>
                    </a:lnTo>
                    <a:lnTo>
                      <a:pt x="627399" y="807609"/>
                    </a:lnTo>
                    <a:lnTo>
                      <a:pt x="677457" y="844318"/>
                    </a:lnTo>
                    <a:lnTo>
                      <a:pt x="777574" y="840981"/>
                    </a:lnTo>
                    <a:lnTo>
                      <a:pt x="914200" y="894376"/>
                    </a:lnTo>
                    <a:lnTo>
                      <a:pt x="971133" y="987819"/>
                    </a:lnTo>
                    <a:lnTo>
                      <a:pt x="971133" y="1428333"/>
                    </a:lnTo>
                    <a:lnTo>
                      <a:pt x="0" y="143834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05B33E7-3595-7CCA-7776-F05F8BC41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14377"/>
              <a:stretch>
                <a:fillRect/>
              </a:stretch>
            </p:blipFill>
            <p:spPr>
              <a:xfrm>
                <a:off x="4912534" y="3618042"/>
                <a:ext cx="1809750" cy="1549562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2F928B7-09DE-914C-E3C4-CB2F931B0F28}"/>
                </a:ext>
              </a:extLst>
            </p:cNvPr>
            <p:cNvGrpSpPr/>
            <p:nvPr/>
          </p:nvGrpSpPr>
          <p:grpSpPr>
            <a:xfrm>
              <a:off x="5471325" y="4161436"/>
              <a:ext cx="1752556" cy="1300108"/>
              <a:chOff x="6007985" y="3606010"/>
              <a:chExt cx="1809750" cy="1549562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6995134-CBCF-BA4F-A374-FC1444232EA9}"/>
                  </a:ext>
                </a:extLst>
              </p:cNvPr>
              <p:cNvSpPr/>
              <p:nvPr/>
            </p:nvSpPr>
            <p:spPr>
              <a:xfrm>
                <a:off x="6466813" y="3660045"/>
                <a:ext cx="899730" cy="1442503"/>
              </a:xfrm>
              <a:custGeom>
                <a:avLst/>
                <a:gdLst>
                  <a:gd name="connsiteX0" fmla="*/ 471869 w 899730"/>
                  <a:gd name="connsiteY0" fmla="*/ 0 h 1442503"/>
                  <a:gd name="connsiteX1" fmla="*/ 652793 w 899730"/>
                  <a:gd name="connsiteY1" fmla="*/ 36674 h 1442503"/>
                  <a:gd name="connsiteX2" fmla="*/ 716361 w 899730"/>
                  <a:gd name="connsiteY2" fmla="*/ 75792 h 1442503"/>
                  <a:gd name="connsiteX3" fmla="*/ 723696 w 899730"/>
                  <a:gd name="connsiteY3" fmla="*/ 166254 h 1442503"/>
                  <a:gd name="connsiteX4" fmla="*/ 716361 w 899730"/>
                  <a:gd name="connsiteY4" fmla="*/ 308060 h 1442503"/>
                  <a:gd name="connsiteX5" fmla="*/ 716361 w 899730"/>
                  <a:gd name="connsiteY5" fmla="*/ 393632 h 1442503"/>
                  <a:gd name="connsiteX6" fmla="*/ 726141 w 899730"/>
                  <a:gd name="connsiteY6" fmla="*/ 530548 h 1442503"/>
                  <a:gd name="connsiteX7" fmla="*/ 706582 w 899730"/>
                  <a:gd name="connsiteY7" fmla="*/ 591671 h 1442503"/>
                  <a:gd name="connsiteX8" fmla="*/ 738366 w 899730"/>
                  <a:gd name="connsiteY8" fmla="*/ 684577 h 1442503"/>
                  <a:gd name="connsiteX9" fmla="*/ 738366 w 899730"/>
                  <a:gd name="connsiteY9" fmla="*/ 706582 h 1442503"/>
                  <a:gd name="connsiteX10" fmla="*/ 757925 w 899730"/>
                  <a:gd name="connsiteY10" fmla="*/ 772595 h 1442503"/>
                  <a:gd name="connsiteX11" fmla="*/ 564776 w 899730"/>
                  <a:gd name="connsiteY11" fmla="*/ 789709 h 1442503"/>
                  <a:gd name="connsiteX12" fmla="*/ 579446 w 899730"/>
                  <a:gd name="connsiteY12" fmla="*/ 809268 h 1442503"/>
                  <a:gd name="connsiteX13" fmla="*/ 591670 w 899730"/>
                  <a:gd name="connsiteY13" fmla="*/ 841052 h 1442503"/>
                  <a:gd name="connsiteX14" fmla="*/ 711471 w 899730"/>
                  <a:gd name="connsiteY14" fmla="*/ 858167 h 1442503"/>
                  <a:gd name="connsiteX15" fmla="*/ 845942 w 899730"/>
                  <a:gd name="connsiteY15" fmla="*/ 894841 h 1442503"/>
                  <a:gd name="connsiteX16" fmla="*/ 885061 w 899730"/>
                  <a:gd name="connsiteY16" fmla="*/ 929069 h 1442503"/>
                  <a:gd name="connsiteX17" fmla="*/ 899730 w 899730"/>
                  <a:gd name="connsiteY17" fmla="*/ 1065985 h 1442503"/>
                  <a:gd name="connsiteX18" fmla="*/ 897285 w 899730"/>
                  <a:gd name="connsiteY18" fmla="*/ 1440058 h 1442503"/>
                  <a:gd name="connsiteX19" fmla="*/ 0 w 899730"/>
                  <a:gd name="connsiteY19" fmla="*/ 1442503 h 1442503"/>
                  <a:gd name="connsiteX20" fmla="*/ 7335 w 899730"/>
                  <a:gd name="connsiteY20" fmla="*/ 968188 h 1442503"/>
                  <a:gd name="connsiteX21" fmla="*/ 31784 w 899730"/>
                  <a:gd name="connsiteY21" fmla="*/ 907065 h 1442503"/>
                  <a:gd name="connsiteX22" fmla="*/ 132026 w 899730"/>
                  <a:gd name="connsiteY22" fmla="*/ 885061 h 1442503"/>
                  <a:gd name="connsiteX23" fmla="*/ 305615 w 899730"/>
                  <a:gd name="connsiteY23" fmla="*/ 843497 h 1442503"/>
                  <a:gd name="connsiteX24" fmla="*/ 337399 w 899730"/>
                  <a:gd name="connsiteY24" fmla="*/ 782374 h 1442503"/>
                  <a:gd name="connsiteX25" fmla="*/ 334954 w 899730"/>
                  <a:gd name="connsiteY25" fmla="*/ 762815 h 1442503"/>
                  <a:gd name="connsiteX26" fmla="*/ 141805 w 899730"/>
                  <a:gd name="connsiteY26" fmla="*/ 762815 h 1442503"/>
                  <a:gd name="connsiteX27" fmla="*/ 161365 w 899730"/>
                  <a:gd name="connsiteY27" fmla="*/ 699247 h 1442503"/>
                  <a:gd name="connsiteX28" fmla="*/ 195593 w 899730"/>
                  <a:gd name="connsiteY28" fmla="*/ 569666 h 1442503"/>
                  <a:gd name="connsiteX29" fmla="*/ 168699 w 899730"/>
                  <a:gd name="connsiteY29" fmla="*/ 378962 h 1442503"/>
                  <a:gd name="connsiteX30" fmla="*/ 183369 w 899730"/>
                  <a:gd name="connsiteY30" fmla="*/ 144250 h 1442503"/>
                  <a:gd name="connsiteX31" fmla="*/ 200483 w 899730"/>
                  <a:gd name="connsiteY31" fmla="*/ 73348 h 1442503"/>
                  <a:gd name="connsiteX32" fmla="*/ 276276 w 899730"/>
                  <a:gd name="connsiteY32" fmla="*/ 26894 h 1442503"/>
                  <a:gd name="connsiteX33" fmla="*/ 471869 w 899730"/>
                  <a:gd name="connsiteY33" fmla="*/ 0 h 144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9730" h="1442503">
                    <a:moveTo>
                      <a:pt x="471869" y="0"/>
                    </a:moveTo>
                    <a:lnTo>
                      <a:pt x="652793" y="36674"/>
                    </a:lnTo>
                    <a:lnTo>
                      <a:pt x="716361" y="75792"/>
                    </a:lnTo>
                    <a:lnTo>
                      <a:pt x="723696" y="166254"/>
                    </a:lnTo>
                    <a:lnTo>
                      <a:pt x="716361" y="308060"/>
                    </a:lnTo>
                    <a:lnTo>
                      <a:pt x="716361" y="393632"/>
                    </a:lnTo>
                    <a:lnTo>
                      <a:pt x="726141" y="530548"/>
                    </a:lnTo>
                    <a:lnTo>
                      <a:pt x="706582" y="591671"/>
                    </a:lnTo>
                    <a:lnTo>
                      <a:pt x="738366" y="684577"/>
                    </a:lnTo>
                    <a:lnTo>
                      <a:pt x="738366" y="706582"/>
                    </a:lnTo>
                    <a:lnTo>
                      <a:pt x="757925" y="772595"/>
                    </a:lnTo>
                    <a:lnTo>
                      <a:pt x="564776" y="789709"/>
                    </a:lnTo>
                    <a:lnTo>
                      <a:pt x="579446" y="809268"/>
                    </a:lnTo>
                    <a:lnTo>
                      <a:pt x="591670" y="841052"/>
                    </a:lnTo>
                    <a:lnTo>
                      <a:pt x="711471" y="858167"/>
                    </a:lnTo>
                    <a:lnTo>
                      <a:pt x="845942" y="894841"/>
                    </a:lnTo>
                    <a:lnTo>
                      <a:pt x="885061" y="929069"/>
                    </a:lnTo>
                    <a:lnTo>
                      <a:pt x="899730" y="1065985"/>
                    </a:lnTo>
                    <a:lnTo>
                      <a:pt x="897285" y="1440058"/>
                    </a:lnTo>
                    <a:lnTo>
                      <a:pt x="0" y="1442503"/>
                    </a:lnTo>
                    <a:lnTo>
                      <a:pt x="7335" y="968188"/>
                    </a:lnTo>
                    <a:lnTo>
                      <a:pt x="31784" y="907065"/>
                    </a:lnTo>
                    <a:lnTo>
                      <a:pt x="132026" y="885061"/>
                    </a:lnTo>
                    <a:lnTo>
                      <a:pt x="305615" y="843497"/>
                    </a:lnTo>
                    <a:lnTo>
                      <a:pt x="337399" y="782374"/>
                    </a:lnTo>
                    <a:lnTo>
                      <a:pt x="334954" y="762815"/>
                    </a:lnTo>
                    <a:lnTo>
                      <a:pt x="141805" y="762815"/>
                    </a:lnTo>
                    <a:lnTo>
                      <a:pt x="161365" y="699247"/>
                    </a:lnTo>
                    <a:lnTo>
                      <a:pt x="195593" y="569666"/>
                    </a:lnTo>
                    <a:lnTo>
                      <a:pt x="168699" y="378962"/>
                    </a:lnTo>
                    <a:lnTo>
                      <a:pt x="183369" y="144250"/>
                    </a:lnTo>
                    <a:lnTo>
                      <a:pt x="200483" y="73348"/>
                    </a:lnTo>
                    <a:lnTo>
                      <a:pt x="276276" y="26894"/>
                    </a:lnTo>
                    <a:lnTo>
                      <a:pt x="4718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6F26D68-34A7-6C2C-9080-A72FBA487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14377"/>
              <a:stretch>
                <a:fillRect/>
              </a:stretch>
            </p:blipFill>
            <p:spPr>
              <a:xfrm>
                <a:off x="6007985" y="3606010"/>
                <a:ext cx="1809750" cy="1549562"/>
              </a:xfrm>
              <a:prstGeom prst="rect">
                <a:avLst/>
              </a:prstGeom>
            </p:spPr>
          </p:pic>
        </p:grp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312173-69D2-4A50-E96F-6EBB9EAD3815}"/>
              </a:ext>
            </a:extLst>
          </p:cNvPr>
          <p:cNvCxnSpPr>
            <a:cxnSpLocks/>
          </p:cNvCxnSpPr>
          <p:nvPr/>
        </p:nvCxnSpPr>
        <p:spPr>
          <a:xfrm>
            <a:off x="4694290" y="4360329"/>
            <a:ext cx="329921" cy="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78A6FFE-C8A8-75E0-E756-635DD326F150}"/>
              </a:ext>
            </a:extLst>
          </p:cNvPr>
          <p:cNvSpPr txBox="1"/>
          <p:nvPr/>
        </p:nvSpPr>
        <p:spPr>
          <a:xfrm>
            <a:off x="7239000" y="3733769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31914C-0AAA-8300-6CEF-D441A178FD51}"/>
              </a:ext>
            </a:extLst>
          </p:cNvPr>
          <p:cNvSpPr txBox="1"/>
          <p:nvPr/>
        </p:nvSpPr>
        <p:spPr>
          <a:xfrm>
            <a:off x="7119921" y="4484583"/>
            <a:ext cx="202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Recurrence (exam)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Recurrence (image)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Reoperation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SSO, SSI, etc.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A1E65-2BCB-1733-EBB7-694DBF19207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8857" b="22635"/>
          <a:stretch>
            <a:fillRect/>
          </a:stretch>
        </p:blipFill>
        <p:spPr>
          <a:xfrm>
            <a:off x="871027" y="3744269"/>
            <a:ext cx="1766530" cy="12102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ECDB01-6CAB-2F80-1569-42E2EF2E6065}"/>
              </a:ext>
            </a:extLst>
          </p:cNvPr>
          <p:cNvCxnSpPr>
            <a:endCxn id="9" idx="0"/>
          </p:cNvCxnSpPr>
          <p:nvPr/>
        </p:nvCxnSpPr>
        <p:spPr>
          <a:xfrm flipH="1">
            <a:off x="1754292" y="2980260"/>
            <a:ext cx="5491" cy="76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F6FA76-A374-E51E-E2DB-4013DD85CF8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637557" y="4349376"/>
            <a:ext cx="371097" cy="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73F300-C211-AD03-8B81-5D2A44F2F58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754292" y="4954483"/>
            <a:ext cx="976454" cy="91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893B85-7C30-9CFA-BF14-3BF1F0F87376}"/>
              </a:ext>
            </a:extLst>
          </p:cNvPr>
          <p:cNvCxnSpPr/>
          <p:nvPr/>
        </p:nvCxnSpPr>
        <p:spPr>
          <a:xfrm flipV="1">
            <a:off x="4866421" y="5715000"/>
            <a:ext cx="268415" cy="150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3EAA2D-9710-11AC-9E5C-B4345192E746}"/>
              </a:ext>
            </a:extLst>
          </p:cNvPr>
          <p:cNvGrpSpPr/>
          <p:nvPr/>
        </p:nvGrpSpPr>
        <p:grpSpPr>
          <a:xfrm>
            <a:off x="3352527" y="1746277"/>
            <a:ext cx="935158" cy="935503"/>
            <a:chOff x="4703642" y="1756635"/>
            <a:chExt cx="935158" cy="93550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69829F-C4B3-1031-2731-9862C920C15B}"/>
                </a:ext>
              </a:extLst>
            </p:cNvPr>
            <p:cNvCxnSpPr/>
            <p:nvPr/>
          </p:nvCxnSpPr>
          <p:spPr>
            <a:xfrm>
              <a:off x="4703643" y="1756830"/>
              <a:ext cx="935157" cy="914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246690-758E-FDAA-488B-3F86A9229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3642" y="1756635"/>
              <a:ext cx="922606" cy="93550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54FE7EF-56C1-4A54-A19B-F6CB6520A1E5}"/>
              </a:ext>
            </a:extLst>
          </p:cNvPr>
          <p:cNvSpPr/>
          <p:nvPr/>
        </p:nvSpPr>
        <p:spPr>
          <a:xfrm>
            <a:off x="5471325" y="1447800"/>
            <a:ext cx="3382085" cy="1386060"/>
          </a:xfrm>
          <a:custGeom>
            <a:avLst/>
            <a:gdLst>
              <a:gd name="connsiteX0" fmla="*/ 0 w 4061637"/>
              <a:gd name="connsiteY0" fmla="*/ 903767 h 2201992"/>
              <a:gd name="connsiteX1" fmla="*/ 499730 w 4061637"/>
              <a:gd name="connsiteY1" fmla="*/ 393405 h 2201992"/>
              <a:gd name="connsiteX2" fmla="*/ 935665 w 4061637"/>
              <a:gd name="connsiteY2" fmla="*/ 63795 h 2201992"/>
              <a:gd name="connsiteX3" fmla="*/ 1127051 w 4061637"/>
              <a:gd name="connsiteY3" fmla="*/ 0 h 2201992"/>
              <a:gd name="connsiteX4" fmla="*/ 1137684 w 4061637"/>
              <a:gd name="connsiteY4" fmla="*/ 170121 h 2201992"/>
              <a:gd name="connsiteX5" fmla="*/ 935665 w 4061637"/>
              <a:gd name="connsiteY5" fmla="*/ 563525 h 2201992"/>
              <a:gd name="connsiteX6" fmla="*/ 595423 w 4061637"/>
              <a:gd name="connsiteY6" fmla="*/ 935665 h 2201992"/>
              <a:gd name="connsiteX7" fmla="*/ 393405 w 4061637"/>
              <a:gd name="connsiteY7" fmla="*/ 1137684 h 2201992"/>
              <a:gd name="connsiteX8" fmla="*/ 148856 w 4061637"/>
              <a:gd name="connsiteY8" fmla="*/ 1509823 h 2201992"/>
              <a:gd name="connsiteX9" fmla="*/ 170121 w 4061637"/>
              <a:gd name="connsiteY9" fmla="*/ 1850065 h 2201992"/>
              <a:gd name="connsiteX10" fmla="*/ 318977 w 4061637"/>
              <a:gd name="connsiteY10" fmla="*/ 1796902 h 2201992"/>
              <a:gd name="connsiteX11" fmla="*/ 754912 w 4061637"/>
              <a:gd name="connsiteY11" fmla="*/ 1509823 h 2201992"/>
              <a:gd name="connsiteX12" fmla="*/ 1765005 w 4061637"/>
              <a:gd name="connsiteY12" fmla="*/ 627321 h 2201992"/>
              <a:gd name="connsiteX13" fmla="*/ 2254102 w 4061637"/>
              <a:gd name="connsiteY13" fmla="*/ 244549 h 2201992"/>
              <a:gd name="connsiteX14" fmla="*/ 2296633 w 4061637"/>
              <a:gd name="connsiteY14" fmla="*/ 223284 h 2201992"/>
              <a:gd name="connsiteX15" fmla="*/ 2264735 w 4061637"/>
              <a:gd name="connsiteY15" fmla="*/ 478465 h 2201992"/>
              <a:gd name="connsiteX16" fmla="*/ 1935126 w 4061637"/>
              <a:gd name="connsiteY16" fmla="*/ 1201479 h 2201992"/>
              <a:gd name="connsiteX17" fmla="*/ 1786270 w 4061637"/>
              <a:gd name="connsiteY17" fmla="*/ 1467293 h 2201992"/>
              <a:gd name="connsiteX18" fmla="*/ 1722474 w 4061637"/>
              <a:gd name="connsiteY18" fmla="*/ 1679944 h 2201992"/>
              <a:gd name="connsiteX19" fmla="*/ 1658679 w 4061637"/>
              <a:gd name="connsiteY19" fmla="*/ 1818167 h 2201992"/>
              <a:gd name="connsiteX20" fmla="*/ 1669312 w 4061637"/>
              <a:gd name="connsiteY20" fmla="*/ 1924493 h 2201992"/>
              <a:gd name="connsiteX21" fmla="*/ 2466754 w 4061637"/>
              <a:gd name="connsiteY21" fmla="*/ 1435395 h 2201992"/>
              <a:gd name="connsiteX22" fmla="*/ 3115340 w 4061637"/>
              <a:gd name="connsiteY22" fmla="*/ 914400 h 2201992"/>
              <a:gd name="connsiteX23" fmla="*/ 3561907 w 4061637"/>
              <a:gd name="connsiteY23" fmla="*/ 542260 h 2201992"/>
              <a:gd name="connsiteX24" fmla="*/ 3774558 w 4061637"/>
              <a:gd name="connsiteY24" fmla="*/ 393405 h 2201992"/>
              <a:gd name="connsiteX25" fmla="*/ 3902149 w 4061637"/>
              <a:gd name="connsiteY25" fmla="*/ 361507 h 2201992"/>
              <a:gd name="connsiteX26" fmla="*/ 3838354 w 4061637"/>
              <a:gd name="connsiteY26" fmla="*/ 637953 h 2201992"/>
              <a:gd name="connsiteX27" fmla="*/ 3593805 w 4061637"/>
              <a:gd name="connsiteY27" fmla="*/ 978195 h 2201992"/>
              <a:gd name="connsiteX28" fmla="*/ 3402419 w 4061637"/>
              <a:gd name="connsiteY28" fmla="*/ 1307805 h 2201992"/>
              <a:gd name="connsiteX29" fmla="*/ 3051544 w 4061637"/>
              <a:gd name="connsiteY29" fmla="*/ 1850065 h 2201992"/>
              <a:gd name="connsiteX30" fmla="*/ 3009014 w 4061637"/>
              <a:gd name="connsiteY30" fmla="*/ 1988288 h 2201992"/>
              <a:gd name="connsiteX31" fmla="*/ 2987749 w 4061637"/>
              <a:gd name="connsiteY31" fmla="*/ 2137144 h 2201992"/>
              <a:gd name="connsiteX32" fmla="*/ 2966484 w 4061637"/>
              <a:gd name="connsiteY32" fmla="*/ 2200939 h 2201992"/>
              <a:gd name="connsiteX33" fmla="*/ 3732028 w 4061637"/>
              <a:gd name="connsiteY33" fmla="*/ 1754372 h 2201992"/>
              <a:gd name="connsiteX34" fmla="*/ 3944679 w 4061637"/>
              <a:gd name="connsiteY34" fmla="*/ 1669312 h 2201992"/>
              <a:gd name="connsiteX35" fmla="*/ 4061637 w 4061637"/>
              <a:gd name="connsiteY35" fmla="*/ 1616149 h 220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61637" h="2201992">
                <a:moveTo>
                  <a:pt x="0" y="903767"/>
                </a:moveTo>
                <a:cubicBezTo>
                  <a:pt x="154253" y="718666"/>
                  <a:pt x="289717" y="552196"/>
                  <a:pt x="499730" y="393405"/>
                </a:cubicBezTo>
                <a:cubicBezTo>
                  <a:pt x="645042" y="283535"/>
                  <a:pt x="762841" y="121403"/>
                  <a:pt x="935665" y="63795"/>
                </a:cubicBezTo>
                <a:lnTo>
                  <a:pt x="1127051" y="0"/>
                </a:lnTo>
                <a:cubicBezTo>
                  <a:pt x="1130595" y="56707"/>
                  <a:pt x="1145719" y="113874"/>
                  <a:pt x="1137684" y="170121"/>
                </a:cubicBezTo>
                <a:cubicBezTo>
                  <a:pt x="1113521" y="339261"/>
                  <a:pt x="1044660" y="435153"/>
                  <a:pt x="935665" y="563525"/>
                </a:cubicBezTo>
                <a:cubicBezTo>
                  <a:pt x="826880" y="691650"/>
                  <a:pt x="710829" y="813470"/>
                  <a:pt x="595423" y="935665"/>
                </a:cubicBezTo>
                <a:cubicBezTo>
                  <a:pt x="530034" y="1004900"/>
                  <a:pt x="452415" y="1062938"/>
                  <a:pt x="393405" y="1137684"/>
                </a:cubicBezTo>
                <a:cubicBezTo>
                  <a:pt x="194630" y="1389464"/>
                  <a:pt x="272285" y="1262964"/>
                  <a:pt x="148856" y="1509823"/>
                </a:cubicBezTo>
                <a:cubicBezTo>
                  <a:pt x="141342" y="1554907"/>
                  <a:pt x="68284" y="1801827"/>
                  <a:pt x="170121" y="1850065"/>
                </a:cubicBezTo>
                <a:cubicBezTo>
                  <a:pt x="217737" y="1872620"/>
                  <a:pt x="273436" y="1823399"/>
                  <a:pt x="318977" y="1796902"/>
                </a:cubicBezTo>
                <a:cubicBezTo>
                  <a:pt x="469365" y="1709403"/>
                  <a:pt x="614662" y="1612791"/>
                  <a:pt x="754912" y="1509823"/>
                </a:cubicBezTo>
                <a:cubicBezTo>
                  <a:pt x="1098044" y="1257904"/>
                  <a:pt x="1459733" y="903170"/>
                  <a:pt x="1765005" y="627321"/>
                </a:cubicBezTo>
                <a:cubicBezTo>
                  <a:pt x="2040365" y="378501"/>
                  <a:pt x="1982556" y="414264"/>
                  <a:pt x="2254102" y="244549"/>
                </a:cubicBezTo>
                <a:cubicBezTo>
                  <a:pt x="2267543" y="236148"/>
                  <a:pt x="2282456" y="230372"/>
                  <a:pt x="2296633" y="223284"/>
                </a:cubicBezTo>
                <a:cubicBezTo>
                  <a:pt x="2286000" y="308344"/>
                  <a:pt x="2294451" y="398058"/>
                  <a:pt x="2264735" y="478465"/>
                </a:cubicBezTo>
                <a:cubicBezTo>
                  <a:pt x="2172919" y="726909"/>
                  <a:pt x="2064541" y="970381"/>
                  <a:pt x="1935126" y="1201479"/>
                </a:cubicBezTo>
                <a:cubicBezTo>
                  <a:pt x="1885507" y="1290084"/>
                  <a:pt x="1827514" y="1374494"/>
                  <a:pt x="1786270" y="1467293"/>
                </a:cubicBezTo>
                <a:cubicBezTo>
                  <a:pt x="1756214" y="1534919"/>
                  <a:pt x="1747765" y="1610395"/>
                  <a:pt x="1722474" y="1679944"/>
                </a:cubicBezTo>
                <a:cubicBezTo>
                  <a:pt x="1705132" y="1727634"/>
                  <a:pt x="1679944" y="1772093"/>
                  <a:pt x="1658679" y="1818167"/>
                </a:cubicBezTo>
                <a:cubicBezTo>
                  <a:pt x="1662223" y="1853609"/>
                  <a:pt x="1634006" y="1929200"/>
                  <a:pt x="1669312" y="1924493"/>
                </a:cubicBezTo>
                <a:cubicBezTo>
                  <a:pt x="1850597" y="1900322"/>
                  <a:pt x="2416279" y="1473605"/>
                  <a:pt x="2466754" y="1435395"/>
                </a:cubicBezTo>
                <a:cubicBezTo>
                  <a:pt x="2687855" y="1268020"/>
                  <a:pt x="2901057" y="1090419"/>
                  <a:pt x="3115340" y="914400"/>
                </a:cubicBezTo>
                <a:cubicBezTo>
                  <a:pt x="3281149" y="778199"/>
                  <a:pt x="3389057" y="663254"/>
                  <a:pt x="3561907" y="542260"/>
                </a:cubicBezTo>
                <a:cubicBezTo>
                  <a:pt x="3632791" y="492642"/>
                  <a:pt x="3698147" y="433998"/>
                  <a:pt x="3774558" y="393405"/>
                </a:cubicBezTo>
                <a:cubicBezTo>
                  <a:pt x="3813273" y="372838"/>
                  <a:pt x="3859619" y="372140"/>
                  <a:pt x="3902149" y="361507"/>
                </a:cubicBezTo>
                <a:cubicBezTo>
                  <a:pt x="3880884" y="453656"/>
                  <a:pt x="3880647" y="553367"/>
                  <a:pt x="3838354" y="637953"/>
                </a:cubicBezTo>
                <a:cubicBezTo>
                  <a:pt x="3775892" y="762877"/>
                  <a:pt x="3669989" y="861132"/>
                  <a:pt x="3593805" y="978195"/>
                </a:cubicBezTo>
                <a:cubicBezTo>
                  <a:pt x="3524506" y="1084679"/>
                  <a:pt x="3471295" y="1201047"/>
                  <a:pt x="3402419" y="1307805"/>
                </a:cubicBezTo>
                <a:cubicBezTo>
                  <a:pt x="3238755" y="1561485"/>
                  <a:pt x="3163132" y="1604572"/>
                  <a:pt x="3051544" y="1850065"/>
                </a:cubicBezTo>
                <a:cubicBezTo>
                  <a:pt x="3031596" y="1893950"/>
                  <a:pt x="3023191" y="1942214"/>
                  <a:pt x="3009014" y="1988288"/>
                </a:cubicBezTo>
                <a:cubicBezTo>
                  <a:pt x="3001926" y="2037907"/>
                  <a:pt x="2997579" y="2087995"/>
                  <a:pt x="2987749" y="2137144"/>
                </a:cubicBezTo>
                <a:cubicBezTo>
                  <a:pt x="2983353" y="2159124"/>
                  <a:pt x="2945948" y="2209923"/>
                  <a:pt x="2966484" y="2200939"/>
                </a:cubicBezTo>
                <a:cubicBezTo>
                  <a:pt x="4050147" y="1726836"/>
                  <a:pt x="3111948" y="2093939"/>
                  <a:pt x="3732028" y="1754372"/>
                </a:cubicBezTo>
                <a:cubicBezTo>
                  <a:pt x="3798989" y="1717703"/>
                  <a:pt x="3874136" y="1698502"/>
                  <a:pt x="3944679" y="1669312"/>
                </a:cubicBezTo>
                <a:cubicBezTo>
                  <a:pt x="4010996" y="1641870"/>
                  <a:pt x="4017464" y="1638234"/>
                  <a:pt x="4061637" y="1616149"/>
                </a:cubicBezTo>
              </a:path>
            </a:pathLst>
          </a:custGeom>
          <a:noFill/>
          <a:ln w="2222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E5993C6-0864-1CB7-4CEA-FEF0CA8E83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500"/>
          <a:stretch>
            <a:fillRect/>
          </a:stretch>
        </p:blipFill>
        <p:spPr>
          <a:xfrm>
            <a:off x="3089779" y="5397482"/>
            <a:ext cx="1401289" cy="1357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071138-A92D-35EA-C275-9159B74194DC}"/>
              </a:ext>
            </a:extLst>
          </p:cNvPr>
          <p:cNvSpPr txBox="1"/>
          <p:nvPr/>
        </p:nvSpPr>
        <p:spPr>
          <a:xfrm>
            <a:off x="1085679" y="3136515"/>
            <a:ext cx="148630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(4.5 – 6.5 years)</a:t>
            </a:r>
          </a:p>
        </p:txBody>
      </p:sp>
    </p:spTree>
    <p:extLst>
      <p:ext uri="{BB962C8B-B14F-4D97-AF65-F5344CB8AC3E}">
        <p14:creationId xmlns:p14="http://schemas.microsoft.com/office/powerpoint/2010/main" val="17893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7AD07-BD96-B5C2-DDA4-99E8B2C6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6113593-70B4-2924-86FB-2FAB6651811F}"/>
              </a:ext>
            </a:extLst>
          </p:cNvPr>
          <p:cNvGrpSpPr/>
          <p:nvPr/>
        </p:nvGrpSpPr>
        <p:grpSpPr>
          <a:xfrm>
            <a:off x="5156101" y="1234798"/>
            <a:ext cx="4117154" cy="1837260"/>
            <a:chOff x="5156101" y="1234798"/>
            <a:chExt cx="4117154" cy="183726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C28EBDD-D6B9-A0F1-45A6-5A6F1EE3B263}"/>
                </a:ext>
              </a:extLst>
            </p:cNvPr>
            <p:cNvSpPr/>
            <p:nvPr/>
          </p:nvSpPr>
          <p:spPr>
            <a:xfrm>
              <a:off x="5156101" y="1234798"/>
              <a:ext cx="4048223" cy="18372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F4C95D-92A1-029B-F32B-76B0A6DD7C22}"/>
                </a:ext>
              </a:extLst>
            </p:cNvPr>
            <p:cNvSpPr txBox="1"/>
            <p:nvPr/>
          </p:nvSpPr>
          <p:spPr>
            <a:xfrm>
              <a:off x="7119921" y="1277681"/>
              <a:ext cx="17219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PROs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B29359-397D-3EAA-654F-E242C2E48375}"/>
                </a:ext>
              </a:extLst>
            </p:cNvPr>
            <p:cNvSpPr txBox="1"/>
            <p:nvPr/>
          </p:nvSpPr>
          <p:spPr>
            <a:xfrm>
              <a:off x="7031551" y="1905000"/>
              <a:ext cx="22417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Hernia QoL (HerQLes)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Pain (PROMIS 3a)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Recurrence/Bulge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Reoperation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6F30E31-C450-1F21-CD32-EBB755441DE2}"/>
              </a:ext>
            </a:extLst>
          </p:cNvPr>
          <p:cNvSpPr/>
          <p:nvPr/>
        </p:nvSpPr>
        <p:spPr>
          <a:xfrm>
            <a:off x="5161006" y="3681657"/>
            <a:ext cx="4048223" cy="20333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7ECB7-D2E6-0FE0-8E3F-FB3F2228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22"/>
            <a:ext cx="12192000" cy="1325563"/>
          </a:xfrm>
        </p:spPr>
        <p:txBody>
          <a:bodyPr/>
          <a:lstStyle/>
          <a:p>
            <a:r>
              <a:rPr lang="en-US" sz="4800" dirty="0"/>
              <a:t>Long-Term Follow-Up 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8AA1A-8B04-3BC6-A2CE-AE85AF38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857"/>
          <a:stretch>
            <a:fillRect/>
          </a:stretch>
        </p:blipFill>
        <p:spPr>
          <a:xfrm>
            <a:off x="838200" y="1447800"/>
            <a:ext cx="1843165" cy="153246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F7A9813-A984-0CBB-FF7E-0D7B130616CF}"/>
              </a:ext>
            </a:extLst>
          </p:cNvPr>
          <p:cNvGrpSpPr/>
          <p:nvPr/>
        </p:nvGrpSpPr>
        <p:grpSpPr>
          <a:xfrm>
            <a:off x="2681365" y="1756830"/>
            <a:ext cx="2805035" cy="914400"/>
            <a:chOff x="2681365" y="1756830"/>
            <a:chExt cx="2805035" cy="9144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ACA1EF3-BB78-C291-BF0C-0753B73D2EFE}"/>
                </a:ext>
              </a:extLst>
            </p:cNvPr>
            <p:cNvCxnSpPr>
              <a:stCxn id="7" idx="3"/>
              <a:endCxn id="13" idx="1"/>
            </p:cNvCxnSpPr>
            <p:nvPr/>
          </p:nvCxnSpPr>
          <p:spPr>
            <a:xfrm>
              <a:off x="2681365" y="2214030"/>
              <a:ext cx="28050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B38283-8333-CCD9-8CB2-5D96A7858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001" b="16857"/>
            <a:stretch>
              <a:fillRect/>
            </a:stretch>
          </p:blipFill>
          <p:spPr>
            <a:xfrm>
              <a:off x="3292699" y="1756830"/>
              <a:ext cx="1126901" cy="914400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08DCDD-0B62-0D54-DBA7-E35F4AAA2A7A}"/>
              </a:ext>
            </a:extLst>
          </p:cNvPr>
          <p:cNvGrpSpPr/>
          <p:nvPr/>
        </p:nvGrpSpPr>
        <p:grpSpPr>
          <a:xfrm>
            <a:off x="5486400" y="1604431"/>
            <a:ext cx="1466389" cy="1219197"/>
            <a:chOff x="5486400" y="1604431"/>
            <a:chExt cx="1466389" cy="121919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D1DF45D-B9F0-D956-0803-9144ABB8A07E}"/>
                </a:ext>
              </a:extLst>
            </p:cNvPr>
            <p:cNvSpPr/>
            <p:nvPr/>
          </p:nvSpPr>
          <p:spPr>
            <a:xfrm>
              <a:off x="5727659" y="1730509"/>
              <a:ext cx="994819" cy="1003755"/>
            </a:xfrm>
            <a:custGeom>
              <a:avLst/>
              <a:gdLst>
                <a:gd name="connsiteX0" fmla="*/ 0 w 994819"/>
                <a:gd name="connsiteY0" fmla="*/ 1000777 h 1003755"/>
                <a:gd name="connsiteX1" fmla="*/ 5957 w 994819"/>
                <a:gd name="connsiteY1" fmla="*/ 0 h 1003755"/>
                <a:gd name="connsiteX2" fmla="*/ 551022 w 994819"/>
                <a:gd name="connsiteY2" fmla="*/ 29785 h 1003755"/>
                <a:gd name="connsiteX3" fmla="*/ 762496 w 994819"/>
                <a:gd name="connsiteY3" fmla="*/ 220410 h 1003755"/>
                <a:gd name="connsiteX4" fmla="*/ 747604 w 994819"/>
                <a:gd name="connsiteY4" fmla="*/ 559959 h 1003755"/>
                <a:gd name="connsiteX5" fmla="*/ 914400 w 994819"/>
                <a:gd name="connsiteY5" fmla="*/ 402098 h 1003755"/>
                <a:gd name="connsiteX6" fmla="*/ 985884 w 994819"/>
                <a:gd name="connsiteY6" fmla="*/ 422948 h 1003755"/>
                <a:gd name="connsiteX7" fmla="*/ 994819 w 994819"/>
                <a:gd name="connsiteY7" fmla="*/ 497410 h 1003755"/>
                <a:gd name="connsiteX8" fmla="*/ 747604 w 994819"/>
                <a:gd name="connsiteY8" fmla="*/ 744626 h 1003755"/>
                <a:gd name="connsiteX9" fmla="*/ 753561 w 994819"/>
                <a:gd name="connsiteY9" fmla="*/ 932271 h 1003755"/>
                <a:gd name="connsiteX10" fmla="*/ 744625 w 994819"/>
                <a:gd name="connsiteY10" fmla="*/ 1003755 h 1003755"/>
                <a:gd name="connsiteX11" fmla="*/ 0 w 994819"/>
                <a:gd name="connsiteY11" fmla="*/ 1000777 h 100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4819" h="1003755">
                  <a:moveTo>
                    <a:pt x="0" y="1000777"/>
                  </a:moveTo>
                  <a:cubicBezTo>
                    <a:pt x="1986" y="667185"/>
                    <a:pt x="3971" y="333592"/>
                    <a:pt x="5957" y="0"/>
                  </a:cubicBezTo>
                  <a:lnTo>
                    <a:pt x="551022" y="29785"/>
                  </a:lnTo>
                  <a:lnTo>
                    <a:pt x="762496" y="220410"/>
                  </a:lnTo>
                  <a:lnTo>
                    <a:pt x="747604" y="559959"/>
                  </a:lnTo>
                  <a:lnTo>
                    <a:pt x="914400" y="402098"/>
                  </a:lnTo>
                  <a:lnTo>
                    <a:pt x="985884" y="422948"/>
                  </a:lnTo>
                  <a:lnTo>
                    <a:pt x="994819" y="497410"/>
                  </a:lnTo>
                  <a:lnTo>
                    <a:pt x="747604" y="744626"/>
                  </a:lnTo>
                  <a:lnTo>
                    <a:pt x="753561" y="932271"/>
                  </a:lnTo>
                  <a:lnTo>
                    <a:pt x="744625" y="1003755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F49ECC-7019-76FB-E37F-F982A3B2B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57"/>
            <a:stretch>
              <a:fillRect/>
            </a:stretch>
          </p:blipFill>
          <p:spPr>
            <a:xfrm>
              <a:off x="5486400" y="1604431"/>
              <a:ext cx="1466389" cy="121919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E0F461-9BE4-346B-4EDA-CF73305999BD}"/>
              </a:ext>
            </a:extLst>
          </p:cNvPr>
          <p:cNvGrpSpPr/>
          <p:nvPr/>
        </p:nvGrpSpPr>
        <p:grpSpPr>
          <a:xfrm>
            <a:off x="2982772" y="3715488"/>
            <a:ext cx="1720872" cy="1618507"/>
            <a:chOff x="5219415" y="5123680"/>
            <a:chExt cx="1657350" cy="141585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EE65EBF-0D96-F6CF-1036-23668126237D}"/>
                </a:ext>
              </a:extLst>
            </p:cNvPr>
            <p:cNvSpPr/>
            <p:nvPr/>
          </p:nvSpPr>
          <p:spPr>
            <a:xfrm>
              <a:off x="5386388" y="5166360"/>
              <a:ext cx="1328737" cy="1348740"/>
            </a:xfrm>
            <a:custGeom>
              <a:avLst/>
              <a:gdLst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20127 w 1328737"/>
                <a:gd name="connsiteY40" fmla="*/ 431483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65847 w 1328737"/>
                <a:gd name="connsiteY32" fmla="*/ 171450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705802 w 1328737"/>
                <a:gd name="connsiteY36" fmla="*/ 365760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14287 w 1328737"/>
                <a:gd name="connsiteY0" fmla="*/ 682943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14287 w 1328737"/>
                <a:gd name="connsiteY43" fmla="*/ 682943 h 1348740"/>
                <a:gd name="connsiteX0" fmla="*/ 2857 w 1328737"/>
                <a:gd name="connsiteY0" fmla="*/ 662940 h 1348740"/>
                <a:gd name="connsiteX1" fmla="*/ 14287 w 1328737"/>
                <a:gd name="connsiteY1" fmla="*/ 482918 h 1348740"/>
                <a:gd name="connsiteX2" fmla="*/ 322897 w 1328737"/>
                <a:gd name="connsiteY2" fmla="*/ 468630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2857 w 1328737"/>
                <a:gd name="connsiteY43" fmla="*/ 662940 h 1348740"/>
                <a:gd name="connsiteX0" fmla="*/ 2857 w 1328737"/>
                <a:gd name="connsiteY0" fmla="*/ 662940 h 1348740"/>
                <a:gd name="connsiteX1" fmla="*/ 14287 w 1328737"/>
                <a:gd name="connsiteY1" fmla="*/ 482918 h 1348740"/>
                <a:gd name="connsiteX2" fmla="*/ 322897 w 1328737"/>
                <a:gd name="connsiteY2" fmla="*/ 488633 h 1348740"/>
                <a:gd name="connsiteX3" fmla="*/ 397192 w 1328737"/>
                <a:gd name="connsiteY3" fmla="*/ 440055 h 1348740"/>
                <a:gd name="connsiteX4" fmla="*/ 400050 w 1328737"/>
                <a:gd name="connsiteY4" fmla="*/ 160020 h 1348740"/>
                <a:gd name="connsiteX5" fmla="*/ 482917 w 1328737"/>
                <a:gd name="connsiteY5" fmla="*/ 22860 h 1348740"/>
                <a:gd name="connsiteX6" fmla="*/ 645795 w 1328737"/>
                <a:gd name="connsiteY6" fmla="*/ 0 h 1348740"/>
                <a:gd name="connsiteX7" fmla="*/ 1157287 w 1328737"/>
                <a:gd name="connsiteY7" fmla="*/ 2858 h 1348740"/>
                <a:gd name="connsiteX8" fmla="*/ 1323022 w 1328737"/>
                <a:gd name="connsiteY8" fmla="*/ 120015 h 1348740"/>
                <a:gd name="connsiteX9" fmla="*/ 1325880 w 1328737"/>
                <a:gd name="connsiteY9" fmla="*/ 431483 h 1348740"/>
                <a:gd name="connsiteX10" fmla="*/ 1328737 w 1328737"/>
                <a:gd name="connsiteY10" fmla="*/ 1348740 h 1348740"/>
                <a:gd name="connsiteX11" fmla="*/ 342900 w 1328737"/>
                <a:gd name="connsiteY11" fmla="*/ 1340168 h 1348740"/>
                <a:gd name="connsiteX12" fmla="*/ 308610 w 1328737"/>
                <a:gd name="connsiteY12" fmla="*/ 1291590 h 1348740"/>
                <a:gd name="connsiteX13" fmla="*/ 345757 w 1328737"/>
                <a:gd name="connsiteY13" fmla="*/ 1248728 h 1348740"/>
                <a:gd name="connsiteX14" fmla="*/ 302895 w 1328737"/>
                <a:gd name="connsiteY14" fmla="*/ 1188720 h 1348740"/>
                <a:gd name="connsiteX15" fmla="*/ 360045 w 1328737"/>
                <a:gd name="connsiteY15" fmla="*/ 1145858 h 1348740"/>
                <a:gd name="connsiteX16" fmla="*/ 314325 w 1328737"/>
                <a:gd name="connsiteY16" fmla="*/ 1134428 h 1348740"/>
                <a:gd name="connsiteX17" fmla="*/ 305752 w 1328737"/>
                <a:gd name="connsiteY17" fmla="*/ 1097280 h 1348740"/>
                <a:gd name="connsiteX18" fmla="*/ 345757 w 1328737"/>
                <a:gd name="connsiteY18" fmla="*/ 1060133 h 1348740"/>
                <a:gd name="connsiteX19" fmla="*/ 397192 w 1328737"/>
                <a:gd name="connsiteY19" fmla="*/ 1048703 h 1348740"/>
                <a:gd name="connsiteX20" fmla="*/ 397192 w 1328737"/>
                <a:gd name="connsiteY20" fmla="*/ 945833 h 1348740"/>
                <a:gd name="connsiteX21" fmla="*/ 22860 w 1328737"/>
                <a:gd name="connsiteY21" fmla="*/ 937260 h 1348740"/>
                <a:gd name="connsiteX22" fmla="*/ 2857 w 1328737"/>
                <a:gd name="connsiteY22" fmla="*/ 894398 h 1348740"/>
                <a:gd name="connsiteX23" fmla="*/ 0 w 1328737"/>
                <a:gd name="connsiteY23" fmla="*/ 774383 h 1348740"/>
                <a:gd name="connsiteX24" fmla="*/ 40005 w 1328737"/>
                <a:gd name="connsiteY24" fmla="*/ 745808 h 1348740"/>
                <a:gd name="connsiteX25" fmla="*/ 1054417 w 1328737"/>
                <a:gd name="connsiteY25" fmla="*/ 762953 h 1348740"/>
                <a:gd name="connsiteX26" fmla="*/ 1068705 w 1328737"/>
                <a:gd name="connsiteY26" fmla="*/ 597218 h 1348740"/>
                <a:gd name="connsiteX27" fmla="*/ 957262 w 1328737"/>
                <a:gd name="connsiteY27" fmla="*/ 682943 h 1348740"/>
                <a:gd name="connsiteX28" fmla="*/ 905827 w 1328737"/>
                <a:gd name="connsiteY28" fmla="*/ 674370 h 1348740"/>
                <a:gd name="connsiteX29" fmla="*/ 837247 w 1328737"/>
                <a:gd name="connsiteY29" fmla="*/ 622935 h 1348740"/>
                <a:gd name="connsiteX30" fmla="*/ 754380 w 1328737"/>
                <a:gd name="connsiteY30" fmla="*/ 674370 h 1348740"/>
                <a:gd name="connsiteX31" fmla="*/ 1057275 w 1328737"/>
                <a:gd name="connsiteY31" fmla="*/ 485775 h 1348740"/>
                <a:gd name="connsiteX32" fmla="*/ 1071562 w 1328737"/>
                <a:gd name="connsiteY32" fmla="*/ 154305 h 1348740"/>
                <a:gd name="connsiteX33" fmla="*/ 794385 w 1328737"/>
                <a:gd name="connsiteY33" fmla="*/ 134303 h 1348740"/>
                <a:gd name="connsiteX34" fmla="*/ 700087 w 1328737"/>
                <a:gd name="connsiteY34" fmla="*/ 171450 h 1348740"/>
                <a:gd name="connsiteX35" fmla="*/ 694372 w 1328737"/>
                <a:gd name="connsiteY35" fmla="*/ 234315 h 1348740"/>
                <a:gd name="connsiteX36" fmla="*/ 685800 w 1328737"/>
                <a:gd name="connsiteY36" fmla="*/ 362902 h 1348740"/>
                <a:gd name="connsiteX37" fmla="*/ 705802 w 1328737"/>
                <a:gd name="connsiteY37" fmla="*/ 457200 h 1348740"/>
                <a:gd name="connsiteX38" fmla="*/ 808672 w 1328737"/>
                <a:gd name="connsiteY38" fmla="*/ 488633 h 1348740"/>
                <a:gd name="connsiteX39" fmla="*/ 871537 w 1328737"/>
                <a:gd name="connsiteY39" fmla="*/ 414338 h 1348740"/>
                <a:gd name="connsiteX40" fmla="*/ 1077277 w 1328737"/>
                <a:gd name="connsiteY40" fmla="*/ 471488 h 1348740"/>
                <a:gd name="connsiteX41" fmla="*/ 794385 w 1328737"/>
                <a:gd name="connsiteY41" fmla="*/ 637223 h 1348740"/>
                <a:gd name="connsiteX42" fmla="*/ 351472 w 1328737"/>
                <a:gd name="connsiteY42" fmla="*/ 665798 h 1348740"/>
                <a:gd name="connsiteX43" fmla="*/ 2857 w 1328737"/>
                <a:gd name="connsiteY43" fmla="*/ 66294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8737" h="1348740">
                  <a:moveTo>
                    <a:pt x="2857" y="662940"/>
                  </a:moveTo>
                  <a:lnTo>
                    <a:pt x="14287" y="482918"/>
                  </a:lnTo>
                  <a:lnTo>
                    <a:pt x="322897" y="488633"/>
                  </a:lnTo>
                  <a:lnTo>
                    <a:pt x="397192" y="440055"/>
                  </a:lnTo>
                  <a:cubicBezTo>
                    <a:pt x="398145" y="346710"/>
                    <a:pt x="399097" y="253365"/>
                    <a:pt x="400050" y="160020"/>
                  </a:cubicBezTo>
                  <a:lnTo>
                    <a:pt x="482917" y="22860"/>
                  </a:lnTo>
                  <a:lnTo>
                    <a:pt x="645795" y="0"/>
                  </a:lnTo>
                  <a:lnTo>
                    <a:pt x="1157287" y="2858"/>
                  </a:lnTo>
                  <a:lnTo>
                    <a:pt x="1323022" y="120015"/>
                  </a:lnTo>
                  <a:cubicBezTo>
                    <a:pt x="1323975" y="223838"/>
                    <a:pt x="1324927" y="327660"/>
                    <a:pt x="1325880" y="431483"/>
                  </a:cubicBezTo>
                  <a:cubicBezTo>
                    <a:pt x="1326832" y="737235"/>
                    <a:pt x="1327785" y="1042988"/>
                    <a:pt x="1328737" y="1348740"/>
                  </a:cubicBezTo>
                  <a:lnTo>
                    <a:pt x="342900" y="1340168"/>
                  </a:lnTo>
                  <a:lnTo>
                    <a:pt x="308610" y="1291590"/>
                  </a:lnTo>
                  <a:lnTo>
                    <a:pt x="345757" y="1248728"/>
                  </a:lnTo>
                  <a:lnTo>
                    <a:pt x="302895" y="1188720"/>
                  </a:lnTo>
                  <a:lnTo>
                    <a:pt x="360045" y="1145858"/>
                  </a:lnTo>
                  <a:lnTo>
                    <a:pt x="314325" y="1134428"/>
                  </a:lnTo>
                  <a:lnTo>
                    <a:pt x="305752" y="1097280"/>
                  </a:lnTo>
                  <a:lnTo>
                    <a:pt x="345757" y="1060133"/>
                  </a:lnTo>
                  <a:lnTo>
                    <a:pt x="397192" y="1048703"/>
                  </a:lnTo>
                  <a:lnTo>
                    <a:pt x="397192" y="945833"/>
                  </a:lnTo>
                  <a:lnTo>
                    <a:pt x="22860" y="937260"/>
                  </a:lnTo>
                  <a:lnTo>
                    <a:pt x="2857" y="894398"/>
                  </a:lnTo>
                  <a:cubicBezTo>
                    <a:pt x="1905" y="854393"/>
                    <a:pt x="952" y="814388"/>
                    <a:pt x="0" y="774383"/>
                  </a:cubicBezTo>
                  <a:lnTo>
                    <a:pt x="40005" y="745808"/>
                  </a:lnTo>
                  <a:lnTo>
                    <a:pt x="1054417" y="762953"/>
                  </a:lnTo>
                  <a:lnTo>
                    <a:pt x="1068705" y="597218"/>
                  </a:lnTo>
                  <a:lnTo>
                    <a:pt x="957262" y="682943"/>
                  </a:lnTo>
                  <a:lnTo>
                    <a:pt x="905827" y="674370"/>
                  </a:lnTo>
                  <a:lnTo>
                    <a:pt x="837247" y="622935"/>
                  </a:lnTo>
                  <a:lnTo>
                    <a:pt x="754380" y="674370"/>
                  </a:lnTo>
                  <a:lnTo>
                    <a:pt x="1057275" y="485775"/>
                  </a:lnTo>
                  <a:lnTo>
                    <a:pt x="1071562" y="154305"/>
                  </a:lnTo>
                  <a:cubicBezTo>
                    <a:pt x="924878" y="124778"/>
                    <a:pt x="886777" y="140970"/>
                    <a:pt x="794385" y="134303"/>
                  </a:cubicBezTo>
                  <a:lnTo>
                    <a:pt x="700087" y="171450"/>
                  </a:lnTo>
                  <a:lnTo>
                    <a:pt x="694372" y="234315"/>
                  </a:lnTo>
                  <a:lnTo>
                    <a:pt x="685800" y="362902"/>
                  </a:lnTo>
                  <a:lnTo>
                    <a:pt x="705802" y="457200"/>
                  </a:lnTo>
                  <a:lnTo>
                    <a:pt x="808672" y="488633"/>
                  </a:lnTo>
                  <a:lnTo>
                    <a:pt x="871537" y="414338"/>
                  </a:lnTo>
                  <a:cubicBezTo>
                    <a:pt x="940117" y="433388"/>
                    <a:pt x="960119" y="401003"/>
                    <a:pt x="1077277" y="471488"/>
                  </a:cubicBezTo>
                  <a:lnTo>
                    <a:pt x="794385" y="637223"/>
                  </a:lnTo>
                  <a:lnTo>
                    <a:pt x="351472" y="665798"/>
                  </a:lnTo>
                  <a:lnTo>
                    <a:pt x="2857" y="66294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727F94-2396-E775-32DC-28CA004F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4571"/>
            <a:stretch>
              <a:fillRect/>
            </a:stretch>
          </p:blipFill>
          <p:spPr>
            <a:xfrm>
              <a:off x="5219415" y="5123680"/>
              <a:ext cx="1657350" cy="141585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E96E2A-ABCC-07A1-E5B6-958B8EBC7566}"/>
              </a:ext>
            </a:extLst>
          </p:cNvPr>
          <p:cNvGrpSpPr/>
          <p:nvPr/>
        </p:nvGrpSpPr>
        <p:grpSpPr>
          <a:xfrm>
            <a:off x="5134836" y="3817027"/>
            <a:ext cx="2089045" cy="1644517"/>
            <a:chOff x="5134836" y="3817027"/>
            <a:chExt cx="2089045" cy="164451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775BBA-3C39-792A-3F34-9B3CCFD19930}"/>
                </a:ext>
              </a:extLst>
            </p:cNvPr>
            <p:cNvGrpSpPr/>
            <p:nvPr/>
          </p:nvGrpSpPr>
          <p:grpSpPr>
            <a:xfrm>
              <a:off x="5134836" y="3817027"/>
              <a:ext cx="1581102" cy="1386891"/>
              <a:chOff x="4912534" y="3618042"/>
              <a:chExt cx="1809750" cy="1549562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A54F7B0-7A0A-6F38-5CD1-0C2BABC63C5C}"/>
                  </a:ext>
                </a:extLst>
              </p:cNvPr>
              <p:cNvSpPr/>
              <p:nvPr/>
            </p:nvSpPr>
            <p:spPr>
              <a:xfrm>
                <a:off x="5343863" y="3684298"/>
                <a:ext cx="956820" cy="1438344"/>
              </a:xfrm>
              <a:custGeom>
                <a:avLst/>
                <a:gdLst>
                  <a:gd name="connsiteX0" fmla="*/ 10011 w 981144"/>
                  <a:gd name="connsiteY0" fmla="*/ 1438344 h 1438344"/>
                  <a:gd name="connsiteX1" fmla="*/ 0 w 981144"/>
                  <a:gd name="connsiteY1" fmla="*/ 997830 h 1438344"/>
                  <a:gd name="connsiteX2" fmla="*/ 86768 w 981144"/>
                  <a:gd name="connsiteY2" fmla="*/ 864341 h 1438344"/>
                  <a:gd name="connsiteX3" fmla="*/ 310362 w 981144"/>
                  <a:gd name="connsiteY3" fmla="*/ 830969 h 1438344"/>
                  <a:gd name="connsiteX4" fmla="*/ 363757 w 981144"/>
                  <a:gd name="connsiteY4" fmla="*/ 794260 h 1438344"/>
                  <a:gd name="connsiteX5" fmla="*/ 403804 w 981144"/>
                  <a:gd name="connsiteY5" fmla="*/ 687468 h 1438344"/>
                  <a:gd name="connsiteX6" fmla="*/ 323711 w 981144"/>
                  <a:gd name="connsiteY6" fmla="*/ 637410 h 1438344"/>
                  <a:gd name="connsiteX7" fmla="*/ 287001 w 981144"/>
                  <a:gd name="connsiteY7" fmla="*/ 530619 h 1438344"/>
                  <a:gd name="connsiteX8" fmla="*/ 287001 w 981144"/>
                  <a:gd name="connsiteY8" fmla="*/ 413816 h 1438344"/>
                  <a:gd name="connsiteX9" fmla="*/ 263641 w 981144"/>
                  <a:gd name="connsiteY9" fmla="*/ 437176 h 1438344"/>
                  <a:gd name="connsiteX10" fmla="*/ 223594 w 981144"/>
                  <a:gd name="connsiteY10" fmla="*/ 413816 h 1438344"/>
                  <a:gd name="connsiteX11" fmla="*/ 183547 w 981144"/>
                  <a:gd name="connsiteY11" fmla="*/ 373769 h 1438344"/>
                  <a:gd name="connsiteX12" fmla="*/ 206908 w 981144"/>
                  <a:gd name="connsiteY12" fmla="*/ 323711 h 1438344"/>
                  <a:gd name="connsiteX13" fmla="*/ 193559 w 981144"/>
                  <a:gd name="connsiteY13" fmla="*/ 240280 h 1438344"/>
                  <a:gd name="connsiteX14" fmla="*/ 170198 w 981144"/>
                  <a:gd name="connsiteY14" fmla="*/ 123477 h 1438344"/>
                  <a:gd name="connsiteX15" fmla="*/ 256966 w 981144"/>
                  <a:gd name="connsiteY15" fmla="*/ 33372 h 1438344"/>
                  <a:gd name="connsiteX16" fmla="*/ 407141 w 981144"/>
                  <a:gd name="connsiteY16" fmla="*/ 0 h 1438344"/>
                  <a:gd name="connsiteX17" fmla="*/ 677457 w 981144"/>
                  <a:gd name="connsiteY17" fmla="*/ 0 h 1438344"/>
                  <a:gd name="connsiteX18" fmla="*/ 767562 w 981144"/>
                  <a:gd name="connsiteY18" fmla="*/ 43384 h 1438344"/>
                  <a:gd name="connsiteX19" fmla="*/ 820957 w 981144"/>
                  <a:gd name="connsiteY19" fmla="*/ 113466 h 1438344"/>
                  <a:gd name="connsiteX20" fmla="*/ 827632 w 981144"/>
                  <a:gd name="connsiteY20" fmla="*/ 173536 h 1438344"/>
                  <a:gd name="connsiteX21" fmla="*/ 824295 w 981144"/>
                  <a:gd name="connsiteY21" fmla="*/ 240280 h 1438344"/>
                  <a:gd name="connsiteX22" fmla="*/ 780911 w 981144"/>
                  <a:gd name="connsiteY22" fmla="*/ 297013 h 1438344"/>
                  <a:gd name="connsiteX23" fmla="*/ 794260 w 981144"/>
                  <a:gd name="connsiteY23" fmla="*/ 347071 h 1438344"/>
                  <a:gd name="connsiteX24" fmla="*/ 794260 w 981144"/>
                  <a:gd name="connsiteY24" fmla="*/ 417153 h 1438344"/>
                  <a:gd name="connsiteX25" fmla="*/ 757550 w 981144"/>
                  <a:gd name="connsiteY25" fmla="*/ 430502 h 1438344"/>
                  <a:gd name="connsiteX26" fmla="*/ 704154 w 981144"/>
                  <a:gd name="connsiteY26" fmla="*/ 423828 h 1438344"/>
                  <a:gd name="connsiteX27" fmla="*/ 710829 w 981144"/>
                  <a:gd name="connsiteY27" fmla="*/ 533956 h 1438344"/>
                  <a:gd name="connsiteX28" fmla="*/ 627398 w 981144"/>
                  <a:gd name="connsiteY28" fmla="*/ 660771 h 1438344"/>
                  <a:gd name="connsiteX29" fmla="*/ 580677 w 981144"/>
                  <a:gd name="connsiteY29" fmla="*/ 707492 h 1438344"/>
                  <a:gd name="connsiteX30" fmla="*/ 637410 w 981144"/>
                  <a:gd name="connsiteY30" fmla="*/ 807609 h 1438344"/>
                  <a:gd name="connsiteX31" fmla="*/ 687468 w 981144"/>
                  <a:gd name="connsiteY31" fmla="*/ 844318 h 1438344"/>
                  <a:gd name="connsiteX32" fmla="*/ 787585 w 981144"/>
                  <a:gd name="connsiteY32" fmla="*/ 840981 h 1438344"/>
                  <a:gd name="connsiteX33" fmla="*/ 937760 w 981144"/>
                  <a:gd name="connsiteY33" fmla="*/ 894376 h 1438344"/>
                  <a:gd name="connsiteX34" fmla="*/ 981144 w 981144"/>
                  <a:gd name="connsiteY34" fmla="*/ 987819 h 1438344"/>
                  <a:gd name="connsiteX35" fmla="*/ 981144 w 981144"/>
                  <a:gd name="connsiteY35" fmla="*/ 1428333 h 1438344"/>
                  <a:gd name="connsiteX36" fmla="*/ 10011 w 981144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817621 w 971133"/>
                  <a:gd name="connsiteY20" fmla="*/ 173536 h 1438344"/>
                  <a:gd name="connsiteX21" fmla="*/ 814284 w 971133"/>
                  <a:gd name="connsiteY21" fmla="*/ 240280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817621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810946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794010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27749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  <a:gd name="connsiteX0" fmla="*/ 0 w 971133"/>
                  <a:gd name="connsiteY0" fmla="*/ 1438344 h 1438344"/>
                  <a:gd name="connsiteX1" fmla="*/ 10312 w 971133"/>
                  <a:gd name="connsiteY1" fmla="*/ 1007842 h 1438344"/>
                  <a:gd name="connsiteX2" fmla="*/ 76757 w 971133"/>
                  <a:gd name="connsiteY2" fmla="*/ 864341 h 1438344"/>
                  <a:gd name="connsiteX3" fmla="*/ 300351 w 971133"/>
                  <a:gd name="connsiteY3" fmla="*/ 830969 h 1438344"/>
                  <a:gd name="connsiteX4" fmla="*/ 353746 w 971133"/>
                  <a:gd name="connsiteY4" fmla="*/ 794260 h 1438344"/>
                  <a:gd name="connsiteX5" fmla="*/ 393793 w 971133"/>
                  <a:gd name="connsiteY5" fmla="*/ 687468 h 1438344"/>
                  <a:gd name="connsiteX6" fmla="*/ 313700 w 971133"/>
                  <a:gd name="connsiteY6" fmla="*/ 637410 h 1438344"/>
                  <a:gd name="connsiteX7" fmla="*/ 276990 w 971133"/>
                  <a:gd name="connsiteY7" fmla="*/ 530619 h 1438344"/>
                  <a:gd name="connsiteX8" fmla="*/ 276990 w 971133"/>
                  <a:gd name="connsiteY8" fmla="*/ 413816 h 1438344"/>
                  <a:gd name="connsiteX9" fmla="*/ 253630 w 971133"/>
                  <a:gd name="connsiteY9" fmla="*/ 437176 h 1438344"/>
                  <a:gd name="connsiteX10" fmla="*/ 213583 w 971133"/>
                  <a:gd name="connsiteY10" fmla="*/ 413816 h 1438344"/>
                  <a:gd name="connsiteX11" fmla="*/ 173536 w 971133"/>
                  <a:gd name="connsiteY11" fmla="*/ 373769 h 1438344"/>
                  <a:gd name="connsiteX12" fmla="*/ 196897 w 971133"/>
                  <a:gd name="connsiteY12" fmla="*/ 323711 h 1438344"/>
                  <a:gd name="connsiteX13" fmla="*/ 183548 w 971133"/>
                  <a:gd name="connsiteY13" fmla="*/ 240280 h 1438344"/>
                  <a:gd name="connsiteX14" fmla="*/ 160187 w 971133"/>
                  <a:gd name="connsiteY14" fmla="*/ 123477 h 1438344"/>
                  <a:gd name="connsiteX15" fmla="*/ 246955 w 971133"/>
                  <a:gd name="connsiteY15" fmla="*/ 33372 h 1438344"/>
                  <a:gd name="connsiteX16" fmla="*/ 397130 w 971133"/>
                  <a:gd name="connsiteY16" fmla="*/ 0 h 1438344"/>
                  <a:gd name="connsiteX17" fmla="*/ 667446 w 971133"/>
                  <a:gd name="connsiteY17" fmla="*/ 0 h 1438344"/>
                  <a:gd name="connsiteX18" fmla="*/ 757551 w 971133"/>
                  <a:gd name="connsiteY18" fmla="*/ 43384 h 1438344"/>
                  <a:gd name="connsiteX19" fmla="*/ 794010 w 971133"/>
                  <a:gd name="connsiteY19" fmla="*/ 113466 h 1438344"/>
                  <a:gd name="connsiteX20" fmla="*/ 797298 w 971133"/>
                  <a:gd name="connsiteY20" fmla="*/ 173536 h 1438344"/>
                  <a:gd name="connsiteX21" fmla="*/ 793961 w 971133"/>
                  <a:gd name="connsiteY21" fmla="*/ 243618 h 1438344"/>
                  <a:gd name="connsiteX22" fmla="*/ 770900 w 971133"/>
                  <a:gd name="connsiteY22" fmla="*/ 297013 h 1438344"/>
                  <a:gd name="connsiteX23" fmla="*/ 784249 w 971133"/>
                  <a:gd name="connsiteY23" fmla="*/ 347071 h 1438344"/>
                  <a:gd name="connsiteX24" fmla="*/ 784249 w 971133"/>
                  <a:gd name="connsiteY24" fmla="*/ 417153 h 1438344"/>
                  <a:gd name="connsiteX25" fmla="*/ 747539 w 971133"/>
                  <a:gd name="connsiteY25" fmla="*/ 430502 h 1438344"/>
                  <a:gd name="connsiteX26" fmla="*/ 694143 w 971133"/>
                  <a:gd name="connsiteY26" fmla="*/ 423828 h 1438344"/>
                  <a:gd name="connsiteX27" fmla="*/ 700818 w 971133"/>
                  <a:gd name="connsiteY27" fmla="*/ 533956 h 1438344"/>
                  <a:gd name="connsiteX28" fmla="*/ 617387 w 971133"/>
                  <a:gd name="connsiteY28" fmla="*/ 660771 h 1438344"/>
                  <a:gd name="connsiteX29" fmla="*/ 570666 w 971133"/>
                  <a:gd name="connsiteY29" fmla="*/ 707492 h 1438344"/>
                  <a:gd name="connsiteX30" fmla="*/ 627399 w 971133"/>
                  <a:gd name="connsiteY30" fmla="*/ 807609 h 1438344"/>
                  <a:gd name="connsiteX31" fmla="*/ 677457 w 971133"/>
                  <a:gd name="connsiteY31" fmla="*/ 844318 h 1438344"/>
                  <a:gd name="connsiteX32" fmla="*/ 777574 w 971133"/>
                  <a:gd name="connsiteY32" fmla="*/ 840981 h 1438344"/>
                  <a:gd name="connsiteX33" fmla="*/ 914200 w 971133"/>
                  <a:gd name="connsiteY33" fmla="*/ 894376 h 1438344"/>
                  <a:gd name="connsiteX34" fmla="*/ 971133 w 971133"/>
                  <a:gd name="connsiteY34" fmla="*/ 987819 h 1438344"/>
                  <a:gd name="connsiteX35" fmla="*/ 971133 w 971133"/>
                  <a:gd name="connsiteY35" fmla="*/ 1428333 h 1438344"/>
                  <a:gd name="connsiteX36" fmla="*/ 0 w 971133"/>
                  <a:gd name="connsiteY36" fmla="*/ 1438344 h 14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71133" h="1438344">
                    <a:moveTo>
                      <a:pt x="0" y="1438344"/>
                    </a:moveTo>
                    <a:lnTo>
                      <a:pt x="10312" y="1007842"/>
                    </a:lnTo>
                    <a:lnTo>
                      <a:pt x="76757" y="864341"/>
                    </a:lnTo>
                    <a:lnTo>
                      <a:pt x="300351" y="830969"/>
                    </a:lnTo>
                    <a:lnTo>
                      <a:pt x="353746" y="794260"/>
                    </a:lnTo>
                    <a:lnTo>
                      <a:pt x="393793" y="687468"/>
                    </a:lnTo>
                    <a:lnTo>
                      <a:pt x="313700" y="637410"/>
                    </a:lnTo>
                    <a:lnTo>
                      <a:pt x="276990" y="530619"/>
                    </a:lnTo>
                    <a:lnTo>
                      <a:pt x="276990" y="413816"/>
                    </a:lnTo>
                    <a:lnTo>
                      <a:pt x="253630" y="437176"/>
                    </a:lnTo>
                    <a:lnTo>
                      <a:pt x="213583" y="413816"/>
                    </a:lnTo>
                    <a:lnTo>
                      <a:pt x="173536" y="373769"/>
                    </a:lnTo>
                    <a:lnTo>
                      <a:pt x="196897" y="323711"/>
                    </a:lnTo>
                    <a:lnTo>
                      <a:pt x="183548" y="240280"/>
                    </a:lnTo>
                    <a:lnTo>
                      <a:pt x="160187" y="123477"/>
                    </a:lnTo>
                    <a:lnTo>
                      <a:pt x="246955" y="33372"/>
                    </a:lnTo>
                    <a:lnTo>
                      <a:pt x="397130" y="0"/>
                    </a:lnTo>
                    <a:lnTo>
                      <a:pt x="667446" y="0"/>
                    </a:lnTo>
                    <a:lnTo>
                      <a:pt x="757551" y="43384"/>
                    </a:lnTo>
                    <a:lnTo>
                      <a:pt x="794010" y="113466"/>
                    </a:lnTo>
                    <a:lnTo>
                      <a:pt x="797298" y="173536"/>
                    </a:lnTo>
                    <a:lnTo>
                      <a:pt x="793961" y="243618"/>
                    </a:lnTo>
                    <a:lnTo>
                      <a:pt x="770900" y="297013"/>
                    </a:lnTo>
                    <a:lnTo>
                      <a:pt x="784249" y="347071"/>
                    </a:lnTo>
                    <a:lnTo>
                      <a:pt x="784249" y="417153"/>
                    </a:lnTo>
                    <a:lnTo>
                      <a:pt x="747539" y="430502"/>
                    </a:lnTo>
                    <a:lnTo>
                      <a:pt x="694143" y="423828"/>
                    </a:lnTo>
                    <a:lnTo>
                      <a:pt x="700818" y="533956"/>
                    </a:lnTo>
                    <a:lnTo>
                      <a:pt x="617387" y="660771"/>
                    </a:lnTo>
                    <a:lnTo>
                      <a:pt x="570666" y="707492"/>
                    </a:lnTo>
                    <a:lnTo>
                      <a:pt x="627399" y="807609"/>
                    </a:lnTo>
                    <a:lnTo>
                      <a:pt x="677457" y="844318"/>
                    </a:lnTo>
                    <a:lnTo>
                      <a:pt x="777574" y="840981"/>
                    </a:lnTo>
                    <a:lnTo>
                      <a:pt x="914200" y="894376"/>
                    </a:lnTo>
                    <a:lnTo>
                      <a:pt x="971133" y="987819"/>
                    </a:lnTo>
                    <a:lnTo>
                      <a:pt x="971133" y="1428333"/>
                    </a:lnTo>
                    <a:lnTo>
                      <a:pt x="0" y="143834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371A3F6-F7BC-1657-63DE-7EFCE9CBA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14377"/>
              <a:stretch>
                <a:fillRect/>
              </a:stretch>
            </p:blipFill>
            <p:spPr>
              <a:xfrm>
                <a:off x="4912534" y="3618042"/>
                <a:ext cx="1809750" cy="1549562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A0C3782-599E-DD7C-FB47-89CF2FFEE308}"/>
                </a:ext>
              </a:extLst>
            </p:cNvPr>
            <p:cNvGrpSpPr/>
            <p:nvPr/>
          </p:nvGrpSpPr>
          <p:grpSpPr>
            <a:xfrm>
              <a:off x="5471325" y="4161436"/>
              <a:ext cx="1752556" cy="1300108"/>
              <a:chOff x="6007985" y="3606010"/>
              <a:chExt cx="1809750" cy="1549562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8649C30-1D11-15F7-4995-5ACB2FF068EF}"/>
                  </a:ext>
                </a:extLst>
              </p:cNvPr>
              <p:cNvSpPr/>
              <p:nvPr/>
            </p:nvSpPr>
            <p:spPr>
              <a:xfrm>
                <a:off x="6466813" y="3660045"/>
                <a:ext cx="899730" cy="1442503"/>
              </a:xfrm>
              <a:custGeom>
                <a:avLst/>
                <a:gdLst>
                  <a:gd name="connsiteX0" fmla="*/ 471869 w 899730"/>
                  <a:gd name="connsiteY0" fmla="*/ 0 h 1442503"/>
                  <a:gd name="connsiteX1" fmla="*/ 652793 w 899730"/>
                  <a:gd name="connsiteY1" fmla="*/ 36674 h 1442503"/>
                  <a:gd name="connsiteX2" fmla="*/ 716361 w 899730"/>
                  <a:gd name="connsiteY2" fmla="*/ 75792 h 1442503"/>
                  <a:gd name="connsiteX3" fmla="*/ 723696 w 899730"/>
                  <a:gd name="connsiteY3" fmla="*/ 166254 h 1442503"/>
                  <a:gd name="connsiteX4" fmla="*/ 716361 w 899730"/>
                  <a:gd name="connsiteY4" fmla="*/ 308060 h 1442503"/>
                  <a:gd name="connsiteX5" fmla="*/ 716361 w 899730"/>
                  <a:gd name="connsiteY5" fmla="*/ 393632 h 1442503"/>
                  <a:gd name="connsiteX6" fmla="*/ 726141 w 899730"/>
                  <a:gd name="connsiteY6" fmla="*/ 530548 h 1442503"/>
                  <a:gd name="connsiteX7" fmla="*/ 706582 w 899730"/>
                  <a:gd name="connsiteY7" fmla="*/ 591671 h 1442503"/>
                  <a:gd name="connsiteX8" fmla="*/ 738366 w 899730"/>
                  <a:gd name="connsiteY8" fmla="*/ 684577 h 1442503"/>
                  <a:gd name="connsiteX9" fmla="*/ 738366 w 899730"/>
                  <a:gd name="connsiteY9" fmla="*/ 706582 h 1442503"/>
                  <a:gd name="connsiteX10" fmla="*/ 757925 w 899730"/>
                  <a:gd name="connsiteY10" fmla="*/ 772595 h 1442503"/>
                  <a:gd name="connsiteX11" fmla="*/ 564776 w 899730"/>
                  <a:gd name="connsiteY11" fmla="*/ 789709 h 1442503"/>
                  <a:gd name="connsiteX12" fmla="*/ 579446 w 899730"/>
                  <a:gd name="connsiteY12" fmla="*/ 809268 h 1442503"/>
                  <a:gd name="connsiteX13" fmla="*/ 591670 w 899730"/>
                  <a:gd name="connsiteY13" fmla="*/ 841052 h 1442503"/>
                  <a:gd name="connsiteX14" fmla="*/ 711471 w 899730"/>
                  <a:gd name="connsiteY14" fmla="*/ 858167 h 1442503"/>
                  <a:gd name="connsiteX15" fmla="*/ 845942 w 899730"/>
                  <a:gd name="connsiteY15" fmla="*/ 894841 h 1442503"/>
                  <a:gd name="connsiteX16" fmla="*/ 885061 w 899730"/>
                  <a:gd name="connsiteY16" fmla="*/ 929069 h 1442503"/>
                  <a:gd name="connsiteX17" fmla="*/ 899730 w 899730"/>
                  <a:gd name="connsiteY17" fmla="*/ 1065985 h 1442503"/>
                  <a:gd name="connsiteX18" fmla="*/ 897285 w 899730"/>
                  <a:gd name="connsiteY18" fmla="*/ 1440058 h 1442503"/>
                  <a:gd name="connsiteX19" fmla="*/ 0 w 899730"/>
                  <a:gd name="connsiteY19" fmla="*/ 1442503 h 1442503"/>
                  <a:gd name="connsiteX20" fmla="*/ 7335 w 899730"/>
                  <a:gd name="connsiteY20" fmla="*/ 968188 h 1442503"/>
                  <a:gd name="connsiteX21" fmla="*/ 31784 w 899730"/>
                  <a:gd name="connsiteY21" fmla="*/ 907065 h 1442503"/>
                  <a:gd name="connsiteX22" fmla="*/ 132026 w 899730"/>
                  <a:gd name="connsiteY22" fmla="*/ 885061 h 1442503"/>
                  <a:gd name="connsiteX23" fmla="*/ 305615 w 899730"/>
                  <a:gd name="connsiteY23" fmla="*/ 843497 h 1442503"/>
                  <a:gd name="connsiteX24" fmla="*/ 337399 w 899730"/>
                  <a:gd name="connsiteY24" fmla="*/ 782374 h 1442503"/>
                  <a:gd name="connsiteX25" fmla="*/ 334954 w 899730"/>
                  <a:gd name="connsiteY25" fmla="*/ 762815 h 1442503"/>
                  <a:gd name="connsiteX26" fmla="*/ 141805 w 899730"/>
                  <a:gd name="connsiteY26" fmla="*/ 762815 h 1442503"/>
                  <a:gd name="connsiteX27" fmla="*/ 161365 w 899730"/>
                  <a:gd name="connsiteY27" fmla="*/ 699247 h 1442503"/>
                  <a:gd name="connsiteX28" fmla="*/ 195593 w 899730"/>
                  <a:gd name="connsiteY28" fmla="*/ 569666 h 1442503"/>
                  <a:gd name="connsiteX29" fmla="*/ 168699 w 899730"/>
                  <a:gd name="connsiteY29" fmla="*/ 378962 h 1442503"/>
                  <a:gd name="connsiteX30" fmla="*/ 183369 w 899730"/>
                  <a:gd name="connsiteY30" fmla="*/ 144250 h 1442503"/>
                  <a:gd name="connsiteX31" fmla="*/ 200483 w 899730"/>
                  <a:gd name="connsiteY31" fmla="*/ 73348 h 1442503"/>
                  <a:gd name="connsiteX32" fmla="*/ 276276 w 899730"/>
                  <a:gd name="connsiteY32" fmla="*/ 26894 h 1442503"/>
                  <a:gd name="connsiteX33" fmla="*/ 471869 w 899730"/>
                  <a:gd name="connsiteY33" fmla="*/ 0 h 144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9730" h="1442503">
                    <a:moveTo>
                      <a:pt x="471869" y="0"/>
                    </a:moveTo>
                    <a:lnTo>
                      <a:pt x="652793" y="36674"/>
                    </a:lnTo>
                    <a:lnTo>
                      <a:pt x="716361" y="75792"/>
                    </a:lnTo>
                    <a:lnTo>
                      <a:pt x="723696" y="166254"/>
                    </a:lnTo>
                    <a:lnTo>
                      <a:pt x="716361" y="308060"/>
                    </a:lnTo>
                    <a:lnTo>
                      <a:pt x="716361" y="393632"/>
                    </a:lnTo>
                    <a:lnTo>
                      <a:pt x="726141" y="530548"/>
                    </a:lnTo>
                    <a:lnTo>
                      <a:pt x="706582" y="591671"/>
                    </a:lnTo>
                    <a:lnTo>
                      <a:pt x="738366" y="684577"/>
                    </a:lnTo>
                    <a:lnTo>
                      <a:pt x="738366" y="706582"/>
                    </a:lnTo>
                    <a:lnTo>
                      <a:pt x="757925" y="772595"/>
                    </a:lnTo>
                    <a:lnTo>
                      <a:pt x="564776" y="789709"/>
                    </a:lnTo>
                    <a:lnTo>
                      <a:pt x="579446" y="809268"/>
                    </a:lnTo>
                    <a:lnTo>
                      <a:pt x="591670" y="841052"/>
                    </a:lnTo>
                    <a:lnTo>
                      <a:pt x="711471" y="858167"/>
                    </a:lnTo>
                    <a:lnTo>
                      <a:pt x="845942" y="894841"/>
                    </a:lnTo>
                    <a:lnTo>
                      <a:pt x="885061" y="929069"/>
                    </a:lnTo>
                    <a:lnTo>
                      <a:pt x="899730" y="1065985"/>
                    </a:lnTo>
                    <a:lnTo>
                      <a:pt x="897285" y="1440058"/>
                    </a:lnTo>
                    <a:lnTo>
                      <a:pt x="0" y="1442503"/>
                    </a:lnTo>
                    <a:lnTo>
                      <a:pt x="7335" y="968188"/>
                    </a:lnTo>
                    <a:lnTo>
                      <a:pt x="31784" y="907065"/>
                    </a:lnTo>
                    <a:lnTo>
                      <a:pt x="132026" y="885061"/>
                    </a:lnTo>
                    <a:lnTo>
                      <a:pt x="305615" y="843497"/>
                    </a:lnTo>
                    <a:lnTo>
                      <a:pt x="337399" y="782374"/>
                    </a:lnTo>
                    <a:lnTo>
                      <a:pt x="334954" y="762815"/>
                    </a:lnTo>
                    <a:lnTo>
                      <a:pt x="141805" y="762815"/>
                    </a:lnTo>
                    <a:lnTo>
                      <a:pt x="161365" y="699247"/>
                    </a:lnTo>
                    <a:lnTo>
                      <a:pt x="195593" y="569666"/>
                    </a:lnTo>
                    <a:lnTo>
                      <a:pt x="168699" y="378962"/>
                    </a:lnTo>
                    <a:lnTo>
                      <a:pt x="183369" y="144250"/>
                    </a:lnTo>
                    <a:lnTo>
                      <a:pt x="200483" y="73348"/>
                    </a:lnTo>
                    <a:lnTo>
                      <a:pt x="276276" y="26894"/>
                    </a:lnTo>
                    <a:lnTo>
                      <a:pt x="47186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2049647-E4D8-1BB7-94C5-52FFA0EA3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14377"/>
              <a:stretch>
                <a:fillRect/>
              </a:stretch>
            </p:blipFill>
            <p:spPr>
              <a:xfrm>
                <a:off x="6007985" y="3606010"/>
                <a:ext cx="1809750" cy="1549562"/>
              </a:xfrm>
              <a:prstGeom prst="rect">
                <a:avLst/>
              </a:prstGeom>
            </p:spPr>
          </p:pic>
        </p:grp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EDA571B-106B-B631-E92D-DB1E444F38A1}"/>
              </a:ext>
            </a:extLst>
          </p:cNvPr>
          <p:cNvCxnSpPr>
            <a:cxnSpLocks/>
          </p:cNvCxnSpPr>
          <p:nvPr/>
        </p:nvCxnSpPr>
        <p:spPr>
          <a:xfrm>
            <a:off x="4694290" y="4360329"/>
            <a:ext cx="329921" cy="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71A16A2-BB0F-6DC6-40F3-20C0E1EB2CD6}"/>
              </a:ext>
            </a:extLst>
          </p:cNvPr>
          <p:cNvSpPr txBox="1"/>
          <p:nvPr/>
        </p:nvSpPr>
        <p:spPr>
          <a:xfrm>
            <a:off x="7119921" y="4484583"/>
            <a:ext cx="202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Recurrence (exam)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Recurrence (image)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Reoperation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SSO, SSI, etc.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3FEAF-5EF0-AA1C-B72F-78BA3B61797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8857" b="22635"/>
          <a:stretch>
            <a:fillRect/>
          </a:stretch>
        </p:blipFill>
        <p:spPr>
          <a:xfrm>
            <a:off x="871027" y="3744269"/>
            <a:ext cx="1766530" cy="12102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901129-34A2-7E61-E9F0-038720C78365}"/>
              </a:ext>
            </a:extLst>
          </p:cNvPr>
          <p:cNvCxnSpPr>
            <a:endCxn id="9" idx="0"/>
          </p:cNvCxnSpPr>
          <p:nvPr/>
        </p:nvCxnSpPr>
        <p:spPr>
          <a:xfrm flipH="1">
            <a:off x="1754292" y="2980260"/>
            <a:ext cx="5491" cy="76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784DCA-1157-C688-B1BF-2AAF49FA05A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637557" y="4349376"/>
            <a:ext cx="371097" cy="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F3B74C-6957-64A3-C117-BF394E45B0D2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754292" y="4954483"/>
            <a:ext cx="976454" cy="91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575A50-571E-96F4-B5BB-D8737CDC4E8A}"/>
              </a:ext>
            </a:extLst>
          </p:cNvPr>
          <p:cNvCxnSpPr/>
          <p:nvPr/>
        </p:nvCxnSpPr>
        <p:spPr>
          <a:xfrm flipV="1">
            <a:off x="4866421" y="5715000"/>
            <a:ext cx="268415" cy="150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ket 2">
            <a:extLst>
              <a:ext uri="{FF2B5EF4-FFF2-40B4-BE49-F238E27FC236}">
                <a16:creationId xmlns:a16="http://schemas.microsoft.com/office/drawing/2014/main" id="{C588B83B-2A50-00C3-4D17-C73C99BAD2E7}"/>
              </a:ext>
            </a:extLst>
          </p:cNvPr>
          <p:cNvSpPr/>
          <p:nvPr/>
        </p:nvSpPr>
        <p:spPr>
          <a:xfrm>
            <a:off x="9445118" y="1834445"/>
            <a:ext cx="230303" cy="319765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162D00-D212-822E-B47F-74350689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175505"/>
            <a:ext cx="1881736" cy="5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2F0A6B-F8A1-281F-D0E8-1BB96197F6B1}"/>
              </a:ext>
            </a:extLst>
          </p:cNvPr>
          <p:cNvCxnSpPr>
            <a:stCxn id="3" idx="2"/>
            <a:endCxn id="2050" idx="1"/>
          </p:cNvCxnSpPr>
          <p:nvPr/>
        </p:nvCxnSpPr>
        <p:spPr>
          <a:xfrm flipV="1">
            <a:off x="9675421" y="3430176"/>
            <a:ext cx="459179" cy="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06705B09-B187-A475-EB58-064B7697D5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22500"/>
          <a:stretch>
            <a:fillRect/>
          </a:stretch>
        </p:blipFill>
        <p:spPr>
          <a:xfrm>
            <a:off x="3089779" y="5397482"/>
            <a:ext cx="1401289" cy="1357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71265-ADFB-E4CF-E08E-01DBB1CB4B8C}"/>
              </a:ext>
            </a:extLst>
          </p:cNvPr>
          <p:cNvSpPr txBox="1"/>
          <p:nvPr/>
        </p:nvSpPr>
        <p:spPr>
          <a:xfrm>
            <a:off x="7239000" y="3733769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F5C78-FACD-25AF-1E23-D4061C77DECE}"/>
              </a:ext>
            </a:extLst>
          </p:cNvPr>
          <p:cNvSpPr txBox="1"/>
          <p:nvPr/>
        </p:nvSpPr>
        <p:spPr>
          <a:xfrm>
            <a:off x="1085679" y="3136515"/>
            <a:ext cx="148630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(4.5 – 6.5 years)</a:t>
            </a:r>
          </a:p>
        </p:txBody>
      </p:sp>
    </p:spTree>
    <p:extLst>
      <p:ext uri="{BB962C8B-B14F-4D97-AF65-F5344CB8AC3E}">
        <p14:creationId xmlns:p14="http://schemas.microsoft.com/office/powerpoint/2010/main" val="152113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AF3A-0FC8-AA0E-0B5D-D4813CA1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B331-42ED-EC53-3380-98224BA9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1414546"/>
            <a:ext cx="9364579" cy="50624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Time-stratified PRO summary scores</a:t>
            </a:r>
          </a:p>
          <a:p>
            <a:pPr lvl="1"/>
            <a:r>
              <a:rPr lang="en-US" sz="2400" dirty="0"/>
              <a:t>HerQLes</a:t>
            </a:r>
          </a:p>
          <a:p>
            <a:pPr lvl="1"/>
            <a:r>
              <a:rPr lang="en-US" sz="2400" dirty="0"/>
              <a:t>PROMIS 3a</a:t>
            </a:r>
          </a:p>
          <a:p>
            <a:pPr marL="514350" indent="-514350">
              <a:buAutoNum type="arabicPeriod"/>
            </a:pPr>
            <a:r>
              <a:rPr lang="en-US" sz="2800" dirty="0"/>
              <a:t>Cumulative wound morbidity</a:t>
            </a:r>
          </a:p>
          <a:p>
            <a:pPr lvl="1"/>
            <a:r>
              <a:rPr lang="en-US" sz="2400" dirty="0"/>
              <a:t>SSO</a:t>
            </a:r>
          </a:p>
          <a:p>
            <a:pPr lvl="1"/>
            <a:r>
              <a:rPr lang="en-US" sz="2400" dirty="0"/>
              <a:t>SSI</a:t>
            </a:r>
          </a:p>
          <a:p>
            <a:pPr lvl="1"/>
            <a:r>
              <a:rPr lang="en-US" sz="2400" dirty="0"/>
              <a:t>SSOPI</a:t>
            </a:r>
          </a:p>
          <a:p>
            <a:pPr lvl="1"/>
            <a:r>
              <a:rPr lang="en-US" sz="2400" dirty="0"/>
              <a:t>Reoperations</a:t>
            </a:r>
          </a:p>
          <a:p>
            <a:pPr marL="514350" indent="-514350">
              <a:buAutoNum type="arabicPeriod"/>
            </a:pPr>
            <a:r>
              <a:rPr lang="en-US" sz="2800" dirty="0"/>
              <a:t>Time-to-event recurrence-free survival analysis</a:t>
            </a:r>
          </a:p>
          <a:p>
            <a:pPr lvl="1"/>
            <a:r>
              <a:rPr lang="en-US" sz="2400" dirty="0"/>
              <a:t>Recurrence via reoperation, radiograph, or exam</a:t>
            </a:r>
          </a:p>
          <a:p>
            <a:pPr lvl="1"/>
            <a:r>
              <a:rPr lang="en-US" sz="2400" dirty="0"/>
              <a:t>Unrelated reoperations censored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F3F9DA-BB54-84FD-551E-4816D303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20" y="88232"/>
            <a:ext cx="12192000" cy="1325563"/>
          </a:xfrm>
        </p:spPr>
        <p:txBody>
          <a:bodyPr/>
          <a:lstStyle/>
          <a:p>
            <a:pPr algn="l"/>
            <a:r>
              <a:rPr lang="en-US" sz="4800" dirty="0">
                <a:latin typeface="Arial"/>
                <a:cs typeface="Arial"/>
              </a:rPr>
              <a:t>Methods: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6232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21E6-B961-BC8D-132D-1227F370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23B1A1-1064-DBD0-F153-59F5A87B0859}"/>
              </a:ext>
            </a:extLst>
          </p:cNvPr>
          <p:cNvSpPr txBox="1"/>
          <p:nvPr/>
        </p:nvSpPr>
        <p:spPr>
          <a:xfrm>
            <a:off x="4910667" y="1383268"/>
            <a:ext cx="26340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324 randomized at CCF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F989AC-C061-2CF7-AF0D-697D32370637}"/>
              </a:ext>
            </a:extLst>
          </p:cNvPr>
          <p:cNvCxnSpPr>
            <a:cxnSpLocks/>
          </p:cNvCxnSpPr>
          <p:nvPr/>
        </p:nvCxnSpPr>
        <p:spPr>
          <a:xfrm>
            <a:off x="6062157" y="1731386"/>
            <a:ext cx="0" cy="6026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8D21E25-75B9-D7C7-EDFF-BFE70B7DE34D}"/>
              </a:ext>
            </a:extLst>
          </p:cNvPr>
          <p:cNvSpPr/>
          <p:nvPr/>
        </p:nvSpPr>
        <p:spPr>
          <a:xfrm>
            <a:off x="3716936" y="1333398"/>
            <a:ext cx="4941562" cy="3964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3869FE-52F4-FB49-5400-9B2E628FA92E}"/>
              </a:ext>
            </a:extLst>
          </p:cNvPr>
          <p:cNvSpPr txBox="1"/>
          <p:nvPr/>
        </p:nvSpPr>
        <p:spPr>
          <a:xfrm>
            <a:off x="3149955" y="2438400"/>
            <a:ext cx="63295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Long-term outcomes captured for 278 participants (80.8%)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7B5A3-9B2C-4D45-6872-D5731CF245D8}"/>
              </a:ext>
            </a:extLst>
          </p:cNvPr>
          <p:cNvSpPr/>
          <p:nvPr/>
        </p:nvSpPr>
        <p:spPr>
          <a:xfrm>
            <a:off x="1938868" y="4050269"/>
            <a:ext cx="3048000" cy="16817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latin typeface="+mj-lt"/>
              </a:rPr>
              <a:t>Medium:</a:t>
            </a:r>
          </a:p>
          <a:p>
            <a:pPr algn="ctr"/>
            <a:r>
              <a:rPr lang="en-US" sz="2400" dirty="0">
                <a:latin typeface="+mj-lt"/>
              </a:rPr>
              <a:t>N=142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CF361F-96A4-BECE-855F-1ACB4E472363}"/>
              </a:ext>
            </a:extLst>
          </p:cNvPr>
          <p:cNvSpPr/>
          <p:nvPr/>
        </p:nvSpPr>
        <p:spPr>
          <a:xfrm>
            <a:off x="7239000" y="4050269"/>
            <a:ext cx="3048000" cy="16817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latin typeface="+mj-lt"/>
              </a:rPr>
              <a:t>Heavy:</a:t>
            </a:r>
          </a:p>
          <a:p>
            <a:pPr algn="ctr"/>
            <a:r>
              <a:rPr lang="en-US" sz="2400" dirty="0">
                <a:latin typeface="+mj-lt"/>
              </a:rPr>
              <a:t>N=136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6D72F4-66FD-DC92-E219-F5541AE0C02E}"/>
              </a:ext>
            </a:extLst>
          </p:cNvPr>
          <p:cNvCxnSpPr>
            <a:cxnSpLocks/>
          </p:cNvCxnSpPr>
          <p:nvPr/>
        </p:nvCxnSpPr>
        <p:spPr>
          <a:xfrm flipH="1">
            <a:off x="3962400" y="2902239"/>
            <a:ext cx="1828800" cy="7553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AA4732-53D0-B79F-CE57-4FF64292D4F5}"/>
              </a:ext>
            </a:extLst>
          </p:cNvPr>
          <p:cNvCxnSpPr>
            <a:cxnSpLocks/>
          </p:cNvCxnSpPr>
          <p:nvPr/>
        </p:nvCxnSpPr>
        <p:spPr>
          <a:xfrm>
            <a:off x="6354268" y="2933147"/>
            <a:ext cx="2027732" cy="7244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429B974-F72A-2D95-4028-707992F7F868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Patient Capture</a:t>
            </a:r>
          </a:p>
        </p:txBody>
      </p:sp>
    </p:spTree>
    <p:extLst>
      <p:ext uri="{BB962C8B-B14F-4D97-AF65-F5344CB8AC3E}">
        <p14:creationId xmlns:p14="http://schemas.microsoft.com/office/powerpoint/2010/main" val="7784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9A9135-3DA0-F178-8DDF-9653A19B1655}"/>
              </a:ext>
            </a:extLst>
          </p:cNvPr>
          <p:cNvSpPr txBox="1"/>
          <p:nvPr/>
        </p:nvSpPr>
        <p:spPr>
          <a:xfrm>
            <a:off x="7620000" y="1216588"/>
            <a:ext cx="1979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5-6 Year Cohort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F5E1-B6D2-97A8-1562-D2C8DEADFDF2}"/>
              </a:ext>
            </a:extLst>
          </p:cNvPr>
          <p:cNvSpPr txBox="1"/>
          <p:nvPr/>
        </p:nvSpPr>
        <p:spPr>
          <a:xfrm>
            <a:off x="3726955" y="1208369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Original Cohort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30610-8448-76BB-BBE5-676795038FBD}"/>
              </a:ext>
            </a:extLst>
          </p:cNvPr>
          <p:cNvSpPr txBox="1"/>
          <p:nvPr/>
        </p:nvSpPr>
        <p:spPr>
          <a:xfrm>
            <a:off x="1119450" y="5703457"/>
            <a:ext cx="797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Minimal demographic shifts</a:t>
            </a:r>
          </a:p>
          <a:p>
            <a:r>
              <a:rPr lang="en-US" sz="2400" dirty="0">
                <a:solidFill>
                  <a:schemeClr val="bg2"/>
                </a:solidFill>
              </a:rPr>
              <a:t>- Follow-up cohort remains representative of index cohort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87CD10-1E1A-8777-ACAD-8116EE87A65C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Demographics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29D875-7BE6-4885-6CFA-14BD47C28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62439"/>
              </p:ext>
            </p:extLst>
          </p:nvPr>
        </p:nvGraphicFramePr>
        <p:xfrm>
          <a:off x="1226033" y="1655703"/>
          <a:ext cx="9739934" cy="380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111">
                  <a:extLst>
                    <a:ext uri="{9D8B030D-6E8A-4147-A177-3AD203B41FA5}">
                      <a16:colId xmlns:a16="http://schemas.microsoft.com/office/drawing/2014/main" val="3281690496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610871262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90874438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3319112"/>
                    </a:ext>
                  </a:extLst>
                </a:gridCol>
                <a:gridCol w="462431">
                  <a:extLst>
                    <a:ext uri="{9D8B030D-6E8A-4147-A177-3AD203B41FA5}">
                      <a16:colId xmlns:a16="http://schemas.microsoft.com/office/drawing/2014/main" val="185507664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550724469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3067139171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319963374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 dirty="0">
                          <a:effectLst/>
                        </a:rPr>
                        <a:t>MW (n=164)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 dirty="0">
                          <a:effectLst/>
                        </a:rPr>
                        <a:t>HW (n=160)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i="1" u="sng" strike="noStrike" dirty="0">
                          <a:effectLst/>
                        </a:rPr>
                        <a:t>P</a:t>
                      </a:r>
                      <a:endParaRPr lang="en-US" sz="1600" b="0" i="1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 dirty="0">
                          <a:effectLst/>
                        </a:rPr>
                        <a:t>MW (n=142)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 dirty="0">
                          <a:effectLst/>
                        </a:rPr>
                        <a:t>HW (n=136)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i="1" u="sng" strike="noStrike" dirty="0">
                          <a:effectLst/>
                        </a:rPr>
                        <a:t>P</a:t>
                      </a:r>
                      <a:endParaRPr lang="en-US" sz="1600" b="0" i="1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0757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Age, years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61 [52-69]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60  [53-69]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61 [52-69]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60 [52-67]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1905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Gender, 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86 (52%)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78 (49%)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73 (51%)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72 (53%)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7469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DM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41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40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38 (27%)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35 (26%)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29095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COPD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11 (7%)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16 (10%)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 (6%)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14 (10%)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7538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Smoking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 (5%)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 (1%)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 (4%)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  (1%)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38433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Recurrent,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84 (51%)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85 (53%)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75 (53%)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75 (53%)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5411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Prior Repairs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6491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38 (45%)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43 (51%)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35 (47%)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34 (47%)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65143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22 (26%)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24 (28%)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19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21 (29%)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408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8 (10%)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 (6%)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 (7%)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 (7%)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984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7 (8%)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 (9%)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 (9%)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 (11%)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4992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9 (11%)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 (6%)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9 (12%)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 (6%)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45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Hernia Width, cm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15 [12-17]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15  [12-16]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15 [12-17]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15  [12-16]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080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Hernia Length, cm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23 [20-25]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22  [19-25]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23 [19-25]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23 [19-25]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02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1CB3A-FFC7-86ED-BE4F-0A86F1105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3CFB-AE01-6C2C-31E8-FA42A4C4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600"/>
            <a:ext cx="12192000" cy="1325563"/>
          </a:xfrm>
        </p:spPr>
        <p:txBody>
          <a:bodyPr/>
          <a:lstStyle/>
          <a:p>
            <a:r>
              <a:rPr lang="en-US" dirty="0"/>
              <a:t>Aim 1: Patient-Reported Outcomes</a:t>
            </a:r>
          </a:p>
        </p:txBody>
      </p:sp>
    </p:spTree>
    <p:extLst>
      <p:ext uri="{BB962C8B-B14F-4D97-AF65-F5344CB8AC3E}">
        <p14:creationId xmlns:p14="http://schemas.microsoft.com/office/powerpoint/2010/main" val="164408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39F71C2-6E65-7A88-EA65-27F356225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31395"/>
              </p:ext>
            </p:extLst>
          </p:nvPr>
        </p:nvGraphicFramePr>
        <p:xfrm>
          <a:off x="2895600" y="14478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712F59-C021-4A49-55AF-BCD72E44C0D0}"/>
              </a:ext>
            </a:extLst>
          </p:cNvPr>
          <p:cNvSpPr txBox="1"/>
          <p:nvPr/>
        </p:nvSpPr>
        <p:spPr>
          <a:xfrm>
            <a:off x="9404190" y="3461323"/>
            <a:ext cx="261001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No difference at any timepoint</a:t>
            </a:r>
          </a:p>
          <a:p>
            <a:r>
              <a:rPr lang="en-US" sz="2000" dirty="0">
                <a:solidFill>
                  <a:schemeClr val="bg2"/>
                </a:solidFill>
              </a:rPr>
              <a:t>P=.8 @ 5 years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6BF489-CDC5-EE66-F744-105C9090C7A2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HerQLes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E24B2F-6937-11F4-18A0-0B72F80570F0}"/>
              </a:ext>
            </a:extLst>
          </p:cNvPr>
          <p:cNvGrpSpPr/>
          <p:nvPr/>
        </p:nvGrpSpPr>
        <p:grpSpPr>
          <a:xfrm>
            <a:off x="10277395" y="1752600"/>
            <a:ext cx="762000" cy="646332"/>
            <a:chOff x="8801100" y="3231267"/>
            <a:chExt cx="1143000" cy="10428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2CE953-E28C-D7BA-F127-BC8F6DF8A096}"/>
                </a:ext>
              </a:extLst>
            </p:cNvPr>
            <p:cNvSpPr/>
            <p:nvPr/>
          </p:nvSpPr>
          <p:spPr>
            <a:xfrm>
              <a:off x="8801100" y="3231267"/>
              <a:ext cx="1143000" cy="1042809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7889E46-D7A8-BB90-C173-DE8AD578EE3F}"/>
                </a:ext>
              </a:extLst>
            </p:cNvPr>
            <p:cNvCxnSpPr/>
            <p:nvPr/>
          </p:nvCxnSpPr>
          <p:spPr>
            <a:xfrm flipV="1">
              <a:off x="9372600" y="3429000"/>
              <a:ext cx="0" cy="71913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F07D08-9723-316C-9D1D-D50D950EB5B2}"/>
              </a:ext>
            </a:extLst>
          </p:cNvPr>
          <p:cNvSpPr txBox="1"/>
          <p:nvPr/>
        </p:nvSpPr>
        <p:spPr>
          <a:xfrm>
            <a:off x="9353390" y="263774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Range 0-100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Higher Score</a:t>
            </a:r>
            <a:r>
              <a:rPr lang="en-US" sz="1600" dirty="0">
                <a:solidFill>
                  <a:schemeClr val="bg2"/>
                </a:solidFill>
              </a:rPr>
              <a:t> =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Better QoL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83" y="249087"/>
            <a:ext cx="12192000" cy="132556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44546A"/>
                </a:solidFill>
                <a:effectLst/>
                <a:latin typeface="Arial"/>
                <a:cs typeface="Arial"/>
              </a:rPr>
              <a:t>Dr. Petro serves as a consultant for Advanced Medical Solutions, TelaBio, Medtronic, Bard-Davol, and has received an institutional research grant from Merck.​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​</a:t>
            </a:r>
            <a:endParaRPr lang="en-US" sz="1100" b="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algn="l" rtl="0" fontAlgn="base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44546A"/>
                </a:solidFill>
                <a:effectLst/>
                <a:latin typeface="Arial"/>
                <a:cs typeface="Arial"/>
              </a:rPr>
              <a:t>Dr. Prabhu is on the advisory board (received consulting fees) for DistalMotion, and CMR Surgical.​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​</a:t>
            </a:r>
            <a:endParaRPr lang="en-US" sz="1100" b="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ts val="1725"/>
              </a:lnSpc>
            </a:pPr>
            <a:r>
              <a:rPr lang="en-US" sz="2000" b="0" i="0" u="none" strike="noStrike" dirty="0">
                <a:solidFill>
                  <a:srgbClr val="44546A"/>
                </a:solidFill>
                <a:effectLst/>
                <a:latin typeface="Arial"/>
                <a:cs typeface="Arial"/>
              </a:rPr>
              <a:t>Dr. Miller is a consultant for Boston Scientific, received a research </a:t>
            </a:r>
            <a:r>
              <a:rPr lang="en-US" sz="2000" dirty="0">
                <a:solidFill>
                  <a:srgbClr val="44546A"/>
                </a:solidFill>
                <a:latin typeface="Arial"/>
                <a:cs typeface="Arial"/>
              </a:rPr>
              <a:t>grant</a:t>
            </a:r>
            <a:r>
              <a:rPr lang="en-US" sz="2000" b="0" i="0" u="none" strike="noStrike" dirty="0">
                <a:solidFill>
                  <a:srgbClr val="44546A"/>
                </a:solidFill>
                <a:effectLst/>
                <a:latin typeface="Arial"/>
                <a:cs typeface="Arial"/>
              </a:rPr>
              <a:t> from the American Hernia Society and research funding from Integra.</a:t>
            </a:r>
            <a:endParaRPr lang="en-US" sz="2000" dirty="0">
              <a:solidFill>
                <a:srgbClr val="44546A"/>
              </a:solidFill>
              <a:latin typeface="Arial"/>
              <a:cs typeface="Arial"/>
            </a:endParaRPr>
          </a:p>
          <a:p>
            <a:pPr>
              <a:lnSpc>
                <a:spcPts val="1725"/>
              </a:lnSpc>
            </a:pPr>
            <a:r>
              <a:rPr lang="en-US" sz="2000" dirty="0">
                <a:solidFill>
                  <a:srgbClr val="44546A"/>
                </a:solidFill>
                <a:latin typeface="Arial"/>
                <a:cs typeface="Arial"/>
              </a:rPr>
              <a:t>Dr. Beffa is a consultant for Gore and Abbvie. </a:t>
            </a:r>
            <a:r>
              <a:rPr lang="en-US" sz="2000" b="0" i="0" u="none" strike="noStrike" dirty="0">
                <a:solidFill>
                  <a:srgbClr val="44546A"/>
                </a:solidFill>
                <a:effectLst/>
                <a:latin typeface="Arial"/>
                <a:cs typeface="Arial"/>
              </a:rPr>
              <a:t>​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​</a:t>
            </a:r>
            <a:endParaRPr lang="en-US" sz="1100" b="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algn="l" rtl="0" fontAlgn="base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The remaining authors have no disclosures to report.​</a:t>
            </a:r>
            <a:endParaRPr lang="en-US" sz="11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5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016EE-C8BC-808A-EE9B-AC48993B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EEA880-F200-07D9-2D23-AB30205A4950}"/>
              </a:ext>
            </a:extLst>
          </p:cNvPr>
          <p:cNvGrpSpPr/>
          <p:nvPr/>
        </p:nvGrpSpPr>
        <p:grpSpPr>
          <a:xfrm>
            <a:off x="10277395" y="1752600"/>
            <a:ext cx="762000" cy="646332"/>
            <a:chOff x="8801100" y="3231267"/>
            <a:chExt cx="1143000" cy="10428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2C47-25B0-8F10-5658-ACA858CC21DA}"/>
                </a:ext>
              </a:extLst>
            </p:cNvPr>
            <p:cNvSpPr/>
            <p:nvPr/>
          </p:nvSpPr>
          <p:spPr>
            <a:xfrm>
              <a:off x="8801100" y="3231267"/>
              <a:ext cx="1143000" cy="1042809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95C1FA6-C584-563C-56D0-1A3AB43E9487}"/>
                </a:ext>
              </a:extLst>
            </p:cNvPr>
            <p:cNvCxnSpPr/>
            <p:nvPr/>
          </p:nvCxnSpPr>
          <p:spPr>
            <a:xfrm flipV="1">
              <a:off x="9372600" y="3429000"/>
              <a:ext cx="0" cy="71913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FFA095-6156-4DCA-C2B3-1C424FFACEE4}"/>
              </a:ext>
            </a:extLst>
          </p:cNvPr>
          <p:cNvSpPr txBox="1"/>
          <p:nvPr/>
        </p:nvSpPr>
        <p:spPr>
          <a:xfrm>
            <a:off x="9353390" y="263774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Range 0-100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Higher Score</a:t>
            </a:r>
            <a:r>
              <a:rPr lang="en-US" sz="1600" dirty="0">
                <a:solidFill>
                  <a:schemeClr val="bg2"/>
                </a:solidFill>
              </a:rPr>
              <a:t> =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Better QoL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7A72E8-EACC-3D36-F3A0-8D964003026D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HerQLes – </a:t>
            </a:r>
            <a:r>
              <a:rPr lang="en-US" sz="3600" dirty="0">
                <a:latin typeface="Arial"/>
                <a:cs typeface="Arial"/>
              </a:rPr>
              <a:t>Non-recurrent Only</a:t>
            </a:r>
            <a:endParaRPr lang="en-US" sz="4800" dirty="0">
              <a:latin typeface="Arial"/>
              <a:cs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305655-D72D-4D0F-BD77-A89118AD2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434544"/>
              </p:ext>
            </p:extLst>
          </p:nvPr>
        </p:nvGraphicFramePr>
        <p:xfrm>
          <a:off x="2895600" y="14478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B56405-BECF-6B8D-7D02-3FBCCB1AFE3C}"/>
              </a:ext>
            </a:extLst>
          </p:cNvPr>
          <p:cNvSpPr txBox="1"/>
          <p:nvPr/>
        </p:nvSpPr>
        <p:spPr>
          <a:xfrm>
            <a:off x="9404190" y="3461323"/>
            <a:ext cx="261001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No difference at any timepoint</a:t>
            </a:r>
          </a:p>
          <a:p>
            <a:r>
              <a:rPr lang="en-US" sz="2000" dirty="0">
                <a:solidFill>
                  <a:schemeClr val="bg2"/>
                </a:solidFill>
              </a:rPr>
              <a:t>P=.5 @ 5 years</a:t>
            </a:r>
          </a:p>
        </p:txBody>
      </p:sp>
    </p:spTree>
    <p:extLst>
      <p:ext uri="{BB962C8B-B14F-4D97-AF65-F5344CB8AC3E}">
        <p14:creationId xmlns:p14="http://schemas.microsoft.com/office/powerpoint/2010/main" val="12380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A824-63FB-9F95-0565-4DD005AB7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B198AF-EC29-37DC-46FC-E536C212BFD0}"/>
              </a:ext>
            </a:extLst>
          </p:cNvPr>
          <p:cNvGrpSpPr/>
          <p:nvPr/>
        </p:nvGrpSpPr>
        <p:grpSpPr>
          <a:xfrm>
            <a:off x="10343149" y="1676400"/>
            <a:ext cx="762000" cy="646332"/>
            <a:chOff x="8801100" y="3231267"/>
            <a:chExt cx="1143000" cy="10428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CD6972-1278-4A51-2621-9987747211DB}"/>
                </a:ext>
              </a:extLst>
            </p:cNvPr>
            <p:cNvSpPr/>
            <p:nvPr/>
          </p:nvSpPr>
          <p:spPr>
            <a:xfrm>
              <a:off x="8801100" y="3231267"/>
              <a:ext cx="1143000" cy="1042809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158186-C112-CD50-BEF8-4910605CD57F}"/>
                </a:ext>
              </a:extLst>
            </p:cNvPr>
            <p:cNvCxnSpPr/>
            <p:nvPr/>
          </p:nvCxnSpPr>
          <p:spPr>
            <a:xfrm flipV="1">
              <a:off x="9372600" y="3429000"/>
              <a:ext cx="0" cy="7191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BB4C25-181C-940D-F4F3-DDE9D9A0262D}"/>
              </a:ext>
            </a:extLst>
          </p:cNvPr>
          <p:cNvSpPr txBox="1"/>
          <p:nvPr/>
        </p:nvSpPr>
        <p:spPr>
          <a:xfrm>
            <a:off x="9448800" y="2650273"/>
            <a:ext cx="255069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Range 30.7-71.8</a:t>
            </a:r>
            <a:endParaRPr lang="en-US" sz="1600" dirty="0">
              <a:solidFill>
                <a:schemeClr val="bg2"/>
              </a:solidFill>
              <a:cs typeface="Arial"/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Higher Score </a:t>
            </a:r>
            <a:r>
              <a:rPr lang="en-US" sz="1600" dirty="0">
                <a:solidFill>
                  <a:schemeClr val="bg2"/>
                </a:solidFill>
              </a:rPr>
              <a:t>= </a:t>
            </a:r>
            <a:r>
              <a:rPr lang="en-US" sz="1600" dirty="0">
                <a:solidFill>
                  <a:srgbClr val="FF0000"/>
                </a:solidFill>
              </a:rPr>
              <a:t>More Pain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3C9A60-66AD-0015-078B-2F7CF31704A1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PROMIS 3a (Pain)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07FD321-27E4-4B56-A34E-A2CC0FBB6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99235"/>
              </p:ext>
            </p:extLst>
          </p:nvPr>
        </p:nvGraphicFramePr>
        <p:xfrm>
          <a:off x="2895600" y="14478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693B15-A401-30CD-B707-063D3A4ED312}"/>
              </a:ext>
            </a:extLst>
          </p:cNvPr>
          <p:cNvSpPr txBox="1"/>
          <p:nvPr/>
        </p:nvSpPr>
        <p:spPr>
          <a:xfrm>
            <a:off x="9404190" y="3461323"/>
            <a:ext cx="261001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No difference at any timepoint</a:t>
            </a:r>
          </a:p>
          <a:p>
            <a:r>
              <a:rPr lang="en-US" sz="2000" dirty="0">
                <a:solidFill>
                  <a:schemeClr val="bg2"/>
                </a:solidFill>
              </a:rPr>
              <a:t>P=.8 @ 5 years</a:t>
            </a:r>
          </a:p>
        </p:txBody>
      </p:sp>
    </p:spTree>
    <p:extLst>
      <p:ext uri="{BB962C8B-B14F-4D97-AF65-F5344CB8AC3E}">
        <p14:creationId xmlns:p14="http://schemas.microsoft.com/office/powerpoint/2010/main" val="4246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9B603-BAD0-1AF0-C71E-5DFF2A23F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43E11CC-5242-094F-9350-22B31C99B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213119"/>
              </p:ext>
            </p:extLst>
          </p:nvPr>
        </p:nvGraphicFramePr>
        <p:xfrm>
          <a:off x="2895600" y="14478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483463A-BAFA-2F07-DA6A-C4E637F037ED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PROMIS 3a –</a:t>
            </a:r>
            <a:r>
              <a:rPr lang="en-US" sz="3600" dirty="0">
                <a:latin typeface="Arial"/>
                <a:cs typeface="Arial"/>
              </a:rPr>
              <a:t> Non-recurrent only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44174-C1D7-8621-486E-8D83799FF13A}"/>
              </a:ext>
            </a:extLst>
          </p:cNvPr>
          <p:cNvGrpSpPr/>
          <p:nvPr/>
        </p:nvGrpSpPr>
        <p:grpSpPr>
          <a:xfrm>
            <a:off x="10343149" y="1676400"/>
            <a:ext cx="762000" cy="646332"/>
            <a:chOff x="8801100" y="3231267"/>
            <a:chExt cx="1143000" cy="10428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612171-CC9C-AD2C-A174-63C9232C362B}"/>
                </a:ext>
              </a:extLst>
            </p:cNvPr>
            <p:cNvSpPr/>
            <p:nvPr/>
          </p:nvSpPr>
          <p:spPr>
            <a:xfrm>
              <a:off x="8801100" y="3231267"/>
              <a:ext cx="1143000" cy="1042809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B125449-998C-15E5-1822-9F6BFF23B913}"/>
                </a:ext>
              </a:extLst>
            </p:cNvPr>
            <p:cNvCxnSpPr/>
            <p:nvPr/>
          </p:nvCxnSpPr>
          <p:spPr>
            <a:xfrm flipV="1">
              <a:off x="9372600" y="3429000"/>
              <a:ext cx="0" cy="7191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955315-26E7-34C3-F439-8208C48C3B2C}"/>
              </a:ext>
            </a:extLst>
          </p:cNvPr>
          <p:cNvSpPr txBox="1"/>
          <p:nvPr/>
        </p:nvSpPr>
        <p:spPr>
          <a:xfrm>
            <a:off x="9448800" y="2650273"/>
            <a:ext cx="255069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Range 30.7-71.8</a:t>
            </a:r>
            <a:endParaRPr lang="en-US" sz="1600" dirty="0">
              <a:solidFill>
                <a:schemeClr val="bg2"/>
              </a:solidFill>
              <a:cs typeface="Arial"/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Higher Score </a:t>
            </a:r>
            <a:r>
              <a:rPr lang="en-US" sz="1600" dirty="0">
                <a:solidFill>
                  <a:schemeClr val="bg2"/>
                </a:solidFill>
              </a:rPr>
              <a:t>= </a:t>
            </a:r>
            <a:r>
              <a:rPr lang="en-US" sz="1600" dirty="0">
                <a:solidFill>
                  <a:srgbClr val="FF0000"/>
                </a:solidFill>
              </a:rPr>
              <a:t>More Pain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D57205-1287-06ED-4FC6-95097999D2C2}"/>
              </a:ext>
            </a:extLst>
          </p:cNvPr>
          <p:cNvSpPr txBox="1"/>
          <p:nvPr/>
        </p:nvSpPr>
        <p:spPr>
          <a:xfrm>
            <a:off x="9404190" y="3461323"/>
            <a:ext cx="261001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No difference at any timepoint</a:t>
            </a:r>
          </a:p>
          <a:p>
            <a:r>
              <a:rPr lang="en-US" sz="2000" dirty="0">
                <a:solidFill>
                  <a:schemeClr val="bg2"/>
                </a:solidFill>
              </a:rPr>
              <a:t>P=.1 @ 5 years</a:t>
            </a:r>
          </a:p>
        </p:txBody>
      </p:sp>
    </p:spTree>
    <p:extLst>
      <p:ext uri="{BB962C8B-B14F-4D97-AF65-F5344CB8AC3E}">
        <p14:creationId xmlns:p14="http://schemas.microsoft.com/office/powerpoint/2010/main" val="35697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CE443-B628-A6C2-3D14-DC61E2D5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6445-00E8-4C9C-0986-395E8EBA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600"/>
            <a:ext cx="12192000" cy="1325563"/>
          </a:xfrm>
        </p:spPr>
        <p:txBody>
          <a:bodyPr/>
          <a:lstStyle/>
          <a:p>
            <a:r>
              <a:rPr lang="en-US" dirty="0"/>
              <a:t>Aim 2: Wound Morbidity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9B787D-A4C4-527D-EED2-96576F5FAE4C}"/>
              </a:ext>
            </a:extLst>
          </p:cNvPr>
          <p:cNvSpPr txBox="1">
            <a:spLocks/>
          </p:cNvSpPr>
          <p:nvPr/>
        </p:nvSpPr>
        <p:spPr>
          <a:xfrm>
            <a:off x="0" y="366535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SSO</a:t>
            </a:r>
          </a:p>
          <a:p>
            <a:r>
              <a:rPr lang="en-US" sz="3200" dirty="0"/>
              <a:t>SSI</a:t>
            </a:r>
          </a:p>
          <a:p>
            <a:r>
              <a:rPr lang="en-US" sz="3200" dirty="0"/>
              <a:t>SSO/I PI</a:t>
            </a:r>
          </a:p>
          <a:p>
            <a:r>
              <a:rPr lang="en-US" sz="3200" dirty="0"/>
              <a:t>Reoperation</a:t>
            </a:r>
          </a:p>
        </p:txBody>
      </p:sp>
    </p:spTree>
    <p:extLst>
      <p:ext uri="{BB962C8B-B14F-4D97-AF65-F5344CB8AC3E}">
        <p14:creationId xmlns:p14="http://schemas.microsoft.com/office/powerpoint/2010/main" val="65496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99367-0295-D696-2B28-83D15F5A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F240D75-0882-5BCB-EF1F-3D3E2483A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219541"/>
              </p:ext>
            </p:extLst>
          </p:nvPr>
        </p:nvGraphicFramePr>
        <p:xfrm>
          <a:off x="6934200" y="1426495"/>
          <a:ext cx="320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69E08B0D-6C66-8A62-0759-F88BA262EF53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SSO –</a:t>
            </a:r>
            <a:r>
              <a:rPr lang="en-US" sz="3600" dirty="0">
                <a:latin typeface="Arial"/>
                <a:cs typeface="Arial"/>
              </a:rPr>
              <a:t> Cumulative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F9321D-DAA0-34F6-033E-DC4CB9494284}"/>
              </a:ext>
            </a:extLst>
          </p:cNvPr>
          <p:cNvSpPr txBox="1"/>
          <p:nvPr/>
        </p:nvSpPr>
        <p:spPr>
          <a:xfrm>
            <a:off x="10295964" y="3105834"/>
            <a:ext cx="9906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n=28</a:t>
            </a:r>
          </a:p>
          <a:p>
            <a:pPr algn="ctr"/>
            <a:r>
              <a:rPr lang="en-US" dirty="0"/>
              <a:t>18%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4B1F6-EC8D-C708-F872-23E4E0925640}"/>
              </a:ext>
            </a:extLst>
          </p:cNvPr>
          <p:cNvSpPr txBox="1"/>
          <p:nvPr/>
        </p:nvSpPr>
        <p:spPr>
          <a:xfrm>
            <a:off x="10304929" y="2173197"/>
            <a:ext cx="9906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n=21</a:t>
            </a:r>
          </a:p>
          <a:p>
            <a:pPr algn="ctr"/>
            <a:r>
              <a:rPr lang="en-US" dirty="0"/>
              <a:t>13%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EC072F-5F9E-6265-E48C-18CD9A2298E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309847" y="2769068"/>
            <a:ext cx="986117" cy="659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BDBC3A-ECF3-4DAC-9A7C-EC1AAD4425CB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924800" y="2496363"/>
            <a:ext cx="2380129" cy="4048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CBEAFB-4423-8257-28CB-7D07B0A07F46}"/>
              </a:ext>
            </a:extLst>
          </p:cNvPr>
          <p:cNvSpPr txBox="1"/>
          <p:nvPr/>
        </p:nvSpPr>
        <p:spPr>
          <a:xfrm>
            <a:off x="10287000" y="4037229"/>
            <a:ext cx="9906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p=.3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28A494D-A450-D22C-C805-D01CF71EB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005509"/>
              </p:ext>
            </p:extLst>
          </p:nvPr>
        </p:nvGraphicFramePr>
        <p:xfrm>
          <a:off x="704850" y="1551451"/>
          <a:ext cx="5676900" cy="429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Left Bracket 34">
            <a:extLst>
              <a:ext uri="{FF2B5EF4-FFF2-40B4-BE49-F238E27FC236}">
                <a16:creationId xmlns:a16="http://schemas.microsoft.com/office/drawing/2014/main" id="{71032316-303D-7F21-412F-5BFBEC219E78}"/>
              </a:ext>
            </a:extLst>
          </p:cNvPr>
          <p:cNvSpPr/>
          <p:nvPr/>
        </p:nvSpPr>
        <p:spPr>
          <a:xfrm>
            <a:off x="7499350" y="3636295"/>
            <a:ext cx="152400" cy="1447800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7D876746-16AE-6157-85F0-861616E024B0}"/>
              </a:ext>
            </a:extLst>
          </p:cNvPr>
          <p:cNvSpPr/>
          <p:nvPr/>
        </p:nvSpPr>
        <p:spPr>
          <a:xfrm>
            <a:off x="7499350" y="2920661"/>
            <a:ext cx="152400" cy="185173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79EDFE-975E-3A31-FAAE-9B45586FC41C}"/>
              </a:ext>
            </a:extLst>
          </p:cNvPr>
          <p:cNvCxnSpPr/>
          <p:nvPr/>
        </p:nvCxnSpPr>
        <p:spPr>
          <a:xfrm flipH="1">
            <a:off x="6096000" y="3032467"/>
            <a:ext cx="140335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573A31-36B2-C2B1-9583-F16F5594A5BD}"/>
              </a:ext>
            </a:extLst>
          </p:cNvPr>
          <p:cNvCxnSpPr/>
          <p:nvPr/>
        </p:nvCxnSpPr>
        <p:spPr>
          <a:xfrm flipH="1">
            <a:off x="6096000" y="4267200"/>
            <a:ext cx="140335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862ACE-A6CB-31B0-67F3-6783D391188D}"/>
              </a:ext>
            </a:extLst>
          </p:cNvPr>
          <p:cNvSpPr txBox="1"/>
          <p:nvPr/>
        </p:nvSpPr>
        <p:spPr>
          <a:xfrm>
            <a:off x="3311455" y="2769068"/>
            <a:ext cx="278454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Events after 1 Year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28E145-C864-A81A-F0E1-73EC779F53C6}"/>
              </a:ext>
            </a:extLst>
          </p:cNvPr>
          <p:cNvSpPr txBox="1"/>
          <p:nvPr/>
        </p:nvSpPr>
        <p:spPr>
          <a:xfrm>
            <a:off x="3311455" y="4024784"/>
            <a:ext cx="278454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Events at/before 1 Year</a:t>
            </a:r>
          </a:p>
        </p:txBody>
      </p:sp>
    </p:spTree>
    <p:extLst>
      <p:ext uri="{BB962C8B-B14F-4D97-AF65-F5344CB8AC3E}">
        <p14:creationId xmlns:p14="http://schemas.microsoft.com/office/powerpoint/2010/main" val="11169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  <p:bldP spid="18" grpId="0" animBg="1"/>
      <p:bldP spid="26" grpId="0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A07FA-E748-1147-256F-A97BCA12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ABA2165-7BA9-8B08-DA48-8EB4D44E24A4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SSI –</a:t>
            </a:r>
            <a:r>
              <a:rPr lang="en-US" sz="3600" dirty="0">
                <a:latin typeface="Arial"/>
                <a:cs typeface="Arial"/>
              </a:rPr>
              <a:t> Cumulative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BF68C3-070C-016A-E291-1A4868F0F4B6}"/>
              </a:ext>
            </a:extLst>
          </p:cNvPr>
          <p:cNvSpPr txBox="1"/>
          <p:nvPr/>
        </p:nvSpPr>
        <p:spPr>
          <a:xfrm>
            <a:off x="10306493" y="3105834"/>
            <a:ext cx="9906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n=7</a:t>
            </a:r>
          </a:p>
          <a:p>
            <a:pPr algn="ctr"/>
            <a:r>
              <a:rPr lang="en-US" dirty="0"/>
              <a:t>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EC6C9-D600-84A9-0328-392190725167}"/>
              </a:ext>
            </a:extLst>
          </p:cNvPr>
          <p:cNvSpPr txBox="1"/>
          <p:nvPr/>
        </p:nvSpPr>
        <p:spPr>
          <a:xfrm>
            <a:off x="10327758" y="2223619"/>
            <a:ext cx="9906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n=11</a:t>
            </a:r>
          </a:p>
          <a:p>
            <a:pPr algn="ctr"/>
            <a:r>
              <a:rPr lang="en-US" dirty="0"/>
              <a:t>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95BD1A-750D-F60C-9818-50FD0F02C82E}"/>
              </a:ext>
            </a:extLst>
          </p:cNvPr>
          <p:cNvSpPr txBox="1"/>
          <p:nvPr/>
        </p:nvSpPr>
        <p:spPr>
          <a:xfrm>
            <a:off x="10287000" y="4037229"/>
            <a:ext cx="9906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p=.4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DD49F-2AE9-369B-58E6-B83226BAA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511901"/>
              </p:ext>
            </p:extLst>
          </p:nvPr>
        </p:nvGraphicFramePr>
        <p:xfrm>
          <a:off x="685800" y="1524000"/>
          <a:ext cx="5676900" cy="429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52F77A-B944-4B37-BA45-7476FFDFD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486688"/>
              </p:ext>
            </p:extLst>
          </p:nvPr>
        </p:nvGraphicFramePr>
        <p:xfrm>
          <a:off x="6934200" y="1447800"/>
          <a:ext cx="3200400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925479-8CDC-BD10-EF1D-523A1FE71F21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924800" y="2546785"/>
            <a:ext cx="2402958" cy="3231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8A09E-1B10-2C2F-EDA4-85D65552EFC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9392093" y="3429000"/>
            <a:ext cx="914400" cy="944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84BC-13DE-59C6-77AE-D75FA93D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0FDC70-A742-34A6-C5C5-77AA5298187E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SSO/I PIs –</a:t>
            </a:r>
            <a:r>
              <a:rPr lang="en-US" sz="3600" dirty="0">
                <a:latin typeface="Arial"/>
                <a:cs typeface="Arial"/>
              </a:rPr>
              <a:t> Cumulative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7CD72-94B2-1B25-58ED-0ED387C233B5}"/>
              </a:ext>
            </a:extLst>
          </p:cNvPr>
          <p:cNvSpPr txBox="1"/>
          <p:nvPr/>
        </p:nvSpPr>
        <p:spPr>
          <a:xfrm>
            <a:off x="10306493" y="3105834"/>
            <a:ext cx="9906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n=13</a:t>
            </a:r>
          </a:p>
          <a:p>
            <a:pPr algn="ctr"/>
            <a:r>
              <a:rPr lang="en-US" dirty="0"/>
              <a:t>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F43AC-6199-03B8-5793-861A721DCC1D}"/>
              </a:ext>
            </a:extLst>
          </p:cNvPr>
          <p:cNvSpPr txBox="1"/>
          <p:nvPr/>
        </p:nvSpPr>
        <p:spPr>
          <a:xfrm>
            <a:off x="10327758" y="2223619"/>
            <a:ext cx="9906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n=13</a:t>
            </a:r>
          </a:p>
          <a:p>
            <a:pPr algn="ctr"/>
            <a:r>
              <a:rPr lang="en-US" dirty="0"/>
              <a:t>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EF9E74-37F2-4865-D976-26AD000DE3C8}"/>
              </a:ext>
            </a:extLst>
          </p:cNvPr>
          <p:cNvSpPr txBox="1"/>
          <p:nvPr/>
        </p:nvSpPr>
        <p:spPr>
          <a:xfrm>
            <a:off x="10287000" y="4037229"/>
            <a:ext cx="9906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p=.9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5DDF3EE-4247-42EB-A900-F6B15D621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804419"/>
              </p:ext>
            </p:extLst>
          </p:nvPr>
        </p:nvGraphicFramePr>
        <p:xfrm>
          <a:off x="6934200" y="1447800"/>
          <a:ext cx="3200400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48C2D8-D1C9-FC86-38E4-FD67DA71CF8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924800" y="2546785"/>
            <a:ext cx="2402958" cy="8482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80C911-E658-9AAB-62B8-6E79E6CE37B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372600" y="3394995"/>
            <a:ext cx="933893" cy="3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85DCCB2-BEF3-4C04-915F-10B4D1B2F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538697"/>
              </p:ext>
            </p:extLst>
          </p:nvPr>
        </p:nvGraphicFramePr>
        <p:xfrm>
          <a:off x="763772" y="1600200"/>
          <a:ext cx="5678424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61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8B4F88-289D-97F5-C895-DC830A88B936}"/>
              </a:ext>
            </a:extLst>
          </p:cNvPr>
          <p:cNvSpPr/>
          <p:nvPr/>
        </p:nvSpPr>
        <p:spPr>
          <a:xfrm>
            <a:off x="9493448" y="2297334"/>
            <a:ext cx="1295404" cy="3320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1768"/>
                </a:lnTo>
                <a:lnTo>
                  <a:pt x="1295404" y="211768"/>
                </a:lnTo>
                <a:lnTo>
                  <a:pt x="1295404" y="3320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174F92-278E-696F-B7B9-42C66D707EF3}"/>
              </a:ext>
            </a:extLst>
          </p:cNvPr>
          <p:cNvSpPr/>
          <p:nvPr/>
        </p:nvSpPr>
        <p:spPr>
          <a:xfrm>
            <a:off x="8960050" y="4659539"/>
            <a:ext cx="1781486" cy="454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4005"/>
                </a:lnTo>
                <a:lnTo>
                  <a:pt x="1781486" y="334005"/>
                </a:lnTo>
                <a:lnTo>
                  <a:pt x="1781486" y="45430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4A6391-740A-1FB8-16BC-2DF65C664171}"/>
              </a:ext>
            </a:extLst>
          </p:cNvPr>
          <p:cNvSpPr/>
          <p:nvPr/>
        </p:nvSpPr>
        <p:spPr>
          <a:xfrm>
            <a:off x="8960050" y="4659539"/>
            <a:ext cx="105077" cy="454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4005"/>
                </a:lnTo>
                <a:lnTo>
                  <a:pt x="105077" y="334005"/>
                </a:lnTo>
                <a:lnTo>
                  <a:pt x="105077" y="45430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94808D-7138-5A21-413F-8C5A8B63E90D}"/>
              </a:ext>
            </a:extLst>
          </p:cNvPr>
          <p:cNvSpPr/>
          <p:nvPr/>
        </p:nvSpPr>
        <p:spPr>
          <a:xfrm>
            <a:off x="7464929" y="4659539"/>
            <a:ext cx="1495120" cy="454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95120" y="0"/>
                </a:moveTo>
                <a:lnTo>
                  <a:pt x="1495120" y="334005"/>
                </a:lnTo>
                <a:lnTo>
                  <a:pt x="0" y="334005"/>
                </a:lnTo>
                <a:lnTo>
                  <a:pt x="0" y="45430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9A8A11-786C-A396-09EB-49FBD0A37B3E}"/>
              </a:ext>
            </a:extLst>
          </p:cNvPr>
          <p:cNvSpPr/>
          <p:nvPr/>
        </p:nvSpPr>
        <p:spPr>
          <a:xfrm>
            <a:off x="8198056" y="3453966"/>
            <a:ext cx="761993" cy="3810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0709"/>
                </a:lnTo>
                <a:lnTo>
                  <a:pt x="761993" y="260709"/>
                </a:lnTo>
                <a:lnTo>
                  <a:pt x="761993" y="38100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A5F6D44-9C7A-054B-0913-218391B204FC}"/>
              </a:ext>
            </a:extLst>
          </p:cNvPr>
          <p:cNvSpPr/>
          <p:nvPr/>
        </p:nvSpPr>
        <p:spPr>
          <a:xfrm>
            <a:off x="7436050" y="3453966"/>
            <a:ext cx="762006" cy="3810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62006" y="0"/>
                </a:moveTo>
                <a:lnTo>
                  <a:pt x="762006" y="260709"/>
                </a:lnTo>
                <a:lnTo>
                  <a:pt x="0" y="260709"/>
                </a:lnTo>
                <a:lnTo>
                  <a:pt x="0" y="38100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4FD0F7-ECAC-5676-5E57-20501D2D8C63}"/>
              </a:ext>
            </a:extLst>
          </p:cNvPr>
          <p:cNvSpPr/>
          <p:nvPr/>
        </p:nvSpPr>
        <p:spPr>
          <a:xfrm>
            <a:off x="8198056" y="2297334"/>
            <a:ext cx="1295391" cy="3320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95391" y="0"/>
                </a:moveTo>
                <a:lnTo>
                  <a:pt x="1295391" y="211768"/>
                </a:lnTo>
                <a:lnTo>
                  <a:pt x="0" y="211768"/>
                </a:lnTo>
                <a:lnTo>
                  <a:pt x="0" y="3320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72B5C1-3F80-8296-87DF-5ACE56CDB23F}"/>
              </a:ext>
            </a:extLst>
          </p:cNvPr>
          <p:cNvSpPr/>
          <p:nvPr/>
        </p:nvSpPr>
        <p:spPr>
          <a:xfrm>
            <a:off x="8844181" y="1472767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EB08D4-B5A1-09BA-5B9E-04A8E23FAD39}"/>
              </a:ext>
            </a:extLst>
          </p:cNvPr>
          <p:cNvSpPr/>
          <p:nvPr/>
        </p:nvSpPr>
        <p:spPr>
          <a:xfrm>
            <a:off x="8988463" y="1609834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HW (n=18)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C05B42-2614-3B84-EF0E-086CA209E3C1}"/>
              </a:ext>
            </a:extLst>
          </p:cNvPr>
          <p:cNvSpPr/>
          <p:nvPr/>
        </p:nvSpPr>
        <p:spPr>
          <a:xfrm>
            <a:off x="7548790" y="2629398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40E917-C216-90CD-9EB2-CA2F003E4C83}"/>
              </a:ext>
            </a:extLst>
          </p:cNvPr>
          <p:cNvSpPr/>
          <p:nvPr/>
        </p:nvSpPr>
        <p:spPr>
          <a:xfrm>
            <a:off x="7693071" y="2766465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5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Related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BA4E649-A376-5B8C-FDDD-A90E6A3C4C80}"/>
              </a:ext>
            </a:extLst>
          </p:cNvPr>
          <p:cNvSpPr/>
          <p:nvPr/>
        </p:nvSpPr>
        <p:spPr>
          <a:xfrm>
            <a:off x="6786783" y="3834970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7915AB-FA38-05D1-1310-F398ECF0CC18}"/>
              </a:ext>
            </a:extLst>
          </p:cNvPr>
          <p:cNvSpPr/>
          <p:nvPr/>
        </p:nvSpPr>
        <p:spPr>
          <a:xfrm>
            <a:off x="6931065" y="3972038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1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Recurrence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5EE72C-6C42-AF5E-C915-2768FF3677CB}"/>
              </a:ext>
            </a:extLst>
          </p:cNvPr>
          <p:cNvSpPr/>
          <p:nvPr/>
        </p:nvSpPr>
        <p:spPr>
          <a:xfrm>
            <a:off x="8310783" y="3834970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F32904-B1E8-FDAB-5E62-E48DAFEA7310}"/>
              </a:ext>
            </a:extLst>
          </p:cNvPr>
          <p:cNvSpPr/>
          <p:nvPr/>
        </p:nvSpPr>
        <p:spPr>
          <a:xfrm>
            <a:off x="8455065" y="3972038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4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Major wound complications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185E11-04F9-7729-3781-F00046DBA6F7}"/>
              </a:ext>
            </a:extLst>
          </p:cNvPr>
          <p:cNvSpPr/>
          <p:nvPr/>
        </p:nvSpPr>
        <p:spPr>
          <a:xfrm>
            <a:off x="6815662" y="5113839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78170A-3E82-C549-C7E7-6A7951874504}"/>
              </a:ext>
            </a:extLst>
          </p:cNvPr>
          <p:cNvSpPr/>
          <p:nvPr/>
        </p:nvSpPr>
        <p:spPr>
          <a:xfrm>
            <a:off x="6959944" y="5250906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2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Mesh excisions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14DDB56-F60F-E89A-F8D5-2E1026D97C9E}"/>
              </a:ext>
            </a:extLst>
          </p:cNvPr>
          <p:cNvSpPr/>
          <p:nvPr/>
        </p:nvSpPr>
        <p:spPr>
          <a:xfrm>
            <a:off x="8415860" y="5113839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3A7FB2B-C128-E493-4782-E2BC6512B2A8}"/>
              </a:ext>
            </a:extLst>
          </p:cNvPr>
          <p:cNvSpPr/>
          <p:nvPr/>
        </p:nvSpPr>
        <p:spPr>
          <a:xfrm>
            <a:off x="8560142" y="5250906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1 Postoperative bleed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F07686E-1B58-DA1A-27BB-6C2D1C39975A}"/>
              </a:ext>
            </a:extLst>
          </p:cNvPr>
          <p:cNvSpPr/>
          <p:nvPr/>
        </p:nvSpPr>
        <p:spPr>
          <a:xfrm>
            <a:off x="10092269" y="5113839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DE55E61-F8EF-38A5-5A21-C1C19A98A391}"/>
              </a:ext>
            </a:extLst>
          </p:cNvPr>
          <p:cNvSpPr/>
          <p:nvPr/>
        </p:nvSpPr>
        <p:spPr>
          <a:xfrm>
            <a:off x="10236551" y="5250906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1 Debridement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6F60D8A-E278-F5D1-3787-06D7BC4E3002}"/>
              </a:ext>
            </a:extLst>
          </p:cNvPr>
          <p:cNvSpPr/>
          <p:nvPr/>
        </p:nvSpPr>
        <p:spPr>
          <a:xfrm>
            <a:off x="10139586" y="2629398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02ADB71-37D8-D1EC-32FD-FD5DD93BC347}"/>
              </a:ext>
            </a:extLst>
          </p:cNvPr>
          <p:cNvSpPr/>
          <p:nvPr/>
        </p:nvSpPr>
        <p:spPr>
          <a:xfrm>
            <a:off x="10283868" y="2766465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12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Unrelated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296603-8F31-6DD6-4FC0-31A1D189BC7E}"/>
              </a:ext>
            </a:extLst>
          </p:cNvPr>
          <p:cNvSpPr/>
          <p:nvPr/>
        </p:nvSpPr>
        <p:spPr>
          <a:xfrm>
            <a:off x="5181600" y="1447800"/>
            <a:ext cx="10515600" cy="45720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AD042D-51FC-6227-B37D-64699B81DDEA}"/>
              </a:ext>
            </a:extLst>
          </p:cNvPr>
          <p:cNvSpPr/>
          <p:nvPr/>
        </p:nvSpPr>
        <p:spPr>
          <a:xfrm>
            <a:off x="3455150" y="2287697"/>
            <a:ext cx="1295404" cy="3320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1768"/>
                </a:lnTo>
                <a:lnTo>
                  <a:pt x="1295404" y="211768"/>
                </a:lnTo>
                <a:lnTo>
                  <a:pt x="1295404" y="332063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1DB9298-18ED-5307-FC59-9D92EE98B91C}"/>
              </a:ext>
            </a:extLst>
          </p:cNvPr>
          <p:cNvSpPr/>
          <p:nvPr/>
        </p:nvSpPr>
        <p:spPr>
          <a:xfrm>
            <a:off x="2921752" y="4649902"/>
            <a:ext cx="1781486" cy="4844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4168"/>
                </a:lnTo>
                <a:lnTo>
                  <a:pt x="1781486" y="364168"/>
                </a:lnTo>
                <a:lnTo>
                  <a:pt x="1781486" y="484462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D37A69A-557E-E58B-2858-E0F5C03B9886}"/>
              </a:ext>
            </a:extLst>
          </p:cNvPr>
          <p:cNvSpPr/>
          <p:nvPr/>
        </p:nvSpPr>
        <p:spPr>
          <a:xfrm>
            <a:off x="2921752" y="4649902"/>
            <a:ext cx="101947" cy="4844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4168"/>
                </a:lnTo>
                <a:lnTo>
                  <a:pt x="101947" y="364168"/>
                </a:lnTo>
                <a:lnTo>
                  <a:pt x="101947" y="484462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78B5350-F57E-BE45-0550-6382C51B7AA7}"/>
              </a:ext>
            </a:extLst>
          </p:cNvPr>
          <p:cNvSpPr/>
          <p:nvPr/>
        </p:nvSpPr>
        <p:spPr>
          <a:xfrm>
            <a:off x="1347304" y="4649902"/>
            <a:ext cx="1574447" cy="4844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74447" y="0"/>
                </a:moveTo>
                <a:lnTo>
                  <a:pt x="1574447" y="364168"/>
                </a:lnTo>
                <a:lnTo>
                  <a:pt x="0" y="364168"/>
                </a:lnTo>
                <a:lnTo>
                  <a:pt x="0" y="484462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6157B3-5348-33A8-2028-047B86960D83}"/>
              </a:ext>
            </a:extLst>
          </p:cNvPr>
          <p:cNvSpPr/>
          <p:nvPr/>
        </p:nvSpPr>
        <p:spPr>
          <a:xfrm>
            <a:off x="2159758" y="3444329"/>
            <a:ext cx="761993" cy="3810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0709"/>
                </a:lnTo>
                <a:lnTo>
                  <a:pt x="761993" y="260709"/>
                </a:lnTo>
                <a:lnTo>
                  <a:pt x="761993" y="381004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FD7CA20-E174-3761-CC4E-FF811A5F6867}"/>
              </a:ext>
            </a:extLst>
          </p:cNvPr>
          <p:cNvSpPr/>
          <p:nvPr/>
        </p:nvSpPr>
        <p:spPr>
          <a:xfrm>
            <a:off x="1397752" y="3444329"/>
            <a:ext cx="762006" cy="3810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62006" y="0"/>
                </a:moveTo>
                <a:lnTo>
                  <a:pt x="762006" y="260709"/>
                </a:lnTo>
                <a:lnTo>
                  <a:pt x="0" y="260709"/>
                </a:lnTo>
                <a:lnTo>
                  <a:pt x="0" y="381004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7683255-4AE9-BD21-E658-0AD9D80325B8}"/>
              </a:ext>
            </a:extLst>
          </p:cNvPr>
          <p:cNvSpPr/>
          <p:nvPr/>
        </p:nvSpPr>
        <p:spPr>
          <a:xfrm>
            <a:off x="2159758" y="2287697"/>
            <a:ext cx="1295391" cy="3320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95391" y="0"/>
                </a:moveTo>
                <a:lnTo>
                  <a:pt x="1295391" y="211768"/>
                </a:lnTo>
                <a:lnTo>
                  <a:pt x="0" y="211768"/>
                </a:lnTo>
                <a:lnTo>
                  <a:pt x="0" y="332063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B4C0FB5-18A5-044C-4D30-0F461470AFC6}"/>
              </a:ext>
            </a:extLst>
          </p:cNvPr>
          <p:cNvSpPr/>
          <p:nvPr/>
        </p:nvSpPr>
        <p:spPr>
          <a:xfrm>
            <a:off x="2805883" y="1463130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2F18441-985D-A048-9E8D-225082A4D408}"/>
              </a:ext>
            </a:extLst>
          </p:cNvPr>
          <p:cNvSpPr/>
          <p:nvPr/>
        </p:nvSpPr>
        <p:spPr>
          <a:xfrm>
            <a:off x="2950165" y="1600197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MW (n=17)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EB15D1B-FA0C-36A8-1107-383C551983F5}"/>
              </a:ext>
            </a:extLst>
          </p:cNvPr>
          <p:cNvSpPr/>
          <p:nvPr/>
        </p:nvSpPr>
        <p:spPr>
          <a:xfrm>
            <a:off x="1510492" y="2619761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1593D71-4FDD-92AA-984A-591A098B9CC3}"/>
              </a:ext>
            </a:extLst>
          </p:cNvPr>
          <p:cNvSpPr/>
          <p:nvPr/>
        </p:nvSpPr>
        <p:spPr>
          <a:xfrm>
            <a:off x="1654773" y="2756828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8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Related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71ECFF2-7830-34EB-5D08-9CAE5DD62790}"/>
              </a:ext>
            </a:extLst>
          </p:cNvPr>
          <p:cNvSpPr/>
          <p:nvPr/>
        </p:nvSpPr>
        <p:spPr>
          <a:xfrm>
            <a:off x="748485" y="3825333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9E553CC-64C0-A49F-CD2F-C60C4D889CF9}"/>
              </a:ext>
            </a:extLst>
          </p:cNvPr>
          <p:cNvSpPr/>
          <p:nvPr/>
        </p:nvSpPr>
        <p:spPr>
          <a:xfrm>
            <a:off x="892767" y="3962401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4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Recurrence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CDF0273-A8E6-C2CF-EB92-B7478A7E1F01}"/>
              </a:ext>
            </a:extLst>
          </p:cNvPr>
          <p:cNvSpPr/>
          <p:nvPr/>
        </p:nvSpPr>
        <p:spPr>
          <a:xfrm>
            <a:off x="2272485" y="3825333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22D3FB0-3EE2-9C43-9CEB-B8C17981103A}"/>
              </a:ext>
            </a:extLst>
          </p:cNvPr>
          <p:cNvSpPr/>
          <p:nvPr/>
        </p:nvSpPr>
        <p:spPr>
          <a:xfrm>
            <a:off x="2416767" y="3962401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4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Major wound complications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956651A-9C72-0251-9020-12AB60C882C7}"/>
              </a:ext>
            </a:extLst>
          </p:cNvPr>
          <p:cNvSpPr/>
          <p:nvPr/>
        </p:nvSpPr>
        <p:spPr>
          <a:xfrm>
            <a:off x="698037" y="5134365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7B81E2C-8C45-4EA4-6E7F-AB397A5ACAB5}"/>
              </a:ext>
            </a:extLst>
          </p:cNvPr>
          <p:cNvSpPr/>
          <p:nvPr/>
        </p:nvSpPr>
        <p:spPr>
          <a:xfrm>
            <a:off x="842319" y="5271432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2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Mesh excisions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7A887E2-7C7A-074F-8FF7-C8128D081FB8}"/>
              </a:ext>
            </a:extLst>
          </p:cNvPr>
          <p:cNvSpPr/>
          <p:nvPr/>
        </p:nvSpPr>
        <p:spPr>
          <a:xfrm>
            <a:off x="2374433" y="5134365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5E4E3DC-5F76-6E75-1CE1-249A2A6A2A9C}"/>
              </a:ext>
            </a:extLst>
          </p:cNvPr>
          <p:cNvSpPr/>
          <p:nvPr/>
        </p:nvSpPr>
        <p:spPr>
          <a:xfrm>
            <a:off x="2518714" y="5271432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1 Postoperative bleed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E202C50-8451-E7F0-BDFD-49961E0DD8E1}"/>
              </a:ext>
            </a:extLst>
          </p:cNvPr>
          <p:cNvSpPr/>
          <p:nvPr/>
        </p:nvSpPr>
        <p:spPr>
          <a:xfrm>
            <a:off x="4053971" y="5134365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A76B5C1-1673-36F4-5028-EA3452A230B7}"/>
              </a:ext>
            </a:extLst>
          </p:cNvPr>
          <p:cNvSpPr/>
          <p:nvPr/>
        </p:nvSpPr>
        <p:spPr>
          <a:xfrm>
            <a:off x="4198253" y="5271432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1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Debridement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F672494-FAD1-4497-1AC5-3727866711B9}"/>
              </a:ext>
            </a:extLst>
          </p:cNvPr>
          <p:cNvSpPr/>
          <p:nvPr/>
        </p:nvSpPr>
        <p:spPr>
          <a:xfrm>
            <a:off x="4101288" y="2619761"/>
            <a:ext cx="1298532" cy="8245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836FCC-16A2-1994-9EAB-B5E2C074922B}"/>
              </a:ext>
            </a:extLst>
          </p:cNvPr>
          <p:cNvSpPr/>
          <p:nvPr/>
        </p:nvSpPr>
        <p:spPr>
          <a:xfrm>
            <a:off x="4245570" y="2756828"/>
            <a:ext cx="1298532" cy="824568"/>
          </a:xfrm>
          <a:custGeom>
            <a:avLst/>
            <a:gdLst>
              <a:gd name="csX0" fmla="*/ 0 w 1298532"/>
              <a:gd name="csY0" fmla="*/ 82457 h 824568"/>
              <a:gd name="csX1" fmla="*/ 82457 w 1298532"/>
              <a:gd name="csY1" fmla="*/ 0 h 824568"/>
              <a:gd name="csX2" fmla="*/ 1216075 w 1298532"/>
              <a:gd name="csY2" fmla="*/ 0 h 824568"/>
              <a:gd name="csX3" fmla="*/ 1298532 w 1298532"/>
              <a:gd name="csY3" fmla="*/ 82457 h 824568"/>
              <a:gd name="csX4" fmla="*/ 1298532 w 1298532"/>
              <a:gd name="csY4" fmla="*/ 742111 h 824568"/>
              <a:gd name="csX5" fmla="*/ 1216075 w 1298532"/>
              <a:gd name="csY5" fmla="*/ 824568 h 824568"/>
              <a:gd name="csX6" fmla="*/ 82457 w 1298532"/>
              <a:gd name="csY6" fmla="*/ 824568 h 824568"/>
              <a:gd name="csX7" fmla="*/ 0 w 1298532"/>
              <a:gd name="csY7" fmla="*/ 742111 h 824568"/>
              <a:gd name="csX8" fmla="*/ 0 w 1298532"/>
              <a:gd name="csY8" fmla="*/ 82457 h 8245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532" h="824568">
                <a:moveTo>
                  <a:pt x="0" y="82457"/>
                </a:moveTo>
                <a:cubicBezTo>
                  <a:pt x="0" y="36917"/>
                  <a:pt x="36917" y="0"/>
                  <a:pt x="82457" y="0"/>
                </a:cubicBezTo>
                <a:lnTo>
                  <a:pt x="1216075" y="0"/>
                </a:lnTo>
                <a:cubicBezTo>
                  <a:pt x="1261615" y="0"/>
                  <a:pt x="1298532" y="36917"/>
                  <a:pt x="1298532" y="82457"/>
                </a:cubicBezTo>
                <a:lnTo>
                  <a:pt x="1298532" y="742111"/>
                </a:lnTo>
                <a:cubicBezTo>
                  <a:pt x="1298532" y="787651"/>
                  <a:pt x="1261615" y="824568"/>
                  <a:pt x="1216075" y="824568"/>
                </a:cubicBezTo>
                <a:lnTo>
                  <a:pt x="82457" y="824568"/>
                </a:lnTo>
                <a:cubicBezTo>
                  <a:pt x="36917" y="824568"/>
                  <a:pt x="0" y="787651"/>
                  <a:pt x="0" y="742111"/>
                </a:cubicBezTo>
                <a:lnTo>
                  <a:pt x="0" y="82457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91" tIns="77491" rIns="77491" bIns="7749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9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/>
              <a:t>Unrelated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C746E8-A6D6-91E2-8E56-6F4B945C4DAC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Reoperations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4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F0F3-1373-D9C6-8A30-3E6893A5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600"/>
            <a:ext cx="12192000" cy="1325563"/>
          </a:xfrm>
        </p:spPr>
        <p:txBody>
          <a:bodyPr/>
          <a:lstStyle/>
          <a:p>
            <a:r>
              <a:rPr lang="en-US" dirty="0"/>
              <a:t>Aim 3: Recurrence</a:t>
            </a:r>
          </a:p>
        </p:txBody>
      </p:sp>
    </p:spTree>
    <p:extLst>
      <p:ext uri="{BB962C8B-B14F-4D97-AF65-F5344CB8AC3E}">
        <p14:creationId xmlns:p14="http://schemas.microsoft.com/office/powerpoint/2010/main" val="296697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0ED18-3E2C-4558-22BD-1A11754D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53FD30C-9B7D-7EF0-5B3C-CF6D5568B9DB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Recurrence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0C3FAB-0B5E-8F38-F335-8C9344747A92}"/>
              </a:ext>
            </a:extLst>
          </p:cNvPr>
          <p:cNvSpPr txBox="1"/>
          <p:nvPr/>
        </p:nvSpPr>
        <p:spPr>
          <a:xfrm>
            <a:off x="10327758" y="2223619"/>
            <a:ext cx="9906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n=13</a:t>
            </a:r>
          </a:p>
          <a:p>
            <a:pPr algn="ctr"/>
            <a:r>
              <a:rPr lang="en-US" dirty="0"/>
              <a:t>8%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FF45B5-E6CA-2644-B8A1-7759B0148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012045"/>
              </p:ext>
            </p:extLst>
          </p:nvPr>
        </p:nvGraphicFramePr>
        <p:xfrm>
          <a:off x="883581" y="1524000"/>
          <a:ext cx="894621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6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D63D-B25D-63FD-4F5C-6DE146B5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a typeface="Calibri" panose="020F0502020204030204" pitchFamily="34" charset="0"/>
              </a:rPr>
              <a:t>Contemporary Ventral Hernia Repair</a:t>
            </a:r>
          </a:p>
        </p:txBody>
      </p:sp>
      <p:pic>
        <p:nvPicPr>
          <p:cNvPr id="2052" name="Picture 4" descr="Caprolen Mesh - Sterile Synthetic Partially Absorbable Composite Mesh">
            <a:extLst>
              <a:ext uri="{FF2B5EF4-FFF2-40B4-BE49-F238E27FC236}">
                <a16:creationId xmlns:a16="http://schemas.microsoft.com/office/drawing/2014/main" id="{2C468D3C-3FCA-6C98-F918-92E4CEEA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r="13030"/>
          <a:stretch>
            <a:fillRect/>
          </a:stretch>
        </p:blipFill>
        <p:spPr bwMode="auto">
          <a:xfrm>
            <a:off x="8839200" y="1554163"/>
            <a:ext cx="2947709" cy="22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3A21A-16F4-133A-12BB-B50DFBB0F8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932" t="20000" r="27105" b="52661"/>
          <a:stretch>
            <a:fillRect/>
          </a:stretch>
        </p:blipFill>
        <p:spPr>
          <a:xfrm>
            <a:off x="249382" y="3401290"/>
            <a:ext cx="3352800" cy="1325564"/>
          </a:xfrm>
          <a:prstGeom prst="rect">
            <a:avLst/>
          </a:prstGeom>
        </p:spPr>
      </p:pic>
      <p:pic>
        <p:nvPicPr>
          <p:cNvPr id="2050" name="Picture 2" descr="Basic principles of Rives-Stoppa retromuscular technique Materials and... |  Download Scientific Diagram">
            <a:extLst>
              <a:ext uri="{FF2B5EF4-FFF2-40B4-BE49-F238E27FC236}">
                <a16:creationId xmlns:a16="http://schemas.microsoft.com/office/drawing/2014/main" id="{AE0AF030-0491-75A8-1425-CFD1D31E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19" y="2057400"/>
            <a:ext cx="4468762" cy="331089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mbilical Hernias in Adults: Epidemiology, Diagnosis and Treatment |  IntechOpen">
            <a:extLst>
              <a:ext uri="{FF2B5EF4-FFF2-40B4-BE49-F238E27FC236}">
                <a16:creationId xmlns:a16="http://schemas.microsoft.com/office/drawing/2014/main" id="{850EC931-20BC-7BED-E26F-5D832C64C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12"/>
          <a:stretch>
            <a:fillRect/>
          </a:stretch>
        </p:blipFill>
        <p:spPr bwMode="auto">
          <a:xfrm>
            <a:off x="242455" y="1792700"/>
            <a:ext cx="3352800" cy="13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B35DB-3FD6-6B45-E205-2858985A59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071" t="14445" r="15334" b="44157"/>
          <a:stretch>
            <a:fillRect/>
          </a:stretch>
        </p:blipFill>
        <p:spPr>
          <a:xfrm>
            <a:off x="237863" y="4876800"/>
            <a:ext cx="3419737" cy="1370053"/>
          </a:xfrm>
          <a:prstGeom prst="rect">
            <a:avLst/>
          </a:prstGeom>
        </p:spPr>
      </p:pic>
      <p:pic>
        <p:nvPicPr>
          <p:cNvPr id="2058" name="Picture 10" descr="Ethicon Prolene Polypropylene Hernia Mesh">
            <a:extLst>
              <a:ext uri="{FF2B5EF4-FFF2-40B4-BE49-F238E27FC236}">
                <a16:creationId xmlns:a16="http://schemas.microsoft.com/office/drawing/2014/main" id="{350A030A-15C4-1D8A-F9FC-3F326592C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2222" r="9657" b="16203"/>
          <a:stretch>
            <a:fillRect/>
          </a:stretch>
        </p:blipFill>
        <p:spPr bwMode="auto">
          <a:xfrm>
            <a:off x="8534400" y="4138167"/>
            <a:ext cx="3546734" cy="23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2A0C9D-D16A-D9B2-2C0A-CB247E53FF4E}"/>
              </a:ext>
            </a:extLst>
          </p:cNvPr>
          <p:cNvSpPr txBox="1"/>
          <p:nvPr/>
        </p:nvSpPr>
        <p:spPr>
          <a:xfrm>
            <a:off x="10210800" y="3564688"/>
            <a:ext cx="561372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?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287E-5BBB-4D6D-6259-FFE257ACD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46455F7-5CEA-93F1-3C13-DD3CDD86904B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Recurrence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FB123-551B-5952-146D-849A5BDAB96D}"/>
              </a:ext>
            </a:extLst>
          </p:cNvPr>
          <p:cNvSpPr txBox="1"/>
          <p:nvPr/>
        </p:nvSpPr>
        <p:spPr>
          <a:xfrm>
            <a:off x="10317819" y="3699795"/>
            <a:ext cx="9906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n=4</a:t>
            </a:r>
          </a:p>
          <a:p>
            <a:pPr algn="ctr"/>
            <a:r>
              <a:rPr lang="en-US" dirty="0"/>
              <a:t>2.5%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862C7E-FDFB-AB9E-DA53-2B4D0108022A}"/>
              </a:ext>
            </a:extLst>
          </p:cNvPr>
          <p:cNvSpPr txBox="1"/>
          <p:nvPr/>
        </p:nvSpPr>
        <p:spPr>
          <a:xfrm>
            <a:off x="10327758" y="2223619"/>
            <a:ext cx="9906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n=13</a:t>
            </a:r>
          </a:p>
          <a:p>
            <a:pPr algn="ctr"/>
            <a:r>
              <a:rPr lang="en-US" dirty="0"/>
              <a:t>8%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82C2BD7-B3A8-594D-830D-6BD237CAC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462573"/>
              </p:ext>
            </p:extLst>
          </p:nvPr>
        </p:nvGraphicFramePr>
        <p:xfrm>
          <a:off x="883581" y="1524000"/>
          <a:ext cx="894621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05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827CE-8FDA-D88F-09EC-7834041C2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FBD005D-6C1D-9AA9-AFC6-1C71FD25CBAE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Medium-weight Recurrences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929090-F7CA-371A-1303-AE667C96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1414546"/>
            <a:ext cx="6087979" cy="50624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Central mesh failure (n=10)</a:t>
            </a:r>
          </a:p>
          <a:p>
            <a:pPr lvl="1"/>
            <a:r>
              <a:rPr lang="en-US" sz="2400" dirty="0"/>
              <a:t>One s/p 6-month debridement w/ mesh excision, then recurred at 1  year</a:t>
            </a:r>
          </a:p>
          <a:p>
            <a:pPr lvl="1"/>
            <a:r>
              <a:rPr lang="en-US" sz="2400" dirty="0"/>
              <a:t>~2 / year</a:t>
            </a:r>
          </a:p>
          <a:p>
            <a:pPr lvl="1"/>
            <a:endParaRPr lang="en-US" sz="2400" dirty="0"/>
          </a:p>
          <a:p>
            <a:pPr marL="514350" indent="-514350">
              <a:buAutoNum type="arabicPeriod"/>
            </a:pPr>
            <a:r>
              <a:rPr lang="en-US" sz="2800" dirty="0"/>
              <a:t>Insufficient overlap (n=3)</a:t>
            </a:r>
          </a:p>
          <a:p>
            <a:pPr lvl="1"/>
            <a:r>
              <a:rPr lang="en-US" sz="2400" dirty="0"/>
              <a:t>One subcostal, two lateral</a:t>
            </a:r>
          </a:p>
          <a:p>
            <a:pPr lvl="1"/>
            <a:r>
              <a:rPr lang="en-US" sz="2400" dirty="0"/>
              <a:t>2 years (n=2)</a:t>
            </a:r>
          </a:p>
          <a:p>
            <a:pPr lvl="1"/>
            <a:r>
              <a:rPr lang="en-US" sz="2400" dirty="0"/>
              <a:t>6 years (n=1)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604BE4-2985-A541-A6D6-767B7AF3A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744944"/>
              </p:ext>
            </p:extLst>
          </p:nvPr>
        </p:nvGraphicFramePr>
        <p:xfrm>
          <a:off x="6972300" y="1616815"/>
          <a:ext cx="4914899" cy="362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3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CFFA2-B2EF-172A-939C-E01C00E12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82EF341-2753-C372-CBF6-EE69C0B5FF01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Heavy-weight Recurrences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DE7F45-7795-050A-D646-0FDF19CE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1414546"/>
            <a:ext cx="6316579" cy="50624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Posterior sheath breakdown (n=1)</a:t>
            </a:r>
          </a:p>
          <a:p>
            <a:pPr lvl="1"/>
            <a:r>
              <a:rPr lang="en-US" sz="2400" dirty="0"/>
              <a:t>POD1 </a:t>
            </a:r>
          </a:p>
          <a:p>
            <a:pPr lvl="1"/>
            <a:r>
              <a:rPr lang="en-US" sz="2400" dirty="0"/>
              <a:t>Immediate reoperation, no subsequent recurrence </a:t>
            </a:r>
          </a:p>
          <a:p>
            <a:pPr marL="514350" indent="-514350">
              <a:buAutoNum type="arabicPeriod"/>
            </a:pPr>
            <a:r>
              <a:rPr lang="en-US" sz="2800" dirty="0"/>
              <a:t>Central mesh failure (n=1)</a:t>
            </a:r>
          </a:p>
          <a:p>
            <a:pPr lvl="1"/>
            <a:r>
              <a:rPr lang="en-US" sz="2400" dirty="0"/>
              <a:t>Ex lap 4 months later at OSH for cecal perforation</a:t>
            </a:r>
          </a:p>
          <a:p>
            <a:pPr marL="514350" indent="-514350">
              <a:buAutoNum type="arabicPeriod"/>
            </a:pPr>
            <a:r>
              <a:rPr lang="en-US" sz="2800" dirty="0"/>
              <a:t>Insufficient overlap (n=2)</a:t>
            </a:r>
          </a:p>
          <a:p>
            <a:pPr lvl="1"/>
            <a:r>
              <a:rPr lang="en-US" sz="2400" dirty="0"/>
              <a:t>Both lateral recurrences overlap</a:t>
            </a:r>
          </a:p>
          <a:p>
            <a:pPr lvl="1"/>
            <a:r>
              <a:rPr lang="en-US" sz="2400" dirty="0"/>
              <a:t>1 year and 5 years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3D1087-870F-EF42-9BA7-9DF61607F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993740"/>
              </p:ext>
            </p:extLst>
          </p:nvPr>
        </p:nvGraphicFramePr>
        <p:xfrm>
          <a:off x="7010400" y="1632600"/>
          <a:ext cx="4876800" cy="362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6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7195E-F55B-C810-FA45-70AC51C42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E2746E-7F76-A50C-D882-218BCE264E3C}"/>
              </a:ext>
            </a:extLst>
          </p:cNvPr>
          <p:cNvSpPr txBox="1"/>
          <p:nvPr/>
        </p:nvSpPr>
        <p:spPr>
          <a:xfrm>
            <a:off x="267268" y="383025"/>
            <a:ext cx="7579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Time-to-Event: Clinical Recurrence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8EE75AA-01EB-3819-8561-0F3DEDFD2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38" b="29093"/>
          <a:stretch>
            <a:fillRect/>
          </a:stretch>
        </p:blipFill>
        <p:spPr>
          <a:xfrm>
            <a:off x="8882676" y="1718565"/>
            <a:ext cx="1249861" cy="8063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084654-0647-C8FB-2609-C313D8A4F815}"/>
              </a:ext>
            </a:extLst>
          </p:cNvPr>
          <p:cNvSpPr txBox="1"/>
          <p:nvPr/>
        </p:nvSpPr>
        <p:spPr>
          <a:xfrm>
            <a:off x="10045316" y="1944695"/>
            <a:ext cx="4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&gt;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4CD29BD-E5F0-25B8-B26F-B886395DB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2500"/>
          <a:stretch>
            <a:fillRect/>
          </a:stretch>
        </p:blipFill>
        <p:spPr>
          <a:xfrm>
            <a:off x="10420437" y="1627741"/>
            <a:ext cx="946231" cy="91666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C90A5B2-EFFC-6C6D-7EDE-E7AAD39DB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0371"/>
          <a:stretch>
            <a:fillRect/>
          </a:stretch>
        </p:blipFill>
        <p:spPr>
          <a:xfrm>
            <a:off x="7847100" y="1600200"/>
            <a:ext cx="946232" cy="924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D7BD0-DB2F-E43C-C6E4-A1362565C03B}"/>
              </a:ext>
            </a:extLst>
          </p:cNvPr>
          <p:cNvSpPr txBox="1"/>
          <p:nvPr/>
        </p:nvSpPr>
        <p:spPr>
          <a:xfrm>
            <a:off x="8688960" y="1944694"/>
            <a:ext cx="4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&gt;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19D4D4C-A1E5-23B9-54AB-29695CA5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4864"/>
            <a:ext cx="5460885" cy="54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3ACF1-9BFE-28A6-5434-12A448B24F43}"/>
              </a:ext>
            </a:extLst>
          </p:cNvPr>
          <p:cNvSpPr txBox="1"/>
          <p:nvPr/>
        </p:nvSpPr>
        <p:spPr>
          <a:xfrm>
            <a:off x="8406266" y="3095771"/>
            <a:ext cx="3278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24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  <a:t>HW 3.2% (0.0, 6.5)</a:t>
            </a:r>
          </a:p>
          <a:p>
            <a:pPr algn="l" rtl="0" fontAlgn="base">
              <a:buNone/>
            </a:pPr>
            <a:r>
              <a:rPr lang="en-US" sz="24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  <a:t>MW 9.0% (4.1, 13.6)</a:t>
            </a:r>
          </a:p>
          <a:p>
            <a:pPr algn="l" rtl="0" fontAlgn="base">
              <a:buNone/>
            </a:pPr>
            <a:r>
              <a:rPr lang="en-US" sz="2400" b="0" i="0" dirty="0">
                <a:solidFill>
                  <a:schemeClr val="bg2"/>
                </a:solidFill>
                <a:effectLst/>
                <a:latin typeface="Aptos" panose="020B0004020202020204" pitchFamily="34" charset="0"/>
              </a:rPr>
              <a:t>p=0.038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440835-DF5F-FB79-5374-021B5AED5433}"/>
              </a:ext>
            </a:extLst>
          </p:cNvPr>
          <p:cNvSpPr/>
          <p:nvPr/>
        </p:nvSpPr>
        <p:spPr>
          <a:xfrm>
            <a:off x="2590800" y="3581400"/>
            <a:ext cx="838200" cy="506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7E1F-A7C3-B595-A295-87111812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5A9100-6EFB-D68B-84EF-92913DB18D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57200" y="1554163"/>
          <a:ext cx="1051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D4DBE7B-3886-865D-BC42-2E5C8D06D569}"/>
              </a:ext>
            </a:extLst>
          </p:cNvPr>
          <p:cNvGraphicFramePr>
            <a:graphicFrameLocks/>
          </p:cNvGraphicFramePr>
          <p:nvPr/>
        </p:nvGraphicFramePr>
        <p:xfrm>
          <a:off x="5181600" y="1447800"/>
          <a:ext cx="1051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29AF2D6-EDF3-FEF0-5C12-9892B7D22038}"/>
              </a:ext>
            </a:extLst>
          </p:cNvPr>
          <p:cNvSpPr txBox="1">
            <a:spLocks/>
          </p:cNvSpPr>
          <p:nvPr/>
        </p:nvSpPr>
        <p:spPr>
          <a:xfrm>
            <a:off x="350920" y="882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latin typeface="Arial"/>
                <a:cs typeface="Arial"/>
              </a:rPr>
              <a:t>Results: Reoperations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DB6059-1650-A573-A711-3963390301E7}"/>
              </a:ext>
            </a:extLst>
          </p:cNvPr>
          <p:cNvSpPr/>
          <p:nvPr/>
        </p:nvSpPr>
        <p:spPr>
          <a:xfrm>
            <a:off x="3695700" y="2590799"/>
            <a:ext cx="1943100" cy="990601"/>
          </a:xfrm>
          <a:prstGeom prst="ellipse">
            <a:avLst/>
          </a:prstGeom>
          <a:noFill/>
          <a:ln w="57150"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992207-DA06-B325-969C-363D3A3B550E}"/>
              </a:ext>
            </a:extLst>
          </p:cNvPr>
          <p:cNvSpPr/>
          <p:nvPr/>
        </p:nvSpPr>
        <p:spPr>
          <a:xfrm>
            <a:off x="9353550" y="2569534"/>
            <a:ext cx="1943100" cy="990601"/>
          </a:xfrm>
          <a:prstGeom prst="ellipse">
            <a:avLst/>
          </a:prstGeom>
          <a:noFill/>
          <a:ln w="57150"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94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8E775-C3E1-A81D-F493-33B35FDD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E0D32F-FD7E-5F31-B922-C47F0590ACAC}"/>
              </a:ext>
            </a:extLst>
          </p:cNvPr>
          <p:cNvSpPr txBox="1"/>
          <p:nvPr/>
        </p:nvSpPr>
        <p:spPr>
          <a:xfrm>
            <a:off x="267268" y="383025"/>
            <a:ext cx="958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Time-to-Event: Clinical Recurrence, Censored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9AF0171-C215-01D9-4031-713EED5A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38" b="29093"/>
          <a:stretch>
            <a:fillRect/>
          </a:stretch>
        </p:blipFill>
        <p:spPr>
          <a:xfrm>
            <a:off x="8846408" y="2679362"/>
            <a:ext cx="1249861" cy="8063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D4D8DB-AAC6-1C07-A622-FDAE53741388}"/>
              </a:ext>
            </a:extLst>
          </p:cNvPr>
          <p:cNvSpPr txBox="1"/>
          <p:nvPr/>
        </p:nvSpPr>
        <p:spPr>
          <a:xfrm>
            <a:off x="10009048" y="2905492"/>
            <a:ext cx="4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&gt;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41EE0-6673-D47B-E716-52A40C80C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2500"/>
          <a:stretch>
            <a:fillRect/>
          </a:stretch>
        </p:blipFill>
        <p:spPr>
          <a:xfrm>
            <a:off x="10384169" y="2588538"/>
            <a:ext cx="946231" cy="9166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E8B6905-32F0-5449-511E-25CFDE00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8" y="1029356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1401604-D0AD-328B-7D58-274CE0BD4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0371"/>
          <a:stretch>
            <a:fillRect/>
          </a:stretch>
        </p:blipFill>
        <p:spPr>
          <a:xfrm>
            <a:off x="7810832" y="2560997"/>
            <a:ext cx="946232" cy="924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4EC47-8E91-C356-3382-2355F9B066BA}"/>
              </a:ext>
            </a:extLst>
          </p:cNvPr>
          <p:cNvSpPr txBox="1"/>
          <p:nvPr/>
        </p:nvSpPr>
        <p:spPr>
          <a:xfrm>
            <a:off x="8652692" y="2905491"/>
            <a:ext cx="4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AC48B-039F-0CB6-7177-C60E1D9320A3}"/>
              </a:ext>
            </a:extLst>
          </p:cNvPr>
          <p:cNvSpPr txBox="1"/>
          <p:nvPr/>
        </p:nvSpPr>
        <p:spPr>
          <a:xfrm>
            <a:off x="7810832" y="1447800"/>
            <a:ext cx="388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Censored from time-to-event analysis after unrelated violation of mesh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58775-0549-BF82-DD81-90FA5EA5BF25}"/>
              </a:ext>
            </a:extLst>
          </p:cNvPr>
          <p:cNvSpPr txBox="1"/>
          <p:nvPr/>
        </p:nvSpPr>
        <p:spPr>
          <a:xfrm>
            <a:off x="8115632" y="3684110"/>
            <a:ext cx="3278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2"/>
                </a:solidFill>
              </a:rPr>
              <a:t>HW 2.8% (0.0, 5.4)</a:t>
            </a:r>
          </a:p>
          <a:p>
            <a:pPr fontAlgn="base"/>
            <a:r>
              <a:rPr lang="en-US" sz="2400" dirty="0">
                <a:solidFill>
                  <a:schemeClr val="bg2"/>
                </a:solidFill>
              </a:rPr>
              <a:t>MW 9.5% (4.3, 14.5)</a:t>
            </a:r>
          </a:p>
          <a:p>
            <a:pPr fontAlgn="base"/>
            <a:r>
              <a:rPr lang="en-US" sz="2400" dirty="0">
                <a:solidFill>
                  <a:schemeClr val="bg2"/>
                </a:solidFill>
              </a:rPr>
              <a:t>p=0.041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3A686-4A41-7A94-FB6C-3893CC4FEAA8}"/>
              </a:ext>
            </a:extLst>
          </p:cNvPr>
          <p:cNvSpPr/>
          <p:nvPr/>
        </p:nvSpPr>
        <p:spPr>
          <a:xfrm>
            <a:off x="2590800" y="3684110"/>
            <a:ext cx="838200" cy="506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88D3F-8BD6-DFC4-07DA-33711B771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F114-3579-3EF9-B875-A91E2315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05"/>
            <a:ext cx="121920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Study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AD7C-31B8-C6AA-CBD5-018A036420F5}"/>
              </a:ext>
            </a:extLst>
          </p:cNvPr>
          <p:cNvSpPr txBox="1"/>
          <p:nvPr/>
        </p:nvSpPr>
        <p:spPr>
          <a:xfrm>
            <a:off x="762000" y="1600200"/>
            <a:ext cx="8738936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cs typeface="Arial" panose="020B0604020202020204"/>
              </a:rPr>
              <a:t>Beyond 1 year, is mesh weight associated with differences in:</a:t>
            </a:r>
          </a:p>
          <a:p>
            <a:endParaRPr lang="en-US" sz="1200" dirty="0">
              <a:solidFill>
                <a:schemeClr val="bg2"/>
              </a:solidFill>
              <a:cs typeface="Arial" panose="020B0604020202020204"/>
            </a:endParaRPr>
          </a:p>
          <a:p>
            <a:pPr marL="576263" indent="-457200">
              <a:buAutoNum type="arabicPeriod"/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Patient Quality of Life?</a:t>
            </a:r>
          </a:p>
          <a:p>
            <a:pPr marL="576263" lvl="1" indent="-457200">
              <a:buFont typeface="Courier New"/>
              <a:buChar char="o"/>
            </a:pPr>
            <a:endParaRPr lang="en-US" sz="1000" dirty="0">
              <a:solidFill>
                <a:schemeClr val="bg2"/>
              </a:solidFill>
              <a:cs typeface="Arial"/>
            </a:endParaRPr>
          </a:p>
          <a:p>
            <a:pPr marL="576263" indent="-457200">
              <a:buAutoNum type="arabicPeriod"/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Mesh Complications?</a:t>
            </a:r>
          </a:p>
          <a:p>
            <a:pPr marL="576263" lvl="1" indent="-457200">
              <a:buFont typeface="Courier New"/>
              <a:buChar char="o"/>
            </a:pPr>
            <a:endParaRPr lang="en-US" sz="1000" dirty="0">
              <a:solidFill>
                <a:schemeClr val="bg2"/>
              </a:solidFill>
              <a:cs typeface="Arial"/>
            </a:endParaRPr>
          </a:p>
          <a:p>
            <a:pPr marL="576263" indent="-457200">
              <a:buAutoNum type="arabicPeriod"/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Hernia Recurrence?</a:t>
            </a:r>
          </a:p>
          <a:p>
            <a:pPr marL="914400" lvl="1" indent="-457200">
              <a:buFont typeface="Courier New,monospace"/>
              <a:buChar char="o"/>
            </a:pPr>
            <a:endParaRPr lang="en-US" sz="2400" dirty="0">
              <a:solidFill>
                <a:schemeClr val="bg2"/>
              </a:solidFill>
              <a:cs typeface="Arial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700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89C2-BE5E-4E64-F267-7EBD26EB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9AB28-F567-CBB8-069B-F9ED3CB4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3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8963" indent="-588963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latin typeface="Arial"/>
                <a:cs typeface="Arial"/>
              </a:rPr>
              <a:t> Patient quality of life is </a:t>
            </a:r>
            <a:r>
              <a:rPr lang="en-US" sz="2800" b="1" dirty="0">
                <a:latin typeface="Arial"/>
                <a:cs typeface="Arial"/>
              </a:rPr>
              <a:t>no different </a:t>
            </a:r>
            <a:r>
              <a:rPr lang="en-US" sz="2800" dirty="0">
                <a:latin typeface="Arial"/>
                <a:cs typeface="Arial"/>
              </a:rPr>
              <a:t>between HW and MW at 5 years</a:t>
            </a:r>
            <a:endParaRPr lang="en-US" sz="2800" dirty="0">
              <a:solidFill>
                <a:srgbClr val="FFFFFF"/>
              </a:solidFill>
            </a:endParaRPr>
          </a:p>
          <a:p>
            <a:pPr marL="588963" lvl="1" indent="-588963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en-US" sz="2800" dirty="0">
              <a:latin typeface="Arial"/>
              <a:cs typeface="Arial"/>
            </a:endParaRPr>
          </a:p>
          <a:p>
            <a:pPr marL="588963" indent="-588963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No differences</a:t>
            </a:r>
            <a:r>
              <a:rPr lang="en-US" sz="2800" dirty="0">
                <a:latin typeface="Arial"/>
                <a:cs typeface="Arial"/>
              </a:rPr>
              <a:t> in mesh complication, infection, or reoperation by 6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 year</a:t>
            </a:r>
            <a:endParaRPr lang="en-US" sz="2400" dirty="0">
              <a:latin typeface="Arial"/>
              <a:cs typeface="Arial"/>
            </a:endParaRPr>
          </a:p>
          <a:p>
            <a:pPr marL="588963" lvl="1" indent="-588963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en-US" sz="2800" dirty="0">
              <a:solidFill>
                <a:srgbClr val="44546A"/>
              </a:solidFill>
              <a:latin typeface="Arial"/>
              <a:cs typeface="Arial"/>
            </a:endParaRPr>
          </a:p>
          <a:p>
            <a:pPr marL="588963" indent="-588963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latin typeface="Arial"/>
                <a:cs typeface="Arial"/>
              </a:rPr>
              <a:t> Recurrence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046163" lvl="2" indent="-588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HW mesh is associated with lower 6-year recurrence</a:t>
            </a:r>
          </a:p>
          <a:p>
            <a:pPr marL="1046163" lvl="2" indent="-588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HW appears protective against mesh fracture</a:t>
            </a:r>
          </a:p>
          <a:p>
            <a:pPr marL="1046163" lvl="2" indent="-588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Both weights vulnerable to lateral recurrence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98F99-502E-313E-703D-18B2A4AE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D317-F2F1-39B5-56DC-57FEFD49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01DD-9B2C-49E3-3D45-C02AC4029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Sara Maskal, MD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Ouen Mali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Ava Moe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Jay Han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Li-Ching Huang,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ACHQC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err="1">
                <a:latin typeface="Arial"/>
                <a:cs typeface="Arial"/>
              </a:rPr>
              <a:t>HWvMW</a:t>
            </a:r>
            <a:r>
              <a:rPr lang="en-US" sz="2800" dirty="0">
                <a:latin typeface="Arial"/>
                <a:cs typeface="Arial"/>
              </a:rPr>
              <a:t> Trial Surgeons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</a:rPr>
              <a:t>CCF Abdominal Wall Group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64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14772-05FA-511F-D65E-93C09243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154E-A8BC-C501-6B30-E984E398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1245"/>
            <a:ext cx="121920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993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E0730-CAD6-7222-D406-B153CCFD8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0FD19A6-20BE-912F-BA42-23FEBD00039D}"/>
              </a:ext>
            </a:extLst>
          </p:cNvPr>
          <p:cNvSpPr/>
          <p:nvPr/>
        </p:nvSpPr>
        <p:spPr>
          <a:xfrm>
            <a:off x="5410200" y="4899801"/>
            <a:ext cx="1638300" cy="101363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F548E9-8893-3489-D9A2-9F8EFB37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sz="4800" i="1" dirty="0"/>
              <a:t>Theoretical</a:t>
            </a:r>
            <a:r>
              <a:rPr lang="en-US" sz="4800" dirty="0"/>
              <a:t> Mesh Weight Considerations</a:t>
            </a:r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34220-A6FD-6D46-A3B3-8627D0ED36DF}"/>
              </a:ext>
            </a:extLst>
          </p:cNvPr>
          <p:cNvGrpSpPr/>
          <p:nvPr/>
        </p:nvGrpSpPr>
        <p:grpSpPr>
          <a:xfrm>
            <a:off x="1600200" y="2743200"/>
            <a:ext cx="9296400" cy="2179638"/>
            <a:chOff x="1524000" y="1554162"/>
            <a:chExt cx="9296400" cy="21796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481C36-3846-278D-4C4E-F8A8CAF9E2D8}"/>
                </a:ext>
              </a:extLst>
            </p:cNvPr>
            <p:cNvSpPr/>
            <p:nvPr/>
          </p:nvSpPr>
          <p:spPr>
            <a:xfrm>
              <a:off x="1524000" y="3429000"/>
              <a:ext cx="9296400" cy="304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0DD71-648A-3755-1C9D-A31511F7EAFD}"/>
                </a:ext>
              </a:extLst>
            </p:cNvPr>
            <p:cNvSpPr/>
            <p:nvPr/>
          </p:nvSpPr>
          <p:spPr>
            <a:xfrm>
              <a:off x="1577163" y="1752600"/>
              <a:ext cx="3048000" cy="168171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/>
                <a:t>Lower Weights</a:t>
              </a:r>
            </a:p>
            <a:p>
              <a:pPr algn="ctr"/>
              <a:r>
                <a:rPr lang="en-US" sz="2400" i="1" dirty="0"/>
                <a:t>fewer mesh complications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/>
                <a:t>Less sensation, chronic pain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/>
                <a:t>Lower infection risk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E2B5FB-7A21-16BF-F9AB-72000D8EC60E}"/>
                </a:ext>
              </a:extLst>
            </p:cNvPr>
            <p:cNvSpPr/>
            <p:nvPr/>
          </p:nvSpPr>
          <p:spPr>
            <a:xfrm>
              <a:off x="7733414" y="1554162"/>
              <a:ext cx="2950535" cy="18863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u="sng" dirty="0"/>
                <a:t>Heavier Weights </a:t>
              </a:r>
              <a:r>
                <a:rPr lang="en-US" sz="2800" i="1" dirty="0"/>
                <a:t>greater structural integrity</a:t>
              </a:r>
              <a:endParaRPr lang="en-US" sz="700" dirty="0"/>
            </a:p>
            <a:p>
              <a:pPr marL="285750" indent="-285750">
                <a:buFontTx/>
                <a:buChar char="-"/>
              </a:pPr>
              <a:r>
                <a:rPr lang="en-US" sz="1600" dirty="0"/>
                <a:t>Decreased risk of mesh fracture/failure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120A2C-D718-1A48-67B7-591829E85B9C}"/>
              </a:ext>
            </a:extLst>
          </p:cNvPr>
          <p:cNvSpPr txBox="1"/>
          <p:nvPr/>
        </p:nvSpPr>
        <p:spPr>
          <a:xfrm>
            <a:off x="2102293" y="1627694"/>
            <a:ext cx="2150140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/>
              </a:rPr>
              <a:t>40</a:t>
            </a:r>
            <a:r>
              <a:rPr sz="3200" dirty="0">
                <a:latin typeface="Calibri"/>
              </a:rPr>
              <a:t>–7</a:t>
            </a:r>
            <a:r>
              <a:rPr lang="en-US" sz="3200" dirty="0">
                <a:latin typeface="Calibri"/>
              </a:rPr>
              <a:t>0</a:t>
            </a:r>
            <a:r>
              <a:rPr sz="3200" dirty="0">
                <a:latin typeface="Calibri"/>
              </a:rPr>
              <a:t> g/m²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AF640-F355-C422-3D78-6402C1C2A7EC}"/>
              </a:ext>
            </a:extLst>
          </p:cNvPr>
          <p:cNvSpPr txBox="1"/>
          <p:nvPr/>
        </p:nvSpPr>
        <p:spPr>
          <a:xfrm>
            <a:off x="8418201" y="1627694"/>
            <a:ext cx="173336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/>
              </a:rPr>
              <a:t>&gt;</a:t>
            </a:r>
            <a:r>
              <a:rPr sz="3200" dirty="0">
                <a:latin typeface="Calibri"/>
              </a:rPr>
              <a:t>7</a:t>
            </a:r>
            <a:r>
              <a:rPr lang="en-US" sz="3200" dirty="0">
                <a:latin typeface="Calibri"/>
              </a:rPr>
              <a:t>5</a:t>
            </a:r>
            <a:r>
              <a:rPr sz="3200" dirty="0">
                <a:latin typeface="Calibri"/>
              </a:rPr>
              <a:t> g/m²</a:t>
            </a:r>
          </a:p>
        </p:txBody>
      </p:sp>
    </p:spTree>
    <p:extLst>
      <p:ext uri="{BB962C8B-B14F-4D97-AF65-F5344CB8AC3E}">
        <p14:creationId xmlns:p14="http://schemas.microsoft.com/office/powerpoint/2010/main" val="10305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9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E0BF1-0379-D756-7E40-D7571B17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" y="381000"/>
            <a:ext cx="8001000" cy="18764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1237F8-6677-A691-EBC1-98A3AC8E297A}"/>
              </a:ext>
            </a:extLst>
          </p:cNvPr>
          <p:cNvSpPr txBox="1"/>
          <p:nvPr/>
        </p:nvSpPr>
        <p:spPr>
          <a:xfrm>
            <a:off x="685800" y="2514600"/>
            <a:ext cx="10820400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Clean, open retromuscular ventral hernia repair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95% 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5% 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All received polypropylene, randomized to mesh weight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Polypropylene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MW: 40-70 </a:t>
            </a:r>
            <a:r>
              <a:rPr lang="en-US" sz="2200" dirty="0">
                <a:solidFill>
                  <a:schemeClr val="bg2"/>
                </a:solidFill>
                <a:latin typeface="Calibri"/>
              </a:rPr>
              <a:t>g/m²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HW: &gt;75 </a:t>
            </a:r>
            <a:r>
              <a:rPr lang="en-US" sz="2200" dirty="0">
                <a:solidFill>
                  <a:schemeClr val="bg2"/>
                </a:solidFill>
                <a:latin typeface="Calibri"/>
              </a:rPr>
              <a:t>g/m²</a:t>
            </a:r>
            <a:endParaRPr lang="en-US" sz="22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Primary Aim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Difference in Pain at 1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Via NIH PROMIS 3a survey</a:t>
            </a:r>
          </a:p>
        </p:txBody>
      </p:sp>
    </p:spTree>
    <p:extLst>
      <p:ext uri="{BB962C8B-B14F-4D97-AF65-F5344CB8AC3E}">
        <p14:creationId xmlns:p14="http://schemas.microsoft.com/office/powerpoint/2010/main" val="307014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0BE13-CFA1-3E20-124D-B5257BAB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C6128F-B94F-7C1C-7BEF-B31AA9E4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" y="381000"/>
            <a:ext cx="8001000" cy="18764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3398B4-9F5E-5D55-DE36-D0BF5C739E30}"/>
              </a:ext>
            </a:extLst>
          </p:cNvPr>
          <p:cNvSpPr txBox="1"/>
          <p:nvPr/>
        </p:nvSpPr>
        <p:spPr>
          <a:xfrm>
            <a:off x="685800" y="2514600"/>
            <a:ext cx="701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No 30-day or 1-year differences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SSO, SSI, SSOPI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Patient discomfort/quality of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Recurrence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Mesh sensation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If no difference, what should be used?</a:t>
            </a:r>
          </a:p>
        </p:txBody>
      </p:sp>
    </p:spTree>
    <p:extLst>
      <p:ext uri="{BB962C8B-B14F-4D97-AF65-F5344CB8AC3E}">
        <p14:creationId xmlns:p14="http://schemas.microsoft.com/office/powerpoint/2010/main" val="15437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E394-667C-AB36-64EC-AACC56EB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0E4AB-6646-556B-E18C-0E0A46D0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11" y="381000"/>
            <a:ext cx="8001000" cy="18764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AAB5CB-CAB8-D410-E79E-B0F09E6F34D6}"/>
              </a:ext>
            </a:extLst>
          </p:cNvPr>
          <p:cNvSpPr txBox="1"/>
          <p:nvPr/>
        </p:nvSpPr>
        <p:spPr>
          <a:xfrm>
            <a:off x="685800" y="2514600"/>
            <a:ext cx="701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No 30-day or 1-year differences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SSO, SSI, SSOPI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Patient discomfort/quality of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Recurrence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Mesh sensation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If no difference, what should be used?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E519FB-AAF0-833D-E50A-8B8D9E72BDCA}"/>
              </a:ext>
            </a:extLst>
          </p:cNvPr>
          <p:cNvSpPr/>
          <p:nvPr/>
        </p:nvSpPr>
        <p:spPr>
          <a:xfrm>
            <a:off x="-152400" y="-152400"/>
            <a:ext cx="12725400" cy="723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36000">
                <a:schemeClr val="tx2">
                  <a:lumMod val="75000"/>
                </a:schemeClr>
              </a:gs>
              <a:gs pos="62000">
                <a:schemeClr val="tx1">
                  <a:lumMod val="50000"/>
                  <a:alpha val="65000"/>
                </a:schemeClr>
              </a:gs>
              <a:gs pos="100000">
                <a:schemeClr val="tx2">
                  <a:lumMod val="25000"/>
                  <a:alpha val="27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0AFA5-C422-82E1-9768-17208840CD14}"/>
              </a:ext>
            </a:extLst>
          </p:cNvPr>
          <p:cNvSpPr txBox="1"/>
          <p:nvPr/>
        </p:nvSpPr>
        <p:spPr>
          <a:xfrm>
            <a:off x="1033014" y="2076449"/>
            <a:ext cx="4572000" cy="200054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chemeClr val="bg2"/>
                </a:solidFill>
                <a:cs typeface="Arial"/>
              </a:rPr>
              <a:t>Use Medium</a:t>
            </a:r>
          </a:p>
          <a:p>
            <a:r>
              <a:rPr lang="en-US" sz="2800" dirty="0">
                <a:solidFill>
                  <a:schemeClr val="bg2"/>
                </a:solidFill>
                <a:cs typeface="Arial"/>
              </a:rPr>
              <a:t>If no benefit to HW, why risk theoretical chances of:</a:t>
            </a:r>
          </a:p>
          <a:p>
            <a:r>
              <a:rPr lang="en-US" sz="2000" dirty="0">
                <a:solidFill>
                  <a:schemeClr val="bg2"/>
                </a:solidFill>
                <a:cs typeface="Arial"/>
              </a:rPr>
              <a:t>- long-term discomfort/pain  </a:t>
            </a:r>
          </a:p>
          <a:p>
            <a:r>
              <a:rPr lang="en-US" sz="2000" dirty="0">
                <a:solidFill>
                  <a:schemeClr val="bg2"/>
                </a:solidFill>
                <a:cs typeface="Arial"/>
              </a:rPr>
              <a:t>- future infectious/wound complications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CDB18-3346-5896-4E26-22C12E968A61}"/>
              </a:ext>
            </a:extLst>
          </p:cNvPr>
          <p:cNvSpPr txBox="1"/>
          <p:nvPr/>
        </p:nvSpPr>
        <p:spPr>
          <a:xfrm>
            <a:off x="6671813" y="2076449"/>
            <a:ext cx="4572000" cy="200054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chemeClr val="bg2"/>
                </a:solidFill>
                <a:cs typeface="Arial"/>
              </a:rPr>
              <a:t>Use Heavy</a:t>
            </a:r>
          </a:p>
          <a:p>
            <a:r>
              <a:rPr lang="en-US" sz="2800" dirty="0">
                <a:solidFill>
                  <a:schemeClr val="bg2"/>
                </a:solidFill>
                <a:cs typeface="Arial"/>
              </a:rPr>
              <a:t>If no downside to HW, why use less reinforcement:</a:t>
            </a:r>
          </a:p>
          <a:p>
            <a:r>
              <a:rPr lang="en-US" sz="2000" dirty="0">
                <a:solidFill>
                  <a:schemeClr val="bg2"/>
                </a:solidFill>
                <a:cs typeface="Arial"/>
              </a:rPr>
              <a:t>- risk of mesh fracture = risk of recurrence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898CA-537C-FE66-ECAC-EC99A8969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240375"/>
            <a:ext cx="3742427" cy="116982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078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67225-3D71-BA16-911D-A7E5DC779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7234C-74E6-E486-3E00-AD721D163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" y="381000"/>
            <a:ext cx="8001000" cy="18764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28AF3-67EA-FDAB-B247-43FC89045EB2}"/>
              </a:ext>
            </a:extLst>
          </p:cNvPr>
          <p:cNvSpPr txBox="1"/>
          <p:nvPr/>
        </p:nvSpPr>
        <p:spPr>
          <a:xfrm>
            <a:off x="685800" y="2514600"/>
            <a:ext cx="8458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No 30-day or 1-year differences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SSO, SSI, SSOPI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Patient discomfort/quality of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Recurrence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Mesh sensation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If no difference, what should be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Long-term outcomes are necessary to inform mesh weight selection. </a:t>
            </a:r>
          </a:p>
        </p:txBody>
      </p:sp>
    </p:spTree>
    <p:extLst>
      <p:ext uri="{BB962C8B-B14F-4D97-AF65-F5344CB8AC3E}">
        <p14:creationId xmlns:p14="http://schemas.microsoft.com/office/powerpoint/2010/main" val="129814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ABAE-8E4F-733B-E67A-2DB2AE33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05"/>
            <a:ext cx="121920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Study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BDA61-3AD7-E93A-38D6-FB4CAA236673}"/>
              </a:ext>
            </a:extLst>
          </p:cNvPr>
          <p:cNvSpPr txBox="1"/>
          <p:nvPr/>
        </p:nvSpPr>
        <p:spPr>
          <a:xfrm>
            <a:off x="762000" y="1600200"/>
            <a:ext cx="8738936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cs typeface="Arial" panose="020B0604020202020204"/>
              </a:rPr>
              <a:t>Beyond 1 year, is mesh weight associated with differences in:</a:t>
            </a:r>
          </a:p>
          <a:p>
            <a:endParaRPr lang="en-US" sz="1200" dirty="0">
              <a:solidFill>
                <a:schemeClr val="bg2"/>
              </a:solidFill>
              <a:cs typeface="Arial" panose="020B0604020202020204"/>
            </a:endParaRPr>
          </a:p>
          <a:p>
            <a:pPr marL="576263" indent="-457200">
              <a:buAutoNum type="arabicPeriod"/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Patient Quality of Life?</a:t>
            </a:r>
          </a:p>
          <a:p>
            <a:pPr marL="576263" lvl="1" indent="-457200">
              <a:buFont typeface="Courier New"/>
              <a:buChar char="o"/>
            </a:pPr>
            <a:endParaRPr lang="en-US" sz="1000" dirty="0">
              <a:solidFill>
                <a:schemeClr val="bg2"/>
              </a:solidFill>
              <a:cs typeface="Arial"/>
            </a:endParaRPr>
          </a:p>
          <a:p>
            <a:pPr marL="576263" indent="-457200">
              <a:buAutoNum type="arabicPeriod"/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Mesh Complications?</a:t>
            </a:r>
          </a:p>
          <a:p>
            <a:pPr marL="576263" lvl="1" indent="-457200">
              <a:buFont typeface="Courier New"/>
              <a:buChar char="o"/>
            </a:pPr>
            <a:endParaRPr lang="en-US" sz="1000" dirty="0">
              <a:solidFill>
                <a:schemeClr val="bg2"/>
              </a:solidFill>
              <a:cs typeface="Arial"/>
            </a:endParaRPr>
          </a:p>
          <a:p>
            <a:pPr marL="576263" indent="-457200">
              <a:buAutoNum type="arabicPeriod"/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Hernia Recurrence?</a:t>
            </a:r>
          </a:p>
          <a:p>
            <a:pPr marL="914400" lvl="1" indent="-457200">
              <a:buFont typeface="Courier New,monospace"/>
              <a:buChar char="o"/>
            </a:pPr>
            <a:endParaRPr lang="en-US" sz="2400" dirty="0">
              <a:solidFill>
                <a:schemeClr val="bg2"/>
              </a:solidFill>
              <a:cs typeface="Arial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3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cf7ff65a-ced6-400c-9856-fcac58ff39e8}" enabled="0" method="" siteId="{cf7ff65a-ced6-400c-9856-fcac58ff39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12214</TotalTime>
  <Words>1736</Words>
  <Application>Microsoft Macintosh PowerPoint</Application>
  <PresentationFormat>Widescreen</PresentationFormat>
  <Paragraphs>454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Aptos</vt:lpstr>
      <vt:lpstr>Aptos Narrow</vt:lpstr>
      <vt:lpstr>Arial</vt:lpstr>
      <vt:lpstr>Calibri</vt:lpstr>
      <vt:lpstr>Courier New</vt:lpstr>
      <vt:lpstr>Courier New,monospace</vt:lpstr>
      <vt:lpstr>1_Office Theme</vt:lpstr>
      <vt:lpstr>Long-Term Outcomes of Heavy-weight Mesh vs Medium-weight Mesh in Open Ventral Hernia Repair</vt:lpstr>
      <vt:lpstr>Disclosures</vt:lpstr>
      <vt:lpstr>Contemporary Ventral Hernia Repair</vt:lpstr>
      <vt:lpstr>Theoretical Mesh Weight Considerations</vt:lpstr>
      <vt:lpstr>PowerPoint Presentation</vt:lpstr>
      <vt:lpstr>PowerPoint Presentation</vt:lpstr>
      <vt:lpstr>PowerPoint Presentation</vt:lpstr>
      <vt:lpstr>PowerPoint Presentation</vt:lpstr>
      <vt:lpstr>Study Questions</vt:lpstr>
      <vt:lpstr>   Methods</vt:lpstr>
      <vt:lpstr> Methods: Patient Reported Outcomes</vt:lpstr>
      <vt:lpstr>Long-Term Follow-Up Collection</vt:lpstr>
      <vt:lpstr>Long-Term Follow-Up Collection</vt:lpstr>
      <vt:lpstr>Long-Term Follow-Up Collection</vt:lpstr>
      <vt:lpstr>Methods: Data Analysis</vt:lpstr>
      <vt:lpstr>PowerPoint Presentation</vt:lpstr>
      <vt:lpstr>PowerPoint Presentation</vt:lpstr>
      <vt:lpstr>Aim 1: Patient-Reported Outcomes</vt:lpstr>
      <vt:lpstr>PowerPoint Presentation</vt:lpstr>
      <vt:lpstr>PowerPoint Presentation</vt:lpstr>
      <vt:lpstr>PowerPoint Presentation</vt:lpstr>
      <vt:lpstr>PowerPoint Presentation</vt:lpstr>
      <vt:lpstr>Aim 2: Wound Morbidity</vt:lpstr>
      <vt:lpstr>PowerPoint Presentation</vt:lpstr>
      <vt:lpstr>PowerPoint Presentation</vt:lpstr>
      <vt:lpstr>PowerPoint Presentation</vt:lpstr>
      <vt:lpstr>PowerPoint Presentation</vt:lpstr>
      <vt:lpstr>Aim 3: Recurrence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Questions</vt:lpstr>
      <vt:lpstr>Conclusions</vt:lpstr>
      <vt:lpstr>Acknowledgements</vt:lpstr>
      <vt:lpstr>Questions?</vt:lpstr>
      <vt:lpstr>PowerPoint Presentation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Graph</dc:title>
  <dc:creator>Zwischenberger, Andrea</dc:creator>
  <cp:lastModifiedBy>Bennett, William Cannon</cp:lastModifiedBy>
  <cp:revision>579</cp:revision>
  <dcterms:created xsi:type="dcterms:W3CDTF">2014-11-21T19:31:52Z</dcterms:created>
  <dcterms:modified xsi:type="dcterms:W3CDTF">2026-02-21T22:35:14Z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66832</vt:lpwstr>
  </property>
  <property fmtid="{D5CDD505-2E9C-101B-9397-08002B2CF9AE}" pid="3" name="Offisync_ProviderInitializationData">
    <vt:lpwstr>https://ccf.jiveon.com</vt:lpwstr>
  </property>
  <property fmtid="{D5CDD505-2E9C-101B-9397-08002B2CF9AE}" pid="4" name="Jive_LatestUserAccountName">
    <vt:lpwstr>001997</vt:lpwstr>
  </property>
  <property fmtid="{D5CDD505-2E9C-101B-9397-08002B2CF9AE}" pid="5" name="Offisync_UpdateToken">
    <vt:lpwstr>1</vt:lpwstr>
  </property>
  <property fmtid="{D5CDD505-2E9C-101B-9397-08002B2CF9AE}" pid="6" name="Jive_VersionGuid">
    <vt:lpwstr>b0f2934c-4b18-4600-9110-6fe84c4f8bec</vt:lpwstr>
  </property>
  <property fmtid="{D5CDD505-2E9C-101B-9397-08002B2CF9AE}" pid="7" name="Offisync_ServerID">
    <vt:lpwstr>94ff3ca2-daf8-4129-9cc9-1304a8c91b48</vt:lpwstr>
  </property>
</Properties>
</file>