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notesMasterIdLst>
    <p:notesMasterId r:id="rId21"/>
  </p:notesMasterIdLst>
  <p:sldIdLst>
    <p:sldId id="279" r:id="rId2"/>
    <p:sldId id="264" r:id="rId3"/>
    <p:sldId id="287" r:id="rId4"/>
    <p:sldId id="285" r:id="rId5"/>
    <p:sldId id="298" r:id="rId6"/>
    <p:sldId id="302" r:id="rId7"/>
    <p:sldId id="294" r:id="rId8"/>
    <p:sldId id="288" r:id="rId9"/>
    <p:sldId id="281" r:id="rId10"/>
    <p:sldId id="292" r:id="rId11"/>
    <p:sldId id="296" r:id="rId12"/>
    <p:sldId id="286" r:id="rId13"/>
    <p:sldId id="299" r:id="rId14"/>
    <p:sldId id="300" r:id="rId15"/>
    <p:sldId id="301" r:id="rId16"/>
    <p:sldId id="280" r:id="rId17"/>
    <p:sldId id="303" r:id="rId18"/>
    <p:sldId id="304" r:id="rId19"/>
    <p:sldId id="29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365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3870E5-D6E8-57EE-D423-8F8082AF255F}" v="195" dt="2026-02-21T05:32:25.822"/>
    <p1510:client id="{9F7ED3E6-E8A4-E51F-776C-4E57EDAC94B3}" v="416" dt="2026-02-20T20:42:10.938"/>
    <p1510:client id="{C3FCD8EB-EEC4-39FA-6936-A9BD1F399AB8}" v="649" dt="2026-02-20T18:35:47.99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 orient="horz" pos="3656"/>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499CD5-D962-4CE6-B084-B7B9F527C809}" type="datetimeFigureOut">
              <a:rPr lang="en-US" smtClean="0"/>
              <a:t>2/20/2026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2B2DFA-04F6-4713-86A1-47E953577B26}" type="slidenum">
              <a:rPr lang="en-US" smtClean="0"/>
              <a:t>‹#›</a:t>
            </a:fld>
            <a:endParaRPr lang="en-US"/>
          </a:p>
        </p:txBody>
      </p:sp>
    </p:spTree>
    <p:extLst>
      <p:ext uri="{BB962C8B-B14F-4D97-AF65-F5344CB8AC3E}">
        <p14:creationId xmlns:p14="http://schemas.microsoft.com/office/powerpoint/2010/main" val="2457158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Hello my name is Joe Edwards. I am a clinical associate at the Cleveland Clinic. I am excited to be here and I am grateful for the opportunity to present today on what I think is a somewhat overlooked topic. Long-term urostomy-specific outcomes after </a:t>
            </a:r>
            <a:r>
              <a:rPr lang="en-US" err="1"/>
              <a:t>retromuscular</a:t>
            </a:r>
            <a:r>
              <a:rPr lang="en-US"/>
              <a:t> hernia repair</a:t>
            </a:r>
          </a:p>
        </p:txBody>
      </p:sp>
      <p:sp>
        <p:nvSpPr>
          <p:cNvPr id="4" name="Slide Number Placeholder 3"/>
          <p:cNvSpPr>
            <a:spLocks noGrp="1"/>
          </p:cNvSpPr>
          <p:nvPr>
            <p:ph type="sldNum" sz="quarter" idx="5"/>
          </p:nvPr>
        </p:nvSpPr>
        <p:spPr/>
        <p:txBody>
          <a:bodyPr/>
          <a:lstStyle/>
          <a:p>
            <a:fld id="{BD2B2DFA-04F6-4713-86A1-47E953577B26}" type="slidenum">
              <a:rPr lang="en-US" smtClean="0"/>
              <a:t>1</a:t>
            </a:fld>
            <a:endParaRPr lang="en-US"/>
          </a:p>
        </p:txBody>
      </p:sp>
    </p:spTree>
    <p:extLst>
      <p:ext uri="{BB962C8B-B14F-4D97-AF65-F5344CB8AC3E}">
        <p14:creationId xmlns:p14="http://schemas.microsoft.com/office/powerpoint/2010/main" val="4647284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No difference in demographic conditions</a:t>
            </a:r>
          </a:p>
          <a:p>
            <a:endParaRPr lang="en-US"/>
          </a:p>
          <a:p>
            <a:r>
              <a:rPr lang="en-US"/>
              <a:t>Operative characteristics – no difference</a:t>
            </a:r>
          </a:p>
          <a:p>
            <a:endParaRPr lang="en-US"/>
          </a:p>
          <a:p>
            <a:r>
              <a:rPr lang="en-US"/>
              <a:t>Outcomes: no differences in change in creatinine, need for urologic procedure, or reoperation. However, there was a significant difference in the rate of recurrence as 6/10 patients had recurrence at 2 years who underwent repair with biologic mesh. </a:t>
            </a:r>
          </a:p>
        </p:txBody>
      </p:sp>
      <p:sp>
        <p:nvSpPr>
          <p:cNvPr id="4" name="Slide Number Placeholder 3"/>
          <p:cNvSpPr>
            <a:spLocks noGrp="1"/>
          </p:cNvSpPr>
          <p:nvPr>
            <p:ph type="sldNum" sz="quarter" idx="5"/>
          </p:nvPr>
        </p:nvSpPr>
        <p:spPr/>
        <p:txBody>
          <a:bodyPr/>
          <a:lstStyle/>
          <a:p>
            <a:fld id="{BD2B2DFA-04F6-4713-86A1-47E953577B26}" type="slidenum">
              <a:rPr lang="en-US" smtClean="0"/>
              <a:t>11</a:t>
            </a:fld>
            <a:endParaRPr lang="en-US"/>
          </a:p>
        </p:txBody>
      </p:sp>
    </p:spTree>
    <p:extLst>
      <p:ext uri="{BB962C8B-B14F-4D97-AF65-F5344CB8AC3E}">
        <p14:creationId xmlns:p14="http://schemas.microsoft.com/office/powerpoint/2010/main" val="18007670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E3B338-1D2A-E8DB-93FC-E4E493B0F0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187A12-A13B-F7A3-FAC6-69761A30EC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1CA8A6-E309-4014-625E-5BC5461E1691}"/>
              </a:ext>
            </a:extLst>
          </p:cNvPr>
          <p:cNvSpPr>
            <a:spLocks noGrp="1"/>
          </p:cNvSpPr>
          <p:nvPr>
            <p:ph type="body" idx="1"/>
          </p:nvPr>
        </p:nvSpPr>
        <p:spPr/>
        <p:txBody>
          <a:bodyPr/>
          <a:lstStyle/>
          <a:p>
            <a:r>
              <a:rPr lang="en-US"/>
              <a:t>Those in SB were more likely to have both a parastomal and ventral rather than one type of hernia in isolation. Additionally, KH patients were more likely to have the ostomy revised at the time of surgery. There were no other significant differences between these patients in terms of demographic or operative characteristics. In terms of clinical outcomes, there were no significant differences that were seen in terms of change in creatinine, need for urologic procedure, change in hydronephrosis, reoperation, or recurrence. </a:t>
            </a:r>
          </a:p>
        </p:txBody>
      </p:sp>
      <p:sp>
        <p:nvSpPr>
          <p:cNvPr id="4" name="Slide Number Placeholder 3">
            <a:extLst>
              <a:ext uri="{FF2B5EF4-FFF2-40B4-BE49-F238E27FC236}">
                <a16:creationId xmlns:a16="http://schemas.microsoft.com/office/drawing/2014/main" id="{83EC81E5-E447-973B-6DC0-0C8E6C316D91}"/>
              </a:ext>
            </a:extLst>
          </p:cNvPr>
          <p:cNvSpPr>
            <a:spLocks noGrp="1"/>
          </p:cNvSpPr>
          <p:nvPr>
            <p:ph type="sldNum" sz="quarter" idx="5"/>
          </p:nvPr>
        </p:nvSpPr>
        <p:spPr/>
        <p:txBody>
          <a:bodyPr/>
          <a:lstStyle/>
          <a:p>
            <a:fld id="{BD2B2DFA-04F6-4713-86A1-47E953577B26}" type="slidenum">
              <a:rPr lang="en-US" smtClean="0"/>
              <a:t>13</a:t>
            </a:fld>
            <a:endParaRPr lang="en-US"/>
          </a:p>
        </p:txBody>
      </p:sp>
    </p:spTree>
    <p:extLst>
      <p:ext uri="{BB962C8B-B14F-4D97-AF65-F5344CB8AC3E}">
        <p14:creationId xmlns:p14="http://schemas.microsoft.com/office/powerpoint/2010/main" val="39483534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Urinary diversion: so when a patient undergoes cystectomy, multiple ways of performing urinary diversion exist. Ileal conduits are the most common – a segment of ileum is isolated from GI continuity, ureters are implanted, and an ostomy is then matured. The orthotopic neobladder is a procedure where a new bladder is formed and the urine is then routed via the native urethra – not requiring a stoma. An Indiana pouch is a conduit formed from colon that is used to make a pouch and ultimately a </a:t>
            </a:r>
            <a:r>
              <a:rPr lang="en-US" err="1"/>
              <a:t>tubularized</a:t>
            </a:r>
            <a:r>
              <a:rPr lang="en-US"/>
              <a:t> segment is brought out of the abdominal wall – thus requiring a stoma as well.  For our discussion today, we will be talking bout urinary diversion requiring a stoma – thus the Indiana Pouch and the ileal conduit. </a:t>
            </a:r>
          </a:p>
        </p:txBody>
      </p:sp>
      <p:sp>
        <p:nvSpPr>
          <p:cNvPr id="4" name="Slide Number Placeholder 3"/>
          <p:cNvSpPr>
            <a:spLocks noGrp="1"/>
          </p:cNvSpPr>
          <p:nvPr>
            <p:ph type="sldNum" sz="quarter" idx="5"/>
          </p:nvPr>
        </p:nvSpPr>
        <p:spPr/>
        <p:txBody>
          <a:bodyPr/>
          <a:lstStyle/>
          <a:p>
            <a:fld id="{BD2B2DFA-04F6-4713-86A1-47E953577B26}" type="slidenum">
              <a:rPr lang="en-US" smtClean="0"/>
              <a:t>3</a:t>
            </a:fld>
            <a:endParaRPr lang="en-US"/>
          </a:p>
        </p:txBody>
      </p:sp>
    </p:spTree>
    <p:extLst>
      <p:ext uri="{BB962C8B-B14F-4D97-AF65-F5344CB8AC3E}">
        <p14:creationId xmlns:p14="http://schemas.microsoft.com/office/powerpoint/2010/main" val="5274165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So you may be asking- what is the scope of this problem? Well, 85k patients in USA diagnosed with bladder cancer in 2025 - ~ 10k will undergo radical cystectomy with diversion – the vast majority of those undergoing ileal conduit creation. And in this population, this is a permanent ostomy – up to 2/3 of these patients will develop a parastomal hernia and 1/3 of those will undergo repair. Breaking down reasons for repair – general concerns like all </a:t>
            </a:r>
            <a:r>
              <a:rPr lang="en-US" err="1"/>
              <a:t>parastomals</a:t>
            </a:r>
            <a:r>
              <a:rPr lang="en-US"/>
              <a:t> – pain, issues with pouching, and GI obstruction. But unique to urostomies, urinary drainage is dependent upon a patent, </a:t>
            </a:r>
            <a:r>
              <a:rPr lang="en-US" err="1"/>
              <a:t>nonobstructed</a:t>
            </a:r>
            <a:r>
              <a:rPr lang="en-US"/>
              <a:t> stoma so hernias and subsequent repairs can impact renal function and as such, repair can help restore patency for these patients. </a:t>
            </a:r>
          </a:p>
          <a:p>
            <a:endParaRPr lang="en-US"/>
          </a:p>
          <a:p>
            <a:endParaRPr lang="en-US"/>
          </a:p>
          <a:p>
            <a:r>
              <a:rPr lang="en-US"/>
              <a:t>When we look at patients who undergo parastomal hernia repair, we see that the recurrence rates for these parastomal hernias are up to 50%. So then the question is – how are we repairing these hernias that results in such a high recurrence rate?</a:t>
            </a:r>
          </a:p>
        </p:txBody>
      </p:sp>
      <p:sp>
        <p:nvSpPr>
          <p:cNvPr id="4" name="Slide Number Placeholder 3"/>
          <p:cNvSpPr>
            <a:spLocks noGrp="1"/>
          </p:cNvSpPr>
          <p:nvPr>
            <p:ph type="sldNum" sz="quarter" idx="5"/>
          </p:nvPr>
        </p:nvSpPr>
        <p:spPr/>
        <p:txBody>
          <a:bodyPr/>
          <a:lstStyle/>
          <a:p>
            <a:fld id="{BD2B2DFA-04F6-4713-86A1-47E953577B26}" type="slidenum">
              <a:rPr lang="en-US" smtClean="0"/>
              <a:t>4</a:t>
            </a:fld>
            <a:endParaRPr lang="en-US"/>
          </a:p>
        </p:txBody>
      </p:sp>
    </p:spTree>
    <p:extLst>
      <p:ext uri="{BB962C8B-B14F-4D97-AF65-F5344CB8AC3E}">
        <p14:creationId xmlns:p14="http://schemas.microsoft.com/office/powerpoint/2010/main" val="2431600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Parastomal in this setting are a recognized problem. There have been numerous approaches for repair of these hernias. </a:t>
            </a:r>
          </a:p>
          <a:p>
            <a:endParaRPr lang="en-US"/>
          </a:p>
          <a:p>
            <a:r>
              <a:rPr lang="en-US"/>
              <a:t>First study –retrospective series of patients at 6 French academic institutions. ~ 50 patients, mostly open repairs, but there was large heterogeneity in terms of the technique of repair. Ultimately there were high recurrence rates. And so the conclusion was that novel approaches need to be explored. </a:t>
            </a:r>
          </a:p>
          <a:p>
            <a:endParaRPr lang="en-US"/>
          </a:p>
          <a:p>
            <a:r>
              <a:rPr lang="en-US"/>
              <a:t>Second study – 35 patients, less heterogeneity in repair. 32 patients with laparoscopic repairs, 3 converted to open, 8% rate of recurrence. This shows in terms of recurrence, that this approach is feasible in smaller defects</a:t>
            </a:r>
          </a:p>
          <a:p>
            <a:endParaRPr lang="en-US"/>
          </a:p>
          <a:p>
            <a:r>
              <a:rPr lang="en-US"/>
              <a:t>Third study: touted as one of the largest series of patients undergoing parastomal hernia repair in the urology literature – 36 patients- all with different types of repair in terms of technique, mesh use, as well as relocation. They reported a recurrence rate of 47%. </a:t>
            </a:r>
          </a:p>
          <a:p>
            <a:endParaRPr lang="en-US"/>
          </a:p>
          <a:p>
            <a:r>
              <a:rPr lang="en-US"/>
              <a:t>But what about </a:t>
            </a:r>
            <a:r>
              <a:rPr lang="en-US" err="1"/>
              <a:t>retromuscular</a:t>
            </a:r>
            <a:r>
              <a:rPr lang="en-US"/>
              <a:t> repair? I found a poster about this from 2016 ACS clinical congress – 19 patients who underwent this technique, had a 21% recurrence rate at 13 month median follow up. So maybe a </a:t>
            </a:r>
            <a:r>
              <a:rPr lang="en-US" err="1"/>
              <a:t>retromuscular</a:t>
            </a:r>
            <a:r>
              <a:rPr lang="en-US"/>
              <a:t> repair is a viable option for patients in which a laparoscopic repair is less feasible? </a:t>
            </a:r>
          </a:p>
          <a:p>
            <a:endParaRPr lang="en-US"/>
          </a:p>
          <a:p>
            <a:r>
              <a:rPr lang="en-US"/>
              <a:t>Still missing from the data was the implications on renal function. None of these studies reported renal function parameters and whether they needed to undergo urologic procedures for decompression. </a:t>
            </a:r>
          </a:p>
        </p:txBody>
      </p:sp>
      <p:sp>
        <p:nvSpPr>
          <p:cNvPr id="4" name="Slide Number Placeholder 3"/>
          <p:cNvSpPr>
            <a:spLocks noGrp="1"/>
          </p:cNvSpPr>
          <p:nvPr>
            <p:ph type="sldNum" sz="quarter" idx="5"/>
          </p:nvPr>
        </p:nvSpPr>
        <p:spPr/>
        <p:txBody>
          <a:bodyPr/>
          <a:lstStyle/>
          <a:p>
            <a:fld id="{BD2B2DFA-04F6-4713-86A1-47E953577B26}" type="slidenum">
              <a:rPr lang="en-US" smtClean="0"/>
              <a:t>5</a:t>
            </a:fld>
            <a:endParaRPr lang="en-US"/>
          </a:p>
        </p:txBody>
      </p:sp>
    </p:spTree>
    <p:extLst>
      <p:ext uri="{BB962C8B-B14F-4D97-AF65-F5344CB8AC3E}">
        <p14:creationId xmlns:p14="http://schemas.microsoft.com/office/powerpoint/2010/main" val="30415546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r>
              <a:rPr lang="en-US">
                <a:solidFill>
                  <a:schemeClr val="bg2"/>
                </a:solidFill>
              </a:rPr>
              <a:t>Goals of current study: </a:t>
            </a:r>
            <a:endParaRPr lang="en-US">
              <a:solidFill>
                <a:srgbClr val="FFFFFF"/>
              </a:solidFill>
            </a:endParaRPr>
          </a:p>
          <a:p>
            <a:pPr marL="457200" indent="-457200">
              <a:buAutoNum type="arabicPeriod"/>
            </a:pPr>
            <a:r>
              <a:rPr lang="en-US" dirty="0">
                <a:solidFill>
                  <a:schemeClr val="bg2"/>
                </a:solidFill>
              </a:rPr>
              <a:t>Characterize renal function parameters and need </a:t>
            </a:r>
            <a:r>
              <a:rPr lang="en-US" dirty="0" err="1">
                <a:solidFill>
                  <a:schemeClr val="bg2"/>
                </a:solidFill>
              </a:rPr>
              <a:t>forurologic</a:t>
            </a:r>
            <a:r>
              <a:rPr lang="en-US" dirty="0">
                <a:solidFill>
                  <a:schemeClr val="bg2"/>
                </a:solidFill>
              </a:rPr>
              <a:t> procedure after RM repair.</a:t>
            </a:r>
            <a:endParaRPr lang="en-US" dirty="0">
              <a:solidFill>
                <a:srgbClr val="FFFFFF"/>
              </a:solidFill>
            </a:endParaRPr>
          </a:p>
          <a:p>
            <a:pPr marL="457200" indent="-457200">
              <a:buAutoNum type="arabicPeriod"/>
            </a:pPr>
            <a:r>
              <a:rPr lang="en-US" dirty="0">
                <a:solidFill>
                  <a:schemeClr val="bg2"/>
                </a:solidFill>
              </a:rPr>
              <a:t>Characterize rates of recurrence and reoperation </a:t>
            </a:r>
            <a:r>
              <a:rPr lang="en-US" dirty="0" err="1">
                <a:solidFill>
                  <a:schemeClr val="bg2"/>
                </a:solidFill>
              </a:rPr>
              <a:t>afterrepair</a:t>
            </a:r>
            <a:r>
              <a:rPr lang="en-US" dirty="0">
                <a:solidFill>
                  <a:schemeClr val="bg2"/>
                </a:solidFill>
              </a:rPr>
              <a:t>.</a:t>
            </a:r>
            <a:endParaRPr lang="en-US" dirty="0"/>
          </a:p>
        </p:txBody>
      </p:sp>
      <p:sp>
        <p:nvSpPr>
          <p:cNvPr id="4" name="Slide Number Placeholder 3"/>
          <p:cNvSpPr>
            <a:spLocks noGrp="1"/>
          </p:cNvSpPr>
          <p:nvPr>
            <p:ph type="sldNum" sz="quarter" idx="5"/>
          </p:nvPr>
        </p:nvSpPr>
        <p:spPr/>
        <p:txBody>
          <a:bodyPr/>
          <a:lstStyle/>
          <a:p>
            <a:fld id="{BD2B2DFA-04F6-4713-86A1-47E953577B26}" type="slidenum">
              <a:rPr lang="en-US" smtClean="0"/>
              <a:t>6</a:t>
            </a:fld>
            <a:endParaRPr lang="en-US"/>
          </a:p>
        </p:txBody>
      </p:sp>
    </p:spTree>
    <p:extLst>
      <p:ext uri="{BB962C8B-B14F-4D97-AF65-F5344CB8AC3E}">
        <p14:creationId xmlns:p14="http://schemas.microsoft.com/office/powerpoint/2010/main" val="260911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Creatinine – looked at change from preop to dc as well as preop to 2y. </a:t>
            </a:r>
          </a:p>
          <a:p>
            <a:r>
              <a:rPr lang="en-US"/>
              <a:t>Hydronephrosis – we looked at baseline, which was described on CT scan as mild, moderate, or severe. Based on this, we looked a 2y imaging and compared the grade to determine if there was worsening, stable, or improved hydronephrosis. </a:t>
            </a:r>
          </a:p>
          <a:p>
            <a:r>
              <a:rPr lang="en-US"/>
              <a:t>Need for urologic procedure – this was defined as any procedure performed, including reoperation, due to need for urologic decompression, including IR drain for collections, stents, percutaneous nephrostomy tube placement. We scoured the chart to assess who underwent procedure. </a:t>
            </a:r>
          </a:p>
          <a:p>
            <a:endParaRPr lang="en-US"/>
          </a:p>
          <a:p>
            <a:r>
              <a:rPr lang="en-US"/>
              <a:t>In terms of general outcomes – recurrence was defined as the presence of ventral hernia or parastomal hernia defined as Moreno-Matias class II or III – hernia containing </a:t>
            </a:r>
            <a:r>
              <a:rPr lang="en-US" err="1"/>
              <a:t>omentum</a:t>
            </a:r>
            <a:r>
              <a:rPr lang="en-US"/>
              <a:t> or bowel not including the ostomy or reoperation for recurrence. Reoperation – any reason within the 2 year period. </a:t>
            </a:r>
          </a:p>
          <a:p>
            <a:endParaRPr lang="en-US"/>
          </a:p>
          <a:p>
            <a:r>
              <a:rPr lang="en-US"/>
              <a:t>Given the relatively small number of patients, we then analyzed this series in 3 ways – combined to get a general idea of the impact of these repairs, by mesh type – whether a biologic vs synthetic and by repair type – Sugarbaker vs keyhole. </a:t>
            </a:r>
          </a:p>
        </p:txBody>
      </p:sp>
      <p:sp>
        <p:nvSpPr>
          <p:cNvPr id="4" name="Slide Number Placeholder 3"/>
          <p:cNvSpPr>
            <a:spLocks noGrp="1"/>
          </p:cNvSpPr>
          <p:nvPr>
            <p:ph type="sldNum" sz="quarter" idx="5"/>
          </p:nvPr>
        </p:nvSpPr>
        <p:spPr/>
        <p:txBody>
          <a:bodyPr/>
          <a:lstStyle/>
          <a:p>
            <a:fld id="{BD2B2DFA-04F6-4713-86A1-47E953577B26}" type="slidenum">
              <a:rPr lang="en-US" smtClean="0"/>
              <a:t>7</a:t>
            </a:fld>
            <a:endParaRPr lang="en-US"/>
          </a:p>
        </p:txBody>
      </p:sp>
    </p:spTree>
    <p:extLst>
      <p:ext uri="{BB962C8B-B14F-4D97-AF65-F5344CB8AC3E}">
        <p14:creationId xmlns:p14="http://schemas.microsoft.com/office/powerpoint/2010/main" val="3006941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a:solidFill>
                  <a:schemeClr val="tx1"/>
                </a:solidFill>
                <a:effectLst/>
                <a:latin typeface="+mn-lt"/>
                <a:ea typeface="+mn-ea"/>
                <a:cs typeface="+mn-cs"/>
              </a:rPr>
              <a:t>We identified 49 patients at our institution between 2015-2022. </a:t>
            </a:r>
          </a:p>
          <a:p>
            <a:endParaRPr lang="en-US" sz="1200" b="0" i="0" u="none" strike="noStrike" kern="1200">
              <a:solidFill>
                <a:schemeClr val="tx1"/>
              </a:solidFill>
              <a:effectLst/>
              <a:latin typeface="+mn-lt"/>
              <a:ea typeface="+mn-ea"/>
              <a:cs typeface="+mn-cs"/>
            </a:endParaRPr>
          </a:p>
          <a:p>
            <a:r>
              <a:rPr lang="en-US" sz="1200" b="0" i="0" u="none" strike="noStrike" kern="1200">
                <a:solidFill>
                  <a:schemeClr val="tx1"/>
                </a:solidFill>
                <a:effectLst/>
                <a:latin typeface="+mn-lt"/>
                <a:ea typeface="+mn-ea"/>
                <a:cs typeface="+mn-cs"/>
              </a:rPr>
              <a:t>All 49 patients had preoperative creatinine data as well as creatinine values at discharge. </a:t>
            </a:r>
          </a:p>
          <a:p>
            <a:endParaRPr lang="en-US" sz="1200" b="0" i="0" u="none" strike="noStrike" kern="1200">
              <a:solidFill>
                <a:schemeClr val="tx1"/>
              </a:solidFill>
              <a:effectLst/>
              <a:latin typeface="+mn-lt"/>
              <a:ea typeface="+mn-ea"/>
              <a:cs typeface="+mn-cs"/>
            </a:endParaRPr>
          </a:p>
          <a:p>
            <a:r>
              <a:rPr lang="en-US" sz="1200" b="0" i="0" u="none" strike="noStrike" kern="1200">
                <a:solidFill>
                  <a:schemeClr val="tx1"/>
                </a:solidFill>
                <a:effectLst/>
                <a:latin typeface="+mn-lt"/>
                <a:ea typeface="+mn-ea"/>
                <a:cs typeface="+mn-cs"/>
              </a:rPr>
              <a:t>Imaging – had 44 patients with imaging at 2 years</a:t>
            </a:r>
            <a:endParaRPr lang="en-US"/>
          </a:p>
        </p:txBody>
      </p:sp>
      <p:sp>
        <p:nvSpPr>
          <p:cNvPr id="4" name="Slide Number Placeholder 3"/>
          <p:cNvSpPr>
            <a:spLocks noGrp="1"/>
          </p:cNvSpPr>
          <p:nvPr>
            <p:ph type="sldNum" sz="quarter" idx="5"/>
          </p:nvPr>
        </p:nvSpPr>
        <p:spPr/>
        <p:txBody>
          <a:bodyPr/>
          <a:lstStyle/>
          <a:p>
            <a:fld id="{BD2B2DFA-04F6-4713-86A1-47E953577B26}" type="slidenum">
              <a:rPr lang="en-US" smtClean="0"/>
              <a:t>8</a:t>
            </a:fld>
            <a:endParaRPr lang="en-US"/>
          </a:p>
        </p:txBody>
      </p:sp>
    </p:spTree>
    <p:extLst>
      <p:ext uri="{BB962C8B-B14F-4D97-AF65-F5344CB8AC3E}">
        <p14:creationId xmlns:p14="http://schemas.microsoft.com/office/powerpoint/2010/main" val="16828888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Demographics – Median age was ~ 70, BMI 30, Most patients had hypertension, none with active tobacco use, only 6% with perioperative use of steroids</a:t>
            </a:r>
          </a:p>
          <a:p>
            <a:endParaRPr lang="en-US"/>
          </a:p>
          <a:p>
            <a:r>
              <a:rPr lang="en-US"/>
              <a:t>Operative characteristics – vast majority with ileal conduit and majority had concomitant parastomal and ventral. Revision was defined as if the mucocutaneous junction was disrupted – most of the ostomies were revised but only 14% of the ureters were revised. Median width, as measured according to EHS guidelines was 15 cm. </a:t>
            </a:r>
          </a:p>
          <a:p>
            <a:endParaRPr lang="en-US"/>
          </a:p>
          <a:p>
            <a:r>
              <a:rPr lang="en-US"/>
              <a:t>Outcomes: </a:t>
            </a:r>
          </a:p>
          <a:p>
            <a:r>
              <a:rPr lang="en-US"/>
              <a:t>Change in Op creatinine was the change in creatinine at baseline to the index hospitalization discharge. The median was -0.16. The median change in creatinine at 2 years was 0.02. So when looking at the impact of these repairs on renal function, it does not appear that the creatinine changes all that much from baseline. So </a:t>
            </a:r>
            <a:r>
              <a:rPr lang="en-US" err="1"/>
              <a:t>retromuscular</a:t>
            </a:r>
            <a:r>
              <a:rPr lang="en-US"/>
              <a:t> repair appears safe from a renal function standpoint. </a:t>
            </a:r>
          </a:p>
          <a:p>
            <a:endParaRPr lang="en-US"/>
          </a:p>
          <a:p>
            <a:r>
              <a:rPr lang="en-US"/>
              <a:t>Hydronephrosis – overall 7% had worsening hydronephrosis at 2 years. 2/3 had mild </a:t>
            </a:r>
            <a:r>
              <a:rPr lang="en-US" err="1"/>
              <a:t>hyronephrosis</a:t>
            </a:r>
            <a:r>
              <a:rPr lang="en-US"/>
              <a:t> that did not require procedure. 1 patient had more significant hydronephrosis but was refusing procedure and ultimately did not get a procedure at 2 years for this. But overall, 93% of patients either had stable or improved hydronephrosis at 2 years. </a:t>
            </a:r>
          </a:p>
          <a:p>
            <a:endParaRPr lang="en-US"/>
          </a:p>
          <a:p>
            <a:r>
              <a:rPr lang="en-US"/>
              <a:t>Need for </a:t>
            </a:r>
            <a:r>
              <a:rPr lang="en-US" err="1"/>
              <a:t>urogic</a:t>
            </a:r>
            <a:r>
              <a:rPr lang="en-US"/>
              <a:t> procedure: </a:t>
            </a:r>
          </a:p>
          <a:p>
            <a:r>
              <a:rPr lang="en-US"/>
              <a:t>6 total patients – 3 due to development of stones. ~10% of patients with urinary conduits develop urolithiasis as part of the natural history of this disease process. Thus, these procedures really may not have been due to hernia repair itself. One patient developed a urinoma causing ureteral compression requiring IR drain. One underwent percutaneous nephrostomy tube at index hospitalization – may have been due to edema as this patient was able to have this removed about 6 months after the case without subsequent worsening in hydronephrosis. One patient required revisional surgery due to mesh strangulation of the conduit. </a:t>
            </a:r>
          </a:p>
          <a:p>
            <a:endParaRPr lang="en-US"/>
          </a:p>
          <a:p>
            <a:r>
              <a:rPr lang="en-US"/>
              <a:t>Reoperation rates were 6/44 – the one patient with the mesh strangulation I just mentioned. Another patient had a deep space infection requiring removal of the mesh about 3 weeks after the index case. Two patients required reoperation for bowel obstruction. </a:t>
            </a:r>
          </a:p>
        </p:txBody>
      </p:sp>
      <p:sp>
        <p:nvSpPr>
          <p:cNvPr id="4" name="Slide Number Placeholder 3"/>
          <p:cNvSpPr>
            <a:spLocks noGrp="1"/>
          </p:cNvSpPr>
          <p:nvPr>
            <p:ph type="sldNum" sz="quarter" idx="5"/>
          </p:nvPr>
        </p:nvSpPr>
        <p:spPr/>
        <p:txBody>
          <a:bodyPr/>
          <a:lstStyle/>
          <a:p>
            <a:fld id="{BD2B2DFA-04F6-4713-86A1-47E953577B26}" type="slidenum">
              <a:rPr lang="en-US" smtClean="0"/>
              <a:t>9</a:t>
            </a:fld>
            <a:endParaRPr lang="en-US"/>
          </a:p>
        </p:txBody>
      </p:sp>
    </p:spTree>
    <p:extLst>
      <p:ext uri="{BB962C8B-B14F-4D97-AF65-F5344CB8AC3E}">
        <p14:creationId xmlns:p14="http://schemas.microsoft.com/office/powerpoint/2010/main" val="2471001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D2B2DFA-04F6-4713-86A1-47E953577B26}" type="slidenum">
              <a:rPr lang="en-US" smtClean="0"/>
              <a:t>10</a:t>
            </a:fld>
            <a:endParaRPr lang="en-US"/>
          </a:p>
        </p:txBody>
      </p:sp>
    </p:spTree>
    <p:extLst>
      <p:ext uri="{BB962C8B-B14F-4D97-AF65-F5344CB8AC3E}">
        <p14:creationId xmlns:p14="http://schemas.microsoft.com/office/powerpoint/2010/main" val="4203891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14924" y="1567537"/>
            <a:ext cx="11085097" cy="2387600"/>
          </a:xfrm>
        </p:spPr>
        <p:txBody>
          <a:bodyPr anchor="t"/>
          <a:lstStyle>
            <a:lvl1pPr algn="l">
              <a:defRPr sz="5400" cap="none" baseline="0"/>
            </a:lvl1pPr>
          </a:lstStyle>
          <a:p>
            <a:r>
              <a:rPr lang="en-US"/>
              <a:t>Click To Edit Master Title Style</a:t>
            </a:r>
          </a:p>
        </p:txBody>
      </p:sp>
      <p:sp>
        <p:nvSpPr>
          <p:cNvPr id="3" name="Subtitle 2"/>
          <p:cNvSpPr>
            <a:spLocks noGrp="1"/>
          </p:cNvSpPr>
          <p:nvPr>
            <p:ph type="subTitle" idx="1"/>
          </p:nvPr>
        </p:nvSpPr>
        <p:spPr>
          <a:xfrm>
            <a:off x="1126958" y="2610852"/>
            <a:ext cx="9144000" cy="1311440"/>
          </a:xfrm>
        </p:spPr>
        <p:txBody>
          <a:bodyPr>
            <a:normAutofit/>
          </a:bodyPr>
          <a:lstStyle>
            <a:lvl1pPr marL="0" indent="0" algn="l">
              <a:buNone/>
              <a:defRPr sz="36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26184" y="2862944"/>
            <a:ext cx="3237801" cy="3156856"/>
          </a:xfrm>
          <a:prstGeom prst="rect">
            <a:avLst/>
          </a:prstGeom>
        </p:spPr>
      </p:pic>
    </p:spTree>
    <p:extLst>
      <p:ext uri="{BB962C8B-B14F-4D97-AF65-F5344CB8AC3E}">
        <p14:creationId xmlns:p14="http://schemas.microsoft.com/office/powerpoint/2010/main" val="2505895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091525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and Chart">
    <p:spTree>
      <p:nvGrpSpPr>
        <p:cNvPr id="1" name=""/>
        <p:cNvGrpSpPr/>
        <p:nvPr/>
      </p:nvGrpSpPr>
      <p:grpSpPr>
        <a:xfrm>
          <a:off x="0" y="0"/>
          <a:ext cx="0" cy="0"/>
          <a:chOff x="0" y="0"/>
          <a:chExt cx="0" cy="0"/>
        </a:xfrm>
      </p:grpSpPr>
      <p:sp>
        <p:nvSpPr>
          <p:cNvPr id="3" name="Chart Placeholder 2"/>
          <p:cNvSpPr>
            <a:spLocks noGrp="1"/>
          </p:cNvSpPr>
          <p:nvPr>
            <p:ph type="chart" idx="1"/>
          </p:nvPr>
        </p:nvSpPr>
        <p:spPr>
          <a:xfrm>
            <a:off x="878418" y="1962151"/>
            <a:ext cx="10435167" cy="4156075"/>
          </a:xfrm>
        </p:spPr>
        <p:txBody>
          <a:bodyPr/>
          <a:lstStyle/>
          <a:p>
            <a:pPr lvl="0"/>
            <a:endParaRPr lang="en-US" noProof="0"/>
          </a:p>
        </p:txBody>
      </p:sp>
      <p:sp>
        <p:nvSpPr>
          <p:cNvPr id="5" name="Title 1"/>
          <p:cNvSpPr>
            <a:spLocks noGrp="1"/>
          </p:cNvSpPr>
          <p:nvPr>
            <p:ph type="title" hasCustomPrompt="1"/>
          </p:nvPr>
        </p:nvSpPr>
        <p:spPr>
          <a:xfrm>
            <a:off x="0" y="228600"/>
            <a:ext cx="12192000" cy="1325563"/>
          </a:xfrm>
        </p:spPr>
        <p:txBody>
          <a:bodyPr/>
          <a:lstStyle/>
          <a:p>
            <a:r>
              <a:rPr lang="en-US"/>
              <a:t>Click To Edit Master Title Style</a:t>
            </a:r>
          </a:p>
        </p:txBody>
      </p:sp>
    </p:spTree>
    <p:extLst>
      <p:ext uri="{BB962C8B-B14F-4D97-AF65-F5344CB8AC3E}">
        <p14:creationId xmlns:p14="http://schemas.microsoft.com/office/powerpoint/2010/main" val="4219745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a:t>Click To Edit Master Title Style</a:t>
            </a:r>
          </a:p>
        </p:txBody>
      </p:sp>
      <p:sp>
        <p:nvSpPr>
          <p:cNvPr id="3" name="Content Placeholder 2"/>
          <p:cNvSpPr>
            <a:spLocks noGrp="1"/>
          </p:cNvSpPr>
          <p:nvPr>
            <p:ph idx="1"/>
          </p:nvPr>
        </p:nvSpPr>
        <p:spPr/>
        <p:txBody>
          <a:bodyPr/>
          <a:lstStyle>
            <a:lvl1pPr marL="457200" indent="-457200">
              <a:defRPr sz="4000"/>
            </a:lvl1pPr>
            <a:lvl2pPr marL="914400" indent="-457200">
              <a:defRPr sz="3600"/>
            </a:lvl2pPr>
            <a:lvl3pPr marL="1371600" indent="-457200">
              <a:defRPr sz="3200"/>
            </a:lvl3pPr>
            <a:lvl4pPr marL="1828800" indent="-457200">
              <a:defRPr sz="2800"/>
            </a:lvl4pPr>
            <a:lvl5pPr marL="2286000" indent="-457200">
              <a:defRPr sz="2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73568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457200" indent="-457200">
              <a:defRPr sz="4000"/>
            </a:lvl1pPr>
            <a:lvl2pPr marL="914400" indent="-457200">
              <a:defRPr sz="3600"/>
            </a:lvl2pPr>
            <a:lvl3pPr marL="1371600" indent="-457200">
              <a:defRPr sz="3200"/>
            </a:lvl3pPr>
            <a:lvl4pPr marL="1828800" indent="-457200">
              <a:defRPr sz="2800"/>
            </a:lvl4pPr>
            <a:lvl5pPr marL="2286000" indent="-457200">
              <a:defRPr sz="2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hasCustomPrompt="1"/>
          </p:nvPr>
        </p:nvSpPr>
        <p:spPr/>
        <p:txBody>
          <a:bodyPr/>
          <a:lstStyle>
            <a:lvl1pPr>
              <a:defRPr baseline="0"/>
            </a:lvl1pPr>
          </a:lstStyle>
          <a:p>
            <a:r>
              <a:rPr lang="en-US"/>
              <a:t>Click To Edit Master Title Style</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4800" y="6324600"/>
            <a:ext cx="1905001" cy="298093"/>
          </a:xfrm>
          <a:prstGeom prst="rect">
            <a:avLst/>
          </a:prstGeom>
        </p:spPr>
      </p:pic>
    </p:spTree>
    <p:extLst>
      <p:ext uri="{BB962C8B-B14F-4D97-AF65-F5344CB8AC3E}">
        <p14:creationId xmlns:p14="http://schemas.microsoft.com/office/powerpoint/2010/main" val="220057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a:defRPr sz="4000"/>
            </a:lvl1pPr>
            <a:lvl2pPr>
              <a:defRPr sz="3600"/>
            </a:lvl2pPr>
            <a:lvl3pPr>
              <a:defRPr sz="3200"/>
            </a:lvl3pPr>
            <a:lvl4pPr>
              <a:defRPr sz="2800"/>
            </a:lvl4pPr>
            <a:lvl5pPr>
              <a:defRPr sz="2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lvl1pPr>
              <a:defRPr sz="4000"/>
            </a:lvl1pPr>
            <a:lvl2pPr>
              <a:defRPr sz="3600"/>
            </a:lvl2pPr>
            <a:lvl3pPr>
              <a:defRPr sz="3200"/>
            </a:lvl3pPr>
            <a:lvl4pPr>
              <a:defRPr sz="2800"/>
            </a:lvl4pPr>
            <a:lvl5pPr>
              <a:defRPr sz="2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34866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176" y="365125"/>
            <a:ext cx="12188824"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33803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Click To Edit Master Title Style</a:t>
            </a:r>
          </a:p>
        </p:txBody>
      </p:sp>
    </p:spTree>
    <p:extLst>
      <p:ext uri="{BB962C8B-B14F-4D97-AF65-F5344CB8AC3E}">
        <p14:creationId xmlns:p14="http://schemas.microsoft.com/office/powerpoint/2010/main" val="905517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77888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03436" y="2438400"/>
            <a:ext cx="6016764" cy="1652019"/>
          </a:xfrm>
          <a:prstGeom prst="rect">
            <a:avLst/>
          </a:prstGeom>
        </p:spPr>
      </p:pic>
    </p:spTree>
    <p:extLst>
      <p:ext uri="{BB962C8B-B14F-4D97-AF65-F5344CB8AC3E}">
        <p14:creationId xmlns:p14="http://schemas.microsoft.com/office/powerpoint/2010/main" val="371748072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849534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grpSp>
        <p:nvGrpSpPr>
          <p:cNvPr id="5" name="Group 4"/>
          <p:cNvGrpSpPr/>
          <p:nvPr userDrawn="1"/>
        </p:nvGrpSpPr>
        <p:grpSpPr>
          <a:xfrm>
            <a:off x="9601200" y="4648200"/>
            <a:ext cx="2590801" cy="2209800"/>
            <a:chOff x="9601200" y="4648200"/>
            <a:chExt cx="2590801" cy="2209800"/>
          </a:xfrm>
        </p:grpSpPr>
        <p:pic>
          <p:nvPicPr>
            <p:cNvPr id="7" name="Picture 6"/>
            <p:cNvPicPr>
              <a:picLocks noChangeAspect="1"/>
            </p:cNvPicPr>
            <p:nvPr userDrawn="1"/>
          </p:nvPicPr>
          <p:blipFill rotWithShape="1">
            <a:blip r:embed="rId13">
              <a:extLst>
                <a:ext uri="{28A0092B-C50C-407E-A947-70E740481C1C}">
                  <a14:useLocalDpi xmlns:a14="http://schemas.microsoft.com/office/drawing/2010/main" val="0"/>
                </a:ext>
              </a:extLst>
            </a:blip>
            <a:srcRect r="11935" b="19355"/>
            <a:stretch/>
          </p:blipFill>
          <p:spPr>
            <a:xfrm>
              <a:off x="10058401" y="4953000"/>
              <a:ext cx="2133600" cy="1905000"/>
            </a:xfrm>
            <a:prstGeom prst="rect">
              <a:avLst/>
            </a:prstGeom>
          </p:spPr>
        </p:pic>
        <p:sp>
          <p:nvSpPr>
            <p:cNvPr id="4" name="Rectangle 3"/>
            <p:cNvSpPr/>
            <p:nvPr userDrawn="1"/>
          </p:nvSpPr>
          <p:spPr>
            <a:xfrm>
              <a:off x="9601200" y="4648200"/>
              <a:ext cx="2590800" cy="2209800"/>
            </a:xfrm>
            <a:prstGeom prst="rect">
              <a:avLst/>
            </a:prstGeom>
            <a:solidFill>
              <a:schemeClr val="tx1">
                <a:alpha val="7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Placeholder 1"/>
          <p:cNvSpPr>
            <a:spLocks noGrp="1"/>
          </p:cNvSpPr>
          <p:nvPr>
            <p:ph type="title"/>
          </p:nvPr>
        </p:nvSpPr>
        <p:spPr>
          <a:xfrm>
            <a:off x="0" y="228600"/>
            <a:ext cx="12192000" cy="1325563"/>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81343720"/>
      </p:ext>
    </p:extLst>
  </p:cSld>
  <p:clrMap bg1="dk1" tx1="lt1" bg2="dk2" tx2="lt2" accent1="accent1" accent2="accent2" accent3="accent3" accent4="accent4" accent5="accent5" accent6="accent6" hlink="hlink" folHlink="folHlink"/>
  <p:sldLayoutIdLst>
    <p:sldLayoutId id="2147483706" r:id="rId1"/>
    <p:sldLayoutId id="2147483697" r:id="rId2"/>
    <p:sldLayoutId id="214748370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ctr" defTabSz="914400" rtl="0" eaLnBrk="1" latinLnBrk="0" hangingPunct="1">
        <a:lnSpc>
          <a:spcPct val="90000"/>
        </a:lnSpc>
        <a:spcBef>
          <a:spcPct val="0"/>
        </a:spcBef>
        <a:buNone/>
        <a:defRPr sz="5400" kern="1200" cap="none" baseline="0">
          <a:solidFill>
            <a:schemeClr val="bg2"/>
          </a:solidFill>
          <a:latin typeface="Arial" panose="020B0604020202020204" pitchFamily="34" charset="0"/>
          <a:ea typeface="+mj-ea"/>
          <a:cs typeface="Arial" panose="020B0604020202020204" pitchFamily="34" charset="0"/>
        </a:defRPr>
      </a:lvl1pPr>
    </p:titleStyle>
    <p:bodyStyle>
      <a:lvl1pPr marL="457200" indent="-457200" algn="l" defTabSz="914400" rtl="0" eaLnBrk="1" latinLnBrk="0" hangingPunct="1">
        <a:lnSpc>
          <a:spcPct val="90000"/>
        </a:lnSpc>
        <a:spcBef>
          <a:spcPts val="1000"/>
        </a:spcBef>
        <a:buFont typeface="Arial" panose="020B0604020202020204" pitchFamily="34" charset="0"/>
        <a:buChar char="•"/>
        <a:defRPr sz="4400" kern="1200">
          <a:solidFill>
            <a:schemeClr val="bg2"/>
          </a:solidFill>
          <a:latin typeface="Arial" panose="020B0604020202020204" pitchFamily="34" charset="0"/>
          <a:ea typeface="+mn-ea"/>
          <a:cs typeface="Arial" panose="020B0604020202020204" pitchFamily="34" charset="0"/>
        </a:defRPr>
      </a:lvl1pPr>
      <a:lvl2pPr marL="914400" indent="-457200" algn="l" defTabSz="914400" rtl="0" eaLnBrk="1" latinLnBrk="0" hangingPunct="1">
        <a:lnSpc>
          <a:spcPct val="90000"/>
        </a:lnSpc>
        <a:spcBef>
          <a:spcPts val="500"/>
        </a:spcBef>
        <a:buFont typeface="Arial" panose="020B0604020202020204" pitchFamily="34" charset="0"/>
        <a:buChar char="-"/>
        <a:defRPr sz="4000" kern="1200">
          <a:solidFill>
            <a:schemeClr val="bg2"/>
          </a:solidFill>
          <a:latin typeface="Arial" panose="020B0604020202020204" pitchFamily="34" charset="0"/>
          <a:ea typeface="+mn-ea"/>
          <a:cs typeface="Arial" panose="020B0604020202020204" pitchFamily="34" charset="0"/>
        </a:defRPr>
      </a:lvl2pPr>
      <a:lvl3pPr marL="1371600" indent="-457200" algn="l" defTabSz="914400" rtl="0" eaLnBrk="1" latinLnBrk="0" hangingPunct="1">
        <a:lnSpc>
          <a:spcPct val="90000"/>
        </a:lnSpc>
        <a:spcBef>
          <a:spcPts val="500"/>
        </a:spcBef>
        <a:buFont typeface="Arial" panose="020B0604020202020204" pitchFamily="34" charset="0"/>
        <a:buChar char="•"/>
        <a:defRPr sz="3600" kern="1200">
          <a:solidFill>
            <a:schemeClr val="bg2"/>
          </a:solidFill>
          <a:latin typeface="Arial" panose="020B0604020202020204" pitchFamily="34" charset="0"/>
          <a:ea typeface="+mn-ea"/>
          <a:cs typeface="Arial" panose="020B0604020202020204" pitchFamily="34" charset="0"/>
        </a:defRPr>
      </a:lvl3pPr>
      <a:lvl4pPr marL="1828800" indent="-457200" algn="l" defTabSz="914400" rtl="0" eaLnBrk="1" latinLnBrk="0" hangingPunct="1">
        <a:lnSpc>
          <a:spcPct val="90000"/>
        </a:lnSpc>
        <a:spcBef>
          <a:spcPts val="500"/>
        </a:spcBef>
        <a:buFont typeface="Arial" panose="020B0604020202020204" pitchFamily="34" charset="0"/>
        <a:buChar char="•"/>
        <a:defRPr sz="3200" kern="1200">
          <a:solidFill>
            <a:schemeClr val="bg2"/>
          </a:solidFill>
          <a:latin typeface="Arial" panose="020B0604020202020204" pitchFamily="34" charset="0"/>
          <a:ea typeface="+mn-ea"/>
          <a:cs typeface="Arial" panose="020B0604020202020204" pitchFamily="34" charset="0"/>
        </a:defRPr>
      </a:lvl4pPr>
      <a:lvl5pPr marL="2286000" indent="-457200" algn="l" defTabSz="914400" rtl="0" eaLnBrk="1" latinLnBrk="0" hangingPunct="1">
        <a:lnSpc>
          <a:spcPct val="90000"/>
        </a:lnSpc>
        <a:spcBef>
          <a:spcPts val="500"/>
        </a:spcBef>
        <a:buFont typeface="Arial" panose="020B0604020202020204" pitchFamily="34" charset="0"/>
        <a:buChar char="•"/>
        <a:defRPr sz="3200" kern="1200">
          <a:solidFill>
            <a:schemeClr val="bg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bladdercancercanada.org/en/urinary-diversion-options-after-bladder-removal/" TargetMode="Externa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3451" y="1244600"/>
            <a:ext cx="11085097" cy="2387600"/>
          </a:xfrm>
        </p:spPr>
        <p:txBody>
          <a:bodyPr/>
          <a:lstStyle/>
          <a:p>
            <a:r>
              <a:rPr lang="en-US" sz="3200"/>
              <a:t>Long-Term Urostomy-Specific Outcomes After </a:t>
            </a:r>
            <a:r>
              <a:rPr lang="en-US" sz="3200" err="1"/>
              <a:t>Retromuscular</a:t>
            </a:r>
            <a:r>
              <a:rPr lang="en-US" sz="3200"/>
              <a:t> Hernia Repair: Comparative Analysis from a High-Volume Abdominal Wall Center</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95399" y="4419600"/>
            <a:ext cx="2921793" cy="457200"/>
          </a:xfrm>
          <a:prstGeom prst="rect">
            <a:avLst/>
          </a:prstGeom>
        </p:spPr>
      </p:pic>
      <p:sp>
        <p:nvSpPr>
          <p:cNvPr id="7" name="TextBox 6">
            <a:extLst>
              <a:ext uri="{FF2B5EF4-FFF2-40B4-BE49-F238E27FC236}">
                <a16:creationId xmlns:a16="http://schemas.microsoft.com/office/drawing/2014/main" id="{7A372FFA-F592-9428-4147-06676BD3C6C7}"/>
              </a:ext>
            </a:extLst>
          </p:cNvPr>
          <p:cNvSpPr txBox="1"/>
          <p:nvPr/>
        </p:nvSpPr>
        <p:spPr>
          <a:xfrm>
            <a:off x="576712" y="2825571"/>
            <a:ext cx="4953000" cy="1200329"/>
          </a:xfrm>
          <a:prstGeom prst="rect">
            <a:avLst/>
          </a:prstGeom>
          <a:noFill/>
        </p:spPr>
        <p:txBody>
          <a:bodyPr wrap="square" lIns="91440" tIns="45720" rIns="91440" bIns="45720" rtlCol="0" anchor="t">
            <a:spAutoFit/>
          </a:bodyPr>
          <a:lstStyle/>
          <a:p>
            <a:r>
              <a:rPr lang="en-US" sz="2400" dirty="0">
                <a:solidFill>
                  <a:schemeClr val="bg2"/>
                </a:solidFill>
              </a:rPr>
              <a:t>Joseph Edwards, MD</a:t>
            </a:r>
          </a:p>
          <a:p>
            <a:r>
              <a:rPr lang="en-US" sz="2400" dirty="0">
                <a:solidFill>
                  <a:schemeClr val="bg2"/>
                </a:solidFill>
                <a:cs typeface="Arial"/>
              </a:rPr>
              <a:t>Center for Abdominal Core Health </a:t>
            </a:r>
          </a:p>
          <a:p>
            <a:r>
              <a:rPr lang="en-US" sz="2400" dirty="0">
                <a:solidFill>
                  <a:schemeClr val="bg2"/>
                </a:solidFill>
                <a:cs typeface="Arial"/>
              </a:rPr>
              <a:t>Cleveland Clinic Foundation, OH</a:t>
            </a:r>
          </a:p>
        </p:txBody>
      </p:sp>
    </p:spTree>
    <p:extLst>
      <p:ext uri="{BB962C8B-B14F-4D97-AF65-F5344CB8AC3E}">
        <p14:creationId xmlns:p14="http://schemas.microsoft.com/office/powerpoint/2010/main" val="25218646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750C52-CC05-7E16-D5C3-0625FA8DBD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51A28C-2703-9F81-A7F4-53C3738E25BA}"/>
              </a:ext>
            </a:extLst>
          </p:cNvPr>
          <p:cNvSpPr>
            <a:spLocks noGrp="1"/>
          </p:cNvSpPr>
          <p:nvPr>
            <p:ph type="title"/>
          </p:nvPr>
        </p:nvSpPr>
        <p:spPr/>
        <p:txBody>
          <a:bodyPr/>
          <a:lstStyle/>
          <a:p>
            <a:r>
              <a:rPr lang="en-US"/>
              <a:t>Analysis: Mesh Type</a:t>
            </a:r>
          </a:p>
        </p:txBody>
      </p:sp>
      <p:sp>
        <p:nvSpPr>
          <p:cNvPr id="4" name="49 patients">
            <a:extLst>
              <a:ext uri="{FF2B5EF4-FFF2-40B4-BE49-F238E27FC236}">
                <a16:creationId xmlns:a16="http://schemas.microsoft.com/office/drawing/2014/main" id="{F030CF89-BF09-C7D5-08CF-940BDC3EC4C1}"/>
              </a:ext>
            </a:extLst>
          </p:cNvPr>
          <p:cNvSpPr txBox="1"/>
          <p:nvPr/>
        </p:nvSpPr>
        <p:spPr>
          <a:xfrm>
            <a:off x="5199419" y="1515949"/>
            <a:ext cx="1710404" cy="471924"/>
          </a:xfrm>
          <a:prstGeom prst="rect">
            <a:avLst/>
          </a:prstGeom>
          <a:noFill/>
          <a:ln w="12700" cap="flat">
            <a:noFill/>
            <a:miter lim="400000"/>
          </a:ln>
          <a:effectLst/>
          <a:extLst>
            <a:ext uri="{C572A759-6A51-4108-AA02-DFA0A04FC94B}">
              <ma14:wrappingTextBoxFlag xmlns:lc="http://schemas.openxmlformats.org/drawingml/2006/lockedCanvas" xmlns:ma14="http://schemas.microsoft.com/office/mac/drawingml/2011/main" xmlns:a14="http://schemas.microsoft.com/office/drawing/2010/main" xmlns:m="http://schemas.openxmlformats.org/officeDocument/2006/math" xmlns="" val="1"/>
            </a:ext>
          </a:extLst>
        </p:spPr>
        <p:txBody>
          <a:bodyPr wrap="none" lIns="50800" tIns="50800" rIns="50800" bIns="50800" numCol="1"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r>
              <a:rPr>
                <a:solidFill>
                  <a:schemeClr val="bg2"/>
                </a:solidFill>
              </a:rPr>
              <a:t>49 patients</a:t>
            </a:r>
          </a:p>
        </p:txBody>
      </p:sp>
      <p:sp>
        <p:nvSpPr>
          <p:cNvPr id="5" name="Biologic:…">
            <a:extLst>
              <a:ext uri="{FF2B5EF4-FFF2-40B4-BE49-F238E27FC236}">
                <a16:creationId xmlns:a16="http://schemas.microsoft.com/office/drawing/2014/main" id="{1883A6D5-3B1F-CFC8-4A78-40E21765ABDC}"/>
              </a:ext>
            </a:extLst>
          </p:cNvPr>
          <p:cNvSpPr txBox="1"/>
          <p:nvPr/>
        </p:nvSpPr>
        <p:spPr>
          <a:xfrm>
            <a:off x="2788234" y="2949623"/>
            <a:ext cx="1710404" cy="841256"/>
          </a:xfrm>
          <a:prstGeom prst="rect">
            <a:avLst/>
          </a:prstGeom>
          <a:noFill/>
          <a:ln w="12700" cap="flat">
            <a:noFill/>
            <a:miter lim="400000"/>
          </a:ln>
          <a:effectLst/>
          <a:extLst>
            <a:ext uri="{C572A759-6A51-4108-AA02-DFA0A04FC94B}">
              <ma14:wrappingTextBoxFlag xmlns:lc="http://schemas.openxmlformats.org/drawingml/2006/lockedCanvas" xmlns:ma14="http://schemas.microsoft.com/office/mac/drawingml/2011/main" xmlns:a14="http://schemas.microsoft.com/office/drawing/2010/main" xmlns:m="http://schemas.openxmlformats.org/officeDocument/2006/math" xmlns="" val="1"/>
            </a:ext>
          </a:extLst>
        </p:spPr>
        <p:txBody>
          <a:bodyPr wrap="none" lIns="50800" tIns="50800" rIns="50800" bIns="50800" numCol="1"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r>
              <a:rPr>
                <a:solidFill>
                  <a:schemeClr val="bg2"/>
                </a:solidFill>
              </a:rPr>
              <a:t>Biologic:</a:t>
            </a:r>
          </a:p>
          <a:p>
            <a:r>
              <a:rPr>
                <a:solidFill>
                  <a:schemeClr val="bg2"/>
                </a:solidFill>
              </a:rPr>
              <a:t>12 patients</a:t>
            </a:r>
          </a:p>
        </p:txBody>
      </p:sp>
      <p:sp>
        <p:nvSpPr>
          <p:cNvPr id="6" name="Synthetic:…">
            <a:extLst>
              <a:ext uri="{FF2B5EF4-FFF2-40B4-BE49-F238E27FC236}">
                <a16:creationId xmlns:a16="http://schemas.microsoft.com/office/drawing/2014/main" id="{E29B0CAC-EB9D-3C57-9EE5-ABD616863B64}"/>
              </a:ext>
            </a:extLst>
          </p:cNvPr>
          <p:cNvSpPr txBox="1"/>
          <p:nvPr/>
        </p:nvSpPr>
        <p:spPr>
          <a:xfrm>
            <a:off x="7744107" y="2949623"/>
            <a:ext cx="1710404" cy="841256"/>
          </a:xfrm>
          <a:prstGeom prst="rect">
            <a:avLst/>
          </a:prstGeom>
          <a:noFill/>
          <a:ln w="12700" cap="flat">
            <a:noFill/>
            <a:miter lim="400000"/>
          </a:ln>
          <a:effectLst/>
          <a:extLst>
            <a:ext uri="{C572A759-6A51-4108-AA02-DFA0A04FC94B}">
              <ma14:wrappingTextBoxFlag xmlns:lc="http://schemas.openxmlformats.org/drawingml/2006/lockedCanvas" xmlns:ma14="http://schemas.microsoft.com/office/mac/drawingml/2011/main" xmlns:a14="http://schemas.microsoft.com/office/drawing/2010/main" xmlns:m="http://schemas.openxmlformats.org/officeDocument/2006/math" xmlns="" val="1"/>
            </a:ext>
          </a:extLst>
        </p:spPr>
        <p:txBody>
          <a:bodyPr wrap="none" lIns="50800" tIns="50800" rIns="50800" bIns="50800" numCol="1"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r>
              <a:rPr>
                <a:solidFill>
                  <a:schemeClr val="bg2"/>
                </a:solidFill>
              </a:rPr>
              <a:t>Synthetic:</a:t>
            </a:r>
          </a:p>
          <a:p>
            <a:r>
              <a:rPr>
                <a:solidFill>
                  <a:schemeClr val="bg2"/>
                </a:solidFill>
              </a:rPr>
              <a:t>37 patients</a:t>
            </a:r>
          </a:p>
        </p:txBody>
      </p:sp>
      <p:sp>
        <p:nvSpPr>
          <p:cNvPr id="20" name="Line">
            <a:extLst>
              <a:ext uri="{FF2B5EF4-FFF2-40B4-BE49-F238E27FC236}">
                <a16:creationId xmlns:a16="http://schemas.microsoft.com/office/drawing/2014/main" id="{FAD538D3-E914-4F3A-0046-012B742F6C6E}"/>
              </a:ext>
            </a:extLst>
          </p:cNvPr>
          <p:cNvSpPr/>
          <p:nvPr/>
        </p:nvSpPr>
        <p:spPr>
          <a:xfrm flipH="1">
            <a:off x="2701057" y="3886584"/>
            <a:ext cx="647831" cy="647831"/>
          </a:xfrm>
          <a:prstGeom prst="line">
            <a:avLst/>
          </a:prstGeom>
          <a:noFill/>
          <a:ln w="25400" cap="flat">
            <a:solidFill>
              <a:schemeClr val="bg2"/>
            </a:solidFill>
            <a:prstDash val="solid"/>
            <a:miter lim="400000"/>
            <a:tailEnd type="triangle" w="med" len="med"/>
          </a:ln>
          <a:effectLst/>
        </p:spPr>
        <p:txBody>
          <a:bodyPr wrap="square" lIns="50800" tIns="50800" rIns="50800" bIns="50800" numCol="1" anchor="ctr">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pPr>
              <a:defRPr sz="2200" b="0">
                <a:solidFill>
                  <a:srgbClr val="FFFFFF"/>
                </a:solidFill>
                <a:latin typeface="+mn-lt"/>
                <a:ea typeface="+mn-ea"/>
                <a:cs typeface="+mn-cs"/>
                <a:sym typeface="Helvetica Neue Medium"/>
              </a:defRPr>
            </a:pPr>
            <a:endParaRPr>
              <a:solidFill>
                <a:schemeClr val="bg2"/>
              </a:solidFill>
            </a:endParaRPr>
          </a:p>
        </p:txBody>
      </p:sp>
      <p:sp>
        <p:nvSpPr>
          <p:cNvPr id="21" name="Line">
            <a:extLst>
              <a:ext uri="{FF2B5EF4-FFF2-40B4-BE49-F238E27FC236}">
                <a16:creationId xmlns:a16="http://schemas.microsoft.com/office/drawing/2014/main" id="{4B3D7F96-FA72-9435-74C0-10D2F79CE4EC}"/>
              </a:ext>
            </a:extLst>
          </p:cNvPr>
          <p:cNvSpPr/>
          <p:nvPr/>
        </p:nvSpPr>
        <p:spPr>
          <a:xfrm>
            <a:off x="4431886" y="3886584"/>
            <a:ext cx="647831" cy="647831"/>
          </a:xfrm>
          <a:prstGeom prst="line">
            <a:avLst/>
          </a:prstGeom>
          <a:noFill/>
          <a:ln w="25400" cap="flat">
            <a:solidFill>
              <a:schemeClr val="bg2"/>
            </a:solidFill>
            <a:prstDash val="solid"/>
            <a:miter lim="400000"/>
            <a:tailEnd type="triangle" w="med" len="med"/>
          </a:ln>
          <a:effectLst/>
        </p:spPr>
        <p:txBody>
          <a:bodyPr wrap="square" lIns="50800" tIns="50800" rIns="50800" bIns="50800" numCol="1" anchor="ctr">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pPr>
              <a:defRPr sz="2200" b="0">
                <a:solidFill>
                  <a:srgbClr val="FFFFFF"/>
                </a:solidFill>
                <a:latin typeface="+mn-lt"/>
                <a:ea typeface="+mn-ea"/>
                <a:cs typeface="+mn-cs"/>
                <a:sym typeface="Helvetica Neue Medium"/>
              </a:defRPr>
            </a:pPr>
            <a:endParaRPr>
              <a:solidFill>
                <a:schemeClr val="bg2"/>
              </a:solidFill>
            </a:endParaRPr>
          </a:p>
        </p:txBody>
      </p:sp>
      <p:sp>
        <p:nvSpPr>
          <p:cNvPr id="22" name="Line">
            <a:extLst>
              <a:ext uri="{FF2B5EF4-FFF2-40B4-BE49-F238E27FC236}">
                <a16:creationId xmlns:a16="http://schemas.microsoft.com/office/drawing/2014/main" id="{F4C86AE6-EE8F-6FEF-AF52-D5596FBC7E46}"/>
              </a:ext>
            </a:extLst>
          </p:cNvPr>
          <p:cNvSpPr/>
          <p:nvPr/>
        </p:nvSpPr>
        <p:spPr>
          <a:xfrm>
            <a:off x="9264039" y="3886584"/>
            <a:ext cx="647831" cy="647831"/>
          </a:xfrm>
          <a:prstGeom prst="line">
            <a:avLst/>
          </a:prstGeom>
          <a:noFill/>
          <a:ln w="25400" cap="flat">
            <a:solidFill>
              <a:schemeClr val="bg2"/>
            </a:solidFill>
            <a:prstDash val="solid"/>
            <a:miter lim="400000"/>
            <a:tailEnd type="triangle" w="med" len="med"/>
          </a:ln>
          <a:effectLst/>
        </p:spPr>
        <p:txBody>
          <a:bodyPr wrap="square" lIns="50800" tIns="50800" rIns="50800" bIns="50800" numCol="1" anchor="ctr">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pPr>
              <a:defRPr sz="2200" b="0">
                <a:solidFill>
                  <a:srgbClr val="FFFFFF"/>
                </a:solidFill>
                <a:latin typeface="+mn-lt"/>
                <a:ea typeface="+mn-ea"/>
                <a:cs typeface="+mn-cs"/>
                <a:sym typeface="Helvetica Neue Medium"/>
              </a:defRPr>
            </a:pPr>
            <a:endParaRPr>
              <a:solidFill>
                <a:schemeClr val="bg2"/>
              </a:solidFill>
            </a:endParaRPr>
          </a:p>
        </p:txBody>
      </p:sp>
      <p:sp>
        <p:nvSpPr>
          <p:cNvPr id="23" name="Line">
            <a:extLst>
              <a:ext uri="{FF2B5EF4-FFF2-40B4-BE49-F238E27FC236}">
                <a16:creationId xmlns:a16="http://schemas.microsoft.com/office/drawing/2014/main" id="{875F6AD1-C99F-02A8-CF6D-1084FAACA064}"/>
              </a:ext>
            </a:extLst>
          </p:cNvPr>
          <p:cNvSpPr/>
          <p:nvPr/>
        </p:nvSpPr>
        <p:spPr>
          <a:xfrm flipH="1">
            <a:off x="7896699" y="3886584"/>
            <a:ext cx="647831" cy="647831"/>
          </a:xfrm>
          <a:prstGeom prst="line">
            <a:avLst/>
          </a:prstGeom>
          <a:noFill/>
          <a:ln w="25400" cap="flat">
            <a:solidFill>
              <a:schemeClr val="bg2"/>
            </a:solidFill>
            <a:prstDash val="solid"/>
            <a:miter lim="400000"/>
            <a:tailEnd type="triangle" w="med" len="med"/>
          </a:ln>
          <a:effectLst/>
        </p:spPr>
        <p:txBody>
          <a:bodyPr wrap="square" lIns="50800" tIns="50800" rIns="50800" bIns="50800" numCol="1" anchor="ctr">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pPr>
              <a:defRPr sz="2200" b="0">
                <a:solidFill>
                  <a:srgbClr val="FFFFFF"/>
                </a:solidFill>
                <a:latin typeface="+mn-lt"/>
                <a:ea typeface="+mn-ea"/>
                <a:cs typeface="+mn-cs"/>
                <a:sym typeface="Helvetica Neue Medium"/>
              </a:defRPr>
            </a:pPr>
            <a:endParaRPr>
              <a:solidFill>
                <a:schemeClr val="bg2"/>
              </a:solidFill>
            </a:endParaRPr>
          </a:p>
        </p:txBody>
      </p:sp>
      <p:sp>
        <p:nvSpPr>
          <p:cNvPr id="24" name="Imaging:…">
            <a:extLst>
              <a:ext uri="{FF2B5EF4-FFF2-40B4-BE49-F238E27FC236}">
                <a16:creationId xmlns:a16="http://schemas.microsoft.com/office/drawing/2014/main" id="{CB62A48E-6C88-21A4-BC5D-AC68732B77D5}"/>
              </a:ext>
            </a:extLst>
          </p:cNvPr>
          <p:cNvSpPr txBox="1"/>
          <p:nvPr/>
        </p:nvSpPr>
        <p:spPr>
          <a:xfrm>
            <a:off x="1273699" y="4456867"/>
            <a:ext cx="1710404" cy="841256"/>
          </a:xfrm>
          <a:prstGeom prst="rect">
            <a:avLst/>
          </a:prstGeom>
          <a:noFill/>
          <a:ln w="12700" cap="flat">
            <a:noFill/>
            <a:miter lim="400000"/>
          </a:ln>
          <a:effectLst/>
          <a:extLst>
            <a:ext uri="{C572A759-6A51-4108-AA02-DFA0A04FC94B}">
              <ma14:wrappingTextBoxFlag xmlns:lc="http://schemas.openxmlformats.org/drawingml/2006/lockedCanvas" xmlns:ma14="http://schemas.microsoft.com/office/mac/drawingml/2011/main" xmlns:a14="http://schemas.microsoft.com/office/drawing/2010/main" xmlns:m="http://schemas.openxmlformats.org/officeDocument/2006/math" xmlns="" val="1"/>
            </a:ext>
          </a:extLst>
        </p:spPr>
        <p:txBody>
          <a:bodyPr wrap="none" lIns="50800" tIns="50800" rIns="50800" bIns="50800" numCol="1"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r>
              <a:rPr>
                <a:solidFill>
                  <a:schemeClr val="bg2"/>
                </a:solidFill>
              </a:rPr>
              <a:t>Imaging: </a:t>
            </a:r>
          </a:p>
          <a:p>
            <a:r>
              <a:rPr>
                <a:solidFill>
                  <a:schemeClr val="bg2"/>
                </a:solidFill>
              </a:rPr>
              <a:t>10 patients</a:t>
            </a:r>
          </a:p>
        </p:txBody>
      </p:sp>
      <p:sp>
        <p:nvSpPr>
          <p:cNvPr id="25" name="Labs:…">
            <a:extLst>
              <a:ext uri="{FF2B5EF4-FFF2-40B4-BE49-F238E27FC236}">
                <a16:creationId xmlns:a16="http://schemas.microsoft.com/office/drawing/2014/main" id="{051F2CF5-9BC0-C430-BFE7-F05A3454BC9A}"/>
              </a:ext>
            </a:extLst>
          </p:cNvPr>
          <p:cNvSpPr txBox="1"/>
          <p:nvPr/>
        </p:nvSpPr>
        <p:spPr>
          <a:xfrm>
            <a:off x="4308965" y="4501310"/>
            <a:ext cx="1710404" cy="841256"/>
          </a:xfrm>
          <a:prstGeom prst="rect">
            <a:avLst/>
          </a:prstGeom>
          <a:noFill/>
          <a:ln w="12700" cap="flat">
            <a:noFill/>
            <a:miter lim="400000"/>
          </a:ln>
          <a:effectLst/>
          <a:extLst>
            <a:ext uri="{C572A759-6A51-4108-AA02-DFA0A04FC94B}">
              <ma14:wrappingTextBoxFlag xmlns:lc="http://schemas.openxmlformats.org/drawingml/2006/lockedCanvas" xmlns:ma14="http://schemas.microsoft.com/office/mac/drawingml/2011/main" xmlns:a14="http://schemas.microsoft.com/office/drawing/2010/main" xmlns:m="http://schemas.openxmlformats.org/officeDocument/2006/math" xmlns="" val="1"/>
            </a:ext>
          </a:extLst>
        </p:spPr>
        <p:txBody>
          <a:bodyPr wrap="none" lIns="50800" tIns="50800" rIns="50800" bIns="50800" numCol="1"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r>
              <a:rPr>
                <a:solidFill>
                  <a:schemeClr val="bg2"/>
                </a:solidFill>
              </a:rPr>
              <a:t>Labs:</a:t>
            </a:r>
          </a:p>
          <a:p>
            <a:r>
              <a:rPr>
                <a:solidFill>
                  <a:schemeClr val="bg2"/>
                </a:solidFill>
              </a:rPr>
              <a:t>10 patients</a:t>
            </a:r>
          </a:p>
        </p:txBody>
      </p:sp>
      <p:sp>
        <p:nvSpPr>
          <p:cNvPr id="26" name="Line">
            <a:extLst>
              <a:ext uri="{FF2B5EF4-FFF2-40B4-BE49-F238E27FC236}">
                <a16:creationId xmlns:a16="http://schemas.microsoft.com/office/drawing/2014/main" id="{A38D9B00-FB65-C259-A7F5-44D2CE51E43E}"/>
              </a:ext>
            </a:extLst>
          </p:cNvPr>
          <p:cNvSpPr/>
          <p:nvPr/>
        </p:nvSpPr>
        <p:spPr>
          <a:xfrm>
            <a:off x="6732039" y="1912552"/>
            <a:ext cx="1704858" cy="1124236"/>
          </a:xfrm>
          <a:prstGeom prst="line">
            <a:avLst/>
          </a:prstGeom>
          <a:noFill/>
          <a:ln w="25400" cap="flat">
            <a:solidFill>
              <a:schemeClr val="bg2"/>
            </a:solidFill>
            <a:prstDash val="solid"/>
            <a:miter lim="400000"/>
            <a:tailEnd type="triangle" w="med" len="med"/>
          </a:ln>
          <a:effectLst/>
        </p:spPr>
        <p:txBody>
          <a:bodyPr wrap="square" lIns="50800" tIns="50800" rIns="50800" bIns="50800" numCol="1" anchor="ctr">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pPr>
              <a:defRPr sz="2200" b="0">
                <a:solidFill>
                  <a:srgbClr val="FFFFFF"/>
                </a:solidFill>
                <a:latin typeface="+mn-lt"/>
                <a:ea typeface="+mn-ea"/>
                <a:cs typeface="+mn-cs"/>
                <a:sym typeface="Helvetica Neue Medium"/>
              </a:defRPr>
            </a:pPr>
            <a:endParaRPr>
              <a:solidFill>
                <a:schemeClr val="bg2"/>
              </a:solidFill>
            </a:endParaRPr>
          </a:p>
        </p:txBody>
      </p:sp>
      <p:sp>
        <p:nvSpPr>
          <p:cNvPr id="27" name="Imaging:…">
            <a:extLst>
              <a:ext uri="{FF2B5EF4-FFF2-40B4-BE49-F238E27FC236}">
                <a16:creationId xmlns:a16="http://schemas.microsoft.com/office/drawing/2014/main" id="{B1F46172-3198-CF91-E123-0DC4592B23E1}"/>
              </a:ext>
            </a:extLst>
          </p:cNvPr>
          <p:cNvSpPr txBox="1"/>
          <p:nvPr/>
        </p:nvSpPr>
        <p:spPr>
          <a:xfrm>
            <a:off x="7344231" y="4501310"/>
            <a:ext cx="1710404" cy="841256"/>
          </a:xfrm>
          <a:prstGeom prst="rect">
            <a:avLst/>
          </a:prstGeom>
          <a:noFill/>
          <a:ln w="12700" cap="flat">
            <a:noFill/>
            <a:miter lim="400000"/>
          </a:ln>
          <a:effectLst/>
          <a:extLst>
            <a:ext uri="{C572A759-6A51-4108-AA02-DFA0A04FC94B}">
              <ma14:wrappingTextBoxFlag xmlns:lc="http://schemas.openxmlformats.org/drawingml/2006/lockedCanvas" xmlns:ma14="http://schemas.microsoft.com/office/mac/drawingml/2011/main" xmlns:a14="http://schemas.microsoft.com/office/drawing/2010/main" xmlns:m="http://schemas.openxmlformats.org/officeDocument/2006/math" xmlns="" val="1"/>
            </a:ext>
          </a:extLst>
        </p:spPr>
        <p:txBody>
          <a:bodyPr wrap="none" lIns="50800" tIns="50800" rIns="50800" bIns="50800" numCol="1"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r>
              <a:rPr>
                <a:solidFill>
                  <a:schemeClr val="bg2"/>
                </a:solidFill>
              </a:rPr>
              <a:t>Imaging: </a:t>
            </a:r>
          </a:p>
          <a:p>
            <a:r>
              <a:rPr>
                <a:solidFill>
                  <a:schemeClr val="bg2"/>
                </a:solidFill>
              </a:rPr>
              <a:t>34 patients</a:t>
            </a:r>
          </a:p>
        </p:txBody>
      </p:sp>
      <p:sp>
        <p:nvSpPr>
          <p:cNvPr id="28" name="Line">
            <a:extLst>
              <a:ext uri="{FF2B5EF4-FFF2-40B4-BE49-F238E27FC236}">
                <a16:creationId xmlns:a16="http://schemas.microsoft.com/office/drawing/2014/main" id="{434CFDC5-45E4-DE8D-1E51-86CD98C11A53}"/>
              </a:ext>
            </a:extLst>
          </p:cNvPr>
          <p:cNvSpPr/>
          <p:nvPr/>
        </p:nvSpPr>
        <p:spPr>
          <a:xfrm flipH="1">
            <a:off x="3628033" y="1912552"/>
            <a:ext cx="1704857" cy="1124236"/>
          </a:xfrm>
          <a:prstGeom prst="line">
            <a:avLst/>
          </a:prstGeom>
          <a:noFill/>
          <a:ln w="25400" cap="flat">
            <a:solidFill>
              <a:schemeClr val="bg2"/>
            </a:solidFill>
            <a:prstDash val="solid"/>
            <a:miter lim="400000"/>
            <a:tailEnd type="triangle" w="med" len="med"/>
          </a:ln>
          <a:effectLst/>
        </p:spPr>
        <p:txBody>
          <a:bodyPr wrap="square" lIns="50800" tIns="50800" rIns="50800" bIns="50800" numCol="1" anchor="ctr">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pPr>
              <a:defRPr sz="2200" b="0">
                <a:solidFill>
                  <a:srgbClr val="FFFFFF"/>
                </a:solidFill>
                <a:latin typeface="+mn-lt"/>
                <a:ea typeface="+mn-ea"/>
                <a:cs typeface="+mn-cs"/>
                <a:sym typeface="Helvetica Neue Medium"/>
              </a:defRPr>
            </a:pPr>
            <a:endParaRPr>
              <a:solidFill>
                <a:schemeClr val="bg2"/>
              </a:solidFill>
            </a:endParaRPr>
          </a:p>
        </p:txBody>
      </p:sp>
      <p:sp>
        <p:nvSpPr>
          <p:cNvPr id="29" name="Labs:…">
            <a:extLst>
              <a:ext uri="{FF2B5EF4-FFF2-40B4-BE49-F238E27FC236}">
                <a16:creationId xmlns:a16="http://schemas.microsoft.com/office/drawing/2014/main" id="{6C0D6AF0-05ED-36D9-7BD8-129D705C06EF}"/>
              </a:ext>
            </a:extLst>
          </p:cNvPr>
          <p:cNvSpPr txBox="1"/>
          <p:nvPr/>
        </p:nvSpPr>
        <p:spPr>
          <a:xfrm>
            <a:off x="9207897" y="4501310"/>
            <a:ext cx="1710404" cy="841256"/>
          </a:xfrm>
          <a:prstGeom prst="rect">
            <a:avLst/>
          </a:prstGeom>
          <a:noFill/>
          <a:ln w="12700" cap="flat">
            <a:noFill/>
            <a:miter lim="400000"/>
          </a:ln>
          <a:effectLst/>
          <a:extLst>
            <a:ext uri="{C572A759-6A51-4108-AA02-DFA0A04FC94B}">
              <ma14:wrappingTextBoxFlag xmlns:lc="http://schemas.openxmlformats.org/drawingml/2006/lockedCanvas" xmlns:ma14="http://schemas.microsoft.com/office/mac/drawingml/2011/main" xmlns:a14="http://schemas.microsoft.com/office/drawing/2010/main" xmlns:m="http://schemas.openxmlformats.org/officeDocument/2006/math" xmlns="" val="1"/>
            </a:ext>
          </a:extLst>
        </p:spPr>
        <p:txBody>
          <a:bodyPr wrap="none" lIns="50800" tIns="50800" rIns="50800" bIns="50800" numCol="1"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r>
              <a:rPr>
                <a:solidFill>
                  <a:schemeClr val="bg2"/>
                </a:solidFill>
              </a:rPr>
              <a:t>Labs: </a:t>
            </a:r>
          </a:p>
          <a:p>
            <a:r>
              <a:rPr>
                <a:solidFill>
                  <a:schemeClr val="bg2"/>
                </a:solidFill>
              </a:rPr>
              <a:t>28 patients</a:t>
            </a:r>
          </a:p>
        </p:txBody>
      </p:sp>
    </p:spTree>
    <p:extLst>
      <p:ext uri="{BB962C8B-B14F-4D97-AF65-F5344CB8AC3E}">
        <p14:creationId xmlns:p14="http://schemas.microsoft.com/office/powerpoint/2010/main" val="42622824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306AF5-9A39-6BB9-9688-CC15F33139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F5FA80-C666-4B77-01C4-624D19A87816}"/>
              </a:ext>
            </a:extLst>
          </p:cNvPr>
          <p:cNvSpPr>
            <a:spLocks noGrp="1"/>
          </p:cNvSpPr>
          <p:nvPr>
            <p:ph type="title"/>
          </p:nvPr>
        </p:nvSpPr>
        <p:spPr>
          <a:xfrm>
            <a:off x="0" y="-3314"/>
            <a:ext cx="12192000" cy="1325563"/>
          </a:xfrm>
        </p:spPr>
        <p:txBody>
          <a:bodyPr/>
          <a:lstStyle/>
          <a:p>
            <a:r>
              <a:rPr lang="en-US"/>
              <a:t>Results: Mesh Type</a:t>
            </a:r>
          </a:p>
        </p:txBody>
      </p:sp>
      <p:graphicFrame>
        <p:nvGraphicFramePr>
          <p:cNvPr id="5" name="Table 4">
            <a:extLst>
              <a:ext uri="{FF2B5EF4-FFF2-40B4-BE49-F238E27FC236}">
                <a16:creationId xmlns:a16="http://schemas.microsoft.com/office/drawing/2014/main" id="{6753DBCE-2314-B7C1-85C1-C1C69595D941}"/>
              </a:ext>
            </a:extLst>
          </p:cNvPr>
          <p:cNvGraphicFramePr>
            <a:graphicFrameLocks noGrp="1"/>
          </p:cNvGraphicFramePr>
          <p:nvPr>
            <p:extLst>
              <p:ext uri="{D42A27DB-BD31-4B8C-83A1-F6EECF244321}">
                <p14:modId xmlns:p14="http://schemas.microsoft.com/office/powerpoint/2010/main" val="3063838809"/>
              </p:ext>
            </p:extLst>
          </p:nvPr>
        </p:nvGraphicFramePr>
        <p:xfrm>
          <a:off x="2860260" y="1027043"/>
          <a:ext cx="6530957" cy="5353958"/>
        </p:xfrm>
        <a:graphic>
          <a:graphicData uri="http://schemas.openxmlformats.org/drawingml/2006/table">
            <a:tbl>
              <a:tblPr/>
              <a:tblGrid>
                <a:gridCol w="3030131">
                  <a:extLst>
                    <a:ext uri="{9D8B030D-6E8A-4147-A177-3AD203B41FA5}">
                      <a16:colId xmlns:a16="http://schemas.microsoft.com/office/drawing/2014/main" val="118238406"/>
                    </a:ext>
                  </a:extLst>
                </a:gridCol>
                <a:gridCol w="1809251">
                  <a:extLst>
                    <a:ext uri="{9D8B030D-6E8A-4147-A177-3AD203B41FA5}">
                      <a16:colId xmlns:a16="http://schemas.microsoft.com/office/drawing/2014/main" val="1843566413"/>
                    </a:ext>
                  </a:extLst>
                </a:gridCol>
                <a:gridCol w="1691575">
                  <a:extLst>
                    <a:ext uri="{9D8B030D-6E8A-4147-A177-3AD203B41FA5}">
                      <a16:colId xmlns:a16="http://schemas.microsoft.com/office/drawing/2014/main" val="1062108358"/>
                    </a:ext>
                  </a:extLst>
                </a:gridCol>
              </a:tblGrid>
              <a:tr h="352811">
                <a:tc gridSpan="3">
                  <a:txBody>
                    <a:bodyPr/>
                    <a:lstStyle/>
                    <a:p>
                      <a:pPr algn="ctr" fontAlgn="b">
                        <a:buNone/>
                      </a:pPr>
                      <a:r>
                        <a:rPr lang="en-US" sz="1800" b="1" i="0" u="none" strike="noStrike">
                          <a:solidFill>
                            <a:schemeClr val="bg2"/>
                          </a:solidFill>
                          <a:effectLst/>
                          <a:latin typeface="Aptos Narrow"/>
                        </a:rPr>
                        <a:t>Demographic Characteristics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97673126"/>
                  </a:ext>
                </a:extLst>
              </a:tr>
              <a:tr h="320737">
                <a:tc>
                  <a:txBody>
                    <a:bodyPr/>
                    <a:lstStyle/>
                    <a:p>
                      <a:pPr algn="l" fontAlgn="b">
                        <a:buNone/>
                      </a:pPr>
                      <a:endParaRPr lang="en-US" sz="1800" b="1" i="0" u="none" strike="noStrike" dirty="0">
                        <a:solidFill>
                          <a:schemeClr val="bg2"/>
                        </a:solidFill>
                        <a:effectLst/>
                        <a:latin typeface="Calibri"/>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1" i="0" u="none" strike="noStrike">
                          <a:solidFill>
                            <a:schemeClr val="bg2"/>
                          </a:solidFill>
                          <a:effectLst/>
                          <a:latin typeface="Calibri"/>
                        </a:rPr>
                        <a:t>Biologic</a:t>
                      </a:r>
                      <a:endParaRPr lang="en-US" sz="1800" b="1" i="0" u="none" strike="noStrike" dirty="0">
                        <a:solidFill>
                          <a:schemeClr val="bg2"/>
                        </a:solidFill>
                        <a:effectLst/>
                        <a:latin typeface="Calibri"/>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1" i="0" u="none" strike="noStrike">
                          <a:solidFill>
                            <a:schemeClr val="bg2"/>
                          </a:solidFill>
                          <a:effectLst/>
                          <a:latin typeface="Calibri"/>
                        </a:rPr>
                        <a:t>Synthetic</a:t>
                      </a:r>
                      <a:endParaRPr lang="en-US" sz="1800" b="1" i="0" u="none" strike="noStrike" dirty="0">
                        <a:solidFill>
                          <a:schemeClr val="bg2"/>
                        </a:solidFill>
                        <a:effectLst/>
                        <a:latin typeface="Calibri"/>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34154937"/>
                  </a:ext>
                </a:extLst>
              </a:tr>
              <a:tr h="320737">
                <a:tc>
                  <a:txBody>
                    <a:bodyPr/>
                    <a:lstStyle/>
                    <a:p>
                      <a:pPr algn="l" fontAlgn="b">
                        <a:buNone/>
                      </a:pPr>
                      <a:r>
                        <a:rPr lang="en-US" sz="1800" b="1" i="0" u="none" strike="noStrike">
                          <a:solidFill>
                            <a:schemeClr val="bg2"/>
                          </a:solidFill>
                          <a:effectLst/>
                          <a:latin typeface="Calibri"/>
                        </a:rPr>
                        <a:t>Gender:</a:t>
                      </a:r>
                      <a:endParaRPr lang="en-US" sz="1800" b="1" i="0" u="none" strike="noStrike" dirty="0">
                        <a:solidFill>
                          <a:schemeClr val="bg2"/>
                        </a:solidFill>
                        <a:effectLst/>
                        <a:latin typeface="Calibri"/>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73008004"/>
                  </a:ext>
                </a:extLst>
              </a:tr>
              <a:tr h="449032">
                <a:tc>
                  <a:txBody>
                    <a:bodyPr/>
                    <a:lstStyle/>
                    <a:p>
                      <a:pPr algn="l" fontAlgn="b">
                        <a:buNone/>
                      </a:pPr>
                      <a:r>
                        <a:rPr lang="en-US" sz="1800" b="0" i="0" u="none" strike="noStrike">
                          <a:solidFill>
                            <a:schemeClr val="bg2"/>
                          </a:solidFill>
                          <a:effectLst/>
                          <a:latin typeface="Aptos Narrow"/>
                        </a:rPr>
                        <a:t>Male</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6/12 (50%)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22/37 (59%)</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36270355"/>
                  </a:ext>
                </a:extLst>
              </a:tr>
              <a:tr h="449032">
                <a:tc>
                  <a:txBody>
                    <a:bodyPr/>
                    <a:lstStyle/>
                    <a:p>
                      <a:pPr algn="l" fontAlgn="b">
                        <a:buNone/>
                      </a:pPr>
                      <a:r>
                        <a:rPr lang="en-US" sz="1800" b="0" i="0" u="none" strike="noStrike">
                          <a:solidFill>
                            <a:schemeClr val="bg2"/>
                          </a:solidFill>
                          <a:effectLst/>
                          <a:latin typeface="Aptos Narrow"/>
                        </a:rPr>
                        <a:t>Female</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6/12 (50%)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15/37 (41%)</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3629178"/>
                  </a:ext>
                </a:extLst>
              </a:tr>
              <a:tr h="449032">
                <a:tc>
                  <a:txBody>
                    <a:bodyPr/>
                    <a:lstStyle/>
                    <a:p>
                      <a:pPr algn="l" fontAlgn="b">
                        <a:buNone/>
                      </a:pPr>
                      <a:r>
                        <a:rPr lang="en-US" sz="1800" b="1" i="0" u="none" strike="noStrike">
                          <a:solidFill>
                            <a:schemeClr val="bg2"/>
                          </a:solidFill>
                          <a:effectLst/>
                          <a:latin typeface="Calibri"/>
                        </a:rPr>
                        <a:t>Median Age (IQR)</a:t>
                      </a:r>
                      <a:endParaRPr lang="en-US" sz="1800" b="1" i="0" u="none" strike="noStrike" dirty="0">
                        <a:solidFill>
                          <a:schemeClr val="bg2"/>
                        </a:solidFill>
                        <a:effectLst/>
                        <a:latin typeface="Calibri"/>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68.7 (61, 80)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71 (62, 78)</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52649233"/>
                  </a:ext>
                </a:extLst>
              </a:tr>
              <a:tr h="320737">
                <a:tc>
                  <a:txBody>
                    <a:bodyPr/>
                    <a:lstStyle/>
                    <a:p>
                      <a:pPr algn="l" fontAlgn="b">
                        <a:buNone/>
                      </a:pPr>
                      <a:r>
                        <a:rPr lang="en-US" sz="1800" b="1" i="0" u="none" strike="noStrike">
                          <a:solidFill>
                            <a:schemeClr val="bg2"/>
                          </a:solidFill>
                          <a:effectLst/>
                          <a:latin typeface="Calibri"/>
                        </a:rPr>
                        <a:t>ASA Class (IQR)</a:t>
                      </a:r>
                      <a:endParaRPr lang="en-US" sz="1800" b="1" i="0" u="none" strike="noStrike" dirty="0">
                        <a:solidFill>
                          <a:schemeClr val="bg2"/>
                        </a:solidFill>
                        <a:effectLst/>
                        <a:latin typeface="Calibri"/>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2 (2, 3)</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3 (2, 3)</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5999761"/>
                  </a:ext>
                </a:extLst>
              </a:tr>
              <a:tr h="449032">
                <a:tc>
                  <a:txBody>
                    <a:bodyPr/>
                    <a:lstStyle/>
                    <a:p>
                      <a:pPr algn="l" fontAlgn="b">
                        <a:buNone/>
                      </a:pPr>
                      <a:r>
                        <a:rPr lang="en-US" sz="1800" b="1" i="0" u="none" strike="noStrike">
                          <a:solidFill>
                            <a:schemeClr val="bg2"/>
                          </a:solidFill>
                          <a:effectLst/>
                          <a:latin typeface="Calibri"/>
                        </a:rPr>
                        <a:t>BMI (IQR)</a:t>
                      </a:r>
                      <a:endParaRPr lang="en-US" sz="1800" b="1" i="0" u="none" strike="noStrike" dirty="0">
                        <a:solidFill>
                          <a:schemeClr val="bg2"/>
                        </a:solidFill>
                        <a:effectLst/>
                        <a:latin typeface="Calibri"/>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30.4 (26.5, 34.7)</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30 (27.9, 35.4)</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48975610"/>
                  </a:ext>
                </a:extLst>
              </a:tr>
              <a:tr h="320737">
                <a:tc>
                  <a:txBody>
                    <a:bodyPr/>
                    <a:lstStyle/>
                    <a:p>
                      <a:pPr algn="l" fontAlgn="b">
                        <a:buNone/>
                      </a:pPr>
                      <a:r>
                        <a:rPr lang="en-US" sz="1800" b="1" i="0" u="none" strike="noStrike">
                          <a:solidFill>
                            <a:schemeClr val="bg2"/>
                          </a:solidFill>
                          <a:effectLst/>
                          <a:latin typeface="Calibri"/>
                        </a:rPr>
                        <a:t>Comorbid Condition</a:t>
                      </a:r>
                      <a:endParaRPr lang="en-US" sz="1800" b="1" i="0" u="none" strike="noStrike" dirty="0">
                        <a:solidFill>
                          <a:schemeClr val="bg2"/>
                        </a:solidFill>
                        <a:effectLst/>
                        <a:latin typeface="Calibri"/>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63558330"/>
                  </a:ext>
                </a:extLst>
              </a:tr>
              <a:tr h="449032">
                <a:tc>
                  <a:txBody>
                    <a:bodyPr/>
                    <a:lstStyle/>
                    <a:p>
                      <a:pPr algn="l" fontAlgn="b">
                        <a:buNone/>
                      </a:pPr>
                      <a:r>
                        <a:rPr lang="en-US" sz="1800" b="0" i="0" u="none" strike="noStrike">
                          <a:solidFill>
                            <a:schemeClr val="bg2"/>
                          </a:solidFill>
                          <a:effectLst/>
                          <a:latin typeface="Calibri"/>
                        </a:rPr>
                        <a:t>Hypertension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8/12 (67%)</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25/37 (68%)</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77556666"/>
                  </a:ext>
                </a:extLst>
              </a:tr>
              <a:tr h="320737">
                <a:tc>
                  <a:txBody>
                    <a:bodyPr/>
                    <a:lstStyle/>
                    <a:p>
                      <a:pPr algn="l" fontAlgn="b">
                        <a:buNone/>
                      </a:pPr>
                      <a:r>
                        <a:rPr lang="en-US" sz="1800" b="0" i="0" u="none" strike="noStrike">
                          <a:solidFill>
                            <a:schemeClr val="bg2"/>
                          </a:solidFill>
                          <a:effectLst/>
                          <a:latin typeface="Calibri"/>
                        </a:rPr>
                        <a:t>Diabetes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3/12 (25%)</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5/37 (14%)</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68755495"/>
                  </a:ext>
                </a:extLst>
              </a:tr>
              <a:tr h="320737">
                <a:tc>
                  <a:txBody>
                    <a:bodyPr/>
                    <a:lstStyle/>
                    <a:p>
                      <a:pPr algn="l" fontAlgn="b">
                        <a:buNone/>
                      </a:pPr>
                      <a:r>
                        <a:rPr lang="en-US" sz="1800" b="0" i="0" u="none" strike="noStrike">
                          <a:solidFill>
                            <a:schemeClr val="bg2"/>
                          </a:solidFill>
                          <a:effectLst/>
                          <a:latin typeface="Calibri"/>
                        </a:rPr>
                        <a:t>COPD</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2/12 (17%)</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6/37 (16%)</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11776806"/>
                  </a:ext>
                </a:extLst>
              </a:tr>
              <a:tr h="320737">
                <a:tc>
                  <a:txBody>
                    <a:bodyPr/>
                    <a:lstStyle/>
                    <a:p>
                      <a:pPr algn="l" fontAlgn="b">
                        <a:buNone/>
                      </a:pPr>
                      <a:r>
                        <a:rPr lang="en-US" sz="1800" b="0" i="0" u="none" strike="noStrike">
                          <a:solidFill>
                            <a:schemeClr val="bg2"/>
                          </a:solidFill>
                          <a:effectLst/>
                          <a:latin typeface="Calibri"/>
                        </a:rPr>
                        <a:t>Active tobacco use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0/12 (0%)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0/37 (0%)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07008946"/>
                  </a:ext>
                </a:extLst>
              </a:tr>
              <a:tr h="449032">
                <a:tc>
                  <a:txBody>
                    <a:bodyPr/>
                    <a:lstStyle/>
                    <a:p>
                      <a:pPr algn="l" fontAlgn="b">
                        <a:buNone/>
                      </a:pPr>
                      <a:r>
                        <a:rPr lang="en-US" sz="1800" b="1" i="0" u="none" strike="noStrike">
                          <a:solidFill>
                            <a:schemeClr val="bg2"/>
                          </a:solidFill>
                          <a:effectLst/>
                          <a:latin typeface="Calibri"/>
                        </a:rPr>
                        <a:t>Preoperative use of steroids</a:t>
                      </a:r>
                      <a:endParaRPr lang="en-US" sz="1800" b="1" i="0" u="none" strike="noStrike" dirty="0">
                        <a:solidFill>
                          <a:schemeClr val="bg2"/>
                        </a:solidFill>
                        <a:effectLst/>
                        <a:latin typeface="Calibri"/>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0/12 (0%)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3/37 (8%)</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23868785"/>
                  </a:ext>
                </a:extLst>
              </a:tr>
            </a:tbl>
          </a:graphicData>
        </a:graphic>
      </p:graphicFrame>
      <p:graphicFrame>
        <p:nvGraphicFramePr>
          <p:cNvPr id="6" name="Table 5">
            <a:extLst>
              <a:ext uri="{FF2B5EF4-FFF2-40B4-BE49-F238E27FC236}">
                <a16:creationId xmlns:a16="http://schemas.microsoft.com/office/drawing/2014/main" id="{C9E22574-9E1C-DE3F-56F1-2CF68776D8ED}"/>
              </a:ext>
            </a:extLst>
          </p:cNvPr>
          <p:cNvGraphicFramePr>
            <a:graphicFrameLocks noGrp="1"/>
          </p:cNvGraphicFramePr>
          <p:nvPr>
            <p:extLst>
              <p:ext uri="{D42A27DB-BD31-4B8C-83A1-F6EECF244321}">
                <p14:modId xmlns:p14="http://schemas.microsoft.com/office/powerpoint/2010/main" val="3249049598"/>
              </p:ext>
            </p:extLst>
          </p:nvPr>
        </p:nvGraphicFramePr>
        <p:xfrm>
          <a:off x="2865231" y="1029683"/>
          <a:ext cx="6537259" cy="5367894"/>
        </p:xfrm>
        <a:graphic>
          <a:graphicData uri="http://schemas.openxmlformats.org/drawingml/2006/table">
            <a:tbl>
              <a:tblPr/>
              <a:tblGrid>
                <a:gridCol w="3033053">
                  <a:extLst>
                    <a:ext uri="{9D8B030D-6E8A-4147-A177-3AD203B41FA5}">
                      <a16:colId xmlns:a16="http://schemas.microsoft.com/office/drawing/2014/main" val="3179938591"/>
                    </a:ext>
                  </a:extLst>
                </a:gridCol>
                <a:gridCol w="1810998">
                  <a:extLst>
                    <a:ext uri="{9D8B030D-6E8A-4147-A177-3AD203B41FA5}">
                      <a16:colId xmlns:a16="http://schemas.microsoft.com/office/drawing/2014/main" val="2848943226"/>
                    </a:ext>
                  </a:extLst>
                </a:gridCol>
                <a:gridCol w="1693208">
                  <a:extLst>
                    <a:ext uri="{9D8B030D-6E8A-4147-A177-3AD203B41FA5}">
                      <a16:colId xmlns:a16="http://schemas.microsoft.com/office/drawing/2014/main" val="2303495720"/>
                    </a:ext>
                  </a:extLst>
                </a:gridCol>
              </a:tblGrid>
              <a:tr h="383421">
                <a:tc gridSpan="3">
                  <a:txBody>
                    <a:bodyPr/>
                    <a:lstStyle/>
                    <a:p>
                      <a:pPr algn="ctr" fontAlgn="b">
                        <a:buNone/>
                      </a:pPr>
                      <a:r>
                        <a:rPr lang="en-US" sz="1800" b="1" i="0" u="none" strike="noStrike">
                          <a:solidFill>
                            <a:schemeClr val="bg2"/>
                          </a:solidFill>
                          <a:effectLst/>
                          <a:latin typeface="Aptos Narrow"/>
                        </a:rPr>
                        <a:t>Operative Characteristics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79168344"/>
                  </a:ext>
                </a:extLst>
              </a:tr>
              <a:tr h="383421">
                <a:tc>
                  <a:txBody>
                    <a:bodyPr/>
                    <a:lstStyle/>
                    <a:p>
                      <a:pPr algn="l" fontAlgn="b">
                        <a:buNone/>
                      </a:pPr>
                      <a:endParaRPr lang="en-US" sz="1800" b="1" i="0" u="none" strike="noStrike" dirty="0">
                        <a:solidFill>
                          <a:schemeClr val="bg2"/>
                        </a:solidFill>
                        <a:effectLst/>
                        <a:latin typeface="Calibri"/>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1" i="0" u="none" strike="noStrike">
                          <a:solidFill>
                            <a:schemeClr val="bg2"/>
                          </a:solidFill>
                          <a:effectLst/>
                          <a:latin typeface="Calibri"/>
                        </a:rPr>
                        <a:t>Biologic</a:t>
                      </a:r>
                      <a:endParaRPr lang="en-US" sz="1800" b="1" i="0" u="none" strike="noStrike" dirty="0">
                        <a:solidFill>
                          <a:schemeClr val="bg2"/>
                        </a:solidFill>
                        <a:effectLst/>
                        <a:latin typeface="Calibri"/>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1" i="0" u="none" strike="noStrike">
                          <a:solidFill>
                            <a:schemeClr val="bg2"/>
                          </a:solidFill>
                          <a:effectLst/>
                          <a:latin typeface="Calibri"/>
                        </a:rPr>
                        <a:t>Synthetic</a:t>
                      </a:r>
                      <a:endParaRPr lang="en-US" sz="1800" b="1" i="0" u="none" strike="noStrike" dirty="0">
                        <a:solidFill>
                          <a:schemeClr val="bg2"/>
                        </a:solidFill>
                        <a:effectLst/>
                        <a:latin typeface="Calibri"/>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9905467"/>
                  </a:ext>
                </a:extLst>
              </a:tr>
              <a:tr h="383421">
                <a:tc>
                  <a:txBody>
                    <a:bodyPr/>
                    <a:lstStyle/>
                    <a:p>
                      <a:pPr algn="l" fontAlgn="b">
                        <a:buNone/>
                      </a:pPr>
                      <a:r>
                        <a:rPr lang="en-US" sz="1800" b="1" i="0" u="none" strike="noStrike">
                          <a:solidFill>
                            <a:schemeClr val="bg2"/>
                          </a:solidFill>
                          <a:effectLst/>
                          <a:latin typeface="Calibri"/>
                        </a:rPr>
                        <a:t>Prior mesh repair</a:t>
                      </a:r>
                      <a:endParaRPr lang="en-US" sz="1800" b="1" i="0" u="none" strike="noStrike" dirty="0">
                        <a:solidFill>
                          <a:schemeClr val="bg2"/>
                        </a:solidFill>
                        <a:effectLst/>
                        <a:latin typeface="Calibri"/>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5/12 (42%)</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16/37 (43%)</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32996586"/>
                  </a:ext>
                </a:extLst>
              </a:tr>
              <a:tr h="383421">
                <a:tc>
                  <a:txBody>
                    <a:bodyPr/>
                    <a:lstStyle/>
                    <a:p>
                      <a:pPr algn="l" fontAlgn="b">
                        <a:buNone/>
                      </a:pPr>
                      <a:r>
                        <a:rPr lang="en-US" sz="1800" b="1" i="0" u="none" strike="noStrike">
                          <a:solidFill>
                            <a:schemeClr val="bg2"/>
                          </a:solidFill>
                          <a:effectLst/>
                          <a:latin typeface="Calibri"/>
                        </a:rPr>
                        <a:t>Stoma type: </a:t>
                      </a:r>
                      <a:endParaRPr lang="en-US" sz="1800" b="1" i="0" u="none" strike="noStrike" dirty="0">
                        <a:solidFill>
                          <a:schemeClr val="bg2"/>
                        </a:solidFill>
                        <a:effectLst/>
                        <a:latin typeface="Calibri"/>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84568378"/>
                  </a:ext>
                </a:extLst>
              </a:tr>
              <a:tr h="383421">
                <a:tc>
                  <a:txBody>
                    <a:bodyPr/>
                    <a:lstStyle/>
                    <a:p>
                      <a:pPr algn="l" fontAlgn="b">
                        <a:buNone/>
                      </a:pPr>
                      <a:r>
                        <a:rPr lang="en-US" sz="1800" b="0" i="0" u="none" strike="noStrike">
                          <a:solidFill>
                            <a:schemeClr val="bg2"/>
                          </a:solidFill>
                          <a:effectLst/>
                          <a:latin typeface="Aptos Narrow"/>
                        </a:rPr>
                        <a:t>Ileal conduit</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10/12 (83%)</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33/37 (89%)</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63939184"/>
                  </a:ext>
                </a:extLst>
              </a:tr>
              <a:tr h="383421">
                <a:tc>
                  <a:txBody>
                    <a:bodyPr/>
                    <a:lstStyle/>
                    <a:p>
                      <a:pPr algn="l" fontAlgn="b">
                        <a:buNone/>
                      </a:pPr>
                      <a:r>
                        <a:rPr lang="en-US" sz="1800" b="0" i="0" u="none" strike="noStrike">
                          <a:solidFill>
                            <a:schemeClr val="bg2"/>
                          </a:solidFill>
                          <a:effectLst/>
                          <a:latin typeface="Aptos Narrow"/>
                        </a:rPr>
                        <a:t>Indiana pouch</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2/12 (17%)</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4/37 (11%)</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56486072"/>
                  </a:ext>
                </a:extLst>
              </a:tr>
              <a:tr h="383421">
                <a:tc>
                  <a:txBody>
                    <a:bodyPr/>
                    <a:lstStyle/>
                    <a:p>
                      <a:pPr algn="l" fontAlgn="b">
                        <a:buNone/>
                      </a:pPr>
                      <a:r>
                        <a:rPr lang="en-US" sz="1800" b="1" i="0" u="none" strike="noStrike">
                          <a:solidFill>
                            <a:schemeClr val="bg2"/>
                          </a:solidFill>
                          <a:effectLst/>
                          <a:latin typeface="Calibri"/>
                        </a:rPr>
                        <a:t>Hernia type: </a:t>
                      </a:r>
                      <a:endParaRPr lang="en-US" sz="1800" b="1" i="0" u="none" strike="noStrike" dirty="0">
                        <a:solidFill>
                          <a:schemeClr val="bg2"/>
                        </a:solidFill>
                        <a:effectLst/>
                        <a:latin typeface="Calibri"/>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15879889"/>
                  </a:ext>
                </a:extLst>
              </a:tr>
              <a:tr h="383421">
                <a:tc>
                  <a:txBody>
                    <a:bodyPr/>
                    <a:lstStyle/>
                    <a:p>
                      <a:pPr algn="l" fontAlgn="b">
                        <a:buNone/>
                      </a:pPr>
                      <a:r>
                        <a:rPr lang="en-US" sz="1800" b="0" i="0" u="none" strike="noStrike">
                          <a:solidFill>
                            <a:schemeClr val="bg2"/>
                          </a:solidFill>
                          <a:effectLst/>
                          <a:latin typeface="Calibri"/>
                        </a:rPr>
                        <a:t>Ventral only</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1/12 (8%)</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4/37 (11%)</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50987759"/>
                  </a:ext>
                </a:extLst>
              </a:tr>
              <a:tr h="383421">
                <a:tc>
                  <a:txBody>
                    <a:bodyPr/>
                    <a:lstStyle/>
                    <a:p>
                      <a:pPr algn="l" fontAlgn="b">
                        <a:buNone/>
                      </a:pPr>
                      <a:r>
                        <a:rPr lang="en-US" sz="1800" b="0" i="0" u="none" strike="noStrike">
                          <a:solidFill>
                            <a:schemeClr val="bg2"/>
                          </a:solidFill>
                          <a:effectLst/>
                          <a:latin typeface="Calibri"/>
                        </a:rPr>
                        <a:t>Parastomal only</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2/12 (17%)</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6/37 (16%)</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99777278"/>
                  </a:ext>
                </a:extLst>
              </a:tr>
              <a:tr h="383421">
                <a:tc>
                  <a:txBody>
                    <a:bodyPr/>
                    <a:lstStyle/>
                    <a:p>
                      <a:pPr algn="l" fontAlgn="b">
                        <a:buNone/>
                      </a:pPr>
                      <a:r>
                        <a:rPr lang="en-US" sz="1800" b="0" i="0" u="none" strike="noStrike">
                          <a:solidFill>
                            <a:schemeClr val="bg2"/>
                          </a:solidFill>
                          <a:effectLst/>
                          <a:latin typeface="Calibri"/>
                        </a:rPr>
                        <a:t>Parastomal and Ventral</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9/12 (75%)</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27/37 (73%)</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91287081"/>
                  </a:ext>
                </a:extLst>
              </a:tr>
              <a:tr h="383421">
                <a:tc>
                  <a:txBody>
                    <a:bodyPr/>
                    <a:lstStyle/>
                    <a:p>
                      <a:pPr algn="l" fontAlgn="b">
                        <a:buNone/>
                      </a:pPr>
                      <a:r>
                        <a:rPr lang="en-US" sz="1800" b="1" i="0" u="none" strike="noStrike">
                          <a:solidFill>
                            <a:schemeClr val="bg2"/>
                          </a:solidFill>
                          <a:effectLst/>
                          <a:latin typeface="Calibri"/>
                        </a:rPr>
                        <a:t>Revision:</a:t>
                      </a:r>
                      <a:endParaRPr lang="en-US" sz="1800" b="1" i="0" u="none" strike="noStrike" dirty="0">
                        <a:solidFill>
                          <a:schemeClr val="bg2"/>
                        </a:solidFill>
                        <a:effectLst/>
                        <a:latin typeface="Calibri"/>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59406518"/>
                  </a:ext>
                </a:extLst>
              </a:tr>
              <a:tr h="383421">
                <a:tc>
                  <a:txBody>
                    <a:bodyPr/>
                    <a:lstStyle/>
                    <a:p>
                      <a:pPr algn="l" fontAlgn="b">
                        <a:buNone/>
                      </a:pPr>
                      <a:r>
                        <a:rPr lang="en-US" sz="1800" b="0" i="0" u="none" strike="noStrike">
                          <a:solidFill>
                            <a:schemeClr val="bg2"/>
                          </a:solidFill>
                          <a:effectLst/>
                          <a:latin typeface="Aptos Narrow"/>
                        </a:rPr>
                        <a:t>Ostomy only</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11/12 (92%)</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25/37 (68%)</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94250938"/>
                  </a:ext>
                </a:extLst>
              </a:tr>
              <a:tr h="383421">
                <a:tc>
                  <a:txBody>
                    <a:bodyPr/>
                    <a:lstStyle/>
                    <a:p>
                      <a:pPr algn="l" fontAlgn="b">
                        <a:buNone/>
                      </a:pPr>
                      <a:r>
                        <a:rPr lang="en-US" sz="1800" b="0" i="0" u="none" strike="noStrike">
                          <a:solidFill>
                            <a:schemeClr val="bg2"/>
                          </a:solidFill>
                          <a:effectLst/>
                          <a:latin typeface="Aptos Narrow"/>
                        </a:rPr>
                        <a:t>Ureteral anastomoses</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1/12 (8%)</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6/37 (32%)</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49454785"/>
                  </a:ext>
                </a:extLst>
              </a:tr>
              <a:tr h="383421">
                <a:tc>
                  <a:txBody>
                    <a:bodyPr/>
                    <a:lstStyle/>
                    <a:p>
                      <a:pPr algn="l" fontAlgn="b">
                        <a:buNone/>
                      </a:pPr>
                      <a:r>
                        <a:rPr lang="en-US" sz="1800" b="1" i="0" u="none" strike="noStrike">
                          <a:solidFill>
                            <a:schemeClr val="bg2"/>
                          </a:solidFill>
                          <a:effectLst/>
                          <a:latin typeface="Calibri"/>
                        </a:rPr>
                        <a:t>Median Hernia Width, cm (IQR)</a:t>
                      </a:r>
                      <a:endParaRPr lang="en-US" sz="1800" b="1" i="0" u="none" strike="noStrike" dirty="0">
                        <a:solidFill>
                          <a:schemeClr val="bg2"/>
                        </a:solidFill>
                        <a:effectLst/>
                        <a:latin typeface="Calibri"/>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11 (10, 13)</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15 (12, 17.5)</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62984469"/>
                  </a:ext>
                </a:extLst>
              </a:tr>
            </a:tbl>
          </a:graphicData>
        </a:graphic>
      </p:graphicFrame>
      <p:graphicFrame>
        <p:nvGraphicFramePr>
          <p:cNvPr id="7" name="Table 6">
            <a:extLst>
              <a:ext uri="{FF2B5EF4-FFF2-40B4-BE49-F238E27FC236}">
                <a16:creationId xmlns:a16="http://schemas.microsoft.com/office/drawing/2014/main" id="{D18A5E7D-69D3-C328-7B8A-42FA87AAC7FD}"/>
              </a:ext>
            </a:extLst>
          </p:cNvPr>
          <p:cNvGraphicFramePr>
            <a:graphicFrameLocks noGrp="1"/>
          </p:cNvGraphicFramePr>
          <p:nvPr>
            <p:extLst>
              <p:ext uri="{D42A27DB-BD31-4B8C-83A1-F6EECF244321}">
                <p14:modId xmlns:p14="http://schemas.microsoft.com/office/powerpoint/2010/main" val="1831813114"/>
              </p:ext>
            </p:extLst>
          </p:nvPr>
        </p:nvGraphicFramePr>
        <p:xfrm>
          <a:off x="2517913" y="1027044"/>
          <a:ext cx="7657627" cy="5520767"/>
        </p:xfrm>
        <a:graphic>
          <a:graphicData uri="http://schemas.openxmlformats.org/drawingml/2006/table">
            <a:tbl>
              <a:tblPr/>
              <a:tblGrid>
                <a:gridCol w="2781243">
                  <a:extLst>
                    <a:ext uri="{9D8B030D-6E8A-4147-A177-3AD203B41FA5}">
                      <a16:colId xmlns:a16="http://schemas.microsoft.com/office/drawing/2014/main" val="611250531"/>
                    </a:ext>
                  </a:extLst>
                </a:gridCol>
                <a:gridCol w="1643880">
                  <a:extLst>
                    <a:ext uri="{9D8B030D-6E8A-4147-A177-3AD203B41FA5}">
                      <a16:colId xmlns:a16="http://schemas.microsoft.com/office/drawing/2014/main" val="2100184836"/>
                    </a:ext>
                  </a:extLst>
                </a:gridCol>
                <a:gridCol w="1643880">
                  <a:extLst>
                    <a:ext uri="{9D8B030D-6E8A-4147-A177-3AD203B41FA5}">
                      <a16:colId xmlns:a16="http://schemas.microsoft.com/office/drawing/2014/main" val="2057332136"/>
                    </a:ext>
                  </a:extLst>
                </a:gridCol>
                <a:gridCol w="1588624">
                  <a:extLst>
                    <a:ext uri="{9D8B030D-6E8A-4147-A177-3AD203B41FA5}">
                      <a16:colId xmlns:a16="http://schemas.microsoft.com/office/drawing/2014/main" val="1312343153"/>
                    </a:ext>
                  </a:extLst>
                </a:gridCol>
              </a:tblGrid>
              <a:tr h="225525">
                <a:tc gridSpan="4">
                  <a:txBody>
                    <a:bodyPr/>
                    <a:lstStyle/>
                    <a:p>
                      <a:pPr algn="ctr" fontAlgn="b">
                        <a:buNone/>
                      </a:pPr>
                      <a:r>
                        <a:rPr lang="en-US" sz="1800" b="1" i="0" u="none" strike="noStrike">
                          <a:solidFill>
                            <a:schemeClr val="bg2"/>
                          </a:solidFill>
                          <a:effectLst/>
                          <a:latin typeface="Calibri"/>
                        </a:rPr>
                        <a:t>Urologic Outcomes</a:t>
                      </a:r>
                      <a:endParaRPr lang="en-US" sz="1800" b="1" i="0" u="none" strike="noStrike" dirty="0">
                        <a:solidFill>
                          <a:schemeClr val="bg2"/>
                        </a:solidFill>
                        <a:effectLst/>
                        <a:latin typeface="Calibri"/>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225266720"/>
                  </a:ext>
                </a:extLst>
              </a:tr>
              <a:tr h="225525">
                <a:tc>
                  <a:txBody>
                    <a:bodyPr/>
                    <a:lstStyle/>
                    <a:p>
                      <a:pPr algn="l" fontAlgn="b">
                        <a:buNone/>
                      </a:pPr>
                      <a:endParaRPr lang="en-US" sz="1800" b="1" i="0" u="none" strike="noStrike" dirty="0">
                        <a:solidFill>
                          <a:schemeClr val="bg2"/>
                        </a:solidFill>
                        <a:effectLst/>
                        <a:latin typeface="Calibri"/>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Biologic</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lvl="0" algn="l">
                        <a:buNone/>
                      </a:pPr>
                      <a:endParaRPr lang="en-US" sz="1800" b="0" i="0" u="none" strike="noStrike" dirty="0">
                        <a:solidFill>
                          <a:schemeClr val="bg2"/>
                        </a:solidFill>
                        <a:effectLst/>
                        <a:latin typeface="Aptos Narrow"/>
                      </a:endParaRPr>
                    </a:p>
                  </a:txBody>
                  <a:tcPr marL="9524" marR="9524" marT="9524" anchor="b">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buNone/>
                      </a:pPr>
                      <a:r>
                        <a:rPr lang="en-US" sz="1800" b="0" i="0" u="none" strike="noStrike">
                          <a:solidFill>
                            <a:schemeClr val="bg2"/>
                          </a:solidFill>
                          <a:effectLst/>
                          <a:latin typeface="Aptos Narrow"/>
                        </a:rPr>
                        <a:t>Synthetic</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89541775"/>
                  </a:ext>
                </a:extLst>
              </a:tr>
              <a:tr h="225525">
                <a:tc>
                  <a:txBody>
                    <a:bodyPr/>
                    <a:lstStyle/>
                    <a:p>
                      <a:pPr algn="l" fontAlgn="b">
                        <a:buNone/>
                      </a:pPr>
                      <a:r>
                        <a:rPr lang="en-US" sz="1800" b="1" i="0" u="none" strike="noStrike">
                          <a:solidFill>
                            <a:schemeClr val="bg2"/>
                          </a:solidFill>
                          <a:effectLst/>
                          <a:latin typeface="Calibri"/>
                        </a:rPr>
                        <a:t>Creatinine</a:t>
                      </a:r>
                      <a:endParaRPr lang="en-US" sz="1800" b="1" i="0" u="none" strike="noStrike" dirty="0">
                        <a:solidFill>
                          <a:schemeClr val="bg2"/>
                        </a:solidFill>
                        <a:effectLst/>
                        <a:latin typeface="Calibri"/>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lvl="0" algn="l">
                        <a:buNone/>
                      </a:pPr>
                      <a:endParaRPr lang="en-US" sz="1800" b="0" i="0" u="none" strike="noStrike" dirty="0">
                        <a:solidFill>
                          <a:schemeClr val="bg2"/>
                        </a:solidFill>
                        <a:effectLst/>
                        <a:latin typeface="Aptos Narrow"/>
                      </a:endParaRPr>
                    </a:p>
                  </a:txBody>
                  <a:tcPr marL="9524" marR="9524" marT="9524" anchor="b">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12065124"/>
                  </a:ext>
                </a:extLst>
              </a:tr>
              <a:tr h="413463">
                <a:tc>
                  <a:txBody>
                    <a:bodyPr/>
                    <a:lstStyle/>
                    <a:p>
                      <a:pPr algn="l" fontAlgn="b">
                        <a:buNone/>
                      </a:pPr>
                      <a:r>
                        <a:rPr lang="en-US" sz="1800" b="0" i="0" u="none" strike="noStrike">
                          <a:solidFill>
                            <a:schemeClr val="bg2"/>
                          </a:solidFill>
                          <a:effectLst/>
                          <a:latin typeface="Aptos Narrow"/>
                        </a:rPr>
                        <a:t>Median </a:t>
                      </a:r>
                      <a:r>
                        <a:rPr lang="el-GR" sz="1800" b="0" i="0" u="none" strike="noStrike">
                          <a:solidFill>
                            <a:schemeClr val="bg2"/>
                          </a:solidFill>
                          <a:effectLst/>
                          <a:latin typeface="Aptos Narrow"/>
                        </a:rPr>
                        <a:t>Δ </a:t>
                      </a:r>
                      <a:r>
                        <a:rPr lang="en-US" sz="1800" b="0" i="0" u="none" strike="noStrike">
                          <a:solidFill>
                            <a:schemeClr val="bg2"/>
                          </a:solidFill>
                          <a:effectLst/>
                          <a:latin typeface="Aptos Narrow"/>
                        </a:rPr>
                        <a:t>Op Creatinine (IQR)</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-0.15 (-0.27, 0.06)</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lvl="0" algn="l">
                        <a:buNone/>
                      </a:pPr>
                      <a:endParaRPr lang="en-US" sz="1800" b="0" i="0" u="none" strike="noStrike" dirty="0">
                        <a:solidFill>
                          <a:schemeClr val="bg2"/>
                        </a:solidFill>
                        <a:effectLst/>
                        <a:latin typeface="Aptos Narrow"/>
                      </a:endParaRPr>
                    </a:p>
                  </a:txBody>
                  <a:tcPr marL="9524" marR="9524" marT="9524" anchor="b">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buNone/>
                      </a:pPr>
                      <a:r>
                        <a:rPr lang="en-US" sz="1800" b="0" i="0" u="none" strike="noStrike">
                          <a:solidFill>
                            <a:schemeClr val="bg2"/>
                          </a:solidFill>
                          <a:effectLst/>
                          <a:latin typeface="Aptos Narrow"/>
                        </a:rPr>
                        <a:t>-0.16 (-0.24, -0.04)</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92104384"/>
                  </a:ext>
                </a:extLst>
              </a:tr>
              <a:tr h="413463">
                <a:tc>
                  <a:txBody>
                    <a:bodyPr/>
                    <a:lstStyle/>
                    <a:p>
                      <a:pPr algn="l" fontAlgn="b">
                        <a:buNone/>
                      </a:pPr>
                      <a:r>
                        <a:rPr lang="en-US" sz="1800" b="0" i="0" u="none" strike="noStrike">
                          <a:solidFill>
                            <a:schemeClr val="bg2"/>
                          </a:solidFill>
                          <a:effectLst/>
                          <a:latin typeface="Aptos Narrow"/>
                        </a:rPr>
                        <a:t>Median </a:t>
                      </a:r>
                      <a:r>
                        <a:rPr lang="el-GR" sz="1800" b="0" i="0" u="none" strike="noStrike">
                          <a:solidFill>
                            <a:schemeClr val="bg2"/>
                          </a:solidFill>
                          <a:effectLst/>
                          <a:latin typeface="Aptos Narrow"/>
                        </a:rPr>
                        <a:t>Δ 2</a:t>
                      </a:r>
                      <a:r>
                        <a:rPr lang="en-US" sz="1800" b="0" i="0" u="none" strike="noStrike">
                          <a:solidFill>
                            <a:schemeClr val="bg2"/>
                          </a:solidFill>
                          <a:effectLst/>
                          <a:latin typeface="Aptos Narrow"/>
                        </a:rPr>
                        <a:t>y Creatinine (IQR)</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0.01 (-0.09, 0.39)</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lvl="0" algn="l">
                        <a:buNone/>
                      </a:pPr>
                      <a:endParaRPr lang="en-US" sz="1800" b="0" i="0" u="none" strike="noStrike" dirty="0">
                        <a:solidFill>
                          <a:schemeClr val="bg2"/>
                        </a:solidFill>
                        <a:effectLst/>
                        <a:latin typeface="Aptos Narrow"/>
                      </a:endParaRPr>
                    </a:p>
                  </a:txBody>
                  <a:tcPr marL="9524" marR="9524" marT="9524" anchor="b">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buNone/>
                      </a:pPr>
                      <a:r>
                        <a:rPr lang="en-US" sz="1800" b="0" i="0" u="none" strike="noStrike">
                          <a:solidFill>
                            <a:schemeClr val="bg2"/>
                          </a:solidFill>
                          <a:effectLst/>
                          <a:latin typeface="Aptos Narrow"/>
                        </a:rPr>
                        <a:t>0.04 (-0.12, 0.25)</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27834344"/>
                  </a:ext>
                </a:extLst>
              </a:tr>
              <a:tr h="225525">
                <a:tc>
                  <a:txBody>
                    <a:bodyPr/>
                    <a:lstStyle/>
                    <a:p>
                      <a:pPr lvl="0" algn="l">
                        <a:buNone/>
                      </a:pPr>
                      <a:endParaRPr lang="en-US" sz="1800" b="0" i="0" u="none" strike="noStrike" dirty="0">
                        <a:solidFill>
                          <a:schemeClr val="bg2"/>
                        </a:solidFill>
                        <a:effectLst/>
                        <a:latin typeface="Aptos Narrow"/>
                      </a:endParaRPr>
                    </a:p>
                  </a:txBody>
                  <a:tcPr marL="9524" marR="9524" marT="9524" anchor="b">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lvl="0" algn="l">
                        <a:buNone/>
                      </a:pPr>
                      <a:endParaRPr lang="en-US" sz="1800" b="0" i="0" u="none" strike="noStrike" dirty="0">
                        <a:solidFill>
                          <a:schemeClr val="bg2"/>
                        </a:solidFill>
                        <a:effectLst/>
                        <a:latin typeface="Aptos Narrow"/>
                      </a:endParaRPr>
                    </a:p>
                  </a:txBody>
                  <a:tcPr marL="9524" marR="9524" marT="9524" anchor="b">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lvl="0" algn="l">
                        <a:buNone/>
                      </a:pPr>
                      <a:endParaRPr lang="en-US" sz="1800" b="0" i="0" u="none" strike="noStrike" dirty="0">
                        <a:solidFill>
                          <a:schemeClr val="bg2"/>
                        </a:solidFill>
                        <a:effectLst/>
                        <a:latin typeface="Aptos Narrow"/>
                      </a:endParaRPr>
                    </a:p>
                  </a:txBody>
                  <a:tcPr marL="9524" marR="9524" marT="9524" anchor="b">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lvl="0" algn="l">
                        <a:buNone/>
                      </a:pPr>
                      <a:endParaRPr lang="en-US" sz="1800" b="0" i="0" u="none" strike="noStrike" dirty="0">
                        <a:solidFill>
                          <a:schemeClr val="bg2"/>
                        </a:solidFill>
                        <a:effectLst/>
                        <a:latin typeface="Aptos Narrow"/>
                      </a:endParaRPr>
                    </a:p>
                  </a:txBody>
                  <a:tcPr marL="9524" marR="9524" marT="9524" anchor="b">
                    <a:lnL w="6350">
                      <a:solidFill>
                        <a:srgbClr val="000000"/>
                      </a:solidFill>
                    </a:lnL>
                    <a:lnR w="6350">
                      <a:solidFill>
                        <a:srgbClr val="000000"/>
                      </a:solidFill>
                    </a:lnR>
                    <a:lnT w="6350">
                      <a:solidFill>
                        <a:srgbClr val="000000"/>
                      </a:solidFill>
                    </a:lnT>
                    <a:lnB w="6350">
                      <a:solidFill>
                        <a:srgbClr val="000000"/>
                      </a:solidFill>
                    </a:lnB>
                    <a:noFill/>
                  </a:tcPr>
                </a:tc>
                <a:extLst>
                  <a:ext uri="{0D108BD9-81ED-4DB2-BD59-A6C34878D82A}">
                    <a16:rowId xmlns:a16="http://schemas.microsoft.com/office/drawing/2014/main" val="1050989371"/>
                  </a:ext>
                </a:extLst>
              </a:tr>
              <a:tr h="413463">
                <a:tc>
                  <a:txBody>
                    <a:bodyPr/>
                    <a:lstStyle/>
                    <a:p>
                      <a:pPr algn="l" fontAlgn="b">
                        <a:buNone/>
                      </a:pPr>
                      <a:r>
                        <a:rPr lang="en-US" sz="1800" b="1" i="0" u="none" strike="noStrike">
                          <a:solidFill>
                            <a:schemeClr val="bg2"/>
                          </a:solidFill>
                          <a:effectLst/>
                          <a:latin typeface="Calibri"/>
                        </a:rPr>
                        <a:t>Hydronephrosis at 2 years</a:t>
                      </a:r>
                      <a:endParaRPr lang="en-US" sz="1800" b="1" i="0" u="none" strike="noStrike" dirty="0">
                        <a:solidFill>
                          <a:schemeClr val="bg2"/>
                        </a:solidFill>
                        <a:effectLst/>
                        <a:latin typeface="Calibri"/>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lvl="0" algn="l">
                        <a:buNone/>
                      </a:pPr>
                      <a:endParaRPr lang="en-US" sz="1800" b="0" i="0" u="none" strike="noStrike" dirty="0">
                        <a:solidFill>
                          <a:schemeClr val="bg2"/>
                        </a:solidFill>
                        <a:effectLst/>
                        <a:latin typeface="Aptos Narrow"/>
                      </a:endParaRPr>
                    </a:p>
                  </a:txBody>
                  <a:tcPr marL="9524" marR="9524" marT="9524" anchor="b">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04681893"/>
                  </a:ext>
                </a:extLst>
              </a:tr>
              <a:tr h="225525">
                <a:tc>
                  <a:txBody>
                    <a:bodyPr/>
                    <a:lstStyle/>
                    <a:p>
                      <a:pPr algn="l" fontAlgn="b">
                        <a:buNone/>
                      </a:pPr>
                      <a:r>
                        <a:rPr lang="en-US" sz="1800" b="0" i="0" u="none" strike="noStrike">
                          <a:solidFill>
                            <a:schemeClr val="bg2"/>
                          </a:solidFill>
                          <a:effectLst/>
                          <a:latin typeface="Aptos Narrow"/>
                        </a:rPr>
                        <a:t>Worsened</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0/10 (0%)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lvl="0" algn="l">
                        <a:buNone/>
                      </a:pPr>
                      <a:endParaRPr lang="en-US" sz="1800" b="0" i="0" u="none" strike="noStrike" dirty="0">
                        <a:solidFill>
                          <a:schemeClr val="bg2"/>
                        </a:solidFill>
                        <a:effectLst/>
                        <a:latin typeface="Aptos Narrow"/>
                      </a:endParaRPr>
                    </a:p>
                  </a:txBody>
                  <a:tcPr marL="9524" marR="9524" marT="9524" anchor="b">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buNone/>
                      </a:pPr>
                      <a:r>
                        <a:rPr lang="en-US" sz="1800" b="0" i="0" u="none" strike="noStrike">
                          <a:solidFill>
                            <a:schemeClr val="bg2"/>
                          </a:solidFill>
                          <a:effectLst/>
                          <a:latin typeface="Aptos Narrow"/>
                        </a:rPr>
                        <a:t>3/34 (9%)</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32601878"/>
                  </a:ext>
                </a:extLst>
              </a:tr>
              <a:tr h="225525">
                <a:tc>
                  <a:txBody>
                    <a:bodyPr/>
                    <a:lstStyle/>
                    <a:p>
                      <a:pPr algn="l" fontAlgn="b">
                        <a:buNone/>
                      </a:pPr>
                      <a:r>
                        <a:rPr lang="en-US" sz="1800" b="0" i="0" u="none" strike="noStrike">
                          <a:solidFill>
                            <a:schemeClr val="bg2"/>
                          </a:solidFill>
                          <a:effectLst/>
                          <a:latin typeface="Aptos Narrow"/>
                        </a:rPr>
                        <a:t>Stable</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8/10 (80%)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lvl="0" algn="l">
                        <a:buNone/>
                      </a:pPr>
                      <a:endParaRPr lang="en-US" sz="1800" b="0" i="0" u="none" strike="noStrike" dirty="0">
                        <a:solidFill>
                          <a:schemeClr val="bg2"/>
                        </a:solidFill>
                        <a:effectLst/>
                        <a:latin typeface="Aptos Narrow"/>
                      </a:endParaRPr>
                    </a:p>
                  </a:txBody>
                  <a:tcPr marL="9524" marR="9524" marT="9524" anchor="b">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buNone/>
                      </a:pPr>
                      <a:r>
                        <a:rPr lang="en-US" sz="1800" b="0" i="0" u="none" strike="noStrike">
                          <a:solidFill>
                            <a:schemeClr val="bg2"/>
                          </a:solidFill>
                          <a:effectLst/>
                          <a:latin typeface="Aptos Narrow"/>
                        </a:rPr>
                        <a:t>26/34 (76%)</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16061616"/>
                  </a:ext>
                </a:extLst>
              </a:tr>
              <a:tr h="225525">
                <a:tc>
                  <a:txBody>
                    <a:bodyPr/>
                    <a:lstStyle/>
                    <a:p>
                      <a:pPr algn="l" fontAlgn="b">
                        <a:buNone/>
                      </a:pPr>
                      <a:r>
                        <a:rPr lang="en-US" sz="1800" b="0" i="0" u="none" strike="noStrike">
                          <a:solidFill>
                            <a:schemeClr val="bg2"/>
                          </a:solidFill>
                          <a:effectLst/>
                          <a:latin typeface="Aptos Narrow"/>
                        </a:rPr>
                        <a:t>Improved</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2/10 (20%)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lvl="0" algn="l">
                        <a:buNone/>
                      </a:pPr>
                      <a:endParaRPr lang="en-US" sz="1800" b="0" i="0" u="none" strike="noStrike" dirty="0">
                        <a:solidFill>
                          <a:schemeClr val="bg2"/>
                        </a:solidFill>
                        <a:effectLst/>
                        <a:latin typeface="Aptos Narrow"/>
                      </a:endParaRPr>
                    </a:p>
                  </a:txBody>
                  <a:tcPr marL="9524" marR="9524" marT="9524" anchor="b">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buNone/>
                      </a:pPr>
                      <a:r>
                        <a:rPr lang="en-US" sz="1800" b="0" i="0" u="none" strike="noStrike">
                          <a:solidFill>
                            <a:schemeClr val="bg2"/>
                          </a:solidFill>
                          <a:effectLst/>
                          <a:latin typeface="Aptos Narrow"/>
                        </a:rPr>
                        <a:t>5/34 (15%)</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5224911"/>
                  </a:ext>
                </a:extLst>
              </a:tr>
              <a:tr h="601401">
                <a:tc>
                  <a:txBody>
                    <a:bodyPr/>
                    <a:lstStyle/>
                    <a:p>
                      <a:pPr algn="l" fontAlgn="b">
                        <a:buNone/>
                      </a:pPr>
                      <a:r>
                        <a:rPr lang="en-US" sz="1800" b="0" i="0" u="none" strike="noStrike">
                          <a:solidFill>
                            <a:schemeClr val="bg2"/>
                          </a:solidFill>
                          <a:effectLst/>
                          <a:latin typeface="Aptos Narrow"/>
                        </a:rPr>
                        <a:t>Need for urologic procedure at 2y (decompression)</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0/10 (0%)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lvl="0" algn="l">
                        <a:buNone/>
                      </a:pPr>
                      <a:endParaRPr lang="en-US" sz="1800" b="0" i="0" u="none" strike="noStrike" dirty="0">
                        <a:solidFill>
                          <a:schemeClr val="bg2"/>
                        </a:solidFill>
                        <a:effectLst/>
                        <a:latin typeface="Aptos Narrow"/>
                      </a:endParaRPr>
                    </a:p>
                  </a:txBody>
                  <a:tcPr marL="9524" marR="9524" marT="9524" anchor="b">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buNone/>
                      </a:pPr>
                      <a:r>
                        <a:rPr lang="en-US" sz="1800" b="0" i="0" u="none" strike="noStrike">
                          <a:solidFill>
                            <a:schemeClr val="bg2"/>
                          </a:solidFill>
                          <a:effectLst/>
                          <a:latin typeface="Aptos Narrow"/>
                        </a:rPr>
                        <a:t>6/34 (18%)</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17818440"/>
                  </a:ext>
                </a:extLst>
              </a:tr>
              <a:tr h="225525">
                <a:tc>
                  <a:txBody>
                    <a:bodyPr/>
                    <a:lstStyle/>
                    <a:p>
                      <a:pPr algn="l" fontAlgn="b">
                        <a:buNone/>
                      </a:pPr>
                      <a:r>
                        <a:rPr lang="en-US" sz="1800" b="1" i="0" u="none" strike="noStrike">
                          <a:solidFill>
                            <a:schemeClr val="bg2"/>
                          </a:solidFill>
                          <a:effectLst/>
                          <a:latin typeface="Calibri"/>
                        </a:rPr>
                        <a:t>Procedural Outcomes</a:t>
                      </a:r>
                      <a:endParaRPr lang="en-US" sz="1800" b="1" i="0" u="none" strike="noStrike" dirty="0">
                        <a:solidFill>
                          <a:schemeClr val="bg2"/>
                        </a:solidFill>
                        <a:effectLst/>
                        <a:latin typeface="Calibri"/>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lvl="0" algn="l">
                        <a:buNone/>
                      </a:pPr>
                      <a:endParaRPr lang="en-US" sz="1800" b="0" i="0" u="none" strike="noStrike" dirty="0">
                        <a:solidFill>
                          <a:schemeClr val="bg2"/>
                        </a:solidFill>
                        <a:effectLst/>
                        <a:latin typeface="Aptos Narrow"/>
                      </a:endParaRPr>
                    </a:p>
                  </a:txBody>
                  <a:tcPr marL="9524" marR="9524" marT="9524" anchor="b">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59845586"/>
                  </a:ext>
                </a:extLst>
              </a:tr>
              <a:tr h="225525">
                <a:tc>
                  <a:txBody>
                    <a:bodyPr/>
                    <a:lstStyle/>
                    <a:p>
                      <a:pPr algn="l" fontAlgn="b">
                        <a:buNone/>
                      </a:pPr>
                      <a:r>
                        <a:rPr lang="en-US" sz="1800" b="0" i="0" u="none" strike="noStrike">
                          <a:solidFill>
                            <a:schemeClr val="bg2"/>
                          </a:solidFill>
                          <a:effectLst/>
                          <a:latin typeface="Aptos Narrow"/>
                        </a:rPr>
                        <a:t>Reoperation at 2 years</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2/10 (20%)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lvl="0" algn="l">
                        <a:buNone/>
                      </a:pPr>
                      <a:endParaRPr lang="en-US" sz="1800" b="0" i="0" u="none" strike="noStrike" dirty="0">
                        <a:solidFill>
                          <a:schemeClr val="bg2"/>
                        </a:solidFill>
                        <a:effectLst/>
                        <a:latin typeface="Aptos Narrow"/>
                      </a:endParaRPr>
                    </a:p>
                  </a:txBody>
                  <a:tcPr marL="9524" marR="9524" marT="9524" anchor="b">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buNone/>
                      </a:pPr>
                      <a:r>
                        <a:rPr lang="en-US" sz="1800" b="0" i="0" u="none" strike="noStrike">
                          <a:solidFill>
                            <a:schemeClr val="bg2"/>
                          </a:solidFill>
                          <a:effectLst/>
                          <a:latin typeface="Aptos Narrow"/>
                        </a:rPr>
                        <a:t>4/34 (12%)</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11999011"/>
                  </a:ext>
                </a:extLst>
              </a:tr>
              <a:tr h="225525">
                <a:tc>
                  <a:txBody>
                    <a:bodyPr/>
                    <a:lstStyle/>
                    <a:p>
                      <a:pPr algn="l" fontAlgn="b">
                        <a:buNone/>
                      </a:pPr>
                      <a:r>
                        <a:rPr lang="en-US" sz="1800" b="0" i="0" u="none" strike="noStrike">
                          <a:solidFill>
                            <a:schemeClr val="bg2"/>
                          </a:solidFill>
                          <a:effectLst/>
                          <a:latin typeface="Aptos Narrow"/>
                        </a:rPr>
                        <a:t>Recurrence at 2 years</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6/10 (60%)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lvl="0" algn="l">
                        <a:buNone/>
                      </a:pPr>
                      <a:endParaRPr lang="en-US" sz="1800" b="0" i="0" u="none" strike="noStrike" dirty="0">
                        <a:solidFill>
                          <a:schemeClr val="bg2"/>
                        </a:solidFill>
                        <a:effectLst/>
                        <a:latin typeface="Aptos Narrow"/>
                      </a:endParaRPr>
                    </a:p>
                  </a:txBody>
                  <a:tcPr marL="9524" marR="9524" marT="9524" anchor="b">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buNone/>
                      </a:pPr>
                      <a:r>
                        <a:rPr lang="en-US" sz="1800" b="0" i="0" u="none" strike="noStrike">
                          <a:solidFill>
                            <a:schemeClr val="bg2"/>
                          </a:solidFill>
                          <a:effectLst/>
                          <a:latin typeface="Aptos Narrow"/>
                        </a:rPr>
                        <a:t>6/34 (18%)</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59173925"/>
                  </a:ext>
                </a:extLst>
              </a:tr>
            </a:tbl>
          </a:graphicData>
        </a:graphic>
      </p:graphicFrame>
      <p:sp>
        <p:nvSpPr>
          <p:cNvPr id="9" name="Rectangle 8">
            <a:extLst>
              <a:ext uri="{FF2B5EF4-FFF2-40B4-BE49-F238E27FC236}">
                <a16:creationId xmlns:a16="http://schemas.microsoft.com/office/drawing/2014/main" id="{23FAE020-86A6-EE46-C460-C001CEB08E79}"/>
              </a:ext>
            </a:extLst>
          </p:cNvPr>
          <p:cNvSpPr/>
          <p:nvPr/>
        </p:nvSpPr>
        <p:spPr>
          <a:xfrm>
            <a:off x="2518575" y="6237633"/>
            <a:ext cx="7656001" cy="33655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84983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nodeType="clickEffect">
                                  <p:stCondLst>
                                    <p:cond delay="0"/>
                                  </p:stCondLst>
                                  <p:childTnLst>
                                    <p:set>
                                      <p:cBhvr>
                                        <p:cTn id="18" dur="1" fill="hold">
                                          <p:stCondLst>
                                            <p:cond delay="0"/>
                                          </p:stCondLst>
                                        </p:cTn>
                                        <p:tgtEl>
                                          <p:spTgt spid="6"/>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358895-AECE-D526-B817-658084C5E3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640C76-4CD4-B083-E91E-35F8F046D5B4}"/>
              </a:ext>
            </a:extLst>
          </p:cNvPr>
          <p:cNvSpPr>
            <a:spLocks noGrp="1"/>
          </p:cNvSpPr>
          <p:nvPr>
            <p:ph type="title"/>
          </p:nvPr>
        </p:nvSpPr>
        <p:spPr/>
        <p:txBody>
          <a:bodyPr/>
          <a:lstStyle/>
          <a:p>
            <a:r>
              <a:rPr lang="en-US"/>
              <a:t>Analysis: Repair Type</a:t>
            </a:r>
          </a:p>
        </p:txBody>
      </p:sp>
      <p:sp>
        <p:nvSpPr>
          <p:cNvPr id="7" name="49 patients">
            <a:extLst>
              <a:ext uri="{FF2B5EF4-FFF2-40B4-BE49-F238E27FC236}">
                <a16:creationId xmlns:a16="http://schemas.microsoft.com/office/drawing/2014/main" id="{F869676A-4657-8225-502D-0C5E83D9D4F6}"/>
              </a:ext>
            </a:extLst>
          </p:cNvPr>
          <p:cNvSpPr txBox="1"/>
          <p:nvPr/>
        </p:nvSpPr>
        <p:spPr>
          <a:xfrm>
            <a:off x="5112115" y="1515949"/>
            <a:ext cx="1710405" cy="471924"/>
          </a:xfrm>
          <a:prstGeom prst="rect">
            <a:avLst/>
          </a:prstGeom>
          <a:noFill/>
          <a:ln w="12700" cap="flat">
            <a:noFill/>
            <a:miter lim="400000"/>
          </a:ln>
          <a:effectLst/>
          <a:extLst>
            <a:ext uri="{C572A759-6A51-4108-AA02-DFA0A04FC94B}">
              <ma14:wrappingTextBoxFlag xmlns:lc="http://schemas.openxmlformats.org/drawingml/2006/lockedCanvas" xmlns:ma14="http://schemas.microsoft.com/office/mac/drawingml/2011/main" xmlns:a14="http://schemas.microsoft.com/office/drawing/2010/main" xmlns:m="http://schemas.openxmlformats.org/officeDocument/2006/math" xmlns="" val="1"/>
            </a:ext>
          </a:extLst>
        </p:spPr>
        <p:txBody>
          <a:bodyPr wrap="none" lIns="50800" tIns="50800" rIns="50800" bIns="50800" numCol="1"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r>
              <a:rPr>
                <a:solidFill>
                  <a:schemeClr val="bg2"/>
                </a:solidFill>
              </a:rPr>
              <a:t>49 patients</a:t>
            </a:r>
          </a:p>
        </p:txBody>
      </p:sp>
      <p:sp>
        <p:nvSpPr>
          <p:cNvPr id="8" name="Sugarbaker:…">
            <a:extLst>
              <a:ext uri="{FF2B5EF4-FFF2-40B4-BE49-F238E27FC236}">
                <a16:creationId xmlns:a16="http://schemas.microsoft.com/office/drawing/2014/main" id="{D095E859-D883-36BF-BCD3-F69E4284ED18}"/>
              </a:ext>
            </a:extLst>
          </p:cNvPr>
          <p:cNvSpPr txBox="1"/>
          <p:nvPr/>
        </p:nvSpPr>
        <p:spPr>
          <a:xfrm>
            <a:off x="2631980" y="2949623"/>
            <a:ext cx="1899559" cy="841256"/>
          </a:xfrm>
          <a:prstGeom prst="rect">
            <a:avLst/>
          </a:prstGeom>
          <a:noFill/>
          <a:ln w="12700" cap="flat">
            <a:noFill/>
            <a:miter lim="400000"/>
          </a:ln>
          <a:effectLst/>
          <a:extLst>
            <a:ext uri="{C572A759-6A51-4108-AA02-DFA0A04FC94B}">
              <ma14:wrappingTextBoxFlag xmlns:lc="http://schemas.openxmlformats.org/drawingml/2006/lockedCanvas" xmlns:ma14="http://schemas.microsoft.com/office/mac/drawingml/2011/main" xmlns:a14="http://schemas.microsoft.com/office/drawing/2010/main" xmlns:m="http://schemas.openxmlformats.org/officeDocument/2006/math" xmlns="" val="1"/>
            </a:ext>
          </a:extLst>
        </p:spPr>
        <p:txBody>
          <a:bodyPr wrap="none" lIns="50800" tIns="50800" rIns="50800" bIns="50800" numCol="1"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r>
              <a:rPr>
                <a:solidFill>
                  <a:schemeClr val="bg2"/>
                </a:solidFill>
              </a:rPr>
              <a:t>Sugarbaker:</a:t>
            </a:r>
          </a:p>
          <a:p>
            <a:r>
              <a:rPr>
                <a:solidFill>
                  <a:schemeClr val="bg2"/>
                </a:solidFill>
              </a:rPr>
              <a:t>20 patients</a:t>
            </a:r>
          </a:p>
        </p:txBody>
      </p:sp>
      <p:sp>
        <p:nvSpPr>
          <p:cNvPr id="9" name="Keyhole:…">
            <a:extLst>
              <a:ext uri="{FF2B5EF4-FFF2-40B4-BE49-F238E27FC236}">
                <a16:creationId xmlns:a16="http://schemas.microsoft.com/office/drawing/2014/main" id="{1B28C30A-F28C-DD87-9E13-30296C32F626}"/>
              </a:ext>
            </a:extLst>
          </p:cNvPr>
          <p:cNvSpPr txBox="1"/>
          <p:nvPr/>
        </p:nvSpPr>
        <p:spPr>
          <a:xfrm>
            <a:off x="7553485" y="2949623"/>
            <a:ext cx="1710405" cy="841256"/>
          </a:xfrm>
          <a:prstGeom prst="rect">
            <a:avLst/>
          </a:prstGeom>
          <a:noFill/>
          <a:ln w="12700" cap="flat">
            <a:noFill/>
            <a:miter lim="400000"/>
          </a:ln>
          <a:effectLst/>
          <a:extLst>
            <a:ext uri="{C572A759-6A51-4108-AA02-DFA0A04FC94B}">
              <ma14:wrappingTextBoxFlag xmlns:lc="http://schemas.openxmlformats.org/drawingml/2006/lockedCanvas" xmlns:ma14="http://schemas.microsoft.com/office/mac/drawingml/2011/main" xmlns:a14="http://schemas.microsoft.com/office/drawing/2010/main" xmlns:m="http://schemas.openxmlformats.org/officeDocument/2006/math" xmlns="" val="1"/>
            </a:ext>
          </a:extLst>
        </p:spPr>
        <p:txBody>
          <a:bodyPr wrap="none" lIns="50800" tIns="50800" rIns="50800" bIns="50800" numCol="1"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r>
              <a:rPr>
                <a:solidFill>
                  <a:schemeClr val="bg2"/>
                </a:solidFill>
              </a:rPr>
              <a:t>Keyhole:</a:t>
            </a:r>
          </a:p>
          <a:p>
            <a:r>
              <a:rPr>
                <a:solidFill>
                  <a:schemeClr val="bg2"/>
                </a:solidFill>
              </a:rPr>
              <a:t>29 patients</a:t>
            </a:r>
          </a:p>
        </p:txBody>
      </p:sp>
      <p:sp>
        <p:nvSpPr>
          <p:cNvPr id="10" name="Line">
            <a:extLst>
              <a:ext uri="{FF2B5EF4-FFF2-40B4-BE49-F238E27FC236}">
                <a16:creationId xmlns:a16="http://schemas.microsoft.com/office/drawing/2014/main" id="{AC9EC90C-8385-734D-FD25-95BE1E41AFAC}"/>
              </a:ext>
            </a:extLst>
          </p:cNvPr>
          <p:cNvSpPr/>
          <p:nvPr/>
        </p:nvSpPr>
        <p:spPr>
          <a:xfrm flipH="1">
            <a:off x="2663901" y="3886584"/>
            <a:ext cx="630975" cy="647831"/>
          </a:xfrm>
          <a:prstGeom prst="line">
            <a:avLst/>
          </a:prstGeom>
          <a:noFill/>
          <a:ln w="25400" cap="flat">
            <a:solidFill>
              <a:schemeClr val="bg2"/>
            </a:solidFill>
            <a:prstDash val="solid"/>
            <a:miter lim="400000"/>
            <a:tailEnd type="triangle" w="med" len="med"/>
          </a:ln>
          <a:effectLst/>
        </p:spPr>
        <p:txBody>
          <a:bodyPr wrap="square" lIns="50800" tIns="50800" rIns="50800" bIns="50800" numCol="1" anchor="ctr">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pPr>
              <a:defRPr sz="2200" b="0">
                <a:solidFill>
                  <a:srgbClr val="FFFFFF"/>
                </a:solidFill>
                <a:latin typeface="+mn-lt"/>
                <a:ea typeface="+mn-ea"/>
                <a:cs typeface="+mn-cs"/>
                <a:sym typeface="Helvetica Neue Medium"/>
              </a:defRPr>
            </a:pPr>
            <a:endParaRPr>
              <a:solidFill>
                <a:schemeClr val="bg2"/>
              </a:solidFill>
            </a:endParaRPr>
          </a:p>
        </p:txBody>
      </p:sp>
      <p:sp>
        <p:nvSpPr>
          <p:cNvPr id="11" name="Line">
            <a:extLst>
              <a:ext uri="{FF2B5EF4-FFF2-40B4-BE49-F238E27FC236}">
                <a16:creationId xmlns:a16="http://schemas.microsoft.com/office/drawing/2014/main" id="{3AF922E6-3329-244B-B58D-17C71C7DB2DF}"/>
              </a:ext>
            </a:extLst>
          </p:cNvPr>
          <p:cNvSpPr/>
          <p:nvPr/>
        </p:nvSpPr>
        <p:spPr>
          <a:xfrm>
            <a:off x="4349696" y="3886584"/>
            <a:ext cx="630975" cy="647831"/>
          </a:xfrm>
          <a:prstGeom prst="line">
            <a:avLst/>
          </a:prstGeom>
          <a:noFill/>
          <a:ln w="25400" cap="flat">
            <a:solidFill>
              <a:schemeClr val="bg2"/>
            </a:solidFill>
            <a:prstDash val="solid"/>
            <a:miter lim="400000"/>
            <a:tailEnd type="triangle" w="med" len="med"/>
          </a:ln>
          <a:effectLst/>
        </p:spPr>
        <p:txBody>
          <a:bodyPr wrap="square" lIns="50800" tIns="50800" rIns="50800" bIns="50800" numCol="1" anchor="ctr">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pPr>
              <a:defRPr sz="2200" b="0">
                <a:solidFill>
                  <a:srgbClr val="FFFFFF"/>
                </a:solidFill>
                <a:latin typeface="+mn-lt"/>
                <a:ea typeface="+mn-ea"/>
                <a:cs typeface="+mn-cs"/>
                <a:sym typeface="Helvetica Neue Medium"/>
              </a:defRPr>
            </a:pPr>
            <a:endParaRPr>
              <a:solidFill>
                <a:schemeClr val="bg2"/>
              </a:solidFill>
            </a:endParaRPr>
          </a:p>
        </p:txBody>
      </p:sp>
      <p:sp>
        <p:nvSpPr>
          <p:cNvPr id="12" name="Line">
            <a:extLst>
              <a:ext uri="{FF2B5EF4-FFF2-40B4-BE49-F238E27FC236}">
                <a16:creationId xmlns:a16="http://schemas.microsoft.com/office/drawing/2014/main" id="{680BB0BA-D136-898A-54C8-A1C508E18F7B}"/>
              </a:ext>
            </a:extLst>
          </p:cNvPr>
          <p:cNvSpPr/>
          <p:nvPr/>
        </p:nvSpPr>
        <p:spPr>
          <a:xfrm>
            <a:off x="9056121" y="3886584"/>
            <a:ext cx="630975" cy="647831"/>
          </a:xfrm>
          <a:prstGeom prst="line">
            <a:avLst/>
          </a:prstGeom>
          <a:noFill/>
          <a:ln w="25400" cap="flat">
            <a:solidFill>
              <a:schemeClr val="bg2"/>
            </a:solidFill>
            <a:prstDash val="solid"/>
            <a:miter lim="400000"/>
            <a:tailEnd type="triangle" w="med" len="med"/>
          </a:ln>
          <a:effectLst/>
        </p:spPr>
        <p:txBody>
          <a:bodyPr wrap="square" lIns="50800" tIns="50800" rIns="50800" bIns="50800" numCol="1" anchor="ctr">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pPr>
              <a:defRPr sz="2200" b="0">
                <a:solidFill>
                  <a:srgbClr val="FFFFFF"/>
                </a:solidFill>
                <a:latin typeface="+mn-lt"/>
                <a:ea typeface="+mn-ea"/>
                <a:cs typeface="+mn-cs"/>
                <a:sym typeface="Helvetica Neue Medium"/>
              </a:defRPr>
            </a:pPr>
            <a:endParaRPr>
              <a:solidFill>
                <a:schemeClr val="bg2"/>
              </a:solidFill>
            </a:endParaRPr>
          </a:p>
        </p:txBody>
      </p:sp>
      <p:sp>
        <p:nvSpPr>
          <p:cNvPr id="13" name="Line">
            <a:extLst>
              <a:ext uri="{FF2B5EF4-FFF2-40B4-BE49-F238E27FC236}">
                <a16:creationId xmlns:a16="http://schemas.microsoft.com/office/drawing/2014/main" id="{AFA367C9-AD02-816C-104B-4FC15C5D8B94}"/>
              </a:ext>
            </a:extLst>
          </p:cNvPr>
          <p:cNvSpPr/>
          <p:nvPr/>
        </p:nvSpPr>
        <p:spPr>
          <a:xfrm flipH="1">
            <a:off x="7724358" y="3886584"/>
            <a:ext cx="630974" cy="647831"/>
          </a:xfrm>
          <a:prstGeom prst="line">
            <a:avLst/>
          </a:prstGeom>
          <a:noFill/>
          <a:ln w="25400" cap="flat">
            <a:solidFill>
              <a:schemeClr val="bg2"/>
            </a:solidFill>
            <a:prstDash val="solid"/>
            <a:miter lim="400000"/>
            <a:tailEnd type="triangle" w="med" len="med"/>
          </a:ln>
          <a:effectLst/>
        </p:spPr>
        <p:txBody>
          <a:bodyPr wrap="square" lIns="50800" tIns="50800" rIns="50800" bIns="50800" numCol="1" anchor="ctr">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pPr>
              <a:defRPr sz="2200" b="0">
                <a:solidFill>
                  <a:srgbClr val="FFFFFF"/>
                </a:solidFill>
                <a:latin typeface="+mn-lt"/>
                <a:ea typeface="+mn-ea"/>
                <a:cs typeface="+mn-cs"/>
                <a:sym typeface="Helvetica Neue Medium"/>
              </a:defRPr>
            </a:pPr>
            <a:endParaRPr>
              <a:solidFill>
                <a:schemeClr val="bg2"/>
              </a:solidFill>
            </a:endParaRPr>
          </a:p>
        </p:txBody>
      </p:sp>
      <p:sp>
        <p:nvSpPr>
          <p:cNvPr id="14" name="Imaging:…">
            <a:extLst>
              <a:ext uri="{FF2B5EF4-FFF2-40B4-BE49-F238E27FC236}">
                <a16:creationId xmlns:a16="http://schemas.microsoft.com/office/drawing/2014/main" id="{61375CD9-A615-79BB-C1FD-743FDD1145F3}"/>
              </a:ext>
            </a:extLst>
          </p:cNvPr>
          <p:cNvSpPr txBox="1"/>
          <p:nvPr/>
        </p:nvSpPr>
        <p:spPr>
          <a:xfrm>
            <a:off x="1251430" y="4501310"/>
            <a:ext cx="1710405" cy="841256"/>
          </a:xfrm>
          <a:prstGeom prst="rect">
            <a:avLst/>
          </a:prstGeom>
          <a:noFill/>
          <a:ln w="12700" cap="flat">
            <a:noFill/>
            <a:miter lim="400000"/>
          </a:ln>
          <a:effectLst/>
          <a:extLst>
            <a:ext uri="{C572A759-6A51-4108-AA02-DFA0A04FC94B}">
              <ma14:wrappingTextBoxFlag xmlns:lc="http://schemas.openxmlformats.org/drawingml/2006/lockedCanvas" xmlns:ma14="http://schemas.microsoft.com/office/mac/drawingml/2011/main" xmlns:a14="http://schemas.microsoft.com/office/drawing/2010/main" xmlns:m="http://schemas.openxmlformats.org/officeDocument/2006/math" xmlns="" val="1"/>
            </a:ext>
          </a:extLst>
        </p:spPr>
        <p:txBody>
          <a:bodyPr wrap="none" lIns="50800" tIns="50800" rIns="50800" bIns="50800" numCol="1"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r>
              <a:rPr>
                <a:solidFill>
                  <a:schemeClr val="bg2"/>
                </a:solidFill>
              </a:rPr>
              <a:t>Imaging: </a:t>
            </a:r>
          </a:p>
          <a:p>
            <a:r>
              <a:rPr>
                <a:solidFill>
                  <a:schemeClr val="bg2"/>
                </a:solidFill>
              </a:rPr>
              <a:t>20 patients</a:t>
            </a:r>
          </a:p>
        </p:txBody>
      </p:sp>
      <p:sp>
        <p:nvSpPr>
          <p:cNvPr id="15" name="Labs:…">
            <a:extLst>
              <a:ext uri="{FF2B5EF4-FFF2-40B4-BE49-F238E27FC236}">
                <a16:creationId xmlns:a16="http://schemas.microsoft.com/office/drawing/2014/main" id="{795ECBD3-B45E-23B4-6B9C-927DCAA0311F}"/>
              </a:ext>
            </a:extLst>
          </p:cNvPr>
          <p:cNvSpPr txBox="1"/>
          <p:nvPr/>
        </p:nvSpPr>
        <p:spPr>
          <a:xfrm>
            <a:off x="4207721" y="4501310"/>
            <a:ext cx="1710405" cy="841256"/>
          </a:xfrm>
          <a:prstGeom prst="rect">
            <a:avLst/>
          </a:prstGeom>
          <a:noFill/>
          <a:ln w="12700" cap="flat">
            <a:noFill/>
            <a:miter lim="400000"/>
          </a:ln>
          <a:effectLst/>
          <a:extLst>
            <a:ext uri="{C572A759-6A51-4108-AA02-DFA0A04FC94B}">
              <ma14:wrappingTextBoxFlag xmlns:lc="http://schemas.openxmlformats.org/drawingml/2006/lockedCanvas" xmlns:ma14="http://schemas.microsoft.com/office/mac/drawingml/2011/main" xmlns:a14="http://schemas.microsoft.com/office/drawing/2010/main" xmlns:m="http://schemas.openxmlformats.org/officeDocument/2006/math" xmlns="" val="1"/>
            </a:ext>
          </a:extLst>
        </p:spPr>
        <p:txBody>
          <a:bodyPr wrap="none" lIns="50800" tIns="50800" rIns="50800" bIns="50800" numCol="1"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r>
              <a:rPr>
                <a:solidFill>
                  <a:schemeClr val="bg2"/>
                </a:solidFill>
              </a:rPr>
              <a:t>Labs:</a:t>
            </a:r>
          </a:p>
          <a:p>
            <a:r>
              <a:rPr>
                <a:solidFill>
                  <a:schemeClr val="bg2"/>
                </a:solidFill>
              </a:rPr>
              <a:t>16 patients</a:t>
            </a:r>
          </a:p>
        </p:txBody>
      </p:sp>
      <p:sp>
        <p:nvSpPr>
          <p:cNvPr id="16" name="Line">
            <a:extLst>
              <a:ext uri="{FF2B5EF4-FFF2-40B4-BE49-F238E27FC236}">
                <a16:creationId xmlns:a16="http://schemas.microsoft.com/office/drawing/2014/main" id="{30BCA789-9E7D-5CFF-9F0E-6DE350794359}"/>
              </a:ext>
            </a:extLst>
          </p:cNvPr>
          <p:cNvSpPr/>
          <p:nvPr/>
        </p:nvSpPr>
        <p:spPr>
          <a:xfrm>
            <a:off x="6590001" y="1912552"/>
            <a:ext cx="1660498" cy="1124236"/>
          </a:xfrm>
          <a:prstGeom prst="line">
            <a:avLst/>
          </a:prstGeom>
          <a:noFill/>
          <a:ln w="25400" cap="flat">
            <a:solidFill>
              <a:schemeClr val="bg2"/>
            </a:solidFill>
            <a:prstDash val="solid"/>
            <a:miter lim="400000"/>
            <a:tailEnd type="triangle" w="med" len="med"/>
          </a:ln>
          <a:effectLst/>
        </p:spPr>
        <p:txBody>
          <a:bodyPr wrap="square" lIns="50800" tIns="50800" rIns="50800" bIns="50800" numCol="1" anchor="ctr">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pPr>
              <a:defRPr sz="2200" b="0">
                <a:solidFill>
                  <a:srgbClr val="FFFFFF"/>
                </a:solidFill>
                <a:latin typeface="+mn-lt"/>
                <a:ea typeface="+mn-ea"/>
                <a:cs typeface="+mn-cs"/>
                <a:sym typeface="Helvetica Neue Medium"/>
              </a:defRPr>
            </a:pPr>
            <a:endParaRPr>
              <a:solidFill>
                <a:schemeClr val="bg2"/>
              </a:solidFill>
            </a:endParaRPr>
          </a:p>
        </p:txBody>
      </p:sp>
      <p:sp>
        <p:nvSpPr>
          <p:cNvPr id="17" name="Imaging:…">
            <a:extLst>
              <a:ext uri="{FF2B5EF4-FFF2-40B4-BE49-F238E27FC236}">
                <a16:creationId xmlns:a16="http://schemas.microsoft.com/office/drawing/2014/main" id="{F8F3E89D-8715-D930-6808-AE278D275817}"/>
              </a:ext>
            </a:extLst>
          </p:cNvPr>
          <p:cNvSpPr txBox="1"/>
          <p:nvPr/>
        </p:nvSpPr>
        <p:spPr>
          <a:xfrm>
            <a:off x="7164013" y="4501310"/>
            <a:ext cx="1710405" cy="841256"/>
          </a:xfrm>
          <a:prstGeom prst="rect">
            <a:avLst/>
          </a:prstGeom>
          <a:noFill/>
          <a:ln w="12700" cap="flat">
            <a:noFill/>
            <a:miter lim="400000"/>
          </a:ln>
          <a:effectLst/>
          <a:extLst>
            <a:ext uri="{C572A759-6A51-4108-AA02-DFA0A04FC94B}">
              <ma14:wrappingTextBoxFlag xmlns:lc="http://schemas.openxmlformats.org/drawingml/2006/lockedCanvas" xmlns:ma14="http://schemas.microsoft.com/office/mac/drawingml/2011/main" xmlns:a14="http://schemas.microsoft.com/office/drawing/2010/main" xmlns:m="http://schemas.openxmlformats.org/officeDocument/2006/math" xmlns="" val="1"/>
            </a:ext>
          </a:extLst>
        </p:spPr>
        <p:txBody>
          <a:bodyPr wrap="none" lIns="50800" tIns="50800" rIns="50800" bIns="50800" numCol="1"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r>
              <a:rPr>
                <a:solidFill>
                  <a:schemeClr val="bg2"/>
                </a:solidFill>
              </a:rPr>
              <a:t>Imaging: </a:t>
            </a:r>
          </a:p>
          <a:p>
            <a:r>
              <a:rPr>
                <a:solidFill>
                  <a:schemeClr val="bg2"/>
                </a:solidFill>
              </a:rPr>
              <a:t>24 patients</a:t>
            </a:r>
          </a:p>
        </p:txBody>
      </p:sp>
      <p:sp>
        <p:nvSpPr>
          <p:cNvPr id="18" name="Line">
            <a:extLst>
              <a:ext uri="{FF2B5EF4-FFF2-40B4-BE49-F238E27FC236}">
                <a16:creationId xmlns:a16="http://schemas.microsoft.com/office/drawing/2014/main" id="{68ADAC4C-972F-986D-B744-BDF16E4A28EC}"/>
              </a:ext>
            </a:extLst>
          </p:cNvPr>
          <p:cNvSpPr/>
          <p:nvPr/>
        </p:nvSpPr>
        <p:spPr>
          <a:xfrm flipH="1">
            <a:off x="3566758" y="1912552"/>
            <a:ext cx="1660498" cy="1124236"/>
          </a:xfrm>
          <a:prstGeom prst="line">
            <a:avLst/>
          </a:prstGeom>
          <a:noFill/>
          <a:ln w="25400" cap="flat">
            <a:solidFill>
              <a:schemeClr val="bg2"/>
            </a:solidFill>
            <a:prstDash val="solid"/>
            <a:miter lim="400000"/>
            <a:tailEnd type="triangle" w="med" len="med"/>
          </a:ln>
          <a:effectLst/>
        </p:spPr>
        <p:txBody>
          <a:bodyPr wrap="square" lIns="50800" tIns="50800" rIns="50800" bIns="50800" numCol="1" anchor="ctr">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pPr>
              <a:defRPr sz="2200" b="0">
                <a:solidFill>
                  <a:srgbClr val="FFFFFF"/>
                </a:solidFill>
                <a:latin typeface="+mn-lt"/>
                <a:ea typeface="+mn-ea"/>
                <a:cs typeface="+mn-cs"/>
                <a:sym typeface="Helvetica Neue Medium"/>
              </a:defRPr>
            </a:pPr>
            <a:endParaRPr>
              <a:solidFill>
                <a:schemeClr val="bg2"/>
              </a:solidFill>
            </a:endParaRPr>
          </a:p>
        </p:txBody>
      </p:sp>
      <p:sp>
        <p:nvSpPr>
          <p:cNvPr id="19" name="Labs:…">
            <a:extLst>
              <a:ext uri="{FF2B5EF4-FFF2-40B4-BE49-F238E27FC236}">
                <a16:creationId xmlns:a16="http://schemas.microsoft.com/office/drawing/2014/main" id="{616B5F81-03FE-F702-AAB5-F898B850FE4D}"/>
              </a:ext>
            </a:extLst>
          </p:cNvPr>
          <p:cNvSpPr txBox="1"/>
          <p:nvPr/>
        </p:nvSpPr>
        <p:spPr>
          <a:xfrm>
            <a:off x="8979188" y="4501310"/>
            <a:ext cx="1710405" cy="841256"/>
          </a:xfrm>
          <a:prstGeom prst="rect">
            <a:avLst/>
          </a:prstGeom>
          <a:noFill/>
          <a:ln w="12700" cap="flat">
            <a:noFill/>
            <a:miter lim="400000"/>
          </a:ln>
          <a:effectLst/>
          <a:extLst>
            <a:ext uri="{C572A759-6A51-4108-AA02-DFA0A04FC94B}">
              <ma14:wrappingTextBoxFlag xmlns:lc="http://schemas.openxmlformats.org/drawingml/2006/lockedCanvas" xmlns:ma14="http://schemas.microsoft.com/office/mac/drawingml/2011/main" xmlns:a14="http://schemas.microsoft.com/office/drawing/2010/main" xmlns:m="http://schemas.openxmlformats.org/officeDocument/2006/math" xmlns="" val="1"/>
            </a:ext>
          </a:extLst>
        </p:spPr>
        <p:txBody>
          <a:bodyPr wrap="none" lIns="50800" tIns="50800" rIns="50800" bIns="50800" numCol="1"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r>
              <a:rPr>
                <a:solidFill>
                  <a:schemeClr val="bg2"/>
                </a:solidFill>
              </a:rPr>
              <a:t>Labs: </a:t>
            </a:r>
          </a:p>
          <a:p>
            <a:r>
              <a:rPr>
                <a:solidFill>
                  <a:schemeClr val="bg2"/>
                </a:solidFill>
              </a:rPr>
              <a:t>22 patients</a:t>
            </a:r>
          </a:p>
        </p:txBody>
      </p:sp>
    </p:spTree>
    <p:extLst>
      <p:ext uri="{BB962C8B-B14F-4D97-AF65-F5344CB8AC3E}">
        <p14:creationId xmlns:p14="http://schemas.microsoft.com/office/powerpoint/2010/main" val="491948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0F8C19-4697-75D0-3E24-90244D5421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28E37F-EB22-4459-6ACF-ADF877B0C63E}"/>
              </a:ext>
            </a:extLst>
          </p:cNvPr>
          <p:cNvSpPr>
            <a:spLocks noGrp="1"/>
          </p:cNvSpPr>
          <p:nvPr>
            <p:ph type="title"/>
          </p:nvPr>
        </p:nvSpPr>
        <p:spPr/>
        <p:txBody>
          <a:bodyPr/>
          <a:lstStyle/>
          <a:p>
            <a:r>
              <a:rPr lang="en-US"/>
              <a:t>Results: Repair Type</a:t>
            </a:r>
          </a:p>
        </p:txBody>
      </p:sp>
      <p:graphicFrame>
        <p:nvGraphicFramePr>
          <p:cNvPr id="3" name="Table 2">
            <a:extLst>
              <a:ext uri="{FF2B5EF4-FFF2-40B4-BE49-F238E27FC236}">
                <a16:creationId xmlns:a16="http://schemas.microsoft.com/office/drawing/2014/main" id="{FE7C1CA3-0CEC-8F06-B4C6-612932D58A91}"/>
              </a:ext>
            </a:extLst>
          </p:cNvPr>
          <p:cNvGraphicFramePr>
            <a:graphicFrameLocks noGrp="1"/>
          </p:cNvGraphicFramePr>
          <p:nvPr>
            <p:extLst>
              <p:ext uri="{D42A27DB-BD31-4B8C-83A1-F6EECF244321}">
                <p14:modId xmlns:p14="http://schemas.microsoft.com/office/powerpoint/2010/main" val="3728944935"/>
              </p:ext>
            </p:extLst>
          </p:nvPr>
        </p:nvGraphicFramePr>
        <p:xfrm>
          <a:off x="2633870" y="1316383"/>
          <a:ext cx="6935493" cy="5176224"/>
        </p:xfrm>
        <a:graphic>
          <a:graphicData uri="http://schemas.openxmlformats.org/drawingml/2006/table">
            <a:tbl>
              <a:tblPr/>
              <a:tblGrid>
                <a:gridCol w="3291680">
                  <a:extLst>
                    <a:ext uri="{9D8B030D-6E8A-4147-A177-3AD203B41FA5}">
                      <a16:colId xmlns:a16="http://schemas.microsoft.com/office/drawing/2014/main" val="3062835375"/>
                    </a:ext>
                  </a:extLst>
                </a:gridCol>
                <a:gridCol w="1883147">
                  <a:extLst>
                    <a:ext uri="{9D8B030D-6E8A-4147-A177-3AD203B41FA5}">
                      <a16:colId xmlns:a16="http://schemas.microsoft.com/office/drawing/2014/main" val="3086625765"/>
                    </a:ext>
                  </a:extLst>
                </a:gridCol>
                <a:gridCol w="1760666">
                  <a:extLst>
                    <a:ext uri="{9D8B030D-6E8A-4147-A177-3AD203B41FA5}">
                      <a16:colId xmlns:a16="http://schemas.microsoft.com/office/drawing/2014/main" val="3402877403"/>
                    </a:ext>
                  </a:extLst>
                </a:gridCol>
              </a:tblGrid>
              <a:tr h="302346">
                <a:tc gridSpan="3">
                  <a:txBody>
                    <a:bodyPr/>
                    <a:lstStyle/>
                    <a:p>
                      <a:pPr algn="ctr" fontAlgn="b">
                        <a:buNone/>
                      </a:pPr>
                      <a:r>
                        <a:rPr lang="en-US" sz="1800" b="1" i="0" u="none" strike="noStrike">
                          <a:solidFill>
                            <a:schemeClr val="bg2"/>
                          </a:solidFill>
                          <a:effectLst/>
                          <a:latin typeface="Aptos Narrow"/>
                        </a:rPr>
                        <a:t>Demographic Characteristics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16105042"/>
                  </a:ext>
                </a:extLst>
              </a:tr>
              <a:tr h="302346">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1" i="0" u="none" strike="noStrike">
                          <a:solidFill>
                            <a:schemeClr val="bg2"/>
                          </a:solidFill>
                          <a:effectLst/>
                          <a:latin typeface="Calibri"/>
                        </a:rPr>
                        <a:t>SB</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1" i="0" u="none" strike="noStrike">
                          <a:solidFill>
                            <a:schemeClr val="bg2"/>
                          </a:solidFill>
                          <a:effectLst/>
                          <a:latin typeface="Calibri"/>
                        </a:rPr>
                        <a:t>KH</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86023173"/>
                  </a:ext>
                </a:extLst>
              </a:tr>
              <a:tr h="302346">
                <a:tc>
                  <a:txBody>
                    <a:bodyPr/>
                    <a:lstStyle/>
                    <a:p>
                      <a:pPr algn="l" fontAlgn="b">
                        <a:buNone/>
                      </a:pPr>
                      <a:r>
                        <a:rPr lang="en-US" sz="1800" b="1" i="0" u="none" strike="noStrike">
                          <a:solidFill>
                            <a:schemeClr val="bg2"/>
                          </a:solidFill>
                          <a:effectLst/>
                          <a:latin typeface="Calibri"/>
                        </a:rPr>
                        <a:t>Gender: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17441266"/>
                  </a:ext>
                </a:extLst>
              </a:tr>
              <a:tr h="423284">
                <a:tc>
                  <a:txBody>
                    <a:bodyPr/>
                    <a:lstStyle/>
                    <a:p>
                      <a:pPr algn="l" fontAlgn="b">
                        <a:buNone/>
                      </a:pPr>
                      <a:r>
                        <a:rPr lang="en-US" sz="1800" b="0" i="0" u="none" strike="noStrike">
                          <a:solidFill>
                            <a:schemeClr val="bg2"/>
                          </a:solidFill>
                          <a:effectLst/>
                          <a:latin typeface="Aptos Narrow"/>
                        </a:rPr>
                        <a:t>Male</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13/20 (65%)</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15/29 (52%)</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16866639"/>
                  </a:ext>
                </a:extLst>
              </a:tr>
              <a:tr h="423284">
                <a:tc>
                  <a:txBody>
                    <a:bodyPr/>
                    <a:lstStyle/>
                    <a:p>
                      <a:pPr algn="l" fontAlgn="b">
                        <a:buNone/>
                      </a:pPr>
                      <a:r>
                        <a:rPr lang="en-US" sz="1800" b="0" i="0" u="none" strike="noStrike">
                          <a:solidFill>
                            <a:schemeClr val="bg2"/>
                          </a:solidFill>
                          <a:effectLst/>
                          <a:latin typeface="Aptos Narrow"/>
                        </a:rPr>
                        <a:t>Female</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7/20 (35%)</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14/29 (48%)</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42697453"/>
                  </a:ext>
                </a:extLst>
              </a:tr>
              <a:tr h="423284">
                <a:tc>
                  <a:txBody>
                    <a:bodyPr/>
                    <a:lstStyle/>
                    <a:p>
                      <a:pPr algn="l" fontAlgn="b">
                        <a:buNone/>
                      </a:pPr>
                      <a:r>
                        <a:rPr lang="en-US" sz="1800" b="1" i="0" u="none" strike="noStrike">
                          <a:solidFill>
                            <a:schemeClr val="bg2"/>
                          </a:solidFill>
                          <a:effectLst/>
                          <a:latin typeface="Calibri"/>
                        </a:rPr>
                        <a:t>Median Age (IQR)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74 (67, 79)</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67.4 (60.3, 76.8)</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75962304"/>
                  </a:ext>
                </a:extLst>
              </a:tr>
              <a:tr h="302346">
                <a:tc>
                  <a:txBody>
                    <a:bodyPr/>
                    <a:lstStyle/>
                    <a:p>
                      <a:pPr algn="l" fontAlgn="b">
                        <a:buNone/>
                      </a:pPr>
                      <a:r>
                        <a:rPr lang="en-US" sz="1800" b="1" i="0" u="none" strike="noStrike">
                          <a:solidFill>
                            <a:schemeClr val="bg2"/>
                          </a:solidFill>
                          <a:effectLst/>
                          <a:latin typeface="Calibri"/>
                        </a:rPr>
                        <a:t>ASA Class (IQR)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3 (2, 3)</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3 (2, 3)</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66474122"/>
                  </a:ext>
                </a:extLst>
              </a:tr>
              <a:tr h="423284">
                <a:tc>
                  <a:txBody>
                    <a:bodyPr/>
                    <a:lstStyle/>
                    <a:p>
                      <a:pPr algn="l" fontAlgn="b">
                        <a:buNone/>
                      </a:pPr>
                      <a:r>
                        <a:rPr lang="en-US" sz="1800" b="1" i="0" u="none" strike="noStrike">
                          <a:solidFill>
                            <a:schemeClr val="bg2"/>
                          </a:solidFill>
                          <a:effectLst/>
                          <a:latin typeface="Calibri"/>
                        </a:rPr>
                        <a:t>BMI (IQR)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30.1 (28, 35.6)</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30 (27.7, 34.6)</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57702263"/>
                  </a:ext>
                </a:extLst>
              </a:tr>
              <a:tr h="302346">
                <a:tc>
                  <a:txBody>
                    <a:bodyPr/>
                    <a:lstStyle/>
                    <a:p>
                      <a:pPr algn="l" fontAlgn="b">
                        <a:buNone/>
                      </a:pPr>
                      <a:r>
                        <a:rPr lang="en-US" sz="1800" b="1" i="0" u="none" strike="noStrike">
                          <a:solidFill>
                            <a:schemeClr val="bg2"/>
                          </a:solidFill>
                          <a:effectLst/>
                          <a:latin typeface="Calibri"/>
                        </a:rPr>
                        <a:t>Comorbid Condition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15298127"/>
                  </a:ext>
                </a:extLst>
              </a:tr>
              <a:tr h="423284">
                <a:tc>
                  <a:txBody>
                    <a:bodyPr/>
                    <a:lstStyle/>
                    <a:p>
                      <a:pPr algn="l" fontAlgn="b">
                        <a:buNone/>
                      </a:pPr>
                      <a:r>
                        <a:rPr lang="en-US" sz="1800" b="0" i="0" u="none" strike="noStrike">
                          <a:solidFill>
                            <a:schemeClr val="bg2"/>
                          </a:solidFill>
                          <a:effectLst/>
                          <a:latin typeface="Calibri"/>
                        </a:rPr>
                        <a:t>Hypertension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14/20 (70%)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19/29 (66%)</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02016221"/>
                  </a:ext>
                </a:extLst>
              </a:tr>
              <a:tr h="302346">
                <a:tc>
                  <a:txBody>
                    <a:bodyPr/>
                    <a:lstStyle/>
                    <a:p>
                      <a:pPr algn="l" fontAlgn="b">
                        <a:buNone/>
                      </a:pPr>
                      <a:r>
                        <a:rPr lang="en-US" sz="1800" b="0" i="0" u="none" strike="noStrike">
                          <a:solidFill>
                            <a:schemeClr val="bg2"/>
                          </a:solidFill>
                          <a:effectLst/>
                          <a:latin typeface="Calibri"/>
                        </a:rPr>
                        <a:t>Diabetes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3/20 (15%)</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5/29 (17%)</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54347257"/>
                  </a:ext>
                </a:extLst>
              </a:tr>
              <a:tr h="302346">
                <a:tc>
                  <a:txBody>
                    <a:bodyPr/>
                    <a:lstStyle/>
                    <a:p>
                      <a:pPr algn="l" fontAlgn="b">
                        <a:buNone/>
                      </a:pPr>
                      <a:r>
                        <a:rPr lang="en-US" sz="1800" b="0" i="0" u="none" strike="noStrike">
                          <a:solidFill>
                            <a:schemeClr val="bg2"/>
                          </a:solidFill>
                          <a:effectLst/>
                          <a:latin typeface="Calibri"/>
                        </a:rPr>
                        <a:t>COPD</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5/20 (20%)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3/29 (10%)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30555233"/>
                  </a:ext>
                </a:extLst>
              </a:tr>
              <a:tr h="302346">
                <a:tc>
                  <a:txBody>
                    <a:bodyPr/>
                    <a:lstStyle/>
                    <a:p>
                      <a:pPr algn="l" fontAlgn="b">
                        <a:buNone/>
                      </a:pPr>
                      <a:r>
                        <a:rPr lang="en-US" sz="1800" b="0" i="0" u="none" strike="noStrike">
                          <a:solidFill>
                            <a:schemeClr val="bg2"/>
                          </a:solidFill>
                          <a:effectLst/>
                          <a:latin typeface="Calibri"/>
                        </a:rPr>
                        <a:t>Active tobacco use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0/20 (0%)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0/29 (0%)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22289301"/>
                  </a:ext>
                </a:extLst>
              </a:tr>
              <a:tr h="423284">
                <a:tc>
                  <a:txBody>
                    <a:bodyPr/>
                    <a:lstStyle/>
                    <a:p>
                      <a:pPr algn="l" fontAlgn="b">
                        <a:buNone/>
                      </a:pPr>
                      <a:r>
                        <a:rPr lang="en-US" sz="1800" b="1" i="0" u="none" strike="noStrike">
                          <a:solidFill>
                            <a:schemeClr val="bg2"/>
                          </a:solidFill>
                          <a:effectLst/>
                          <a:latin typeface="Calibri"/>
                        </a:rPr>
                        <a:t>Preoperative use of steroids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1/20 (5%)</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2/29 (7%)</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08370577"/>
                  </a:ext>
                </a:extLst>
              </a:tr>
            </a:tbl>
          </a:graphicData>
        </a:graphic>
      </p:graphicFrame>
      <p:graphicFrame>
        <p:nvGraphicFramePr>
          <p:cNvPr id="8" name="Table 7">
            <a:extLst>
              <a:ext uri="{FF2B5EF4-FFF2-40B4-BE49-F238E27FC236}">
                <a16:creationId xmlns:a16="http://schemas.microsoft.com/office/drawing/2014/main" id="{6C6AFAFA-C99A-A630-9D42-622611EA8E56}"/>
              </a:ext>
            </a:extLst>
          </p:cNvPr>
          <p:cNvGraphicFramePr>
            <a:graphicFrameLocks noGrp="1"/>
          </p:cNvGraphicFramePr>
          <p:nvPr>
            <p:extLst>
              <p:ext uri="{D42A27DB-BD31-4B8C-83A1-F6EECF244321}">
                <p14:modId xmlns:p14="http://schemas.microsoft.com/office/powerpoint/2010/main" val="3873073977"/>
              </p:ext>
            </p:extLst>
          </p:nvPr>
        </p:nvGraphicFramePr>
        <p:xfrm>
          <a:off x="2672522" y="1303130"/>
          <a:ext cx="6921578" cy="5411663"/>
        </p:xfrm>
        <a:graphic>
          <a:graphicData uri="http://schemas.openxmlformats.org/drawingml/2006/table">
            <a:tbl>
              <a:tblPr/>
              <a:tblGrid>
                <a:gridCol w="3285076">
                  <a:extLst>
                    <a:ext uri="{9D8B030D-6E8A-4147-A177-3AD203B41FA5}">
                      <a16:colId xmlns:a16="http://schemas.microsoft.com/office/drawing/2014/main" val="977591916"/>
                    </a:ext>
                  </a:extLst>
                </a:gridCol>
                <a:gridCol w="1879369">
                  <a:extLst>
                    <a:ext uri="{9D8B030D-6E8A-4147-A177-3AD203B41FA5}">
                      <a16:colId xmlns:a16="http://schemas.microsoft.com/office/drawing/2014/main" val="1080921401"/>
                    </a:ext>
                  </a:extLst>
                </a:gridCol>
                <a:gridCol w="1757133">
                  <a:extLst>
                    <a:ext uri="{9D8B030D-6E8A-4147-A177-3AD203B41FA5}">
                      <a16:colId xmlns:a16="http://schemas.microsoft.com/office/drawing/2014/main" val="1997184376"/>
                    </a:ext>
                  </a:extLst>
                </a:gridCol>
              </a:tblGrid>
              <a:tr h="309660">
                <a:tc gridSpan="3">
                  <a:txBody>
                    <a:bodyPr/>
                    <a:lstStyle/>
                    <a:p>
                      <a:pPr algn="ctr" fontAlgn="b">
                        <a:buNone/>
                      </a:pPr>
                      <a:r>
                        <a:rPr lang="en-US" sz="1800" b="1" i="0" u="none" strike="noStrike">
                          <a:solidFill>
                            <a:schemeClr val="bg2"/>
                          </a:solidFill>
                          <a:effectLst/>
                          <a:latin typeface="Aptos Narrow"/>
                        </a:rPr>
                        <a:t>Operative Characteristics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78808591"/>
                  </a:ext>
                </a:extLst>
              </a:tr>
              <a:tr h="309660">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1" i="0" u="none" strike="noStrike">
                          <a:solidFill>
                            <a:schemeClr val="bg2"/>
                          </a:solidFill>
                          <a:effectLst/>
                          <a:latin typeface="Aptos Narrow"/>
                        </a:rPr>
                        <a:t>SB</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1" i="0" u="none" strike="noStrike">
                          <a:solidFill>
                            <a:schemeClr val="bg2"/>
                          </a:solidFill>
                          <a:effectLst/>
                          <a:latin typeface="Aptos Narrow"/>
                        </a:rPr>
                        <a:t>KH</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03043458"/>
                  </a:ext>
                </a:extLst>
              </a:tr>
              <a:tr h="309660">
                <a:tc>
                  <a:txBody>
                    <a:bodyPr/>
                    <a:lstStyle/>
                    <a:p>
                      <a:pPr algn="l" fontAlgn="b">
                        <a:buNone/>
                      </a:pPr>
                      <a:r>
                        <a:rPr lang="en-US" sz="1800" b="1" i="0" u="none" strike="noStrike">
                          <a:solidFill>
                            <a:schemeClr val="bg2"/>
                          </a:solidFill>
                          <a:effectLst/>
                          <a:latin typeface="Calibri"/>
                        </a:rPr>
                        <a:t>Prior mesh repair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12/20 (60%)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9/29 (31%)</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21403506"/>
                  </a:ext>
                </a:extLst>
              </a:tr>
              <a:tr h="309660">
                <a:tc>
                  <a:txBody>
                    <a:bodyPr/>
                    <a:lstStyle/>
                    <a:p>
                      <a:pPr algn="l" fontAlgn="b">
                        <a:buNone/>
                      </a:pPr>
                      <a:r>
                        <a:rPr lang="en-US" sz="1800" b="1" i="0" u="none" strike="noStrike">
                          <a:solidFill>
                            <a:schemeClr val="bg2"/>
                          </a:solidFill>
                          <a:effectLst/>
                          <a:latin typeface="Calibri"/>
                        </a:rPr>
                        <a:t>Stoma type: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72198294"/>
                  </a:ext>
                </a:extLst>
              </a:tr>
              <a:tr h="516101">
                <a:tc>
                  <a:txBody>
                    <a:bodyPr/>
                    <a:lstStyle/>
                    <a:p>
                      <a:pPr algn="l" fontAlgn="b">
                        <a:buNone/>
                      </a:pPr>
                      <a:r>
                        <a:rPr lang="en-US" sz="1800" b="0" i="0" u="none" strike="noStrike">
                          <a:solidFill>
                            <a:schemeClr val="bg2"/>
                          </a:solidFill>
                          <a:effectLst/>
                          <a:latin typeface="Aptos Narrow"/>
                        </a:rPr>
                        <a:t>Ileal conduit</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19/20 (95%)</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24/29 (83%)</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43945223"/>
                  </a:ext>
                </a:extLst>
              </a:tr>
              <a:tr h="309660">
                <a:tc>
                  <a:txBody>
                    <a:bodyPr/>
                    <a:lstStyle/>
                    <a:p>
                      <a:pPr algn="l" fontAlgn="b">
                        <a:buNone/>
                      </a:pPr>
                      <a:r>
                        <a:rPr lang="en-US" sz="1800" b="0" i="0" u="none" strike="noStrike">
                          <a:solidFill>
                            <a:schemeClr val="bg2"/>
                          </a:solidFill>
                          <a:effectLst/>
                          <a:latin typeface="Aptos Narrow"/>
                        </a:rPr>
                        <a:t>Indiana pouch</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1/20 (5%)</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5/29 (17%)</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62801843"/>
                  </a:ext>
                </a:extLst>
              </a:tr>
              <a:tr h="309660">
                <a:tc>
                  <a:txBody>
                    <a:bodyPr/>
                    <a:lstStyle/>
                    <a:p>
                      <a:pPr algn="l" fontAlgn="b">
                        <a:buNone/>
                      </a:pPr>
                      <a:r>
                        <a:rPr lang="en-US" sz="1800" b="1" i="0" u="none" strike="noStrike">
                          <a:solidFill>
                            <a:schemeClr val="bg2"/>
                          </a:solidFill>
                          <a:effectLst/>
                          <a:latin typeface="Calibri"/>
                        </a:rPr>
                        <a:t>Hernia type: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10880465"/>
                  </a:ext>
                </a:extLst>
              </a:tr>
              <a:tr h="309660">
                <a:tc>
                  <a:txBody>
                    <a:bodyPr/>
                    <a:lstStyle/>
                    <a:p>
                      <a:pPr algn="l" fontAlgn="b">
                        <a:buNone/>
                      </a:pPr>
                      <a:r>
                        <a:rPr lang="en-US" sz="1800" b="0" i="0" u="none" strike="noStrike">
                          <a:solidFill>
                            <a:schemeClr val="bg2"/>
                          </a:solidFill>
                          <a:effectLst/>
                          <a:latin typeface="Calibri"/>
                        </a:rPr>
                        <a:t>Ventral only</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1/20 (5%)</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4/29 (14%)</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01329575"/>
                  </a:ext>
                </a:extLst>
              </a:tr>
              <a:tr h="309660">
                <a:tc>
                  <a:txBody>
                    <a:bodyPr/>
                    <a:lstStyle/>
                    <a:p>
                      <a:pPr algn="l" fontAlgn="b">
                        <a:buNone/>
                      </a:pPr>
                      <a:r>
                        <a:rPr lang="en-US" sz="1800" b="0" i="0" u="none" strike="noStrike">
                          <a:solidFill>
                            <a:schemeClr val="bg2"/>
                          </a:solidFill>
                          <a:effectLst/>
                          <a:latin typeface="Calibri"/>
                        </a:rPr>
                        <a:t>Parastomal only</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1/20 (5%)</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7/29 (24%)</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91578240"/>
                  </a:ext>
                </a:extLst>
              </a:tr>
              <a:tr h="516101">
                <a:tc>
                  <a:txBody>
                    <a:bodyPr/>
                    <a:lstStyle/>
                    <a:p>
                      <a:pPr algn="l" fontAlgn="b">
                        <a:buNone/>
                      </a:pPr>
                      <a:r>
                        <a:rPr lang="en-US" sz="1800" b="0" i="0" u="none" strike="noStrike">
                          <a:solidFill>
                            <a:schemeClr val="bg2"/>
                          </a:solidFill>
                          <a:effectLst/>
                          <a:latin typeface="Calibri"/>
                        </a:rPr>
                        <a:t>Parastomal and Ventral</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18/20 (90%)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18/29 (62%)</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81915810"/>
                  </a:ext>
                </a:extLst>
              </a:tr>
              <a:tr h="309660">
                <a:tc>
                  <a:txBody>
                    <a:bodyPr/>
                    <a:lstStyle/>
                    <a:p>
                      <a:pPr algn="l" fontAlgn="b">
                        <a:buNone/>
                      </a:pPr>
                      <a:r>
                        <a:rPr lang="en-US" sz="1800" b="1" i="0" u="none" strike="noStrike">
                          <a:solidFill>
                            <a:schemeClr val="bg2"/>
                          </a:solidFill>
                          <a:effectLst/>
                          <a:latin typeface="Calibri"/>
                        </a:rPr>
                        <a:t>Revision: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87344382"/>
                  </a:ext>
                </a:extLst>
              </a:tr>
              <a:tr h="516101">
                <a:tc>
                  <a:txBody>
                    <a:bodyPr/>
                    <a:lstStyle/>
                    <a:p>
                      <a:pPr algn="l" fontAlgn="b">
                        <a:buNone/>
                      </a:pPr>
                      <a:r>
                        <a:rPr lang="en-US" sz="1800" b="0" i="0" u="none" strike="noStrike">
                          <a:solidFill>
                            <a:schemeClr val="bg2"/>
                          </a:solidFill>
                          <a:effectLst/>
                          <a:latin typeface="Aptos Narrow"/>
                        </a:rPr>
                        <a:t>Ostomy only</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7/20 (35%)</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29/29 (100%)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06170046"/>
                  </a:ext>
                </a:extLst>
              </a:tr>
              <a:tr h="309660">
                <a:tc>
                  <a:txBody>
                    <a:bodyPr/>
                    <a:lstStyle/>
                    <a:p>
                      <a:pPr algn="l" fontAlgn="b">
                        <a:buNone/>
                      </a:pPr>
                      <a:r>
                        <a:rPr lang="en-US" sz="1800" b="0" i="0" u="none" strike="noStrike">
                          <a:solidFill>
                            <a:schemeClr val="bg2"/>
                          </a:solidFill>
                          <a:effectLst/>
                          <a:latin typeface="Aptos Narrow"/>
                        </a:rPr>
                        <a:t>Ureteral anastomoses</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4/20 (20%)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3/29 (10%)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78136264"/>
                  </a:ext>
                </a:extLst>
              </a:tr>
              <a:tr h="567710">
                <a:tc>
                  <a:txBody>
                    <a:bodyPr/>
                    <a:lstStyle/>
                    <a:p>
                      <a:pPr algn="l" fontAlgn="b">
                        <a:buNone/>
                      </a:pPr>
                      <a:r>
                        <a:rPr lang="en-US" sz="1800" b="1" i="0" u="none" strike="noStrike">
                          <a:solidFill>
                            <a:schemeClr val="bg2"/>
                          </a:solidFill>
                          <a:effectLst/>
                          <a:latin typeface="Calibri"/>
                        </a:rPr>
                        <a:t>Median Hernia Width, cm (IQR)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15 (12.5, 17.8)</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13 (11, 15)</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97259505"/>
                  </a:ext>
                </a:extLst>
              </a:tr>
            </a:tbl>
          </a:graphicData>
        </a:graphic>
      </p:graphicFrame>
      <p:sp>
        <p:nvSpPr>
          <p:cNvPr id="10" name="Rectangle 9">
            <a:extLst>
              <a:ext uri="{FF2B5EF4-FFF2-40B4-BE49-F238E27FC236}">
                <a16:creationId xmlns:a16="http://schemas.microsoft.com/office/drawing/2014/main" id="{8FC73447-FA43-8358-C7FB-1A5B022C7BEA}"/>
              </a:ext>
            </a:extLst>
          </p:cNvPr>
          <p:cNvSpPr/>
          <p:nvPr/>
        </p:nvSpPr>
        <p:spPr>
          <a:xfrm>
            <a:off x="2667000" y="5314729"/>
            <a:ext cx="6935304" cy="504686"/>
          </a:xfrm>
          <a:prstGeom prst="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F77FF24-6627-D014-B7AD-ABE65D71F717}"/>
              </a:ext>
            </a:extLst>
          </p:cNvPr>
          <p:cNvSpPr/>
          <p:nvPr/>
        </p:nvSpPr>
        <p:spPr>
          <a:xfrm>
            <a:off x="2667000" y="4479843"/>
            <a:ext cx="6935304" cy="515730"/>
          </a:xfrm>
          <a:prstGeom prst="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3" name="Table 12">
            <a:extLst>
              <a:ext uri="{FF2B5EF4-FFF2-40B4-BE49-F238E27FC236}">
                <a16:creationId xmlns:a16="http://schemas.microsoft.com/office/drawing/2014/main" id="{DA013100-6404-7480-42CD-553BF3A9941C}"/>
              </a:ext>
            </a:extLst>
          </p:cNvPr>
          <p:cNvGraphicFramePr>
            <a:graphicFrameLocks noGrp="1"/>
          </p:cNvGraphicFramePr>
          <p:nvPr>
            <p:extLst>
              <p:ext uri="{D42A27DB-BD31-4B8C-83A1-F6EECF244321}">
                <p14:modId xmlns:p14="http://schemas.microsoft.com/office/powerpoint/2010/main" val="3943254244"/>
              </p:ext>
            </p:extLst>
          </p:nvPr>
        </p:nvGraphicFramePr>
        <p:xfrm>
          <a:off x="2129593" y="1316410"/>
          <a:ext cx="7616764" cy="5297765"/>
        </p:xfrm>
        <a:graphic>
          <a:graphicData uri="http://schemas.openxmlformats.org/drawingml/2006/table">
            <a:tbl>
              <a:tblPr/>
              <a:tblGrid>
                <a:gridCol w="3522608">
                  <a:extLst>
                    <a:ext uri="{9D8B030D-6E8A-4147-A177-3AD203B41FA5}">
                      <a16:colId xmlns:a16="http://schemas.microsoft.com/office/drawing/2014/main" val="2747216743"/>
                    </a:ext>
                  </a:extLst>
                </a:gridCol>
                <a:gridCol w="2082070">
                  <a:extLst>
                    <a:ext uri="{9D8B030D-6E8A-4147-A177-3AD203B41FA5}">
                      <a16:colId xmlns:a16="http://schemas.microsoft.com/office/drawing/2014/main" val="1980972607"/>
                    </a:ext>
                  </a:extLst>
                </a:gridCol>
                <a:gridCol w="2012086">
                  <a:extLst>
                    <a:ext uri="{9D8B030D-6E8A-4147-A177-3AD203B41FA5}">
                      <a16:colId xmlns:a16="http://schemas.microsoft.com/office/drawing/2014/main" val="30441273"/>
                    </a:ext>
                  </a:extLst>
                </a:gridCol>
              </a:tblGrid>
              <a:tr h="382971">
                <a:tc gridSpan="3">
                  <a:txBody>
                    <a:bodyPr/>
                    <a:lstStyle/>
                    <a:p>
                      <a:pPr algn="ctr" fontAlgn="b">
                        <a:buNone/>
                      </a:pPr>
                      <a:r>
                        <a:rPr lang="en-US" sz="1800" b="1" i="0" u="none" strike="noStrike">
                          <a:solidFill>
                            <a:schemeClr val="bg2"/>
                          </a:solidFill>
                          <a:effectLst/>
                          <a:latin typeface="Calibri"/>
                        </a:rPr>
                        <a:t>Type of Repair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51346593"/>
                  </a:ext>
                </a:extLst>
              </a:tr>
              <a:tr h="382971">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1" i="0" u="none" strike="noStrike">
                          <a:solidFill>
                            <a:schemeClr val="bg2"/>
                          </a:solidFill>
                          <a:effectLst/>
                          <a:latin typeface="Aptos Narrow"/>
                        </a:rPr>
                        <a:t>Sugarbaker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1" i="0" u="none" strike="noStrike">
                          <a:solidFill>
                            <a:schemeClr val="bg2"/>
                          </a:solidFill>
                          <a:effectLst/>
                          <a:latin typeface="Aptos Narrow"/>
                        </a:rPr>
                        <a:t>Keyhole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10929829"/>
                  </a:ext>
                </a:extLst>
              </a:tr>
              <a:tr h="382971">
                <a:tc>
                  <a:txBody>
                    <a:bodyPr/>
                    <a:lstStyle/>
                    <a:p>
                      <a:pPr algn="l" fontAlgn="b">
                        <a:buNone/>
                      </a:pPr>
                      <a:r>
                        <a:rPr lang="en-US" sz="1800" b="1" i="0" u="none" strike="noStrike">
                          <a:solidFill>
                            <a:schemeClr val="bg2"/>
                          </a:solidFill>
                          <a:effectLst/>
                          <a:latin typeface="Calibri"/>
                        </a:rPr>
                        <a:t>Creatinine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45072785"/>
                  </a:ext>
                </a:extLst>
              </a:tr>
              <a:tr h="382971">
                <a:tc>
                  <a:txBody>
                    <a:bodyPr/>
                    <a:lstStyle/>
                    <a:p>
                      <a:pPr algn="l" fontAlgn="b">
                        <a:buNone/>
                      </a:pPr>
                      <a:r>
                        <a:rPr lang="en-US" sz="1800" b="0" i="0" u="none" strike="noStrike">
                          <a:solidFill>
                            <a:schemeClr val="bg2"/>
                          </a:solidFill>
                          <a:effectLst/>
                          <a:latin typeface="Aptos Narrow"/>
                        </a:rPr>
                        <a:t>Median </a:t>
                      </a:r>
                      <a:r>
                        <a:rPr lang="el-GR" sz="1800" b="0" i="0" u="none" strike="noStrike">
                          <a:solidFill>
                            <a:schemeClr val="bg2"/>
                          </a:solidFill>
                          <a:effectLst/>
                          <a:latin typeface="Aptos Narrow"/>
                        </a:rPr>
                        <a:t>Δ </a:t>
                      </a:r>
                      <a:r>
                        <a:rPr lang="en-US" sz="1800" b="0" i="0" u="none" strike="noStrike">
                          <a:solidFill>
                            <a:schemeClr val="bg2"/>
                          </a:solidFill>
                          <a:effectLst/>
                          <a:latin typeface="Aptos Narrow"/>
                        </a:rPr>
                        <a:t>Op Creatinine (IQR)</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-0.22 (-0.25, -0.01)</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-0.14 (-0.26, 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33185376"/>
                  </a:ext>
                </a:extLst>
              </a:tr>
              <a:tr h="382971">
                <a:tc>
                  <a:txBody>
                    <a:bodyPr/>
                    <a:lstStyle/>
                    <a:p>
                      <a:pPr algn="l" fontAlgn="b">
                        <a:buNone/>
                      </a:pPr>
                      <a:r>
                        <a:rPr lang="en-US" sz="1800" b="0" i="0" u="none" strike="noStrike">
                          <a:solidFill>
                            <a:schemeClr val="bg2"/>
                          </a:solidFill>
                          <a:effectLst/>
                          <a:latin typeface="Aptos Narrow"/>
                        </a:rPr>
                        <a:t>Median </a:t>
                      </a:r>
                      <a:r>
                        <a:rPr lang="el-GR" sz="1800" b="0" i="0" u="none" strike="noStrike">
                          <a:solidFill>
                            <a:schemeClr val="bg2"/>
                          </a:solidFill>
                          <a:effectLst/>
                          <a:latin typeface="Aptos Narrow"/>
                        </a:rPr>
                        <a:t>Δ 2</a:t>
                      </a:r>
                      <a:r>
                        <a:rPr lang="en-US" sz="1800" b="0" i="0" u="none" strike="noStrike">
                          <a:solidFill>
                            <a:schemeClr val="bg2"/>
                          </a:solidFill>
                          <a:effectLst/>
                          <a:latin typeface="Aptos Narrow"/>
                        </a:rPr>
                        <a:t>y Creatinine (IQR)</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0.05 (-0.12, 0.33)</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0.01 (-0.1, 0.21)</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62227178"/>
                  </a:ext>
                </a:extLst>
              </a:tr>
              <a:tr h="382971">
                <a:tc>
                  <a:txBody>
                    <a:bodyPr/>
                    <a:lstStyle/>
                    <a:p>
                      <a:pPr algn="l" fontAlgn="b">
                        <a:buNone/>
                      </a:pPr>
                      <a:r>
                        <a:rPr lang="en-US" sz="1800" b="1" i="0" u="none" strike="noStrike">
                          <a:solidFill>
                            <a:schemeClr val="bg2"/>
                          </a:solidFill>
                          <a:effectLst/>
                          <a:latin typeface="Calibri"/>
                        </a:rPr>
                        <a:t>Hydronephrosis at 2 years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45554316"/>
                  </a:ext>
                </a:extLst>
              </a:tr>
              <a:tr h="382971">
                <a:tc>
                  <a:txBody>
                    <a:bodyPr/>
                    <a:lstStyle/>
                    <a:p>
                      <a:pPr algn="l" fontAlgn="b">
                        <a:buNone/>
                      </a:pPr>
                      <a:r>
                        <a:rPr lang="en-US" sz="1800" b="0" i="0" u="none" strike="noStrike">
                          <a:solidFill>
                            <a:schemeClr val="bg2"/>
                          </a:solidFill>
                          <a:effectLst/>
                          <a:latin typeface="Aptos Narrow"/>
                        </a:rPr>
                        <a:t>Worsened</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2/20 (10%)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1/24 (4%)</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06841428"/>
                  </a:ext>
                </a:extLst>
              </a:tr>
              <a:tr h="382971">
                <a:tc>
                  <a:txBody>
                    <a:bodyPr/>
                    <a:lstStyle/>
                    <a:p>
                      <a:pPr algn="l" fontAlgn="b">
                        <a:buNone/>
                      </a:pPr>
                      <a:r>
                        <a:rPr lang="en-US" sz="1800" b="0" i="0" u="none" strike="noStrike">
                          <a:solidFill>
                            <a:schemeClr val="bg2"/>
                          </a:solidFill>
                          <a:effectLst/>
                          <a:latin typeface="Aptos Narrow"/>
                        </a:rPr>
                        <a:t>Stable</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14/20 (70%)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20/24 (83%)</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3283329"/>
                  </a:ext>
                </a:extLst>
              </a:tr>
              <a:tr h="382971">
                <a:tc>
                  <a:txBody>
                    <a:bodyPr/>
                    <a:lstStyle/>
                    <a:p>
                      <a:pPr algn="l" fontAlgn="b">
                        <a:buNone/>
                      </a:pPr>
                      <a:r>
                        <a:rPr lang="en-US" sz="1800" b="0" i="0" u="none" strike="noStrike">
                          <a:solidFill>
                            <a:schemeClr val="bg2"/>
                          </a:solidFill>
                          <a:effectLst/>
                          <a:latin typeface="Aptos Narrow"/>
                        </a:rPr>
                        <a:t>Improved</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4/20 (20%)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3/24 (13%)</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3496163"/>
                  </a:ext>
                </a:extLst>
              </a:tr>
              <a:tr h="702113">
                <a:tc>
                  <a:txBody>
                    <a:bodyPr/>
                    <a:lstStyle/>
                    <a:p>
                      <a:pPr algn="l" fontAlgn="b">
                        <a:buNone/>
                      </a:pPr>
                      <a:r>
                        <a:rPr lang="en-US" sz="1800" b="0" i="0" u="none" strike="noStrike">
                          <a:solidFill>
                            <a:schemeClr val="bg2"/>
                          </a:solidFill>
                          <a:effectLst/>
                          <a:latin typeface="Aptos Narrow"/>
                        </a:rPr>
                        <a:t>Need for urologic procedure at 2y (decompression)</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3/20 (15%)</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3/24 (13%)</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85272940"/>
                  </a:ext>
                </a:extLst>
              </a:tr>
              <a:tr h="382971">
                <a:tc>
                  <a:txBody>
                    <a:bodyPr/>
                    <a:lstStyle/>
                    <a:p>
                      <a:pPr algn="l" fontAlgn="b">
                        <a:buNone/>
                      </a:pPr>
                      <a:r>
                        <a:rPr lang="en-US" sz="1800" b="1" i="0" u="none" strike="noStrike">
                          <a:solidFill>
                            <a:schemeClr val="bg2"/>
                          </a:solidFill>
                          <a:effectLst/>
                          <a:latin typeface="Calibri"/>
                        </a:rPr>
                        <a:t>Procedural Outcomes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33392866"/>
                  </a:ext>
                </a:extLst>
              </a:tr>
              <a:tr h="382971">
                <a:tc>
                  <a:txBody>
                    <a:bodyPr/>
                    <a:lstStyle/>
                    <a:p>
                      <a:pPr algn="l" fontAlgn="b">
                        <a:buNone/>
                      </a:pPr>
                      <a:r>
                        <a:rPr lang="en-US" sz="1800" b="0" i="0" u="none" strike="noStrike">
                          <a:solidFill>
                            <a:schemeClr val="bg2"/>
                          </a:solidFill>
                          <a:effectLst/>
                          <a:latin typeface="Aptos Narrow"/>
                        </a:rPr>
                        <a:t>Reoperation at 2 years</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2/20 (10%)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4/24 (17%)</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92885436"/>
                  </a:ext>
                </a:extLst>
              </a:tr>
              <a:tr h="382971">
                <a:tc>
                  <a:txBody>
                    <a:bodyPr/>
                    <a:lstStyle/>
                    <a:p>
                      <a:pPr algn="l" fontAlgn="b">
                        <a:buNone/>
                      </a:pPr>
                      <a:r>
                        <a:rPr lang="en-US" sz="1800" b="0" i="0" u="none" strike="noStrike">
                          <a:solidFill>
                            <a:schemeClr val="bg2"/>
                          </a:solidFill>
                          <a:effectLst/>
                          <a:latin typeface="Aptos Narrow"/>
                        </a:rPr>
                        <a:t>Recurrence at 2 years</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3/20 (15%)</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9/24 (37.5%)</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36087121"/>
                  </a:ext>
                </a:extLst>
              </a:tr>
            </a:tbl>
          </a:graphicData>
        </a:graphic>
      </p:graphicFrame>
    </p:spTree>
    <p:extLst>
      <p:ext uri="{BB962C8B-B14F-4D97-AF65-F5344CB8AC3E}">
        <p14:creationId xmlns:p14="http://schemas.microsoft.com/office/powerpoint/2010/main" val="1086477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3"/>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11"/>
                                        </p:tgtEl>
                                        <p:attrNameLst>
                                          <p:attrName>style.visibility</p:attrName>
                                        </p:attrNameLst>
                                      </p:cBhvr>
                                      <p:to>
                                        <p:strVal val="hidden"/>
                                      </p:to>
                                    </p:set>
                                  </p:childTnLst>
                                </p:cTn>
                              </p:par>
                              <p:par>
                                <p:cTn id="23" presetID="1" presetClass="exit" presetSubtype="0" fill="hold" nodeType="withEffect">
                                  <p:stCondLst>
                                    <p:cond delay="0"/>
                                  </p:stCondLst>
                                  <p:childTnLst>
                                    <p:set>
                                      <p:cBhvr>
                                        <p:cTn id="24" dur="1" fill="hold">
                                          <p:stCondLst>
                                            <p:cond delay="0"/>
                                          </p:stCondLst>
                                        </p:cTn>
                                        <p:tgtEl>
                                          <p:spTgt spid="8"/>
                                        </p:tgtEl>
                                        <p:attrNameLst>
                                          <p:attrName>style.visibility</p:attrName>
                                        </p:attrNameLst>
                                      </p:cBhvr>
                                      <p:to>
                                        <p:strVal val="hidden"/>
                                      </p:to>
                                    </p:set>
                                  </p:childTnLst>
                                </p:cTn>
                              </p:par>
                              <p:par>
                                <p:cTn id="25" presetID="1" presetClass="exit" presetSubtype="0" fill="hold" grpId="1" nodeType="withEffect">
                                  <p:stCondLst>
                                    <p:cond delay="0"/>
                                  </p:stCondLst>
                                  <p:childTnLst>
                                    <p:set>
                                      <p:cBhvr>
                                        <p:cTn id="26" dur="1" fill="hold">
                                          <p:stCondLst>
                                            <p:cond delay="0"/>
                                          </p:stCondLst>
                                        </p:cTn>
                                        <p:tgtEl>
                                          <p:spTgt spid="10"/>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11" grpId="0" animBg="1"/>
      <p:bldP spid="11"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FEC41-3B24-6737-ECA2-275BE43A8DEA}"/>
              </a:ext>
            </a:extLst>
          </p:cNvPr>
          <p:cNvSpPr>
            <a:spLocks noGrp="1"/>
          </p:cNvSpPr>
          <p:nvPr>
            <p:ph type="title"/>
          </p:nvPr>
        </p:nvSpPr>
        <p:spPr/>
        <p:txBody>
          <a:bodyPr/>
          <a:lstStyle/>
          <a:p>
            <a:r>
              <a:rPr lang="en-US"/>
              <a:t>Discussion Points: </a:t>
            </a:r>
          </a:p>
        </p:txBody>
      </p:sp>
      <p:sp>
        <p:nvSpPr>
          <p:cNvPr id="3" name="Content Placeholder 2">
            <a:extLst>
              <a:ext uri="{FF2B5EF4-FFF2-40B4-BE49-F238E27FC236}">
                <a16:creationId xmlns:a16="http://schemas.microsoft.com/office/drawing/2014/main" id="{E838DB03-55F1-93C5-AAC3-988BAC8C0B24}"/>
              </a:ext>
            </a:extLst>
          </p:cNvPr>
          <p:cNvSpPr>
            <a:spLocks noGrp="1"/>
          </p:cNvSpPr>
          <p:nvPr>
            <p:ph idx="1"/>
          </p:nvPr>
        </p:nvSpPr>
        <p:spPr/>
        <p:txBody>
          <a:bodyPr vert="horz" lIns="91440" tIns="45720" rIns="91440" bIns="45720" rtlCol="0" anchor="t">
            <a:noAutofit/>
          </a:bodyPr>
          <a:lstStyle/>
          <a:p>
            <a:r>
              <a:rPr lang="en-US" sz="2400"/>
              <a:t>27% rate of recurrence at 2 years: </a:t>
            </a:r>
          </a:p>
          <a:p>
            <a:pPr lvl="1"/>
            <a:r>
              <a:rPr lang="en-US" sz="2400"/>
              <a:t>Synthetic mesh: 6/34 (18%) at 2 years</a:t>
            </a:r>
          </a:p>
          <a:p>
            <a:pPr lvl="2">
              <a:buFont typeface="Wingdings" panose="020B0604020202020204" pitchFamily="34" charset="0"/>
              <a:buChar char="§"/>
            </a:pPr>
            <a:r>
              <a:rPr lang="en-US" sz="2000">
                <a:latin typeface="Arial"/>
                <a:cs typeface="Arial"/>
              </a:rPr>
              <a:t>Synthetic SB: 3/19 (16%)</a:t>
            </a:r>
          </a:p>
          <a:p>
            <a:pPr lvl="2">
              <a:buFont typeface="Wingdings" panose="020B0604020202020204" pitchFamily="34" charset="0"/>
              <a:buChar char="§"/>
            </a:pPr>
            <a:r>
              <a:rPr lang="en-US" sz="2000">
                <a:latin typeface="Arial"/>
                <a:cs typeface="Arial"/>
              </a:rPr>
              <a:t>Synthetic KH: 3/15 (20%)</a:t>
            </a:r>
          </a:p>
          <a:p>
            <a:pPr lvl="1"/>
            <a:r>
              <a:rPr lang="en-US" sz="2400"/>
              <a:t>Suggests that biologic mesh may have higher rates of recurrence – consistent with our data in press</a:t>
            </a:r>
          </a:p>
          <a:p>
            <a:r>
              <a:rPr lang="en-US" sz="2400">
                <a:latin typeface="Arial"/>
                <a:cs typeface="Arial"/>
              </a:rPr>
              <a:t>Urologic procedures 14%:</a:t>
            </a:r>
            <a:endParaRPr lang="en-US" sz="2400"/>
          </a:p>
          <a:p>
            <a:pPr lvl="1"/>
            <a:r>
              <a:rPr lang="en-US" sz="2000">
                <a:latin typeface="Arial"/>
                <a:cs typeface="Arial"/>
              </a:rPr>
              <a:t>3/6 due to stones</a:t>
            </a:r>
            <a:endParaRPr lang="en-US" sz="2000" dirty="0">
              <a:latin typeface="Arial"/>
              <a:cs typeface="Arial"/>
            </a:endParaRPr>
          </a:p>
          <a:p>
            <a:pPr lvl="1"/>
            <a:r>
              <a:rPr lang="en-US" sz="2000">
                <a:latin typeface="Arial"/>
                <a:cs typeface="Arial"/>
              </a:rPr>
              <a:t>2/6 associated with ureteral revision</a:t>
            </a:r>
            <a:endParaRPr lang="en-US" sz="2000" dirty="0">
              <a:latin typeface="Arial"/>
              <a:cs typeface="Arial"/>
            </a:endParaRPr>
          </a:p>
          <a:p>
            <a:pPr lvl="1"/>
            <a:r>
              <a:rPr lang="en-US" sz="2000">
                <a:latin typeface="Arial"/>
                <a:cs typeface="Arial"/>
              </a:rPr>
              <a:t>1/6 due to technical error with keyhole mesh</a:t>
            </a:r>
            <a:endParaRPr lang="en-US" sz="2000" dirty="0">
              <a:latin typeface="Arial"/>
              <a:cs typeface="Arial"/>
            </a:endParaRPr>
          </a:p>
          <a:p>
            <a:r>
              <a:rPr lang="en-US" sz="2400">
                <a:latin typeface="Arial"/>
                <a:cs typeface="Arial"/>
              </a:rPr>
              <a:t>7% rate of hydronephrosis</a:t>
            </a:r>
            <a:endParaRPr lang="en-US" sz="2400"/>
          </a:p>
          <a:p>
            <a:pPr lvl="1"/>
            <a:r>
              <a:rPr lang="en-US" sz="2400"/>
              <a:t>2.3% appeared to be clinically significant, without urolithiasis </a:t>
            </a:r>
            <a:endParaRPr lang="en-US" sz="2800"/>
          </a:p>
          <a:p>
            <a:pPr lvl="1"/>
            <a:endParaRPr lang="en-US"/>
          </a:p>
        </p:txBody>
      </p:sp>
    </p:spTree>
    <p:extLst>
      <p:ext uri="{BB962C8B-B14F-4D97-AF65-F5344CB8AC3E}">
        <p14:creationId xmlns:p14="http://schemas.microsoft.com/office/powerpoint/2010/main" val="16412513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6AB77-2758-AAEE-EBD9-FBB0DE3405B4}"/>
              </a:ext>
            </a:extLst>
          </p:cNvPr>
          <p:cNvSpPr>
            <a:spLocks noGrp="1"/>
          </p:cNvSpPr>
          <p:nvPr>
            <p:ph type="title"/>
          </p:nvPr>
        </p:nvSpPr>
        <p:spPr/>
        <p:txBody>
          <a:bodyPr/>
          <a:lstStyle/>
          <a:p>
            <a:r>
              <a:rPr lang="en-US" dirty="0">
                <a:latin typeface="Arial"/>
                <a:cs typeface="Arial"/>
              </a:rPr>
              <a:t>Conclusions</a:t>
            </a:r>
            <a:endParaRPr lang="en-US" dirty="0"/>
          </a:p>
        </p:txBody>
      </p:sp>
      <p:sp>
        <p:nvSpPr>
          <p:cNvPr id="3" name="Content Placeholder 2">
            <a:extLst>
              <a:ext uri="{FF2B5EF4-FFF2-40B4-BE49-F238E27FC236}">
                <a16:creationId xmlns:a16="http://schemas.microsoft.com/office/drawing/2014/main" id="{632F47D3-45BB-FF73-8D59-44D9E6B0403F}"/>
              </a:ext>
            </a:extLst>
          </p:cNvPr>
          <p:cNvSpPr>
            <a:spLocks noGrp="1"/>
          </p:cNvSpPr>
          <p:nvPr>
            <p:ph idx="1"/>
          </p:nvPr>
        </p:nvSpPr>
        <p:spPr/>
        <p:txBody>
          <a:bodyPr vert="horz" lIns="91440" tIns="45720" rIns="91440" bIns="45720" rtlCol="0" anchor="t">
            <a:noAutofit/>
          </a:bodyPr>
          <a:lstStyle/>
          <a:p>
            <a:r>
              <a:rPr lang="en-US" sz="3200" dirty="0" err="1">
                <a:latin typeface="Arial"/>
                <a:cs typeface="Arial"/>
              </a:rPr>
              <a:t>Retromuscular</a:t>
            </a:r>
            <a:r>
              <a:rPr lang="en-US" sz="3200" dirty="0">
                <a:latin typeface="Arial"/>
                <a:cs typeface="Arial"/>
              </a:rPr>
              <a:t> TAR repair in setting of urinary diversion conduits does not have harmful effect on renal function</a:t>
            </a:r>
          </a:p>
          <a:p>
            <a:r>
              <a:rPr lang="en-US" sz="3200" dirty="0">
                <a:latin typeface="Arial"/>
                <a:cs typeface="Arial"/>
              </a:rPr>
              <a:t>Use of biologic mesh may be associated with higher rates of recurrence</a:t>
            </a:r>
            <a:endParaRPr lang="en-US" sz="3200" dirty="0"/>
          </a:p>
          <a:p>
            <a:r>
              <a:rPr lang="en-US" sz="3200">
                <a:latin typeface="Arial"/>
                <a:cs typeface="Arial"/>
              </a:rPr>
              <a:t>Mesh-related complications are </a:t>
            </a:r>
            <a:r>
              <a:rPr lang="en-US" sz="3200" err="1">
                <a:latin typeface="Arial"/>
                <a:cs typeface="Arial"/>
              </a:rPr>
              <a:t>uncom</a:t>
            </a:r>
            <a:r>
              <a:rPr lang="en-US" sz="3200">
                <a:latin typeface="Arial"/>
                <a:cs typeface="Arial"/>
              </a:rPr>
              <a:t>mon</a:t>
            </a:r>
            <a:endParaRPr lang="en-US" sz="3200" dirty="0"/>
          </a:p>
          <a:p>
            <a:pPr marL="0" indent="0">
              <a:buNone/>
            </a:pPr>
            <a:endParaRPr lang="en-US" sz="3200" dirty="0"/>
          </a:p>
          <a:p>
            <a:endParaRPr lang="en-US"/>
          </a:p>
        </p:txBody>
      </p:sp>
    </p:spTree>
    <p:extLst>
      <p:ext uri="{BB962C8B-B14F-4D97-AF65-F5344CB8AC3E}">
        <p14:creationId xmlns:p14="http://schemas.microsoft.com/office/powerpoint/2010/main" val="4979659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1400"/>
              <a:t>[1] </a:t>
            </a:r>
            <a:r>
              <a:rPr lang="en-US" sz="1400">
                <a:hlinkClick r:id="rId2"/>
              </a:rPr>
              <a:t>https://bladdercancercanada.org/en/urinary-diversion-options-after-bladder-removal/</a:t>
            </a:r>
            <a:endParaRPr lang="en-US" sz="1400"/>
          </a:p>
          <a:p>
            <a:pPr marL="0" indent="0">
              <a:buNone/>
            </a:pPr>
            <a:r>
              <a:rPr lang="en-US" sz="1400"/>
              <a:t>[2] Lin-Brande M, Nazemi A, Pearce SM, Thompson ER, Ashrafi AN, </a:t>
            </a:r>
            <a:r>
              <a:rPr lang="en-US" sz="1400" err="1"/>
              <a:t>Djaladat</a:t>
            </a:r>
            <a:r>
              <a:rPr lang="en-US" sz="1400"/>
              <a:t> H, Schuckman A, Daneshmand S. Assessing trends in urinary diversion after radical cystectomy for bladder cancer in the United States. </a:t>
            </a:r>
            <a:r>
              <a:rPr lang="en-US" sz="1400" i="1" err="1"/>
              <a:t>Urol</a:t>
            </a:r>
            <a:r>
              <a:rPr lang="en-US" sz="1400" i="1"/>
              <a:t> Oncol</a:t>
            </a:r>
            <a:r>
              <a:rPr lang="en-US" sz="1400"/>
              <a:t>. 2019;37(3):180.e1-180.e9. doi:10.1016/j.urolonc.2018.11.003</a:t>
            </a:r>
          </a:p>
          <a:p>
            <a:pPr marL="0" indent="0">
              <a:buNone/>
            </a:pPr>
            <a:r>
              <a:rPr lang="en-US" sz="1400"/>
              <a:t>[3] Donahue, T. F., &amp; Bochner, B. H. (2016). Parastomal hernias after radical cystectomy and ileal conduit diversion. Investigative and clinical urology, 57(4), 240–248. https://doi.org/10.4111/icu.2016.57.4.240 </a:t>
            </a:r>
          </a:p>
          <a:p>
            <a:pPr marL="0" indent="0">
              <a:buNone/>
            </a:pPr>
            <a:r>
              <a:rPr lang="en-US" sz="1400"/>
              <a:t>[4] Narang, S. K., Alam, N. N., </a:t>
            </a:r>
            <a:r>
              <a:rPr lang="en-US" sz="1400" err="1"/>
              <a:t>Campain</a:t>
            </a:r>
            <a:r>
              <a:rPr lang="en-US" sz="1400"/>
              <a:t>, N. J., Pathak, S., McGrath, J. S., Daniels, I. R., &amp; Smart, N. J. (2017). Parastomal hernia following cystectomy and ileal conduit urinary diversion: a systematic review. Hernia : the journal of hernias and abdominal wall surgery, 21(2), 163–175. https://doi.org/10.1007/s10029-016-1561-z </a:t>
            </a:r>
          </a:p>
          <a:p>
            <a:pPr marL="0" indent="0">
              <a:buNone/>
            </a:pPr>
            <a:r>
              <a:rPr lang="en-US" sz="1400"/>
              <a:t>[5] Rezaee, M. E., </a:t>
            </a:r>
            <a:r>
              <a:rPr lang="en-US" sz="1400" err="1"/>
              <a:t>Goldwag</a:t>
            </a:r>
            <a:r>
              <a:rPr lang="en-US" sz="1400"/>
              <a:t>, J. L., Goddard, B., </a:t>
            </a:r>
            <a:r>
              <a:rPr lang="en-US" sz="1400" err="1"/>
              <a:t>Bihrle</a:t>
            </a:r>
            <a:r>
              <a:rPr lang="en-US" sz="1400"/>
              <a:t> Iii, W., </a:t>
            </a:r>
            <a:r>
              <a:rPr lang="en-US" sz="1400" err="1"/>
              <a:t>Viazmenski</a:t>
            </a:r>
            <a:r>
              <a:rPr lang="en-US" sz="1400"/>
              <a:t>, A., Wilson, M. Z., &amp; </a:t>
            </a:r>
            <a:r>
              <a:rPr lang="en-US" sz="1400" err="1"/>
              <a:t>Seigne</a:t>
            </a:r>
            <a:r>
              <a:rPr lang="en-US" sz="1400"/>
              <a:t>, J. D. (2020). Parastomal hernia development after cystectomy and ileal conduit for bladder cancer: results from the Dartmouth ileal conduit enhancement (DICE) project. The Canadian journal of urology, 27(5), 10369–10377. </a:t>
            </a:r>
          </a:p>
          <a:p>
            <a:pPr marL="0" indent="0">
              <a:buNone/>
            </a:pPr>
            <a:r>
              <a:rPr lang="en-US" sz="1400"/>
              <a:t>[6] Haque, T. F., </a:t>
            </a:r>
            <a:r>
              <a:rPr lang="en-US" sz="1400" err="1"/>
              <a:t>Ghoreifi</a:t>
            </a:r>
            <a:r>
              <a:rPr lang="en-US" sz="1400"/>
              <a:t>, A., </a:t>
            </a:r>
            <a:r>
              <a:rPr lang="en-US" sz="1400" err="1"/>
              <a:t>Sheybaee</a:t>
            </a:r>
            <a:r>
              <a:rPr lang="en-US" sz="1400"/>
              <a:t> Moghaddam, F., Kaneko, M., Ginsberg, D., Sotelo, R., Gill, I., Desai, M., Aron, M., Schuckman, A., Daneshmand, S., &amp; </a:t>
            </a:r>
            <a:r>
              <a:rPr lang="en-US" sz="1400" err="1"/>
              <a:t>Djaladat</a:t>
            </a:r>
            <a:r>
              <a:rPr lang="en-US" sz="1400"/>
              <a:t>, H. (2024). Perioperative and extended outcomes of patients undergoing parastomal hernia repair following cystectomy and ileal conduit. World journal of urology, 42(1), 482. https://doi.org/10.1007/s00345-024-05123-w </a:t>
            </a:r>
          </a:p>
        </p:txBody>
      </p:sp>
      <p:sp>
        <p:nvSpPr>
          <p:cNvPr id="2" name="Title 1"/>
          <p:cNvSpPr>
            <a:spLocks noGrp="1"/>
          </p:cNvSpPr>
          <p:nvPr>
            <p:ph type="title"/>
          </p:nvPr>
        </p:nvSpPr>
        <p:spPr/>
        <p:txBody>
          <a:bodyPr/>
          <a:lstStyle/>
          <a:p>
            <a:r>
              <a:rPr lang="en-US"/>
              <a:t>References: </a:t>
            </a:r>
          </a:p>
        </p:txBody>
      </p:sp>
    </p:spTree>
    <p:extLst>
      <p:ext uri="{BB962C8B-B14F-4D97-AF65-F5344CB8AC3E}">
        <p14:creationId xmlns:p14="http://schemas.microsoft.com/office/powerpoint/2010/main" val="26098655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8491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E428857-D1D3-D0EC-70A2-08880DD4B3C9}"/>
              </a:ext>
            </a:extLst>
          </p:cNvPr>
          <p:cNvPicPr>
            <a:picLocks noChangeAspect="1"/>
          </p:cNvPicPr>
          <p:nvPr/>
        </p:nvPicPr>
        <p:blipFill>
          <a:blip r:embed="rId2"/>
          <a:stretch>
            <a:fillRect/>
          </a:stretch>
        </p:blipFill>
        <p:spPr>
          <a:xfrm>
            <a:off x="2459957" y="613360"/>
            <a:ext cx="6921166" cy="5791701"/>
          </a:xfrm>
          <a:prstGeom prst="rect">
            <a:avLst/>
          </a:prstGeom>
        </p:spPr>
      </p:pic>
    </p:spTree>
    <p:extLst>
      <p:ext uri="{BB962C8B-B14F-4D97-AF65-F5344CB8AC3E}">
        <p14:creationId xmlns:p14="http://schemas.microsoft.com/office/powerpoint/2010/main" val="24435325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21A0B8-08BF-6FC8-3163-012C1E3EA4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88FF2C-880C-7F4A-3ABB-A240A97F4FF4}"/>
              </a:ext>
            </a:extLst>
          </p:cNvPr>
          <p:cNvSpPr>
            <a:spLocks noGrp="1"/>
          </p:cNvSpPr>
          <p:nvPr>
            <p:ph type="title"/>
          </p:nvPr>
        </p:nvSpPr>
        <p:spPr/>
        <p:txBody>
          <a:bodyPr/>
          <a:lstStyle/>
          <a:p>
            <a:r>
              <a:rPr lang="en-US"/>
              <a:t>Combined Results</a:t>
            </a:r>
          </a:p>
        </p:txBody>
      </p:sp>
      <p:graphicFrame>
        <p:nvGraphicFramePr>
          <p:cNvPr id="11" name="Table 10">
            <a:extLst>
              <a:ext uri="{FF2B5EF4-FFF2-40B4-BE49-F238E27FC236}">
                <a16:creationId xmlns:a16="http://schemas.microsoft.com/office/drawing/2014/main" id="{DB02A338-A03B-9831-A0FC-6F696A050482}"/>
              </a:ext>
            </a:extLst>
          </p:cNvPr>
          <p:cNvGraphicFramePr>
            <a:graphicFrameLocks noGrp="1"/>
          </p:cNvGraphicFramePr>
          <p:nvPr/>
        </p:nvGraphicFramePr>
        <p:xfrm>
          <a:off x="1143000" y="1848684"/>
          <a:ext cx="3022600" cy="2990015"/>
        </p:xfrm>
        <a:graphic>
          <a:graphicData uri="http://schemas.openxmlformats.org/drawingml/2006/table">
            <a:tbl>
              <a:tblPr/>
              <a:tblGrid>
                <a:gridCol w="1964213">
                  <a:extLst>
                    <a:ext uri="{9D8B030D-6E8A-4147-A177-3AD203B41FA5}">
                      <a16:colId xmlns:a16="http://schemas.microsoft.com/office/drawing/2014/main" val="435909740"/>
                    </a:ext>
                  </a:extLst>
                </a:gridCol>
                <a:gridCol w="1058387">
                  <a:extLst>
                    <a:ext uri="{9D8B030D-6E8A-4147-A177-3AD203B41FA5}">
                      <a16:colId xmlns:a16="http://schemas.microsoft.com/office/drawing/2014/main" val="2422821877"/>
                    </a:ext>
                  </a:extLst>
                </a:gridCol>
              </a:tblGrid>
              <a:tr h="235283">
                <a:tc gridSpan="2">
                  <a:txBody>
                    <a:bodyPr/>
                    <a:lstStyle/>
                    <a:p>
                      <a:pPr algn="ctr" fontAlgn="b">
                        <a:buNone/>
                      </a:pPr>
                      <a:r>
                        <a:rPr lang="en-US" sz="1100" b="1" i="0" u="none" strike="noStrike">
                          <a:solidFill>
                            <a:srgbClr val="000000"/>
                          </a:solidFill>
                          <a:effectLst/>
                          <a:latin typeface="Aptos Narrow" panose="020B0004020202020204" pitchFamily="34" charset="0"/>
                        </a:rPr>
                        <a:t>Demographic Characteristics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505023736"/>
                  </a:ext>
                </a:extLst>
              </a:tr>
              <a:tr h="229561">
                <a:tc>
                  <a:txBody>
                    <a:bodyPr/>
                    <a:lstStyle/>
                    <a:p>
                      <a:pPr algn="l" fontAlgn="b">
                        <a:buNone/>
                      </a:pPr>
                      <a:r>
                        <a:rPr lang="en-US" sz="1100" b="1" i="0" u="none" strike="noStrike">
                          <a:solidFill>
                            <a:srgbClr val="000000"/>
                          </a:solidFill>
                          <a:effectLst/>
                          <a:latin typeface="Calibri" panose="020F0502020204030204" pitchFamily="34" charset="0"/>
                        </a:rPr>
                        <a:t>Gender: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ptos Narrow" panose="020B00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39505671"/>
                  </a:ext>
                </a:extLst>
              </a:tr>
              <a:tr h="229561">
                <a:tc>
                  <a:txBody>
                    <a:bodyPr/>
                    <a:lstStyle/>
                    <a:p>
                      <a:pPr algn="l" fontAlgn="b">
                        <a:buNone/>
                      </a:pPr>
                      <a:r>
                        <a:rPr lang="en-US" sz="1100" b="0" i="0" u="none" strike="noStrike">
                          <a:solidFill>
                            <a:srgbClr val="000000"/>
                          </a:solidFill>
                          <a:effectLst/>
                          <a:latin typeface="Aptos Narrow" panose="020B0004020202020204" pitchFamily="34" charset="0"/>
                        </a:rPr>
                        <a:t>Male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100" b="0" i="0" u="none" strike="noStrike">
                          <a:solidFill>
                            <a:srgbClr val="000000"/>
                          </a:solidFill>
                          <a:effectLst/>
                          <a:latin typeface="Aptos Narrow" panose="020B0004020202020204" pitchFamily="34" charset="0"/>
                        </a:rPr>
                        <a:t>28/49 (57%)</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51035545"/>
                  </a:ext>
                </a:extLst>
              </a:tr>
              <a:tr h="229561">
                <a:tc>
                  <a:txBody>
                    <a:bodyPr/>
                    <a:lstStyle/>
                    <a:p>
                      <a:pPr algn="l" fontAlgn="b">
                        <a:buNone/>
                      </a:pPr>
                      <a:r>
                        <a:rPr lang="en-US" sz="1100" b="0" i="0" u="none" strike="noStrike">
                          <a:solidFill>
                            <a:srgbClr val="000000"/>
                          </a:solidFill>
                          <a:effectLst/>
                          <a:latin typeface="Aptos Narrow" panose="020B0004020202020204" pitchFamily="34" charset="0"/>
                        </a:rPr>
                        <a:t>Female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100" b="0" i="0" u="none" strike="noStrike">
                          <a:solidFill>
                            <a:srgbClr val="000000"/>
                          </a:solidFill>
                          <a:effectLst/>
                          <a:latin typeface="Aptos Narrow" panose="020B0004020202020204" pitchFamily="34" charset="0"/>
                        </a:rPr>
                        <a:t>21/49 (43%)</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58531667"/>
                  </a:ext>
                </a:extLst>
              </a:tr>
              <a:tr h="229561">
                <a:tc>
                  <a:txBody>
                    <a:bodyPr/>
                    <a:lstStyle/>
                    <a:p>
                      <a:pPr algn="l" fontAlgn="b">
                        <a:buNone/>
                      </a:pPr>
                      <a:r>
                        <a:rPr lang="en-US" sz="1100" b="1" i="0" u="none" strike="noStrike">
                          <a:solidFill>
                            <a:srgbClr val="000000"/>
                          </a:solidFill>
                          <a:effectLst/>
                          <a:latin typeface="Calibri" panose="020F0502020204030204" pitchFamily="34" charset="0"/>
                        </a:rPr>
                        <a:t>Median Age (IQR)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100" b="0" i="0" u="none" strike="noStrike">
                          <a:solidFill>
                            <a:srgbClr val="000000"/>
                          </a:solidFill>
                          <a:effectLst/>
                          <a:latin typeface="Aptos Narrow" panose="020B0004020202020204" pitchFamily="34" charset="0"/>
                        </a:rPr>
                        <a:t>70.5 (62, 78)</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29167984"/>
                  </a:ext>
                </a:extLst>
              </a:tr>
              <a:tr h="229561">
                <a:tc>
                  <a:txBody>
                    <a:bodyPr/>
                    <a:lstStyle/>
                    <a:p>
                      <a:pPr algn="l" fontAlgn="b">
                        <a:buNone/>
                      </a:pPr>
                      <a:r>
                        <a:rPr lang="en-US" sz="1100" b="1" i="0" u="none" strike="noStrike">
                          <a:solidFill>
                            <a:srgbClr val="000000"/>
                          </a:solidFill>
                          <a:effectLst/>
                          <a:latin typeface="Calibri" panose="020F0502020204030204" pitchFamily="34" charset="0"/>
                        </a:rPr>
                        <a:t>ASA Class (IQR)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100" b="0" i="0" u="none" strike="noStrike">
                          <a:solidFill>
                            <a:srgbClr val="000000"/>
                          </a:solidFill>
                          <a:effectLst/>
                          <a:latin typeface="Aptos Narrow" panose="020B0004020202020204" pitchFamily="34" charset="0"/>
                        </a:rPr>
                        <a:t>3 (2, 3)</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01108908"/>
                  </a:ext>
                </a:extLst>
              </a:tr>
              <a:tr h="229561">
                <a:tc>
                  <a:txBody>
                    <a:bodyPr/>
                    <a:lstStyle/>
                    <a:p>
                      <a:pPr algn="l" fontAlgn="b">
                        <a:buNone/>
                      </a:pPr>
                      <a:r>
                        <a:rPr lang="en-US" sz="1100" b="1" i="0" u="none" strike="noStrike">
                          <a:solidFill>
                            <a:srgbClr val="000000"/>
                          </a:solidFill>
                          <a:effectLst/>
                          <a:latin typeface="Calibri" panose="020F0502020204030204" pitchFamily="34" charset="0"/>
                        </a:rPr>
                        <a:t>BMI (IQR)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100" b="0" i="0" u="none" strike="noStrike">
                          <a:solidFill>
                            <a:srgbClr val="000000"/>
                          </a:solidFill>
                          <a:effectLst/>
                          <a:latin typeface="Aptos Narrow" panose="020B0004020202020204" pitchFamily="34" charset="0"/>
                        </a:rPr>
                        <a:t>30 (27.9, 35.1)</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92992704"/>
                  </a:ext>
                </a:extLst>
              </a:tr>
              <a:tr h="229561">
                <a:tc>
                  <a:txBody>
                    <a:bodyPr/>
                    <a:lstStyle/>
                    <a:p>
                      <a:pPr algn="l" fontAlgn="b">
                        <a:buNone/>
                      </a:pPr>
                      <a:r>
                        <a:rPr lang="en-US" sz="1100" b="1" i="0" u="none" strike="noStrike">
                          <a:solidFill>
                            <a:srgbClr val="000000"/>
                          </a:solidFill>
                          <a:effectLst/>
                          <a:latin typeface="Calibri" panose="020F0502020204030204" pitchFamily="34" charset="0"/>
                        </a:rPr>
                        <a:t>Comorbid Condition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ptos Narrow" panose="020B00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57360401"/>
                  </a:ext>
                </a:extLst>
              </a:tr>
              <a:tr h="229561">
                <a:tc>
                  <a:txBody>
                    <a:bodyPr/>
                    <a:lstStyle/>
                    <a:p>
                      <a:pPr algn="l" fontAlgn="b">
                        <a:buNone/>
                      </a:pPr>
                      <a:r>
                        <a:rPr lang="en-US" sz="1100" b="0" i="0" u="none" strike="noStrike">
                          <a:solidFill>
                            <a:srgbClr val="000000"/>
                          </a:solidFill>
                          <a:effectLst/>
                          <a:latin typeface="Calibri" panose="020F0502020204030204" pitchFamily="34" charset="0"/>
                        </a:rPr>
                        <a:t>Hypertension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100" b="0" i="0" u="none" strike="noStrike">
                          <a:solidFill>
                            <a:srgbClr val="000000"/>
                          </a:solidFill>
                          <a:effectLst/>
                          <a:latin typeface="Aptos Narrow" panose="020B0004020202020204" pitchFamily="34" charset="0"/>
                        </a:rPr>
                        <a:t>33/49 (67%)</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32238665"/>
                  </a:ext>
                </a:extLst>
              </a:tr>
              <a:tr h="229561">
                <a:tc>
                  <a:txBody>
                    <a:bodyPr/>
                    <a:lstStyle/>
                    <a:p>
                      <a:pPr algn="l" fontAlgn="b">
                        <a:buNone/>
                      </a:pPr>
                      <a:r>
                        <a:rPr lang="en-US" sz="1100" b="0" i="0" u="none" strike="noStrike">
                          <a:solidFill>
                            <a:srgbClr val="000000"/>
                          </a:solidFill>
                          <a:effectLst/>
                          <a:latin typeface="Calibri" panose="020F0502020204030204" pitchFamily="34" charset="0"/>
                        </a:rPr>
                        <a:t>Diabetes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100" b="0" i="0" u="none" strike="noStrike">
                          <a:solidFill>
                            <a:srgbClr val="000000"/>
                          </a:solidFill>
                          <a:effectLst/>
                          <a:latin typeface="Aptos Narrow" panose="020B0004020202020204" pitchFamily="34" charset="0"/>
                        </a:rPr>
                        <a:t>8/49 (16%)</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09620925"/>
                  </a:ext>
                </a:extLst>
              </a:tr>
              <a:tr h="229561">
                <a:tc>
                  <a:txBody>
                    <a:bodyPr/>
                    <a:lstStyle/>
                    <a:p>
                      <a:pPr algn="l" fontAlgn="b">
                        <a:buNone/>
                      </a:pPr>
                      <a:r>
                        <a:rPr lang="en-US" sz="1100" b="0" i="0" u="none" strike="noStrike">
                          <a:solidFill>
                            <a:srgbClr val="000000"/>
                          </a:solidFill>
                          <a:effectLst/>
                          <a:latin typeface="Calibri" panose="020F0502020204030204" pitchFamily="34" charset="0"/>
                        </a:rPr>
                        <a:t>COPD</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100" b="0" i="0" u="none" strike="noStrike">
                          <a:solidFill>
                            <a:srgbClr val="000000"/>
                          </a:solidFill>
                          <a:effectLst/>
                          <a:latin typeface="Aptos Narrow" panose="020B0004020202020204" pitchFamily="34" charset="0"/>
                        </a:rPr>
                        <a:t>8/49 (16%)</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39669976"/>
                  </a:ext>
                </a:extLst>
              </a:tr>
              <a:tr h="229561">
                <a:tc>
                  <a:txBody>
                    <a:bodyPr/>
                    <a:lstStyle/>
                    <a:p>
                      <a:pPr algn="l" fontAlgn="b">
                        <a:buNone/>
                      </a:pPr>
                      <a:r>
                        <a:rPr lang="en-US" sz="1100" b="0" i="0" u="none" strike="noStrike">
                          <a:solidFill>
                            <a:srgbClr val="000000"/>
                          </a:solidFill>
                          <a:effectLst/>
                          <a:latin typeface="Calibri" panose="020F0502020204030204" pitchFamily="34" charset="0"/>
                        </a:rPr>
                        <a:t>Active tobacco use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100" b="0" i="0" u="none" strike="noStrike">
                          <a:solidFill>
                            <a:srgbClr val="000000"/>
                          </a:solidFill>
                          <a:effectLst/>
                          <a:latin typeface="Aptos Narrow" panose="020B0004020202020204" pitchFamily="34" charset="0"/>
                        </a:rPr>
                        <a:t>0/49 (0%)</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98708543"/>
                  </a:ext>
                </a:extLst>
              </a:tr>
              <a:tr h="229561">
                <a:tc>
                  <a:txBody>
                    <a:bodyPr/>
                    <a:lstStyle/>
                    <a:p>
                      <a:pPr algn="l" fontAlgn="b">
                        <a:buNone/>
                      </a:pPr>
                      <a:r>
                        <a:rPr lang="en-US" sz="1100" b="1" i="0" u="none" strike="noStrike">
                          <a:solidFill>
                            <a:srgbClr val="000000"/>
                          </a:solidFill>
                          <a:effectLst/>
                          <a:latin typeface="Calibri" panose="020F0502020204030204" pitchFamily="34" charset="0"/>
                        </a:rPr>
                        <a:t>Preoperative use of steroids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100" b="0" i="0" u="none" strike="noStrike">
                          <a:solidFill>
                            <a:srgbClr val="000000"/>
                          </a:solidFill>
                          <a:effectLst/>
                          <a:latin typeface="Aptos Narrow" panose="020B0004020202020204" pitchFamily="34" charset="0"/>
                        </a:rPr>
                        <a:t>3/49 (6%)</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56057104"/>
                  </a:ext>
                </a:extLst>
              </a:tr>
            </a:tbl>
          </a:graphicData>
        </a:graphic>
      </p:graphicFrame>
      <p:graphicFrame>
        <p:nvGraphicFramePr>
          <p:cNvPr id="12" name="Table 11">
            <a:extLst>
              <a:ext uri="{FF2B5EF4-FFF2-40B4-BE49-F238E27FC236}">
                <a16:creationId xmlns:a16="http://schemas.microsoft.com/office/drawing/2014/main" id="{C523B05B-6ECE-06B1-549C-47B08F45E53D}"/>
              </a:ext>
            </a:extLst>
          </p:cNvPr>
          <p:cNvGraphicFramePr>
            <a:graphicFrameLocks noGrp="1"/>
          </p:cNvGraphicFramePr>
          <p:nvPr/>
        </p:nvGraphicFramePr>
        <p:xfrm>
          <a:off x="4457700" y="1828800"/>
          <a:ext cx="3022600" cy="3009901"/>
        </p:xfrm>
        <a:graphic>
          <a:graphicData uri="http://schemas.openxmlformats.org/drawingml/2006/table">
            <a:tbl>
              <a:tblPr/>
              <a:tblGrid>
                <a:gridCol w="1964213">
                  <a:extLst>
                    <a:ext uri="{9D8B030D-6E8A-4147-A177-3AD203B41FA5}">
                      <a16:colId xmlns:a16="http://schemas.microsoft.com/office/drawing/2014/main" val="3637911451"/>
                    </a:ext>
                  </a:extLst>
                </a:gridCol>
                <a:gridCol w="1058387">
                  <a:extLst>
                    <a:ext uri="{9D8B030D-6E8A-4147-A177-3AD203B41FA5}">
                      <a16:colId xmlns:a16="http://schemas.microsoft.com/office/drawing/2014/main" val="2753500254"/>
                    </a:ext>
                  </a:extLst>
                </a:gridCol>
              </a:tblGrid>
              <a:tr h="274321">
                <a:tc gridSpan="2">
                  <a:txBody>
                    <a:bodyPr/>
                    <a:lstStyle/>
                    <a:p>
                      <a:pPr algn="ctr" fontAlgn="b">
                        <a:buNone/>
                      </a:pPr>
                      <a:r>
                        <a:rPr lang="en-US" sz="1100" b="1" i="0" u="none" strike="noStrike">
                          <a:solidFill>
                            <a:srgbClr val="000000"/>
                          </a:solidFill>
                          <a:effectLst/>
                          <a:latin typeface="Aptos Narrow" panose="020B0004020202020204" pitchFamily="34" charset="0"/>
                        </a:rPr>
                        <a:t>Operative Characteristics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2564688270"/>
                  </a:ext>
                </a:extLst>
              </a:tr>
              <a:tr h="227965">
                <a:tc>
                  <a:txBody>
                    <a:bodyPr/>
                    <a:lstStyle/>
                    <a:p>
                      <a:pPr algn="l" fontAlgn="b">
                        <a:buNone/>
                      </a:pPr>
                      <a:r>
                        <a:rPr lang="en-US" sz="1100" b="1" i="0" u="none" strike="noStrike">
                          <a:solidFill>
                            <a:srgbClr val="000000"/>
                          </a:solidFill>
                          <a:effectLst/>
                          <a:latin typeface="Calibri" panose="020F0502020204030204" pitchFamily="34" charset="0"/>
                        </a:rPr>
                        <a:t>Prior mesh repair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100" b="0" i="0" u="none" strike="noStrike">
                          <a:solidFill>
                            <a:srgbClr val="000000"/>
                          </a:solidFill>
                          <a:effectLst/>
                          <a:latin typeface="Aptos Narrow" panose="020B0004020202020204" pitchFamily="34" charset="0"/>
                        </a:rPr>
                        <a:t>21/49 (43%)</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39256931"/>
                  </a:ext>
                </a:extLst>
              </a:tr>
              <a:tr h="227965">
                <a:tc>
                  <a:txBody>
                    <a:bodyPr/>
                    <a:lstStyle/>
                    <a:p>
                      <a:pPr algn="l" fontAlgn="b">
                        <a:buNone/>
                      </a:pPr>
                      <a:r>
                        <a:rPr lang="en-US" sz="1100" b="1" i="0" u="none" strike="noStrike">
                          <a:solidFill>
                            <a:srgbClr val="000000"/>
                          </a:solidFill>
                          <a:effectLst/>
                          <a:latin typeface="Calibri" panose="020F0502020204030204" pitchFamily="34" charset="0"/>
                        </a:rPr>
                        <a:t>Stoma type: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ptos Narrow" panose="020B00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16721365"/>
                  </a:ext>
                </a:extLst>
              </a:tr>
              <a:tr h="227965">
                <a:tc>
                  <a:txBody>
                    <a:bodyPr/>
                    <a:lstStyle/>
                    <a:p>
                      <a:pPr algn="l" fontAlgn="b">
                        <a:buNone/>
                      </a:pPr>
                      <a:r>
                        <a:rPr lang="en-US" sz="1100" b="0" i="0" u="none" strike="noStrike">
                          <a:solidFill>
                            <a:srgbClr val="000000"/>
                          </a:solidFill>
                          <a:effectLst/>
                          <a:latin typeface="Aptos Narrow" panose="020B0004020202020204" pitchFamily="34" charset="0"/>
                        </a:rPr>
                        <a:t>Ileal conduit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100" b="0" i="0" u="none" strike="noStrike">
                          <a:solidFill>
                            <a:srgbClr val="000000"/>
                          </a:solidFill>
                          <a:effectLst/>
                          <a:latin typeface="Aptos Narrow" panose="020B0004020202020204" pitchFamily="34" charset="0"/>
                        </a:rPr>
                        <a:t>43/49 (88%)</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36996709"/>
                  </a:ext>
                </a:extLst>
              </a:tr>
              <a:tr h="227965">
                <a:tc>
                  <a:txBody>
                    <a:bodyPr/>
                    <a:lstStyle/>
                    <a:p>
                      <a:pPr algn="l" fontAlgn="b">
                        <a:buNone/>
                      </a:pPr>
                      <a:r>
                        <a:rPr lang="en-US" sz="1100" b="0" i="0" u="none" strike="noStrike">
                          <a:solidFill>
                            <a:srgbClr val="000000"/>
                          </a:solidFill>
                          <a:effectLst/>
                          <a:latin typeface="Aptos Narrow" panose="020B0004020202020204" pitchFamily="34" charset="0"/>
                        </a:rPr>
                        <a:t>Indiana pouch</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100" b="0" i="0" u="none" strike="noStrike">
                          <a:solidFill>
                            <a:srgbClr val="000000"/>
                          </a:solidFill>
                          <a:effectLst/>
                          <a:latin typeface="Aptos Narrow" panose="020B0004020202020204" pitchFamily="34" charset="0"/>
                        </a:rPr>
                        <a:t>6/49 (12%)</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03229250"/>
                  </a:ext>
                </a:extLst>
              </a:tr>
              <a:tr h="227965">
                <a:tc>
                  <a:txBody>
                    <a:bodyPr/>
                    <a:lstStyle/>
                    <a:p>
                      <a:pPr algn="l" fontAlgn="b">
                        <a:buNone/>
                      </a:pPr>
                      <a:r>
                        <a:rPr lang="en-US" sz="1100" b="1" i="0" u="none" strike="noStrike">
                          <a:solidFill>
                            <a:srgbClr val="000000"/>
                          </a:solidFill>
                          <a:effectLst/>
                          <a:latin typeface="Calibri" panose="020F0502020204030204" pitchFamily="34" charset="0"/>
                        </a:rPr>
                        <a:t>Hernia type: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ptos Narrow" panose="020B00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44933149"/>
                  </a:ext>
                </a:extLst>
              </a:tr>
              <a:tr h="227965">
                <a:tc>
                  <a:txBody>
                    <a:bodyPr/>
                    <a:lstStyle/>
                    <a:p>
                      <a:pPr algn="l" fontAlgn="b">
                        <a:buNone/>
                      </a:pPr>
                      <a:r>
                        <a:rPr lang="en-US" sz="1100" b="0" i="0" u="none" strike="noStrike">
                          <a:solidFill>
                            <a:srgbClr val="000000"/>
                          </a:solidFill>
                          <a:effectLst/>
                          <a:latin typeface="Calibri" panose="020F0502020204030204" pitchFamily="34" charset="0"/>
                        </a:rPr>
                        <a:t>Ventral only</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100" b="0" i="0" u="none" strike="noStrike">
                          <a:solidFill>
                            <a:srgbClr val="000000"/>
                          </a:solidFill>
                          <a:effectLst/>
                          <a:latin typeface="Aptos Narrow" panose="020B0004020202020204" pitchFamily="34" charset="0"/>
                        </a:rPr>
                        <a:t>5/49 (10%)</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79229638"/>
                  </a:ext>
                </a:extLst>
              </a:tr>
              <a:tr h="227965">
                <a:tc>
                  <a:txBody>
                    <a:bodyPr/>
                    <a:lstStyle/>
                    <a:p>
                      <a:pPr algn="l" fontAlgn="b">
                        <a:buNone/>
                      </a:pPr>
                      <a:r>
                        <a:rPr lang="en-US" sz="1100" b="0" i="0" u="none" strike="noStrike">
                          <a:solidFill>
                            <a:srgbClr val="000000"/>
                          </a:solidFill>
                          <a:effectLst/>
                          <a:latin typeface="Calibri" panose="020F0502020204030204" pitchFamily="34" charset="0"/>
                        </a:rPr>
                        <a:t>Parastomal only</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100" b="0" i="0" u="none" strike="noStrike">
                          <a:solidFill>
                            <a:srgbClr val="000000"/>
                          </a:solidFill>
                          <a:effectLst/>
                          <a:latin typeface="Aptos Narrow" panose="020B0004020202020204" pitchFamily="34" charset="0"/>
                        </a:rPr>
                        <a:t>8/49 (16%)</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12411035"/>
                  </a:ext>
                </a:extLst>
              </a:tr>
              <a:tr h="227965">
                <a:tc>
                  <a:txBody>
                    <a:bodyPr/>
                    <a:lstStyle/>
                    <a:p>
                      <a:pPr algn="l" fontAlgn="b">
                        <a:buNone/>
                      </a:pPr>
                      <a:r>
                        <a:rPr lang="en-US" sz="1100" b="0" i="0" u="none" strike="noStrike">
                          <a:solidFill>
                            <a:srgbClr val="000000"/>
                          </a:solidFill>
                          <a:effectLst/>
                          <a:latin typeface="Calibri" panose="020F0502020204030204" pitchFamily="34" charset="0"/>
                        </a:rPr>
                        <a:t>Parastomal and Ventral</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100" b="0" i="0" u="none" strike="noStrike">
                          <a:solidFill>
                            <a:srgbClr val="000000"/>
                          </a:solidFill>
                          <a:effectLst/>
                          <a:latin typeface="Aptos Narrow" panose="020B0004020202020204" pitchFamily="34" charset="0"/>
                        </a:rPr>
                        <a:t>36/49 (73%)</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40138165"/>
                  </a:ext>
                </a:extLst>
              </a:tr>
              <a:tr h="227965">
                <a:tc>
                  <a:txBody>
                    <a:bodyPr/>
                    <a:lstStyle/>
                    <a:p>
                      <a:pPr algn="l" fontAlgn="b">
                        <a:buNone/>
                      </a:pPr>
                      <a:r>
                        <a:rPr lang="en-US" sz="1100" b="1" i="0" u="none" strike="noStrike">
                          <a:solidFill>
                            <a:srgbClr val="000000"/>
                          </a:solidFill>
                          <a:effectLst/>
                          <a:latin typeface="Calibri" panose="020F0502020204030204" pitchFamily="34" charset="0"/>
                        </a:rPr>
                        <a:t>Revision: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ptos Narrow" panose="020B00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94231923"/>
                  </a:ext>
                </a:extLst>
              </a:tr>
              <a:tr h="227965">
                <a:tc>
                  <a:txBody>
                    <a:bodyPr/>
                    <a:lstStyle/>
                    <a:p>
                      <a:pPr algn="l" fontAlgn="b">
                        <a:buNone/>
                      </a:pPr>
                      <a:r>
                        <a:rPr lang="en-US" sz="1100" b="0" i="0" u="none" strike="noStrike">
                          <a:solidFill>
                            <a:srgbClr val="000000"/>
                          </a:solidFill>
                          <a:effectLst/>
                          <a:latin typeface="Aptos Narrow" panose="020B0004020202020204" pitchFamily="34" charset="0"/>
                        </a:rPr>
                        <a:t>Ostomy only</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100" b="0" i="0" u="none" strike="noStrike">
                          <a:solidFill>
                            <a:srgbClr val="000000"/>
                          </a:solidFill>
                          <a:effectLst/>
                          <a:latin typeface="Aptos Narrow" panose="020B0004020202020204" pitchFamily="34" charset="0"/>
                        </a:rPr>
                        <a:t>36/49 (73%)</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25126895"/>
                  </a:ext>
                </a:extLst>
              </a:tr>
              <a:tr h="227965">
                <a:tc>
                  <a:txBody>
                    <a:bodyPr/>
                    <a:lstStyle/>
                    <a:p>
                      <a:pPr algn="l" fontAlgn="b">
                        <a:buNone/>
                      </a:pPr>
                      <a:r>
                        <a:rPr lang="en-US" sz="1100" b="0" i="0" u="none" strike="noStrike">
                          <a:solidFill>
                            <a:srgbClr val="000000"/>
                          </a:solidFill>
                          <a:effectLst/>
                          <a:latin typeface="Aptos Narrow" panose="020B0004020202020204" pitchFamily="34" charset="0"/>
                        </a:rPr>
                        <a:t>Ureteral anastomoses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100" b="0" i="0" u="none" strike="noStrike">
                          <a:solidFill>
                            <a:srgbClr val="000000"/>
                          </a:solidFill>
                          <a:effectLst/>
                          <a:latin typeface="Aptos Narrow" panose="020B0004020202020204" pitchFamily="34" charset="0"/>
                        </a:rPr>
                        <a:t>7/49 (39%)</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89205044"/>
                  </a:ext>
                </a:extLst>
              </a:tr>
              <a:tr h="227965">
                <a:tc>
                  <a:txBody>
                    <a:bodyPr/>
                    <a:lstStyle/>
                    <a:p>
                      <a:pPr algn="l" fontAlgn="b">
                        <a:buNone/>
                      </a:pPr>
                      <a:r>
                        <a:rPr lang="en-US" sz="1100" b="1" i="0" u="none" strike="noStrike">
                          <a:solidFill>
                            <a:srgbClr val="000000"/>
                          </a:solidFill>
                          <a:effectLst/>
                          <a:latin typeface="Calibri" panose="020F0502020204030204" pitchFamily="34" charset="0"/>
                        </a:rPr>
                        <a:t>Median Hernia Width, cm (IQR)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100" b="0" i="0" u="none" strike="noStrike">
                          <a:solidFill>
                            <a:srgbClr val="000000"/>
                          </a:solidFill>
                          <a:effectLst/>
                          <a:latin typeface="Aptos Narrow" panose="020B0004020202020204" pitchFamily="34" charset="0"/>
                        </a:rPr>
                        <a:t>15 (12, 16)</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12292725"/>
                  </a:ext>
                </a:extLst>
              </a:tr>
            </a:tbl>
          </a:graphicData>
        </a:graphic>
      </p:graphicFrame>
      <p:graphicFrame>
        <p:nvGraphicFramePr>
          <p:cNvPr id="13" name="Table 12">
            <a:extLst>
              <a:ext uri="{FF2B5EF4-FFF2-40B4-BE49-F238E27FC236}">
                <a16:creationId xmlns:a16="http://schemas.microsoft.com/office/drawing/2014/main" id="{0C46F857-B60E-9D52-3EE1-FE0590368A5F}"/>
              </a:ext>
            </a:extLst>
          </p:cNvPr>
          <p:cNvGraphicFramePr>
            <a:graphicFrameLocks noGrp="1"/>
          </p:cNvGraphicFramePr>
          <p:nvPr/>
        </p:nvGraphicFramePr>
        <p:xfrm>
          <a:off x="7772400" y="1828800"/>
          <a:ext cx="3022600" cy="3009900"/>
        </p:xfrm>
        <a:graphic>
          <a:graphicData uri="http://schemas.openxmlformats.org/drawingml/2006/table">
            <a:tbl>
              <a:tblPr/>
              <a:tblGrid>
                <a:gridCol w="2063428">
                  <a:extLst>
                    <a:ext uri="{9D8B030D-6E8A-4147-A177-3AD203B41FA5}">
                      <a16:colId xmlns:a16="http://schemas.microsoft.com/office/drawing/2014/main" val="1189652833"/>
                    </a:ext>
                  </a:extLst>
                </a:gridCol>
                <a:gridCol w="959172">
                  <a:extLst>
                    <a:ext uri="{9D8B030D-6E8A-4147-A177-3AD203B41FA5}">
                      <a16:colId xmlns:a16="http://schemas.microsoft.com/office/drawing/2014/main" val="3378601637"/>
                    </a:ext>
                  </a:extLst>
                </a:gridCol>
              </a:tblGrid>
              <a:tr h="216446">
                <a:tc gridSpan="2">
                  <a:txBody>
                    <a:bodyPr/>
                    <a:lstStyle/>
                    <a:p>
                      <a:pPr algn="ctr" fontAlgn="b">
                        <a:buNone/>
                      </a:pPr>
                      <a:r>
                        <a:rPr lang="en-US" sz="1100" b="1" i="0" u="none" strike="noStrike">
                          <a:solidFill>
                            <a:srgbClr val="000000"/>
                          </a:solidFill>
                          <a:effectLst/>
                          <a:latin typeface="Calibri" panose="020F0502020204030204" pitchFamily="34" charset="0"/>
                        </a:rPr>
                        <a:t>Clinical Variable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2520599471"/>
                  </a:ext>
                </a:extLst>
              </a:tr>
              <a:tr h="216446">
                <a:tc>
                  <a:txBody>
                    <a:bodyPr/>
                    <a:lstStyle/>
                    <a:p>
                      <a:pPr algn="l" fontAlgn="b">
                        <a:buNone/>
                      </a:pPr>
                      <a:r>
                        <a:rPr lang="en-US" sz="1100" b="1" i="0" u="none" strike="noStrike">
                          <a:solidFill>
                            <a:srgbClr val="000000"/>
                          </a:solidFill>
                          <a:effectLst/>
                          <a:latin typeface="Calibri" panose="020F0502020204030204" pitchFamily="34" charset="0"/>
                        </a:rPr>
                        <a:t>Creatinine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ptos Narrow" panose="020B00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57234169"/>
                  </a:ext>
                </a:extLst>
              </a:tr>
              <a:tr h="379243">
                <a:tc>
                  <a:txBody>
                    <a:bodyPr/>
                    <a:lstStyle/>
                    <a:p>
                      <a:pPr algn="l" fontAlgn="b">
                        <a:buNone/>
                      </a:pPr>
                      <a:r>
                        <a:rPr lang="en-US" sz="1100" b="0" i="0" u="none" strike="noStrike">
                          <a:solidFill>
                            <a:srgbClr val="000000"/>
                          </a:solidFill>
                          <a:effectLst/>
                          <a:latin typeface="Aptos Narrow" panose="020B0004020202020204" pitchFamily="34" charset="0"/>
                        </a:rPr>
                        <a:t>Median </a:t>
                      </a:r>
                      <a:r>
                        <a:rPr lang="el-GR" sz="1100" b="0" i="0" u="none" strike="noStrike">
                          <a:solidFill>
                            <a:srgbClr val="000000"/>
                          </a:solidFill>
                          <a:effectLst/>
                          <a:latin typeface="Aptos Narrow" panose="020B0004020202020204" pitchFamily="34" charset="0"/>
                        </a:rPr>
                        <a:t>Δ </a:t>
                      </a:r>
                      <a:r>
                        <a:rPr lang="en-US" sz="1100" b="0" i="0" u="none" strike="noStrike">
                          <a:solidFill>
                            <a:srgbClr val="000000"/>
                          </a:solidFill>
                          <a:effectLst/>
                          <a:latin typeface="Aptos Narrow" panose="020B0004020202020204" pitchFamily="34" charset="0"/>
                        </a:rPr>
                        <a:t>Op Creatinine (IQR)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100" b="0" i="0" u="none" strike="noStrike">
                          <a:solidFill>
                            <a:srgbClr val="000000"/>
                          </a:solidFill>
                          <a:effectLst/>
                          <a:latin typeface="Aptos Narrow" panose="020B0004020202020204" pitchFamily="34" charset="0"/>
                        </a:rPr>
                        <a:t>-0.16 (-0.25, -0.02)</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09841801"/>
                  </a:ext>
                </a:extLst>
              </a:tr>
              <a:tr h="216446">
                <a:tc>
                  <a:txBody>
                    <a:bodyPr/>
                    <a:lstStyle/>
                    <a:p>
                      <a:pPr algn="l" fontAlgn="b">
                        <a:buNone/>
                      </a:pPr>
                      <a:r>
                        <a:rPr lang="en-US" sz="1100" b="0" i="0" u="none" strike="noStrike">
                          <a:solidFill>
                            <a:srgbClr val="000000"/>
                          </a:solidFill>
                          <a:effectLst/>
                          <a:latin typeface="Aptos Narrow" panose="020B0004020202020204" pitchFamily="34" charset="0"/>
                        </a:rPr>
                        <a:t>Median </a:t>
                      </a:r>
                      <a:r>
                        <a:rPr lang="el-GR" sz="1100" b="0" i="0" u="none" strike="noStrike">
                          <a:solidFill>
                            <a:srgbClr val="000000"/>
                          </a:solidFill>
                          <a:effectLst/>
                          <a:latin typeface="Aptos Narrow" panose="020B0004020202020204" pitchFamily="34" charset="0"/>
                        </a:rPr>
                        <a:t>Δ 2</a:t>
                      </a:r>
                      <a:r>
                        <a:rPr lang="en-US" sz="1100" b="0" i="0" u="none" strike="noStrike">
                          <a:solidFill>
                            <a:srgbClr val="000000"/>
                          </a:solidFill>
                          <a:effectLst/>
                          <a:latin typeface="Aptos Narrow" panose="020B0004020202020204" pitchFamily="34" charset="0"/>
                        </a:rPr>
                        <a:t>y Creatinine (IQR)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100" b="0" i="0" u="none" strike="noStrike">
                          <a:solidFill>
                            <a:srgbClr val="000000"/>
                          </a:solidFill>
                          <a:effectLst/>
                          <a:latin typeface="Aptos Narrow" panose="020B0004020202020204" pitchFamily="34" charset="0"/>
                        </a:rPr>
                        <a:t>0.02 (-0.11, 0.3)</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55818070"/>
                  </a:ext>
                </a:extLst>
              </a:tr>
              <a:tr h="216446">
                <a:tc>
                  <a:txBody>
                    <a:bodyPr/>
                    <a:lstStyle/>
                    <a:p>
                      <a:pPr algn="l" fontAlgn="b">
                        <a:buNone/>
                      </a:pPr>
                      <a:r>
                        <a:rPr lang="en-US" sz="1100" b="1" i="0" u="none" strike="noStrike">
                          <a:solidFill>
                            <a:srgbClr val="000000"/>
                          </a:solidFill>
                          <a:effectLst/>
                          <a:latin typeface="Calibri" panose="020F0502020204030204" pitchFamily="34" charset="0"/>
                        </a:rPr>
                        <a:t>Hydronephrosis at 2 years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ptos Narrow" panose="020B00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61029668"/>
                  </a:ext>
                </a:extLst>
              </a:tr>
              <a:tr h="216446">
                <a:tc>
                  <a:txBody>
                    <a:bodyPr/>
                    <a:lstStyle/>
                    <a:p>
                      <a:pPr algn="l" fontAlgn="b">
                        <a:buNone/>
                      </a:pPr>
                      <a:r>
                        <a:rPr lang="en-US" sz="1100" b="0" i="0" u="none" strike="noStrike">
                          <a:solidFill>
                            <a:srgbClr val="000000"/>
                          </a:solidFill>
                          <a:effectLst/>
                          <a:latin typeface="Aptos Narrow" panose="020B0004020202020204" pitchFamily="34" charset="0"/>
                        </a:rPr>
                        <a:t>Worsened</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100" b="0" i="0" u="none" strike="noStrike">
                          <a:solidFill>
                            <a:srgbClr val="000000"/>
                          </a:solidFill>
                          <a:effectLst/>
                          <a:latin typeface="Aptos Narrow" panose="020B0004020202020204" pitchFamily="34" charset="0"/>
                        </a:rPr>
                        <a:t>3/44 (7%)</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55280818"/>
                  </a:ext>
                </a:extLst>
              </a:tr>
              <a:tr h="216446">
                <a:tc>
                  <a:txBody>
                    <a:bodyPr/>
                    <a:lstStyle/>
                    <a:p>
                      <a:pPr algn="l" fontAlgn="b">
                        <a:buNone/>
                      </a:pPr>
                      <a:r>
                        <a:rPr lang="en-US" sz="1100" b="0" i="0" u="none" strike="noStrike">
                          <a:solidFill>
                            <a:srgbClr val="000000"/>
                          </a:solidFill>
                          <a:effectLst/>
                          <a:latin typeface="Aptos Narrow" panose="020B0004020202020204" pitchFamily="34" charset="0"/>
                        </a:rPr>
                        <a:t>Stable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100" b="0" i="0" u="none" strike="noStrike">
                          <a:solidFill>
                            <a:srgbClr val="000000"/>
                          </a:solidFill>
                          <a:effectLst/>
                          <a:latin typeface="Aptos Narrow" panose="020B0004020202020204" pitchFamily="34" charset="0"/>
                        </a:rPr>
                        <a:t>34/44 (77%)</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22292722"/>
                  </a:ext>
                </a:extLst>
              </a:tr>
              <a:tr h="216446">
                <a:tc>
                  <a:txBody>
                    <a:bodyPr/>
                    <a:lstStyle/>
                    <a:p>
                      <a:pPr algn="l" fontAlgn="b">
                        <a:buNone/>
                      </a:pPr>
                      <a:r>
                        <a:rPr lang="en-US" sz="1100" b="0" i="0" u="none" strike="noStrike">
                          <a:solidFill>
                            <a:srgbClr val="000000"/>
                          </a:solidFill>
                          <a:effectLst/>
                          <a:latin typeface="Aptos Narrow" panose="020B0004020202020204" pitchFamily="34" charset="0"/>
                        </a:rPr>
                        <a:t>Improved</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100" b="0" i="0" u="none" strike="noStrike">
                          <a:solidFill>
                            <a:srgbClr val="000000"/>
                          </a:solidFill>
                          <a:effectLst/>
                          <a:latin typeface="Aptos Narrow" panose="020B0004020202020204" pitchFamily="34" charset="0"/>
                        </a:rPr>
                        <a:t>7/44 (16%)</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1677805"/>
                  </a:ext>
                </a:extLst>
              </a:tr>
              <a:tr h="379243">
                <a:tc>
                  <a:txBody>
                    <a:bodyPr/>
                    <a:lstStyle/>
                    <a:p>
                      <a:pPr algn="l" fontAlgn="b">
                        <a:buNone/>
                      </a:pPr>
                      <a:r>
                        <a:rPr lang="en-US" sz="1100" b="0" i="0" u="none" strike="noStrike">
                          <a:solidFill>
                            <a:srgbClr val="000000"/>
                          </a:solidFill>
                          <a:effectLst/>
                          <a:latin typeface="Aptos Narrow" panose="020B0004020202020204" pitchFamily="34" charset="0"/>
                        </a:rPr>
                        <a:t>Need for urologic procedure at 2y (decompression)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100" b="0" i="0" u="none" strike="noStrike">
                          <a:solidFill>
                            <a:srgbClr val="000000"/>
                          </a:solidFill>
                          <a:effectLst/>
                          <a:latin typeface="Aptos Narrow" panose="020B0004020202020204" pitchFamily="34" charset="0"/>
                        </a:rPr>
                        <a:t>6/44 (14%)</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40274351"/>
                  </a:ext>
                </a:extLst>
              </a:tr>
              <a:tr h="216446">
                <a:tc>
                  <a:txBody>
                    <a:bodyPr/>
                    <a:lstStyle/>
                    <a:p>
                      <a:pPr algn="l" fontAlgn="b">
                        <a:buNone/>
                      </a:pPr>
                      <a:r>
                        <a:rPr lang="en-US" sz="1100" b="1" i="0" u="none" strike="noStrike">
                          <a:solidFill>
                            <a:srgbClr val="000000"/>
                          </a:solidFill>
                          <a:effectLst/>
                          <a:latin typeface="Calibri" panose="020F0502020204030204" pitchFamily="34" charset="0"/>
                        </a:rPr>
                        <a:t>Procedural Outcomes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ptos Narrow" panose="020B00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97343974"/>
                  </a:ext>
                </a:extLst>
              </a:tr>
              <a:tr h="216446">
                <a:tc>
                  <a:txBody>
                    <a:bodyPr/>
                    <a:lstStyle/>
                    <a:p>
                      <a:pPr algn="l" fontAlgn="b">
                        <a:buNone/>
                      </a:pPr>
                      <a:r>
                        <a:rPr lang="en-US" sz="1100" b="0" i="0" u="none" strike="noStrike">
                          <a:solidFill>
                            <a:srgbClr val="000000"/>
                          </a:solidFill>
                          <a:effectLst/>
                          <a:latin typeface="Aptos Narrow" panose="020B0004020202020204" pitchFamily="34" charset="0"/>
                        </a:rPr>
                        <a:t>Reoperation at 2 years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100" b="0" i="0" u="none" strike="noStrike">
                          <a:solidFill>
                            <a:srgbClr val="000000"/>
                          </a:solidFill>
                          <a:effectLst/>
                          <a:latin typeface="Aptos Narrow" panose="020B0004020202020204" pitchFamily="34" charset="0"/>
                        </a:rPr>
                        <a:t>6/44 (14%)</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8972812"/>
                  </a:ext>
                </a:extLst>
              </a:tr>
              <a:tr h="216446">
                <a:tc>
                  <a:txBody>
                    <a:bodyPr/>
                    <a:lstStyle/>
                    <a:p>
                      <a:pPr algn="l" fontAlgn="b">
                        <a:buNone/>
                      </a:pPr>
                      <a:r>
                        <a:rPr lang="en-US" sz="1100" b="0" i="0" u="none" strike="noStrike">
                          <a:solidFill>
                            <a:srgbClr val="000000"/>
                          </a:solidFill>
                          <a:effectLst/>
                          <a:latin typeface="Aptos Narrow" panose="020B0004020202020204" pitchFamily="34" charset="0"/>
                        </a:rPr>
                        <a:t>Recurrence at 2 years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100" b="0" i="0" u="none" strike="noStrike">
                          <a:solidFill>
                            <a:srgbClr val="000000"/>
                          </a:solidFill>
                          <a:effectLst/>
                          <a:latin typeface="Aptos Narrow" panose="020B0004020202020204" pitchFamily="34" charset="0"/>
                        </a:rPr>
                        <a:t>12/44 (27%)</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3737851"/>
                  </a:ext>
                </a:extLst>
              </a:tr>
            </a:tbl>
          </a:graphicData>
        </a:graphic>
      </p:graphicFrame>
    </p:spTree>
    <p:extLst>
      <p:ext uri="{BB962C8B-B14F-4D97-AF65-F5344CB8AC3E}">
        <p14:creationId xmlns:p14="http://schemas.microsoft.com/office/powerpoint/2010/main" val="143708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Disclosures</a:t>
            </a:r>
          </a:p>
        </p:txBody>
      </p:sp>
      <p:sp>
        <p:nvSpPr>
          <p:cNvPr id="3" name="Content Placeholder 2"/>
          <p:cNvSpPr>
            <a:spLocks noGrp="1"/>
          </p:cNvSpPr>
          <p:nvPr>
            <p:ph idx="1"/>
          </p:nvPr>
        </p:nvSpPr>
        <p:spPr/>
        <p:txBody>
          <a:bodyPr/>
          <a:lstStyle/>
          <a:p>
            <a:r>
              <a:rPr lang="en-US"/>
              <a:t>No relevant disclosures</a:t>
            </a:r>
          </a:p>
        </p:txBody>
      </p:sp>
    </p:spTree>
    <p:extLst>
      <p:ext uri="{BB962C8B-B14F-4D97-AF65-F5344CB8AC3E}">
        <p14:creationId xmlns:p14="http://schemas.microsoft.com/office/powerpoint/2010/main" val="24242688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A857FC-FA91-0A27-AD29-0F1EBD1BCE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07912F-EE4A-7B16-BB05-9086040E4D76}"/>
              </a:ext>
            </a:extLst>
          </p:cNvPr>
          <p:cNvSpPr>
            <a:spLocks noGrp="1"/>
          </p:cNvSpPr>
          <p:nvPr>
            <p:ph type="title"/>
          </p:nvPr>
        </p:nvSpPr>
        <p:spPr/>
        <p:txBody>
          <a:bodyPr/>
          <a:lstStyle/>
          <a:p>
            <a:r>
              <a:rPr lang="en-US"/>
              <a:t>Urinary Diversion: Brief Overview</a:t>
            </a:r>
          </a:p>
        </p:txBody>
      </p:sp>
      <p:pic>
        <p:nvPicPr>
          <p:cNvPr id="7" name="Content Placeholder 6">
            <a:extLst>
              <a:ext uri="{FF2B5EF4-FFF2-40B4-BE49-F238E27FC236}">
                <a16:creationId xmlns:a16="http://schemas.microsoft.com/office/drawing/2014/main" id="{9F3594C1-9DAD-43AA-48AE-62A6D0B8A186}"/>
              </a:ext>
            </a:extLst>
          </p:cNvPr>
          <p:cNvPicPr>
            <a:picLocks noGrp="1" noChangeAspect="1"/>
          </p:cNvPicPr>
          <p:nvPr>
            <p:ph idx="1"/>
          </p:nvPr>
        </p:nvPicPr>
        <p:blipFill>
          <a:blip r:embed="rId3"/>
          <a:stretch>
            <a:fillRect/>
          </a:stretch>
        </p:blipFill>
        <p:spPr>
          <a:xfrm>
            <a:off x="2085415" y="2381818"/>
            <a:ext cx="8021169" cy="3238952"/>
          </a:xfrm>
          <a:prstGeom prst="rect">
            <a:avLst/>
          </a:prstGeom>
        </p:spPr>
      </p:pic>
      <p:sp>
        <p:nvSpPr>
          <p:cNvPr id="9" name="Oval 8">
            <a:extLst>
              <a:ext uri="{FF2B5EF4-FFF2-40B4-BE49-F238E27FC236}">
                <a16:creationId xmlns:a16="http://schemas.microsoft.com/office/drawing/2014/main" id="{AC223D9A-6488-1131-C3EF-BB9840B54321}"/>
              </a:ext>
            </a:extLst>
          </p:cNvPr>
          <p:cNvSpPr/>
          <p:nvPr/>
        </p:nvSpPr>
        <p:spPr>
          <a:xfrm>
            <a:off x="1828800" y="2057400"/>
            <a:ext cx="2971800" cy="388620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A6B6EB3B-A465-93FE-4A5C-699E924A1CDD}"/>
              </a:ext>
            </a:extLst>
          </p:cNvPr>
          <p:cNvSpPr/>
          <p:nvPr/>
        </p:nvSpPr>
        <p:spPr>
          <a:xfrm>
            <a:off x="7543800" y="2059806"/>
            <a:ext cx="2971800" cy="388620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D942A642-9670-551D-5341-4A6E86F80EBD}"/>
              </a:ext>
            </a:extLst>
          </p:cNvPr>
          <p:cNvSpPr txBox="1"/>
          <p:nvPr/>
        </p:nvSpPr>
        <p:spPr>
          <a:xfrm>
            <a:off x="9972574" y="5535963"/>
            <a:ext cx="390625" cy="246221"/>
          </a:xfrm>
          <a:prstGeom prst="rect">
            <a:avLst/>
          </a:prstGeom>
          <a:noFill/>
        </p:spPr>
        <p:txBody>
          <a:bodyPr wrap="square" rtlCol="0">
            <a:spAutoFit/>
          </a:bodyPr>
          <a:lstStyle/>
          <a:p>
            <a:r>
              <a:rPr lang="en-US" sz="1000">
                <a:solidFill>
                  <a:schemeClr val="bg2"/>
                </a:solidFill>
              </a:rPr>
              <a:t>[1]</a:t>
            </a:r>
          </a:p>
        </p:txBody>
      </p:sp>
    </p:spTree>
    <p:extLst>
      <p:ext uri="{BB962C8B-B14F-4D97-AF65-F5344CB8AC3E}">
        <p14:creationId xmlns:p14="http://schemas.microsoft.com/office/powerpoint/2010/main" val="2349958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83381B-57CB-C7CA-2E0A-8F409AAFFE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8DA8E7-16BB-6291-04A2-F7FC11683822}"/>
              </a:ext>
            </a:extLst>
          </p:cNvPr>
          <p:cNvSpPr>
            <a:spLocks noGrp="1"/>
          </p:cNvSpPr>
          <p:nvPr>
            <p:ph type="title"/>
          </p:nvPr>
        </p:nvSpPr>
        <p:spPr/>
        <p:txBody>
          <a:bodyPr/>
          <a:lstStyle/>
          <a:p>
            <a:r>
              <a:rPr lang="en-US"/>
              <a:t>Scope</a:t>
            </a:r>
          </a:p>
        </p:txBody>
      </p:sp>
      <p:sp>
        <p:nvSpPr>
          <p:cNvPr id="3" name="Content Placeholder 2">
            <a:extLst>
              <a:ext uri="{FF2B5EF4-FFF2-40B4-BE49-F238E27FC236}">
                <a16:creationId xmlns:a16="http://schemas.microsoft.com/office/drawing/2014/main" id="{57637148-EA68-C8DB-4F52-E04213816308}"/>
              </a:ext>
            </a:extLst>
          </p:cNvPr>
          <p:cNvSpPr>
            <a:spLocks noGrp="1"/>
          </p:cNvSpPr>
          <p:nvPr>
            <p:ph idx="1"/>
          </p:nvPr>
        </p:nvSpPr>
        <p:spPr>
          <a:xfrm>
            <a:off x="762000" y="1536517"/>
            <a:ext cx="10515600" cy="4351338"/>
          </a:xfrm>
        </p:spPr>
        <p:txBody>
          <a:bodyPr vert="horz" lIns="91440" tIns="45720" rIns="91440" bIns="45720" rtlCol="0" anchor="t">
            <a:noAutofit/>
          </a:bodyPr>
          <a:lstStyle/>
          <a:p>
            <a:r>
              <a:rPr lang="en-US" sz="3200" dirty="0">
                <a:latin typeface="Arial"/>
                <a:cs typeface="Arial"/>
              </a:rPr>
              <a:t>~85,000 patients diagnosed with bladder cancer in 2025 in USA</a:t>
            </a:r>
            <a:r>
              <a:rPr lang="en-US" sz="1800" baseline="60000" dirty="0">
                <a:latin typeface="Arial"/>
                <a:cs typeface="Arial"/>
              </a:rPr>
              <a:t>2</a:t>
            </a:r>
          </a:p>
          <a:p>
            <a:r>
              <a:rPr lang="en-US" sz="3200" dirty="0">
                <a:latin typeface="Arial"/>
                <a:cs typeface="Arial"/>
              </a:rPr>
              <a:t>10,000 patients per year undergo radical cystectomy with urinary diversion</a:t>
            </a:r>
            <a:r>
              <a:rPr kumimoji="0" lang="en-US" sz="1800" b="0" i="0" u="none" strike="noStrike" kern="1200" cap="none" spc="0" normalizeH="0" baseline="60000" noProof="0" dirty="0">
                <a:ln>
                  <a:noFill/>
                </a:ln>
                <a:solidFill>
                  <a:srgbClr val="44546A"/>
                </a:solidFill>
                <a:effectLst/>
                <a:uLnTx/>
                <a:uFillTx/>
                <a:latin typeface="Arial"/>
                <a:cs typeface="Arial"/>
              </a:rPr>
              <a:t>2</a:t>
            </a:r>
            <a:endParaRPr lang="en-US" sz="3200" dirty="0">
              <a:latin typeface="Arial"/>
              <a:cs typeface="Arial"/>
            </a:endParaRPr>
          </a:p>
          <a:p>
            <a:r>
              <a:rPr lang="en-US" sz="3200" dirty="0">
                <a:latin typeface="Arial"/>
                <a:cs typeface="Arial"/>
              </a:rPr>
              <a:t>Parastomal hernias are common </a:t>
            </a:r>
          </a:p>
          <a:p>
            <a:pPr lvl="1"/>
            <a:r>
              <a:rPr lang="en-US" sz="2000" dirty="0">
                <a:latin typeface="Arial"/>
                <a:cs typeface="Arial"/>
              </a:rPr>
              <a:t>6%-68%, ~ 1/3 will undergo operative repair</a:t>
            </a:r>
            <a:r>
              <a:rPr lang="en-US" sz="2000" baseline="60000" dirty="0">
                <a:latin typeface="Arial"/>
                <a:cs typeface="Arial"/>
              </a:rPr>
              <a:t>3,4,5</a:t>
            </a:r>
          </a:p>
          <a:p>
            <a:pPr lvl="1"/>
            <a:r>
              <a:rPr kumimoji="0" lang="en-US" sz="2000" b="0" i="0" u="none" strike="noStrike" kern="1200" cap="none" spc="0" normalizeH="0" baseline="0" noProof="0" dirty="0">
                <a:ln>
                  <a:noFill/>
                </a:ln>
                <a:solidFill>
                  <a:srgbClr val="44546A"/>
                </a:solidFill>
                <a:effectLst/>
                <a:uLnTx/>
                <a:uFillTx/>
                <a:latin typeface="Arial"/>
                <a:cs typeface="Arial"/>
              </a:rPr>
              <a:t>General concerns: pain, GI obstruction, pouching</a:t>
            </a:r>
            <a:endParaRPr lang="en-US" sz="2000" b="0" i="0" u="none" strike="noStrike" kern="1200" cap="none" spc="0" normalizeH="0" baseline="0" noProof="0" dirty="0">
              <a:ln>
                <a:noFill/>
              </a:ln>
              <a:solidFill>
                <a:srgbClr val="44546A"/>
              </a:solidFill>
              <a:effectLst/>
              <a:uLnTx/>
              <a:uFillTx/>
              <a:latin typeface="Arial"/>
              <a:cs typeface="Arial"/>
            </a:endParaRPr>
          </a:p>
          <a:p>
            <a:pPr lvl="1"/>
            <a:r>
              <a:rPr lang="en-US" sz="2000" dirty="0" err="1">
                <a:solidFill>
                  <a:srgbClr val="44546A"/>
                </a:solidFill>
                <a:latin typeface="Arial"/>
                <a:cs typeface="Arial"/>
              </a:rPr>
              <a:t>Urostoma</a:t>
            </a:r>
            <a:r>
              <a:rPr lang="en-US" sz="2000" dirty="0">
                <a:solidFill>
                  <a:srgbClr val="44546A"/>
                </a:solidFill>
                <a:latin typeface="Arial"/>
                <a:cs typeface="Arial"/>
              </a:rPr>
              <a:t>-specific: renal function, need for urologic procedure</a:t>
            </a:r>
            <a:endParaRPr lang="en-US" sz="2000" baseline="60000" dirty="0">
              <a:latin typeface="Arial"/>
              <a:cs typeface="Arial"/>
            </a:endParaRPr>
          </a:p>
          <a:p>
            <a:r>
              <a:rPr lang="en-US" sz="3200" dirty="0">
                <a:latin typeface="Arial"/>
                <a:cs typeface="Arial"/>
              </a:rPr>
              <a:t>Recurrence of parastomal hernias – up to 50%</a:t>
            </a:r>
            <a:r>
              <a:rPr lang="en-US" sz="1800" baseline="60000" dirty="0">
                <a:latin typeface="Arial"/>
                <a:cs typeface="Arial"/>
              </a:rPr>
              <a:t>6</a:t>
            </a:r>
            <a:endParaRPr lang="en-US" sz="1800" dirty="0">
              <a:latin typeface="Arial"/>
              <a:cs typeface="Arial"/>
            </a:endParaRPr>
          </a:p>
        </p:txBody>
      </p:sp>
    </p:spTree>
    <p:extLst>
      <p:ext uri="{BB962C8B-B14F-4D97-AF65-F5344CB8AC3E}">
        <p14:creationId xmlns:p14="http://schemas.microsoft.com/office/powerpoint/2010/main" val="24303814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D00F4-222B-9EDB-5FDF-86EF4E80D1B4}"/>
              </a:ext>
            </a:extLst>
          </p:cNvPr>
          <p:cNvSpPr>
            <a:spLocks noGrp="1"/>
          </p:cNvSpPr>
          <p:nvPr>
            <p:ph type="title"/>
          </p:nvPr>
        </p:nvSpPr>
        <p:spPr/>
        <p:txBody>
          <a:bodyPr/>
          <a:lstStyle/>
          <a:p>
            <a:r>
              <a:rPr lang="en-US"/>
              <a:t>Contemporary Management</a:t>
            </a:r>
          </a:p>
        </p:txBody>
      </p:sp>
      <p:pic>
        <p:nvPicPr>
          <p:cNvPr id="17" name="Picture 16">
            <a:extLst>
              <a:ext uri="{FF2B5EF4-FFF2-40B4-BE49-F238E27FC236}">
                <a16:creationId xmlns:a16="http://schemas.microsoft.com/office/drawing/2014/main" id="{F778CD05-376E-A44C-DB69-5060D33A7041}"/>
              </a:ext>
            </a:extLst>
          </p:cNvPr>
          <p:cNvPicPr>
            <a:picLocks noChangeAspect="1"/>
          </p:cNvPicPr>
          <p:nvPr/>
        </p:nvPicPr>
        <p:blipFill>
          <a:blip r:embed="rId3"/>
          <a:stretch>
            <a:fillRect/>
          </a:stretch>
        </p:blipFill>
        <p:spPr>
          <a:xfrm>
            <a:off x="444416" y="1368563"/>
            <a:ext cx="5681890" cy="4787665"/>
          </a:xfrm>
          <a:prstGeom prst="rect">
            <a:avLst/>
          </a:prstGeom>
        </p:spPr>
      </p:pic>
      <p:sp>
        <p:nvSpPr>
          <p:cNvPr id="35" name="Rectangle 34">
            <a:extLst>
              <a:ext uri="{FF2B5EF4-FFF2-40B4-BE49-F238E27FC236}">
                <a16:creationId xmlns:a16="http://schemas.microsoft.com/office/drawing/2014/main" id="{D5318A94-DA6D-1823-8226-67D6D11B3FDD}"/>
              </a:ext>
            </a:extLst>
          </p:cNvPr>
          <p:cNvSpPr/>
          <p:nvPr/>
        </p:nvSpPr>
        <p:spPr>
          <a:xfrm>
            <a:off x="1779803" y="5511850"/>
            <a:ext cx="2741552" cy="103663"/>
          </a:xfrm>
          <a:prstGeom prst="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4A6ABA38-4B35-A676-AF63-81AE7B728009}"/>
              </a:ext>
            </a:extLst>
          </p:cNvPr>
          <p:cNvSpPr/>
          <p:nvPr/>
        </p:nvSpPr>
        <p:spPr>
          <a:xfrm>
            <a:off x="924140" y="4547257"/>
            <a:ext cx="821709" cy="164012"/>
          </a:xfrm>
          <a:prstGeom prst="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7B9C54B7-5A3B-D4F5-B134-B0798AACFCC3}"/>
              </a:ext>
            </a:extLst>
          </p:cNvPr>
          <p:cNvSpPr/>
          <p:nvPr/>
        </p:nvSpPr>
        <p:spPr>
          <a:xfrm>
            <a:off x="1046604" y="5225635"/>
            <a:ext cx="1049923" cy="150340"/>
          </a:xfrm>
          <a:prstGeom prst="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6" name="Group 45">
            <a:extLst>
              <a:ext uri="{FF2B5EF4-FFF2-40B4-BE49-F238E27FC236}">
                <a16:creationId xmlns:a16="http://schemas.microsoft.com/office/drawing/2014/main" id="{3A27CBB9-9184-B950-5CC8-AA399E34482C}"/>
              </a:ext>
            </a:extLst>
          </p:cNvPr>
          <p:cNvGrpSpPr/>
          <p:nvPr/>
        </p:nvGrpSpPr>
        <p:grpSpPr>
          <a:xfrm>
            <a:off x="3979229" y="1230574"/>
            <a:ext cx="3211977" cy="5096181"/>
            <a:chOff x="10625061" y="556898"/>
            <a:chExt cx="3286585" cy="5519523"/>
          </a:xfrm>
        </p:grpSpPr>
        <p:pic>
          <p:nvPicPr>
            <p:cNvPr id="43" name="Picture 42">
              <a:extLst>
                <a:ext uri="{FF2B5EF4-FFF2-40B4-BE49-F238E27FC236}">
                  <a16:creationId xmlns:a16="http://schemas.microsoft.com/office/drawing/2014/main" id="{B1941BF2-4260-AE40-2353-E8312660A758}"/>
                </a:ext>
              </a:extLst>
            </p:cNvPr>
            <p:cNvPicPr>
              <a:picLocks noChangeAspect="1"/>
            </p:cNvPicPr>
            <p:nvPr/>
          </p:nvPicPr>
          <p:blipFill>
            <a:blip r:embed="rId4"/>
            <a:stretch>
              <a:fillRect/>
            </a:stretch>
          </p:blipFill>
          <p:spPr>
            <a:xfrm>
              <a:off x="10625061" y="556898"/>
              <a:ext cx="3286585" cy="3820058"/>
            </a:xfrm>
            <a:prstGeom prst="rect">
              <a:avLst/>
            </a:prstGeom>
          </p:spPr>
        </p:pic>
        <p:pic>
          <p:nvPicPr>
            <p:cNvPr id="45" name="Picture 44">
              <a:extLst>
                <a:ext uri="{FF2B5EF4-FFF2-40B4-BE49-F238E27FC236}">
                  <a16:creationId xmlns:a16="http://schemas.microsoft.com/office/drawing/2014/main" id="{52C4E0C7-CDBF-0ECD-DE3C-D7838A741C93}"/>
                </a:ext>
              </a:extLst>
            </p:cNvPr>
            <p:cNvPicPr>
              <a:picLocks noChangeAspect="1"/>
            </p:cNvPicPr>
            <p:nvPr/>
          </p:nvPicPr>
          <p:blipFill>
            <a:blip r:embed="rId5"/>
            <a:stretch>
              <a:fillRect/>
            </a:stretch>
          </p:blipFill>
          <p:spPr>
            <a:xfrm>
              <a:off x="10625062" y="4366161"/>
              <a:ext cx="3286584" cy="1710260"/>
            </a:xfrm>
            <a:prstGeom prst="rect">
              <a:avLst/>
            </a:prstGeom>
          </p:spPr>
        </p:pic>
      </p:grpSp>
      <p:sp>
        <p:nvSpPr>
          <p:cNvPr id="47" name="Rectangle 46">
            <a:extLst>
              <a:ext uri="{FF2B5EF4-FFF2-40B4-BE49-F238E27FC236}">
                <a16:creationId xmlns:a16="http://schemas.microsoft.com/office/drawing/2014/main" id="{35E16280-80B0-6644-FB10-42E4BBE0A651}"/>
              </a:ext>
            </a:extLst>
          </p:cNvPr>
          <p:cNvSpPr/>
          <p:nvPr/>
        </p:nvSpPr>
        <p:spPr>
          <a:xfrm>
            <a:off x="5632047" y="3399143"/>
            <a:ext cx="566058" cy="123269"/>
          </a:xfrm>
          <a:prstGeom prst="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607DB399-7D71-A5DB-7E20-69D6B606145C}"/>
              </a:ext>
            </a:extLst>
          </p:cNvPr>
          <p:cNvSpPr/>
          <p:nvPr/>
        </p:nvSpPr>
        <p:spPr>
          <a:xfrm>
            <a:off x="4699637" y="5236264"/>
            <a:ext cx="2489408" cy="157492"/>
          </a:xfrm>
          <a:prstGeom prst="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2">
            <a:extLst>
              <a:ext uri="{FF2B5EF4-FFF2-40B4-BE49-F238E27FC236}">
                <a16:creationId xmlns:a16="http://schemas.microsoft.com/office/drawing/2014/main" id="{D3FE436B-AE67-1210-CDE7-47F786D5D6A0}"/>
              </a:ext>
            </a:extLst>
          </p:cNvPr>
          <p:cNvSpPr>
            <a:spLocks noGrp="1"/>
          </p:cNvSpPr>
          <p:nvPr>
            <p:ph idx="1"/>
          </p:nvPr>
        </p:nvSpPr>
        <p:spPr>
          <a:xfrm>
            <a:off x="7190399" y="1405385"/>
            <a:ext cx="4796752" cy="5174913"/>
          </a:xfrm>
        </p:spPr>
        <p:txBody>
          <a:bodyPr vert="horz" lIns="91440" tIns="45720" rIns="91440" bIns="45720" rtlCol="0" anchor="t">
            <a:noAutofit/>
          </a:bodyPr>
          <a:lstStyle/>
          <a:p>
            <a:pPr marL="0" indent="0">
              <a:buNone/>
            </a:pPr>
            <a:r>
              <a:rPr lang="en-US" sz="2800">
                <a:latin typeface="Arial"/>
                <a:cs typeface="Arial"/>
              </a:rPr>
              <a:t>1. Paucity of data</a:t>
            </a:r>
            <a:endParaRPr lang="en-US" sz="2800"/>
          </a:p>
          <a:p>
            <a:pPr marL="0" indent="0">
              <a:buNone/>
            </a:pPr>
            <a:r>
              <a:rPr lang="en-US" sz="2800">
                <a:latin typeface="Arial"/>
                <a:cs typeface="Arial"/>
              </a:rPr>
              <a:t>2. Small studies</a:t>
            </a:r>
            <a:endParaRPr lang="en-US" sz="2800"/>
          </a:p>
          <a:p>
            <a:pPr marL="0" indent="0">
              <a:buNone/>
            </a:pPr>
            <a:r>
              <a:rPr lang="en-US" sz="2800">
                <a:latin typeface="Arial"/>
                <a:cs typeface="Arial"/>
              </a:rPr>
              <a:t>3. Heterogeneity in terms of repair</a:t>
            </a:r>
            <a:endParaRPr lang="en-US" sz="2800"/>
          </a:p>
          <a:p>
            <a:pPr marL="0" indent="0">
              <a:buNone/>
            </a:pPr>
            <a:r>
              <a:rPr lang="en-US" sz="2800">
                <a:latin typeface="Arial"/>
                <a:cs typeface="Arial"/>
              </a:rPr>
              <a:t>4. Minimal data on urologic outcomes after repair</a:t>
            </a:r>
            <a:endParaRPr lang="en-US" sz="2800"/>
          </a:p>
          <a:p>
            <a:pPr marL="0" indent="0">
              <a:buNone/>
            </a:pPr>
            <a:endParaRPr lang="en-US" sz="2000" dirty="0">
              <a:latin typeface="Arial"/>
              <a:cs typeface="Arial"/>
            </a:endParaRPr>
          </a:p>
        </p:txBody>
      </p:sp>
    </p:spTree>
    <p:extLst>
      <p:ext uri="{BB962C8B-B14F-4D97-AF65-F5344CB8AC3E}">
        <p14:creationId xmlns:p14="http://schemas.microsoft.com/office/powerpoint/2010/main" val="149027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8" grpId="0" animBg="1"/>
      <p:bldP spid="40" grpId="0" animBg="1"/>
      <p:bldP spid="47" grpId="0" animBg="1"/>
      <p:bldP spid="48" grpId="0" animBg="1"/>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06A40-7BAA-BA42-9993-7E3D9BD1F639}"/>
              </a:ext>
            </a:extLst>
          </p:cNvPr>
          <p:cNvSpPr>
            <a:spLocks noGrp="1"/>
          </p:cNvSpPr>
          <p:nvPr>
            <p:ph type="title"/>
          </p:nvPr>
        </p:nvSpPr>
        <p:spPr/>
        <p:txBody>
          <a:bodyPr/>
          <a:lstStyle/>
          <a:p>
            <a:r>
              <a:rPr lang="en-US" dirty="0">
                <a:latin typeface="Arial"/>
                <a:cs typeface="Arial"/>
              </a:rPr>
              <a:t>Aims</a:t>
            </a:r>
            <a:endParaRPr lang="en-US" dirty="0"/>
          </a:p>
        </p:txBody>
      </p:sp>
      <p:sp>
        <p:nvSpPr>
          <p:cNvPr id="3" name="Content Placeholder 2">
            <a:extLst>
              <a:ext uri="{FF2B5EF4-FFF2-40B4-BE49-F238E27FC236}">
                <a16:creationId xmlns:a16="http://schemas.microsoft.com/office/drawing/2014/main" id="{F40AA238-CCC2-5F33-3296-15B45B6BBAFB}"/>
              </a:ext>
            </a:extLst>
          </p:cNvPr>
          <p:cNvSpPr>
            <a:spLocks noGrp="1"/>
          </p:cNvSpPr>
          <p:nvPr>
            <p:ph idx="1"/>
          </p:nvPr>
        </p:nvSpPr>
        <p:spPr/>
        <p:txBody>
          <a:bodyPr vert="horz" lIns="91440" tIns="45720" rIns="91440" bIns="45720" rtlCol="0" anchor="t">
            <a:noAutofit/>
          </a:bodyPr>
          <a:lstStyle/>
          <a:p>
            <a:r>
              <a:rPr lang="en-US" dirty="0">
                <a:latin typeface="Arial"/>
                <a:cs typeface="Arial"/>
              </a:rPr>
              <a:t>Exploratory, retrospective study</a:t>
            </a:r>
          </a:p>
          <a:p>
            <a:r>
              <a:rPr lang="en-US" dirty="0">
                <a:latin typeface="Arial"/>
                <a:cs typeface="Arial"/>
              </a:rPr>
              <a:t>Characterize renal functional parameters and need for urinary decompression after </a:t>
            </a:r>
            <a:r>
              <a:rPr lang="en-US" dirty="0" err="1">
                <a:latin typeface="Arial"/>
                <a:cs typeface="Arial"/>
              </a:rPr>
              <a:t>retromuscular</a:t>
            </a:r>
            <a:r>
              <a:rPr lang="en-US" dirty="0">
                <a:latin typeface="Arial"/>
                <a:cs typeface="Arial"/>
              </a:rPr>
              <a:t> repair</a:t>
            </a:r>
          </a:p>
          <a:p>
            <a:r>
              <a:rPr lang="en-US" dirty="0">
                <a:latin typeface="Arial"/>
                <a:cs typeface="Arial"/>
              </a:rPr>
              <a:t>Characterize rates of recurrence and reoperation in this patient cohort</a:t>
            </a:r>
            <a:endParaRPr lang="en-US" dirty="0"/>
          </a:p>
        </p:txBody>
      </p:sp>
    </p:spTree>
    <p:extLst>
      <p:ext uri="{BB962C8B-B14F-4D97-AF65-F5344CB8AC3E}">
        <p14:creationId xmlns:p14="http://schemas.microsoft.com/office/powerpoint/2010/main" val="1643845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C9D4C2-4D72-CB0B-F7A1-42B2F602F65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DB7CEF-7A51-7B3E-2F85-6D984FB384B9}"/>
              </a:ext>
            </a:extLst>
          </p:cNvPr>
          <p:cNvSpPr>
            <a:spLocks noGrp="1"/>
          </p:cNvSpPr>
          <p:nvPr>
            <p:ph idx="1"/>
          </p:nvPr>
        </p:nvSpPr>
        <p:spPr>
          <a:xfrm>
            <a:off x="838200" y="1149889"/>
            <a:ext cx="10515600" cy="5472771"/>
          </a:xfrm>
        </p:spPr>
        <p:txBody>
          <a:bodyPr vert="horz" lIns="91440" tIns="45720" rIns="91440" bIns="45720" rtlCol="0" anchor="t">
            <a:noAutofit/>
          </a:bodyPr>
          <a:lstStyle/>
          <a:p>
            <a:r>
              <a:rPr lang="en-US" sz="1800">
                <a:latin typeface="Arial"/>
                <a:cs typeface="Arial"/>
              </a:rPr>
              <a:t>Retrospective case series: ACHQC data, EMR review</a:t>
            </a:r>
          </a:p>
          <a:p>
            <a:r>
              <a:rPr lang="en-US" sz="1800" dirty="0">
                <a:latin typeface="Arial"/>
                <a:cs typeface="Arial"/>
              </a:rPr>
              <a:t>Patients: </a:t>
            </a:r>
          </a:p>
          <a:p>
            <a:pPr lvl="1"/>
            <a:r>
              <a:rPr lang="en-US" sz="1800" dirty="0">
                <a:latin typeface="Arial"/>
                <a:cs typeface="Arial"/>
              </a:rPr>
              <a:t>Urinary diversion conduit</a:t>
            </a:r>
          </a:p>
          <a:p>
            <a:pPr lvl="1"/>
            <a:r>
              <a:rPr lang="en-US" sz="1800" dirty="0">
                <a:latin typeface="Arial"/>
                <a:cs typeface="Arial"/>
              </a:rPr>
              <a:t>Ventral and/or parastomal hernia repair requiring mesh coverage of stoma utilizing posterior component separation with TAR</a:t>
            </a:r>
          </a:p>
          <a:p>
            <a:pPr lvl="1"/>
            <a:r>
              <a:rPr lang="en-US" sz="1800" dirty="0">
                <a:latin typeface="Arial"/>
                <a:cs typeface="Arial"/>
              </a:rPr>
              <a:t>Fascia able to be closed primarily</a:t>
            </a:r>
          </a:p>
          <a:p>
            <a:r>
              <a:rPr lang="en-US" sz="1800" dirty="0">
                <a:latin typeface="Arial"/>
                <a:cs typeface="Arial"/>
              </a:rPr>
              <a:t>Variables of interest:</a:t>
            </a:r>
          </a:p>
          <a:p>
            <a:pPr lvl="1"/>
            <a:r>
              <a:rPr lang="en-US" sz="1800" dirty="0">
                <a:latin typeface="Arial"/>
                <a:cs typeface="Arial"/>
              </a:rPr>
              <a:t>Demographic</a:t>
            </a:r>
          </a:p>
          <a:p>
            <a:pPr lvl="1"/>
            <a:r>
              <a:rPr lang="en-US" sz="1800" dirty="0">
                <a:latin typeface="Arial"/>
                <a:cs typeface="Arial"/>
              </a:rPr>
              <a:t>Operative</a:t>
            </a:r>
          </a:p>
          <a:p>
            <a:pPr lvl="1"/>
            <a:r>
              <a:rPr lang="en-US" sz="1800" dirty="0">
                <a:latin typeface="Arial"/>
                <a:cs typeface="Arial"/>
              </a:rPr>
              <a:t>Outcomes:</a:t>
            </a:r>
          </a:p>
          <a:p>
            <a:pPr lvl="2"/>
            <a:r>
              <a:rPr lang="en-US" sz="1800" dirty="0">
                <a:latin typeface="Arial"/>
                <a:cs typeface="Arial"/>
              </a:rPr>
              <a:t>Urologic – change in creatinine; change in hydronephrosis, need for urologic procedure</a:t>
            </a:r>
          </a:p>
          <a:p>
            <a:pPr lvl="2"/>
            <a:r>
              <a:rPr lang="en-US" sz="1800" dirty="0">
                <a:latin typeface="Arial"/>
                <a:cs typeface="Arial"/>
              </a:rPr>
              <a:t>General – recurrence, reoperation for any reason</a:t>
            </a:r>
          </a:p>
          <a:p>
            <a:r>
              <a:rPr lang="en-US" sz="1800" dirty="0">
                <a:latin typeface="Arial"/>
                <a:cs typeface="Arial"/>
              </a:rPr>
              <a:t>Analysis: </a:t>
            </a:r>
          </a:p>
          <a:p>
            <a:pPr lvl="1"/>
            <a:r>
              <a:rPr lang="en-US" sz="1800" dirty="0">
                <a:latin typeface="Arial"/>
                <a:cs typeface="Arial"/>
              </a:rPr>
              <a:t>Combined</a:t>
            </a:r>
          </a:p>
          <a:p>
            <a:pPr lvl="1"/>
            <a:r>
              <a:rPr lang="en-US" sz="1800" dirty="0">
                <a:latin typeface="Arial"/>
                <a:cs typeface="Arial"/>
              </a:rPr>
              <a:t>By mesh type</a:t>
            </a:r>
          </a:p>
          <a:p>
            <a:pPr lvl="1"/>
            <a:r>
              <a:rPr lang="en-US" sz="1800" dirty="0">
                <a:latin typeface="Arial"/>
                <a:cs typeface="Arial"/>
              </a:rPr>
              <a:t>By repair type</a:t>
            </a:r>
          </a:p>
        </p:txBody>
      </p:sp>
      <p:sp>
        <p:nvSpPr>
          <p:cNvPr id="2" name="Title 1">
            <a:extLst>
              <a:ext uri="{FF2B5EF4-FFF2-40B4-BE49-F238E27FC236}">
                <a16:creationId xmlns:a16="http://schemas.microsoft.com/office/drawing/2014/main" id="{2C31E4E2-93D4-A05E-0845-BF169DBBA2BC}"/>
              </a:ext>
            </a:extLst>
          </p:cNvPr>
          <p:cNvSpPr>
            <a:spLocks noGrp="1"/>
          </p:cNvSpPr>
          <p:nvPr>
            <p:ph type="title"/>
          </p:nvPr>
        </p:nvSpPr>
        <p:spPr>
          <a:xfrm>
            <a:off x="0" y="59267"/>
            <a:ext cx="12192000" cy="1325563"/>
          </a:xfrm>
        </p:spPr>
        <p:txBody>
          <a:bodyPr/>
          <a:lstStyle/>
          <a:p>
            <a:r>
              <a:rPr lang="en-US"/>
              <a:t>Methods</a:t>
            </a:r>
          </a:p>
        </p:txBody>
      </p:sp>
    </p:spTree>
    <p:extLst>
      <p:ext uri="{BB962C8B-B14F-4D97-AF65-F5344CB8AC3E}">
        <p14:creationId xmlns:p14="http://schemas.microsoft.com/office/powerpoint/2010/main" val="2741317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5E56F-156A-85E2-00C6-854FF967CCD4}"/>
            </a:ext>
          </a:extLst>
        </p:cNvPr>
        <p:cNvGrpSpPr/>
        <p:nvPr/>
      </p:nvGrpSpPr>
      <p:grpSpPr>
        <a:xfrm>
          <a:off x="0" y="0"/>
          <a:ext cx="0" cy="0"/>
          <a:chOff x="0" y="0"/>
          <a:chExt cx="0" cy="0"/>
        </a:xfrm>
      </p:grpSpPr>
      <p:grpSp>
        <p:nvGrpSpPr>
          <p:cNvPr id="21" name="Group">
            <a:extLst>
              <a:ext uri="{FF2B5EF4-FFF2-40B4-BE49-F238E27FC236}">
                <a16:creationId xmlns:a16="http://schemas.microsoft.com/office/drawing/2014/main" id="{7479AB24-0761-749E-AB3E-5357F9523770}"/>
              </a:ext>
            </a:extLst>
          </p:cNvPr>
          <p:cNvGrpSpPr/>
          <p:nvPr/>
        </p:nvGrpSpPr>
        <p:grpSpPr>
          <a:xfrm>
            <a:off x="687362" y="2122793"/>
            <a:ext cx="10325261" cy="4091741"/>
            <a:chOff x="224015" y="1479328"/>
            <a:chExt cx="10325261" cy="4091741"/>
          </a:xfrm>
        </p:grpSpPr>
        <p:sp>
          <p:nvSpPr>
            <p:cNvPr id="25" name="49 patients">
              <a:extLst>
                <a:ext uri="{FF2B5EF4-FFF2-40B4-BE49-F238E27FC236}">
                  <a16:creationId xmlns:a16="http://schemas.microsoft.com/office/drawing/2014/main" id="{94C95134-9BDE-A1D0-CE13-3FA30B558BF1}"/>
                </a:ext>
              </a:extLst>
            </p:cNvPr>
            <p:cNvSpPr txBox="1"/>
            <p:nvPr/>
          </p:nvSpPr>
          <p:spPr>
            <a:xfrm>
              <a:off x="4652606" y="1479328"/>
              <a:ext cx="1710404" cy="471924"/>
            </a:xfrm>
            <a:prstGeom prst="rect">
              <a:avLst/>
            </a:prstGeom>
            <a:noFill/>
            <a:ln w="12700" cap="flat">
              <a:noFill/>
              <a:miter lim="400000"/>
            </a:ln>
            <a:effectLst/>
            <a:extLst>
              <a:ext uri="{C572A759-6A51-4108-AA02-DFA0A04FC94B}">
                <ma14:wrappingTextBoxFlag xmlns:lc="http://schemas.openxmlformats.org/drawingml/2006/lockedCanvas" xmlns:ma14="http://schemas.microsoft.com/office/mac/drawingml/2011/main" xmlns:a14="http://schemas.microsoft.com/office/drawing/2010/main" xmlns:m="http://schemas.openxmlformats.org/officeDocument/2006/math" xmlns="" val="1"/>
              </a:ext>
            </a:extLst>
          </p:spPr>
          <p:txBody>
            <a:bodyPr wrap="none" lIns="50800" tIns="50800" rIns="50800" bIns="50800" numCol="1"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r>
                <a:rPr>
                  <a:solidFill>
                    <a:schemeClr val="bg2"/>
                  </a:solidFill>
                  <a:latin typeface="+mj-lt"/>
                </a:rPr>
                <a:t>49 patients</a:t>
              </a:r>
            </a:p>
          </p:txBody>
        </p:sp>
        <p:sp>
          <p:nvSpPr>
            <p:cNvPr id="26" name="Line">
              <a:extLst>
                <a:ext uri="{FF2B5EF4-FFF2-40B4-BE49-F238E27FC236}">
                  <a16:creationId xmlns:a16="http://schemas.microsoft.com/office/drawing/2014/main" id="{16E4034B-53C1-9A95-6ABA-C6EEE55C4AD6}"/>
                </a:ext>
              </a:extLst>
            </p:cNvPr>
            <p:cNvSpPr/>
            <p:nvPr/>
          </p:nvSpPr>
          <p:spPr>
            <a:xfrm>
              <a:off x="5507809" y="1915275"/>
              <a:ext cx="0" cy="897322"/>
            </a:xfrm>
            <a:prstGeom prst="line">
              <a:avLst/>
            </a:prstGeom>
            <a:noFill/>
            <a:ln w="25400" cap="flat">
              <a:solidFill>
                <a:schemeClr val="bg2"/>
              </a:solidFill>
              <a:prstDash val="solid"/>
              <a:miter lim="400000"/>
              <a:tailEnd type="triangle" w="med" len="med"/>
            </a:ln>
            <a:effectLst/>
          </p:spPr>
          <p:txBody>
            <a:bodyPr wrap="square" lIns="50800" tIns="50800" rIns="50800" bIns="50800" numCol="1" anchor="ctr">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pPr>
                <a:defRPr sz="2200" b="0">
                  <a:solidFill>
                    <a:srgbClr val="FFFFFF"/>
                  </a:solidFill>
                  <a:latin typeface="+mn-lt"/>
                  <a:ea typeface="+mn-ea"/>
                  <a:cs typeface="+mn-cs"/>
                  <a:sym typeface="Helvetica Neue Medium"/>
                </a:defRPr>
              </a:pPr>
              <a:endParaRPr/>
            </a:p>
          </p:txBody>
        </p:sp>
        <p:sp>
          <p:nvSpPr>
            <p:cNvPr id="27" name="Line">
              <a:extLst>
                <a:ext uri="{FF2B5EF4-FFF2-40B4-BE49-F238E27FC236}">
                  <a16:creationId xmlns:a16="http://schemas.microsoft.com/office/drawing/2014/main" id="{DFED7842-BED8-558A-272D-605B8C3EA9D2}"/>
                </a:ext>
              </a:extLst>
            </p:cNvPr>
            <p:cNvSpPr/>
            <p:nvPr/>
          </p:nvSpPr>
          <p:spPr>
            <a:xfrm>
              <a:off x="2815739" y="2804421"/>
              <a:ext cx="5378569" cy="1"/>
            </a:xfrm>
            <a:prstGeom prst="line">
              <a:avLst/>
            </a:prstGeom>
            <a:noFill/>
            <a:ln w="25400" cap="flat">
              <a:solidFill>
                <a:schemeClr val="bg2"/>
              </a:solidFill>
              <a:prstDash val="solid"/>
              <a:miter lim="400000"/>
            </a:ln>
            <a:effectLst/>
          </p:spPr>
          <p:txBody>
            <a:bodyPr wrap="square" lIns="50800" tIns="50800" rIns="50800" bIns="50800" numCol="1" anchor="ctr">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pPr>
                <a:defRPr sz="2200" b="0">
                  <a:solidFill>
                    <a:srgbClr val="FFFFFF"/>
                  </a:solidFill>
                  <a:latin typeface="+mn-lt"/>
                  <a:ea typeface="+mn-ea"/>
                  <a:cs typeface="+mn-cs"/>
                  <a:sym typeface="Helvetica Neue Medium"/>
                </a:defRPr>
              </a:pPr>
              <a:endParaRPr/>
            </a:p>
          </p:txBody>
        </p:sp>
        <p:sp>
          <p:nvSpPr>
            <p:cNvPr id="28" name="Line">
              <a:extLst>
                <a:ext uri="{FF2B5EF4-FFF2-40B4-BE49-F238E27FC236}">
                  <a16:creationId xmlns:a16="http://schemas.microsoft.com/office/drawing/2014/main" id="{669563A5-228B-EE2B-BB03-7BE46BC3F5BF}"/>
                </a:ext>
              </a:extLst>
            </p:cNvPr>
            <p:cNvSpPr/>
            <p:nvPr/>
          </p:nvSpPr>
          <p:spPr>
            <a:xfrm>
              <a:off x="8214669" y="2788985"/>
              <a:ext cx="1" cy="1183449"/>
            </a:xfrm>
            <a:prstGeom prst="line">
              <a:avLst/>
            </a:prstGeom>
            <a:noFill/>
            <a:ln w="25400" cap="flat">
              <a:solidFill>
                <a:schemeClr val="bg2"/>
              </a:solidFill>
              <a:prstDash val="solid"/>
              <a:miter lim="400000"/>
              <a:tailEnd type="triangle" w="med" len="med"/>
            </a:ln>
            <a:effectLst/>
          </p:spPr>
          <p:txBody>
            <a:bodyPr wrap="square" lIns="50800" tIns="50800" rIns="50800" bIns="50800" numCol="1" anchor="ctr">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pPr>
                <a:defRPr sz="2200" b="0">
                  <a:solidFill>
                    <a:srgbClr val="FFFFFF"/>
                  </a:solidFill>
                  <a:latin typeface="+mn-lt"/>
                  <a:ea typeface="+mn-ea"/>
                  <a:cs typeface="+mn-cs"/>
                  <a:sym typeface="Helvetica Neue Medium"/>
                </a:defRPr>
              </a:pPr>
              <a:endParaRPr/>
            </a:p>
          </p:txBody>
        </p:sp>
        <p:sp>
          <p:nvSpPr>
            <p:cNvPr id="29" name="Line">
              <a:extLst>
                <a:ext uri="{FF2B5EF4-FFF2-40B4-BE49-F238E27FC236}">
                  <a16:creationId xmlns:a16="http://schemas.microsoft.com/office/drawing/2014/main" id="{B253130A-298A-6FCE-4D7F-A4660C3BD7C8}"/>
                </a:ext>
              </a:extLst>
            </p:cNvPr>
            <p:cNvSpPr/>
            <p:nvPr/>
          </p:nvSpPr>
          <p:spPr>
            <a:xfrm flipH="1">
              <a:off x="2800946" y="2788985"/>
              <a:ext cx="1" cy="1183449"/>
            </a:xfrm>
            <a:prstGeom prst="line">
              <a:avLst/>
            </a:prstGeom>
            <a:noFill/>
            <a:ln w="25400" cap="flat">
              <a:solidFill>
                <a:schemeClr val="bg2"/>
              </a:solidFill>
              <a:prstDash val="solid"/>
              <a:miter lim="400000"/>
              <a:tailEnd type="triangle" w="med" len="med"/>
            </a:ln>
            <a:effectLst/>
          </p:spPr>
          <p:txBody>
            <a:bodyPr wrap="square" lIns="50800" tIns="50800" rIns="50800" bIns="50800" numCol="1" anchor="ctr">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pPr>
                <a:defRPr sz="2200" b="0">
                  <a:solidFill>
                    <a:srgbClr val="FFFFFF"/>
                  </a:solidFill>
                  <a:latin typeface="+mn-lt"/>
                  <a:ea typeface="+mn-ea"/>
                  <a:cs typeface="+mn-cs"/>
                  <a:sym typeface="Helvetica Neue Medium"/>
                </a:defRPr>
              </a:pPr>
              <a:endParaRPr/>
            </a:p>
          </p:txBody>
        </p:sp>
        <p:sp>
          <p:nvSpPr>
            <p:cNvPr id="30" name="Imaging Follow Up">
              <a:extLst>
                <a:ext uri="{FF2B5EF4-FFF2-40B4-BE49-F238E27FC236}">
                  <a16:creationId xmlns:a16="http://schemas.microsoft.com/office/drawing/2014/main" id="{5E7C5433-B1E8-5696-8497-E3597FCD4848}"/>
                </a:ext>
              </a:extLst>
            </p:cNvPr>
            <p:cNvSpPr txBox="1"/>
            <p:nvPr/>
          </p:nvSpPr>
          <p:spPr>
            <a:xfrm>
              <a:off x="1384694" y="2307003"/>
              <a:ext cx="2832507" cy="471924"/>
            </a:xfrm>
            <a:prstGeom prst="rect">
              <a:avLst/>
            </a:prstGeom>
            <a:noFill/>
            <a:ln w="12700" cap="flat">
              <a:noFill/>
              <a:miter lim="400000"/>
            </a:ln>
            <a:effectLst/>
            <a:extLst>
              <a:ext uri="{C572A759-6A51-4108-AA02-DFA0A04FC94B}">
                <ma14:wrappingTextBoxFlag xmlns:lc="http://schemas.openxmlformats.org/drawingml/2006/lockedCanvas" xmlns:ma14="http://schemas.microsoft.com/office/mac/drawingml/2011/main" xmlns:a14="http://schemas.microsoft.com/office/drawing/2010/main" xmlns:m="http://schemas.openxmlformats.org/officeDocument/2006/math" xmlns="" val="1"/>
              </a:ext>
            </a:extLst>
          </p:spPr>
          <p:txBody>
            <a:bodyPr wrap="none" lIns="50800" tIns="50800" rIns="50800" bIns="50800" numCol="1"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r>
                <a:rPr lang="en-US">
                  <a:solidFill>
                    <a:schemeClr val="bg2"/>
                  </a:solidFill>
                  <a:latin typeface="+mj-lt"/>
                </a:rPr>
                <a:t>Imaging Follow Up</a:t>
              </a:r>
              <a:endParaRPr>
                <a:solidFill>
                  <a:schemeClr val="bg2"/>
                </a:solidFill>
                <a:latin typeface="+mj-lt"/>
              </a:endParaRPr>
            </a:p>
          </p:txBody>
        </p:sp>
        <p:sp>
          <p:nvSpPr>
            <p:cNvPr id="31" name="Laboratory Follow Up*">
              <a:extLst>
                <a:ext uri="{FF2B5EF4-FFF2-40B4-BE49-F238E27FC236}">
                  <a16:creationId xmlns:a16="http://schemas.microsoft.com/office/drawing/2014/main" id="{D0F71941-4C0D-C33F-52A2-89D0B053E3BC}"/>
                </a:ext>
              </a:extLst>
            </p:cNvPr>
            <p:cNvSpPr txBox="1"/>
            <p:nvPr/>
          </p:nvSpPr>
          <p:spPr>
            <a:xfrm>
              <a:off x="6523502" y="2307003"/>
              <a:ext cx="3382336" cy="471924"/>
            </a:xfrm>
            <a:prstGeom prst="rect">
              <a:avLst/>
            </a:prstGeom>
            <a:noFill/>
            <a:ln w="12700" cap="flat">
              <a:noFill/>
              <a:miter lim="400000"/>
            </a:ln>
            <a:effectLst/>
            <a:extLst>
              <a:ext uri="{C572A759-6A51-4108-AA02-DFA0A04FC94B}">
                <ma14:wrappingTextBoxFlag xmlns:lc="http://schemas.openxmlformats.org/drawingml/2006/lockedCanvas" xmlns:ma14="http://schemas.microsoft.com/office/mac/drawingml/2011/main" xmlns:a14="http://schemas.microsoft.com/office/drawing/2010/main" xmlns:m="http://schemas.openxmlformats.org/officeDocument/2006/math" xmlns="" val="1"/>
              </a:ext>
            </a:extLst>
          </p:spPr>
          <p:txBody>
            <a:bodyPr wrap="none" lIns="50800" tIns="50800" rIns="50800" bIns="50800" numCol="1"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r>
                <a:rPr dirty="0">
                  <a:solidFill>
                    <a:schemeClr val="bg2"/>
                  </a:solidFill>
                  <a:latin typeface="+mj-lt"/>
                </a:rPr>
                <a:t>Laboratory Follow Up</a:t>
              </a:r>
            </a:p>
          </p:txBody>
        </p:sp>
        <p:sp>
          <p:nvSpPr>
            <p:cNvPr id="32" name="5 patients without…">
              <a:extLst>
                <a:ext uri="{FF2B5EF4-FFF2-40B4-BE49-F238E27FC236}">
                  <a16:creationId xmlns:a16="http://schemas.microsoft.com/office/drawing/2014/main" id="{745B322A-099E-32A7-9DB9-03F0F0341971}"/>
                </a:ext>
              </a:extLst>
            </p:cNvPr>
            <p:cNvSpPr txBox="1"/>
            <p:nvPr/>
          </p:nvSpPr>
          <p:spPr>
            <a:xfrm>
              <a:off x="1306708" y="2997269"/>
              <a:ext cx="102656" cy="471924"/>
            </a:xfrm>
            <a:prstGeom prst="rect">
              <a:avLst/>
            </a:prstGeom>
            <a:noFill/>
            <a:ln w="12700" cap="flat">
              <a:noFill/>
              <a:miter lim="400000"/>
            </a:ln>
            <a:effectLst/>
            <a:extLst>
              <a:ext uri="{C572A759-6A51-4108-AA02-DFA0A04FC94B}">
                <ma14:wrappingTextBoxFlag xmlns:lc="http://schemas.openxmlformats.org/drawingml/2006/lockedCanvas" xmlns:ma14="http://schemas.microsoft.com/office/mac/drawingml/2011/main" xmlns:a14="http://schemas.microsoft.com/office/drawing/2010/main" xmlns:m="http://schemas.openxmlformats.org/officeDocument/2006/math" xmlns="" val="1"/>
              </a:ext>
            </a:extLst>
          </p:spPr>
          <p:txBody>
            <a:bodyPr wrap="none" lIns="50800" tIns="50800" rIns="50800" bIns="50800" numCol="1"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endParaRPr lang="en-US" dirty="0">
                <a:solidFill>
                  <a:schemeClr val="bg2"/>
                </a:solidFill>
                <a:latin typeface="+mn-lt"/>
              </a:endParaRPr>
            </a:p>
          </p:txBody>
        </p:sp>
        <p:sp>
          <p:nvSpPr>
            <p:cNvPr id="33" name="44 patients with imaging at 2 years…">
              <a:extLst>
                <a:ext uri="{FF2B5EF4-FFF2-40B4-BE49-F238E27FC236}">
                  <a16:creationId xmlns:a16="http://schemas.microsoft.com/office/drawing/2014/main" id="{F7D91E42-FFEB-40A8-85EA-9513A5090654}"/>
                </a:ext>
              </a:extLst>
            </p:cNvPr>
            <p:cNvSpPr txBox="1"/>
            <p:nvPr/>
          </p:nvSpPr>
          <p:spPr>
            <a:xfrm>
              <a:off x="224015" y="4005110"/>
              <a:ext cx="5153864" cy="1565959"/>
            </a:xfrm>
            <a:prstGeom prst="rect">
              <a:avLst/>
            </a:prstGeom>
            <a:noFill/>
            <a:ln w="12700" cap="flat">
              <a:noFill/>
              <a:miter lim="400000"/>
            </a:ln>
            <a:effectLst/>
            <a:extLst>
              <a:ext uri="{C572A759-6A51-4108-AA02-DFA0A04FC94B}">
                <ma14:wrappingTextBoxFlag xmlns:lc="http://schemas.openxmlformats.org/drawingml/2006/lockedCanvas" xmlns:ma14="http://schemas.microsoft.com/office/mac/drawingml/2011/main" xmlns:a14="http://schemas.microsoft.com/office/drawing/2010/main" xmlns:m="http://schemas.openxmlformats.org/officeDocument/2006/math" xmlns="" val="1"/>
              </a:ext>
            </a:extLst>
          </p:spPr>
          <p:txBody>
            <a:bodyPr wrap="none" lIns="50800" tIns="50800" rIns="50800" bIns="50800" numCol="1"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pPr algn="l"/>
              <a:r>
                <a:rPr>
                  <a:solidFill>
                    <a:schemeClr val="bg2"/>
                  </a:solidFill>
                  <a:latin typeface="+mj-lt"/>
                </a:rPr>
                <a:t>44 patients with imaging at 2 years</a:t>
              </a:r>
            </a:p>
            <a:p>
              <a:pPr marL="333375" indent="-333375" algn="l">
                <a:buSzPct val="145000"/>
                <a:buChar char="•"/>
              </a:pPr>
              <a:r>
                <a:rPr>
                  <a:solidFill>
                    <a:schemeClr val="bg2"/>
                  </a:solidFill>
                  <a:latin typeface="+mj-lt"/>
                </a:rPr>
                <a:t>Hernia recurrence</a:t>
              </a:r>
            </a:p>
            <a:p>
              <a:pPr marL="333375" indent="-333375" algn="l">
                <a:buSzPct val="145000"/>
                <a:buChar char="•"/>
              </a:pPr>
              <a:r>
                <a:rPr>
                  <a:solidFill>
                    <a:schemeClr val="bg2"/>
                  </a:solidFill>
                  <a:latin typeface="+mj-lt"/>
                </a:rPr>
                <a:t>Status of hydronephrosis</a:t>
              </a:r>
            </a:p>
            <a:p>
              <a:pPr marL="333375" indent="-333375" algn="l">
                <a:buSzPct val="145000"/>
                <a:buChar char="•"/>
              </a:pPr>
              <a:r>
                <a:rPr>
                  <a:solidFill>
                    <a:schemeClr val="bg2"/>
                  </a:solidFill>
                  <a:latin typeface="+mj-lt"/>
                </a:rPr>
                <a:t>Need for urological procedure</a:t>
              </a:r>
            </a:p>
          </p:txBody>
        </p:sp>
        <p:sp>
          <p:nvSpPr>
            <p:cNvPr id="34" name="11 patients without…">
              <a:extLst>
                <a:ext uri="{FF2B5EF4-FFF2-40B4-BE49-F238E27FC236}">
                  <a16:creationId xmlns:a16="http://schemas.microsoft.com/office/drawing/2014/main" id="{A8C6EF58-4C10-6973-B896-8DBDB55102F2}"/>
                </a:ext>
              </a:extLst>
            </p:cNvPr>
            <p:cNvSpPr txBox="1"/>
            <p:nvPr/>
          </p:nvSpPr>
          <p:spPr>
            <a:xfrm>
              <a:off x="9771206" y="3011329"/>
              <a:ext cx="102656" cy="471924"/>
            </a:xfrm>
            <a:prstGeom prst="rect">
              <a:avLst/>
            </a:prstGeom>
            <a:noFill/>
            <a:ln w="12700" cap="flat">
              <a:noFill/>
              <a:miter lim="400000"/>
            </a:ln>
            <a:effectLst/>
            <a:extLst>
              <a:ext uri="{C572A759-6A51-4108-AA02-DFA0A04FC94B}">
                <ma14:wrappingTextBoxFlag xmlns:lc="http://schemas.openxmlformats.org/drawingml/2006/lockedCanvas" xmlns:ma14="http://schemas.microsoft.com/office/mac/drawingml/2011/main" xmlns:a14="http://schemas.microsoft.com/office/drawing/2010/main" xmlns:m="http://schemas.openxmlformats.org/officeDocument/2006/math" xmlns="" val="1"/>
              </a:ext>
            </a:extLst>
          </p:spPr>
          <p:txBody>
            <a:bodyPr wrap="none" lIns="50800" tIns="50800" rIns="50800" bIns="50800" numCol="1"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endParaRPr lang="en-US" dirty="0">
                <a:solidFill>
                  <a:schemeClr val="bg2"/>
                </a:solidFill>
                <a:latin typeface="+mj-lt"/>
              </a:endParaRPr>
            </a:p>
          </p:txBody>
        </p:sp>
        <p:sp>
          <p:nvSpPr>
            <p:cNvPr id="35" name="38 patients with labs at 2 years…">
              <a:extLst>
                <a:ext uri="{FF2B5EF4-FFF2-40B4-BE49-F238E27FC236}">
                  <a16:creationId xmlns:a16="http://schemas.microsoft.com/office/drawing/2014/main" id="{C159CF4E-58A2-F7BD-A04E-D29EA5E93DBA}"/>
                </a:ext>
              </a:extLst>
            </p:cNvPr>
            <p:cNvSpPr txBox="1"/>
            <p:nvPr/>
          </p:nvSpPr>
          <p:spPr>
            <a:xfrm>
              <a:off x="5921406" y="3982824"/>
              <a:ext cx="4627870" cy="841256"/>
            </a:xfrm>
            <a:prstGeom prst="rect">
              <a:avLst/>
            </a:prstGeom>
            <a:noFill/>
            <a:ln w="12700" cap="flat">
              <a:noFill/>
              <a:miter lim="400000"/>
            </a:ln>
            <a:effectLst/>
            <a:extLst>
              <a:ext uri="{C572A759-6A51-4108-AA02-DFA0A04FC94B}">
                <ma14:wrappingTextBoxFlag xmlns:lc="http://schemas.openxmlformats.org/drawingml/2006/lockedCanvas" xmlns:ma14="http://schemas.microsoft.com/office/mac/drawingml/2011/main" xmlns:a14="http://schemas.microsoft.com/office/drawing/2010/main" xmlns:m="http://schemas.openxmlformats.org/officeDocument/2006/math" xmlns="" val="1"/>
              </a:ext>
            </a:extLst>
          </p:spPr>
          <p:txBody>
            <a:bodyPr wrap="none" lIns="50800" tIns="50800" rIns="50800" bIns="50800" numCol="1"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r>
                <a:rPr>
                  <a:solidFill>
                    <a:schemeClr val="bg2"/>
                  </a:solidFill>
                  <a:latin typeface="+mn-lt"/>
                </a:rPr>
                <a:t>38 patients with labs at 2 years</a:t>
              </a:r>
            </a:p>
            <a:p>
              <a:pPr marL="333375" indent="-333375" algn="l">
                <a:buSzPct val="145000"/>
                <a:buChar char="•"/>
              </a:pPr>
              <a:r>
                <a:rPr>
                  <a:solidFill>
                    <a:schemeClr val="bg2"/>
                  </a:solidFill>
                  <a:latin typeface="+mn-lt"/>
                </a:rPr>
                <a:t>Change in creatinine</a:t>
              </a:r>
            </a:p>
          </p:txBody>
        </p:sp>
      </p:grpSp>
      <p:sp>
        <p:nvSpPr>
          <p:cNvPr id="38" name="Title 1">
            <a:extLst>
              <a:ext uri="{FF2B5EF4-FFF2-40B4-BE49-F238E27FC236}">
                <a16:creationId xmlns:a16="http://schemas.microsoft.com/office/drawing/2014/main" id="{7CB0FBC8-2F28-EDD0-1E96-17B78219F60E}"/>
              </a:ext>
            </a:extLst>
          </p:cNvPr>
          <p:cNvSpPr>
            <a:spLocks noGrp="1"/>
          </p:cNvSpPr>
          <p:nvPr>
            <p:ph type="title"/>
          </p:nvPr>
        </p:nvSpPr>
        <p:spPr>
          <a:xfrm>
            <a:off x="0" y="228600"/>
            <a:ext cx="12192000" cy="1325563"/>
          </a:xfrm>
        </p:spPr>
        <p:txBody>
          <a:bodyPr/>
          <a:lstStyle/>
          <a:p>
            <a:r>
              <a:rPr lang="en-US"/>
              <a:t>Combined Analysis: </a:t>
            </a:r>
          </a:p>
        </p:txBody>
      </p:sp>
    </p:spTree>
    <p:extLst>
      <p:ext uri="{BB962C8B-B14F-4D97-AF65-F5344CB8AC3E}">
        <p14:creationId xmlns:p14="http://schemas.microsoft.com/office/powerpoint/2010/main" val="1925806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Combined Results</a:t>
            </a:r>
          </a:p>
        </p:txBody>
      </p:sp>
      <p:graphicFrame>
        <p:nvGraphicFramePr>
          <p:cNvPr id="11" name="Table 10">
            <a:extLst>
              <a:ext uri="{FF2B5EF4-FFF2-40B4-BE49-F238E27FC236}">
                <a16:creationId xmlns:a16="http://schemas.microsoft.com/office/drawing/2014/main" id="{D2E1B875-2C09-2F2B-0360-0A854C970197}"/>
              </a:ext>
            </a:extLst>
          </p:cNvPr>
          <p:cNvGraphicFramePr>
            <a:graphicFrameLocks noGrp="1"/>
          </p:cNvGraphicFramePr>
          <p:nvPr>
            <p:extLst>
              <p:ext uri="{D42A27DB-BD31-4B8C-83A1-F6EECF244321}">
                <p14:modId xmlns:p14="http://schemas.microsoft.com/office/powerpoint/2010/main" val="4231802384"/>
              </p:ext>
            </p:extLst>
          </p:nvPr>
        </p:nvGraphicFramePr>
        <p:xfrm>
          <a:off x="381000" y="1352551"/>
          <a:ext cx="5338006" cy="4772370"/>
        </p:xfrm>
        <a:graphic>
          <a:graphicData uri="http://schemas.openxmlformats.org/drawingml/2006/table">
            <a:tbl>
              <a:tblPr/>
              <a:tblGrid>
                <a:gridCol w="3468862">
                  <a:extLst>
                    <a:ext uri="{9D8B030D-6E8A-4147-A177-3AD203B41FA5}">
                      <a16:colId xmlns:a16="http://schemas.microsoft.com/office/drawing/2014/main" val="435909740"/>
                    </a:ext>
                  </a:extLst>
                </a:gridCol>
                <a:gridCol w="1869144">
                  <a:extLst>
                    <a:ext uri="{9D8B030D-6E8A-4147-A177-3AD203B41FA5}">
                      <a16:colId xmlns:a16="http://schemas.microsoft.com/office/drawing/2014/main" val="2422821877"/>
                    </a:ext>
                  </a:extLst>
                </a:gridCol>
              </a:tblGrid>
              <a:tr h="375602">
                <a:tc gridSpan="2">
                  <a:txBody>
                    <a:bodyPr/>
                    <a:lstStyle/>
                    <a:p>
                      <a:pPr algn="ctr" fontAlgn="b">
                        <a:buNone/>
                      </a:pPr>
                      <a:r>
                        <a:rPr lang="en-US" sz="1800" b="1" i="0" u="none" strike="noStrike">
                          <a:solidFill>
                            <a:schemeClr val="bg2"/>
                          </a:solidFill>
                          <a:effectLst/>
                          <a:latin typeface="Aptos Narrow"/>
                        </a:rPr>
                        <a:t>Demographic Characteristics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505023736"/>
                  </a:ext>
                </a:extLst>
              </a:tr>
              <a:tr h="353509">
                <a:tc>
                  <a:txBody>
                    <a:bodyPr/>
                    <a:lstStyle/>
                    <a:p>
                      <a:pPr algn="l" fontAlgn="b">
                        <a:buNone/>
                      </a:pPr>
                      <a:r>
                        <a:rPr lang="en-US" sz="1800" b="1" i="0" u="none" strike="noStrike">
                          <a:solidFill>
                            <a:schemeClr val="bg2"/>
                          </a:solidFill>
                          <a:effectLst/>
                          <a:latin typeface="Calibri"/>
                        </a:rPr>
                        <a:t>Gender: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39505671"/>
                  </a:ext>
                </a:extLst>
              </a:tr>
              <a:tr h="353509">
                <a:tc>
                  <a:txBody>
                    <a:bodyPr/>
                    <a:lstStyle/>
                    <a:p>
                      <a:pPr algn="l" fontAlgn="b">
                        <a:buNone/>
                      </a:pPr>
                      <a:r>
                        <a:rPr lang="en-US" sz="1800" b="0" i="0" u="none" strike="noStrike">
                          <a:solidFill>
                            <a:schemeClr val="bg2"/>
                          </a:solidFill>
                          <a:effectLst/>
                          <a:latin typeface="Aptos Narrow"/>
                        </a:rPr>
                        <a:t>Male</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28/49 (57%)</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51035545"/>
                  </a:ext>
                </a:extLst>
              </a:tr>
              <a:tr h="353509">
                <a:tc>
                  <a:txBody>
                    <a:bodyPr/>
                    <a:lstStyle/>
                    <a:p>
                      <a:pPr algn="l" fontAlgn="b">
                        <a:buNone/>
                      </a:pPr>
                      <a:r>
                        <a:rPr lang="en-US" sz="1800" b="0" i="0" u="none" strike="noStrike">
                          <a:solidFill>
                            <a:schemeClr val="bg2"/>
                          </a:solidFill>
                          <a:effectLst/>
                          <a:latin typeface="Aptos Narrow"/>
                        </a:rPr>
                        <a:t>Female</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21/49 (43%)</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58531667"/>
                  </a:ext>
                </a:extLst>
              </a:tr>
              <a:tr h="353509">
                <a:tc>
                  <a:txBody>
                    <a:bodyPr/>
                    <a:lstStyle/>
                    <a:p>
                      <a:pPr algn="l" fontAlgn="b">
                        <a:buNone/>
                      </a:pPr>
                      <a:r>
                        <a:rPr lang="en-US" sz="1800" b="1" i="0" u="none" strike="noStrike">
                          <a:solidFill>
                            <a:schemeClr val="bg2"/>
                          </a:solidFill>
                          <a:effectLst/>
                          <a:latin typeface="Calibri"/>
                        </a:rPr>
                        <a:t>Median Age (IQR)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70.5 (62, 78)</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29167984"/>
                  </a:ext>
                </a:extLst>
              </a:tr>
              <a:tr h="353509">
                <a:tc>
                  <a:txBody>
                    <a:bodyPr/>
                    <a:lstStyle/>
                    <a:p>
                      <a:pPr algn="l" fontAlgn="b">
                        <a:buNone/>
                      </a:pPr>
                      <a:r>
                        <a:rPr lang="en-US" sz="1800" b="1" i="0" u="none" strike="noStrike">
                          <a:solidFill>
                            <a:schemeClr val="bg2"/>
                          </a:solidFill>
                          <a:effectLst/>
                          <a:latin typeface="Calibri"/>
                        </a:rPr>
                        <a:t>ASA Class (IQR)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3 (2, 3)</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01108908"/>
                  </a:ext>
                </a:extLst>
              </a:tr>
              <a:tr h="353509">
                <a:tc>
                  <a:txBody>
                    <a:bodyPr/>
                    <a:lstStyle/>
                    <a:p>
                      <a:pPr algn="l" fontAlgn="b">
                        <a:buNone/>
                      </a:pPr>
                      <a:r>
                        <a:rPr lang="en-US" sz="1800" b="1" i="0" u="none" strike="noStrike">
                          <a:solidFill>
                            <a:schemeClr val="bg2"/>
                          </a:solidFill>
                          <a:effectLst/>
                          <a:latin typeface="Calibri"/>
                        </a:rPr>
                        <a:t>BMI (IQR)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30 (27.9, 35.1)</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92992704"/>
                  </a:ext>
                </a:extLst>
              </a:tr>
              <a:tr h="353509">
                <a:tc>
                  <a:txBody>
                    <a:bodyPr/>
                    <a:lstStyle/>
                    <a:p>
                      <a:pPr algn="l" fontAlgn="b">
                        <a:buNone/>
                      </a:pPr>
                      <a:r>
                        <a:rPr lang="en-US" sz="1800" b="1" i="0" u="none" strike="noStrike">
                          <a:solidFill>
                            <a:schemeClr val="bg2"/>
                          </a:solidFill>
                          <a:effectLst/>
                          <a:latin typeface="Calibri"/>
                        </a:rPr>
                        <a:t>Comorbid Condition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57360401"/>
                  </a:ext>
                </a:extLst>
              </a:tr>
              <a:tr h="353509">
                <a:tc>
                  <a:txBody>
                    <a:bodyPr/>
                    <a:lstStyle/>
                    <a:p>
                      <a:pPr algn="l" fontAlgn="b">
                        <a:buNone/>
                      </a:pPr>
                      <a:r>
                        <a:rPr lang="en-US" sz="1800" b="0" i="0" u="none" strike="noStrike">
                          <a:solidFill>
                            <a:schemeClr val="bg2"/>
                          </a:solidFill>
                          <a:effectLst/>
                          <a:latin typeface="Calibri"/>
                        </a:rPr>
                        <a:t>Hypertension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33/49 (67%)</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32238665"/>
                  </a:ext>
                </a:extLst>
              </a:tr>
              <a:tr h="353509">
                <a:tc>
                  <a:txBody>
                    <a:bodyPr/>
                    <a:lstStyle/>
                    <a:p>
                      <a:pPr algn="l" fontAlgn="b">
                        <a:buNone/>
                      </a:pPr>
                      <a:r>
                        <a:rPr lang="en-US" sz="1800" b="0" i="0" u="none" strike="noStrike">
                          <a:solidFill>
                            <a:schemeClr val="bg2"/>
                          </a:solidFill>
                          <a:effectLst/>
                          <a:latin typeface="Calibri"/>
                        </a:rPr>
                        <a:t>Diabetes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8/49 (16%)</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09620925"/>
                  </a:ext>
                </a:extLst>
              </a:tr>
              <a:tr h="353509">
                <a:tc>
                  <a:txBody>
                    <a:bodyPr/>
                    <a:lstStyle/>
                    <a:p>
                      <a:pPr algn="l" fontAlgn="b">
                        <a:buNone/>
                      </a:pPr>
                      <a:r>
                        <a:rPr lang="en-US" sz="1800" b="0" i="0" u="none" strike="noStrike">
                          <a:solidFill>
                            <a:schemeClr val="bg2"/>
                          </a:solidFill>
                          <a:effectLst/>
                          <a:latin typeface="Calibri"/>
                        </a:rPr>
                        <a:t>COPD</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8/49 (16%)</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39669976"/>
                  </a:ext>
                </a:extLst>
              </a:tr>
              <a:tr h="353509">
                <a:tc>
                  <a:txBody>
                    <a:bodyPr/>
                    <a:lstStyle/>
                    <a:p>
                      <a:pPr algn="l" fontAlgn="b">
                        <a:buNone/>
                      </a:pPr>
                      <a:r>
                        <a:rPr lang="en-US" sz="1800" b="0" i="0" u="none" strike="noStrike">
                          <a:solidFill>
                            <a:schemeClr val="bg2"/>
                          </a:solidFill>
                          <a:effectLst/>
                          <a:latin typeface="Calibri"/>
                        </a:rPr>
                        <a:t>Active tobacco use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0/49 (0%)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98708543"/>
                  </a:ext>
                </a:extLst>
              </a:tr>
              <a:tr h="508169">
                <a:tc>
                  <a:txBody>
                    <a:bodyPr/>
                    <a:lstStyle/>
                    <a:p>
                      <a:pPr algn="l" fontAlgn="b">
                        <a:buNone/>
                      </a:pPr>
                      <a:r>
                        <a:rPr lang="en-US" sz="1800" b="1" i="0" u="none" strike="noStrike">
                          <a:solidFill>
                            <a:schemeClr val="bg2"/>
                          </a:solidFill>
                          <a:effectLst/>
                          <a:latin typeface="Calibri"/>
                        </a:rPr>
                        <a:t>Preoperative use of steroids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3/49 (6%)</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56057104"/>
                  </a:ext>
                </a:extLst>
              </a:tr>
            </a:tbl>
          </a:graphicData>
        </a:graphic>
      </p:graphicFrame>
      <p:graphicFrame>
        <p:nvGraphicFramePr>
          <p:cNvPr id="13" name="Table 12">
            <a:extLst>
              <a:ext uri="{FF2B5EF4-FFF2-40B4-BE49-F238E27FC236}">
                <a16:creationId xmlns:a16="http://schemas.microsoft.com/office/drawing/2014/main" id="{92A9F296-E140-3071-BF25-B1E042481757}"/>
              </a:ext>
            </a:extLst>
          </p:cNvPr>
          <p:cNvGraphicFramePr>
            <a:graphicFrameLocks noGrp="1"/>
          </p:cNvGraphicFramePr>
          <p:nvPr>
            <p:extLst>
              <p:ext uri="{D42A27DB-BD31-4B8C-83A1-F6EECF244321}">
                <p14:modId xmlns:p14="http://schemas.microsoft.com/office/powerpoint/2010/main" val="4268767510"/>
              </p:ext>
            </p:extLst>
          </p:nvPr>
        </p:nvGraphicFramePr>
        <p:xfrm>
          <a:off x="350291" y="1447799"/>
          <a:ext cx="5308698" cy="4586516"/>
        </p:xfrm>
        <a:graphic>
          <a:graphicData uri="http://schemas.openxmlformats.org/drawingml/2006/table">
            <a:tbl>
              <a:tblPr/>
              <a:tblGrid>
                <a:gridCol w="3624072">
                  <a:extLst>
                    <a:ext uri="{9D8B030D-6E8A-4147-A177-3AD203B41FA5}">
                      <a16:colId xmlns:a16="http://schemas.microsoft.com/office/drawing/2014/main" val="1189652833"/>
                    </a:ext>
                  </a:extLst>
                </a:gridCol>
                <a:gridCol w="1684626">
                  <a:extLst>
                    <a:ext uri="{9D8B030D-6E8A-4147-A177-3AD203B41FA5}">
                      <a16:colId xmlns:a16="http://schemas.microsoft.com/office/drawing/2014/main" val="3378601637"/>
                    </a:ext>
                  </a:extLst>
                </a:gridCol>
              </a:tblGrid>
              <a:tr h="335955">
                <a:tc gridSpan="2">
                  <a:txBody>
                    <a:bodyPr/>
                    <a:lstStyle/>
                    <a:p>
                      <a:pPr algn="ctr" fontAlgn="b">
                        <a:buNone/>
                      </a:pPr>
                      <a:r>
                        <a:rPr lang="en-US" sz="1800" b="1" i="0" u="none" strike="noStrike">
                          <a:solidFill>
                            <a:schemeClr val="bg2"/>
                          </a:solidFill>
                          <a:effectLst/>
                          <a:latin typeface="Calibri"/>
                        </a:rPr>
                        <a:t>Clinical Variable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2520599471"/>
                  </a:ext>
                </a:extLst>
              </a:tr>
              <a:tr h="335955">
                <a:tc>
                  <a:txBody>
                    <a:bodyPr/>
                    <a:lstStyle/>
                    <a:p>
                      <a:pPr algn="l" fontAlgn="b">
                        <a:buNone/>
                      </a:pPr>
                      <a:r>
                        <a:rPr lang="en-US" sz="1800" b="1" i="0" u="none" strike="noStrike">
                          <a:solidFill>
                            <a:schemeClr val="bg2"/>
                          </a:solidFill>
                          <a:effectLst/>
                          <a:latin typeface="Calibri"/>
                        </a:rPr>
                        <a:t>Creatinine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57234169"/>
                  </a:ext>
                </a:extLst>
              </a:tr>
              <a:tr h="613483">
                <a:tc>
                  <a:txBody>
                    <a:bodyPr/>
                    <a:lstStyle/>
                    <a:p>
                      <a:pPr algn="l" fontAlgn="b">
                        <a:buNone/>
                      </a:pPr>
                      <a:r>
                        <a:rPr lang="en-US" sz="1800" b="0" i="0" u="none" strike="noStrike">
                          <a:solidFill>
                            <a:schemeClr val="bg2"/>
                          </a:solidFill>
                          <a:effectLst/>
                          <a:latin typeface="Aptos Narrow"/>
                        </a:rPr>
                        <a:t>Median </a:t>
                      </a:r>
                      <a:r>
                        <a:rPr lang="el-GR" sz="1800" b="0" i="0" u="none" strike="noStrike">
                          <a:solidFill>
                            <a:schemeClr val="bg2"/>
                          </a:solidFill>
                          <a:effectLst/>
                          <a:latin typeface="Aptos Narrow"/>
                        </a:rPr>
                        <a:t>Δ </a:t>
                      </a:r>
                      <a:r>
                        <a:rPr lang="en-US" sz="1800" b="0" i="0" u="none" strike="noStrike">
                          <a:solidFill>
                            <a:schemeClr val="bg2"/>
                          </a:solidFill>
                          <a:effectLst/>
                          <a:latin typeface="Aptos Narrow"/>
                        </a:rPr>
                        <a:t>Op Creatinine (IQR)</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-0.16 (-0.25, -0.02)</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09841801"/>
                  </a:ext>
                </a:extLst>
              </a:tr>
              <a:tr h="335955">
                <a:tc>
                  <a:txBody>
                    <a:bodyPr/>
                    <a:lstStyle/>
                    <a:p>
                      <a:pPr algn="l" fontAlgn="b">
                        <a:buNone/>
                      </a:pPr>
                      <a:r>
                        <a:rPr lang="en-US" sz="1800" b="0" i="0" u="none" strike="noStrike">
                          <a:solidFill>
                            <a:schemeClr val="bg2"/>
                          </a:solidFill>
                          <a:effectLst/>
                          <a:latin typeface="Aptos Narrow"/>
                        </a:rPr>
                        <a:t>Median </a:t>
                      </a:r>
                      <a:r>
                        <a:rPr lang="el-GR" sz="1800" b="0" i="0" u="none" strike="noStrike">
                          <a:solidFill>
                            <a:schemeClr val="bg2"/>
                          </a:solidFill>
                          <a:effectLst/>
                          <a:latin typeface="Aptos Narrow"/>
                        </a:rPr>
                        <a:t>Δ 2</a:t>
                      </a:r>
                      <a:r>
                        <a:rPr lang="en-US" sz="1800" b="0" i="0" u="none" strike="noStrike">
                          <a:solidFill>
                            <a:schemeClr val="bg2"/>
                          </a:solidFill>
                          <a:effectLst/>
                          <a:latin typeface="Aptos Narrow"/>
                        </a:rPr>
                        <a:t>y Creatinine (IQR)</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0.02 (-0.11, 0.3)</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55818070"/>
                  </a:ext>
                </a:extLst>
              </a:tr>
              <a:tr h="335955">
                <a:tc>
                  <a:txBody>
                    <a:bodyPr/>
                    <a:lstStyle/>
                    <a:p>
                      <a:pPr algn="l" fontAlgn="b">
                        <a:buNone/>
                      </a:pPr>
                      <a:r>
                        <a:rPr lang="en-US" sz="1800" b="1" i="0" u="none" strike="noStrike">
                          <a:solidFill>
                            <a:schemeClr val="bg2"/>
                          </a:solidFill>
                          <a:effectLst/>
                          <a:latin typeface="Calibri"/>
                        </a:rPr>
                        <a:t>Hydronephrosis at 2 years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61029668"/>
                  </a:ext>
                </a:extLst>
              </a:tr>
              <a:tr h="335955">
                <a:tc>
                  <a:txBody>
                    <a:bodyPr/>
                    <a:lstStyle/>
                    <a:p>
                      <a:pPr algn="l" fontAlgn="b">
                        <a:buNone/>
                      </a:pPr>
                      <a:r>
                        <a:rPr lang="en-US" sz="1800" b="0" i="0" u="none" strike="noStrike">
                          <a:solidFill>
                            <a:schemeClr val="bg2"/>
                          </a:solidFill>
                          <a:effectLst/>
                          <a:latin typeface="Aptos Narrow"/>
                        </a:rPr>
                        <a:t>Worsened</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3/44 (7%)</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55280818"/>
                  </a:ext>
                </a:extLst>
              </a:tr>
              <a:tr h="335955">
                <a:tc>
                  <a:txBody>
                    <a:bodyPr/>
                    <a:lstStyle/>
                    <a:p>
                      <a:pPr algn="l" fontAlgn="b">
                        <a:buNone/>
                      </a:pPr>
                      <a:r>
                        <a:rPr lang="en-US" sz="1800" b="0" i="0" u="none" strike="noStrike">
                          <a:solidFill>
                            <a:schemeClr val="bg2"/>
                          </a:solidFill>
                          <a:effectLst/>
                          <a:latin typeface="Aptos Narrow"/>
                        </a:rPr>
                        <a:t>Stable</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34/44 (77%)</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22292722"/>
                  </a:ext>
                </a:extLst>
              </a:tr>
              <a:tr h="335955">
                <a:tc>
                  <a:txBody>
                    <a:bodyPr/>
                    <a:lstStyle/>
                    <a:p>
                      <a:pPr algn="l" fontAlgn="b">
                        <a:buNone/>
                      </a:pPr>
                      <a:r>
                        <a:rPr lang="en-US" sz="1800" b="0" i="0" u="none" strike="noStrike">
                          <a:solidFill>
                            <a:schemeClr val="bg2"/>
                          </a:solidFill>
                          <a:effectLst/>
                          <a:latin typeface="Aptos Narrow"/>
                        </a:rPr>
                        <a:t>Improved</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7/44 (16%)</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1677805"/>
                  </a:ext>
                </a:extLst>
              </a:tr>
              <a:tr h="613483">
                <a:tc>
                  <a:txBody>
                    <a:bodyPr/>
                    <a:lstStyle/>
                    <a:p>
                      <a:pPr algn="l" fontAlgn="b">
                        <a:buNone/>
                      </a:pPr>
                      <a:r>
                        <a:rPr lang="en-US" sz="1800" b="0" i="0" u="none" strike="noStrike">
                          <a:solidFill>
                            <a:schemeClr val="bg2"/>
                          </a:solidFill>
                          <a:effectLst/>
                          <a:latin typeface="Aptos Narrow"/>
                        </a:rPr>
                        <a:t>Need for urologic procedure at 2y (decompression)</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6/44 (14%)</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40274351"/>
                  </a:ext>
                </a:extLst>
              </a:tr>
              <a:tr h="335955">
                <a:tc>
                  <a:txBody>
                    <a:bodyPr/>
                    <a:lstStyle/>
                    <a:p>
                      <a:pPr algn="l" fontAlgn="b">
                        <a:buNone/>
                      </a:pPr>
                      <a:r>
                        <a:rPr lang="en-US" sz="1800" b="1" i="0" u="none" strike="noStrike">
                          <a:solidFill>
                            <a:schemeClr val="bg2"/>
                          </a:solidFill>
                          <a:effectLst/>
                          <a:latin typeface="Calibri"/>
                        </a:rPr>
                        <a:t>Procedural Outcomes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97343974"/>
                  </a:ext>
                </a:extLst>
              </a:tr>
              <a:tr h="335955">
                <a:tc>
                  <a:txBody>
                    <a:bodyPr/>
                    <a:lstStyle/>
                    <a:p>
                      <a:pPr algn="l" fontAlgn="b">
                        <a:buNone/>
                      </a:pPr>
                      <a:r>
                        <a:rPr lang="en-US" sz="1800" b="0" i="0" u="none" strike="noStrike">
                          <a:solidFill>
                            <a:schemeClr val="bg2"/>
                          </a:solidFill>
                          <a:effectLst/>
                          <a:latin typeface="Aptos Narrow"/>
                        </a:rPr>
                        <a:t>Reoperation at 2 years</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6/44 (14%)</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8972812"/>
                  </a:ext>
                </a:extLst>
              </a:tr>
              <a:tr h="335955">
                <a:tc>
                  <a:txBody>
                    <a:bodyPr/>
                    <a:lstStyle/>
                    <a:p>
                      <a:pPr algn="l" fontAlgn="b">
                        <a:buNone/>
                      </a:pPr>
                      <a:r>
                        <a:rPr lang="en-US" sz="1800" b="0" i="0" u="none" strike="noStrike">
                          <a:solidFill>
                            <a:schemeClr val="bg2"/>
                          </a:solidFill>
                          <a:effectLst/>
                          <a:latin typeface="Aptos Narrow"/>
                        </a:rPr>
                        <a:t>Recurrence at 2 years</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12/44 (27%)</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3737851"/>
                  </a:ext>
                </a:extLst>
              </a:tr>
            </a:tbl>
          </a:graphicData>
        </a:graphic>
      </p:graphicFrame>
      <p:graphicFrame>
        <p:nvGraphicFramePr>
          <p:cNvPr id="12" name="Table 11">
            <a:extLst>
              <a:ext uri="{FF2B5EF4-FFF2-40B4-BE49-F238E27FC236}">
                <a16:creationId xmlns:a16="http://schemas.microsoft.com/office/drawing/2014/main" id="{CC2C398A-D8E3-FD3C-0102-0535CB5F9610}"/>
              </a:ext>
            </a:extLst>
          </p:cNvPr>
          <p:cNvGraphicFramePr>
            <a:graphicFrameLocks noGrp="1"/>
          </p:cNvGraphicFramePr>
          <p:nvPr>
            <p:extLst>
              <p:ext uri="{D42A27DB-BD31-4B8C-83A1-F6EECF244321}">
                <p14:modId xmlns:p14="http://schemas.microsoft.com/office/powerpoint/2010/main" val="779120108"/>
              </p:ext>
            </p:extLst>
          </p:nvPr>
        </p:nvGraphicFramePr>
        <p:xfrm>
          <a:off x="350291" y="1330567"/>
          <a:ext cx="5308610" cy="4702861"/>
        </p:xfrm>
        <a:graphic>
          <a:graphicData uri="http://schemas.openxmlformats.org/drawingml/2006/table">
            <a:tbl>
              <a:tblPr/>
              <a:tblGrid>
                <a:gridCol w="3449759">
                  <a:extLst>
                    <a:ext uri="{9D8B030D-6E8A-4147-A177-3AD203B41FA5}">
                      <a16:colId xmlns:a16="http://schemas.microsoft.com/office/drawing/2014/main" val="3637911451"/>
                    </a:ext>
                  </a:extLst>
                </a:gridCol>
                <a:gridCol w="1858851">
                  <a:extLst>
                    <a:ext uri="{9D8B030D-6E8A-4147-A177-3AD203B41FA5}">
                      <a16:colId xmlns:a16="http://schemas.microsoft.com/office/drawing/2014/main" val="2753500254"/>
                    </a:ext>
                  </a:extLst>
                </a:gridCol>
              </a:tblGrid>
              <a:tr h="423481">
                <a:tc gridSpan="2">
                  <a:txBody>
                    <a:bodyPr/>
                    <a:lstStyle/>
                    <a:p>
                      <a:pPr algn="ctr" fontAlgn="b">
                        <a:buNone/>
                      </a:pPr>
                      <a:r>
                        <a:rPr lang="en-US" sz="1800" b="1" i="0" u="none" strike="noStrike">
                          <a:solidFill>
                            <a:schemeClr val="bg2"/>
                          </a:solidFill>
                          <a:effectLst/>
                          <a:latin typeface="Aptos Narrow"/>
                        </a:rPr>
                        <a:t>Operative Characteristics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2564688270"/>
                  </a:ext>
                </a:extLst>
              </a:tr>
              <a:tr h="356615">
                <a:tc>
                  <a:txBody>
                    <a:bodyPr/>
                    <a:lstStyle/>
                    <a:p>
                      <a:pPr algn="l" fontAlgn="b">
                        <a:buNone/>
                      </a:pPr>
                      <a:r>
                        <a:rPr lang="en-US" sz="1800" b="1" i="0" u="none" strike="noStrike">
                          <a:solidFill>
                            <a:schemeClr val="bg2"/>
                          </a:solidFill>
                          <a:effectLst/>
                          <a:latin typeface="Calibri"/>
                        </a:rPr>
                        <a:t>Prior mesh repair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21/49 (43%)</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39256931"/>
                  </a:ext>
                </a:extLst>
              </a:tr>
              <a:tr h="356615">
                <a:tc>
                  <a:txBody>
                    <a:bodyPr/>
                    <a:lstStyle/>
                    <a:p>
                      <a:pPr algn="l" fontAlgn="b">
                        <a:buNone/>
                      </a:pPr>
                      <a:r>
                        <a:rPr lang="en-US" sz="1800" b="1" i="0" u="none" strike="noStrike">
                          <a:solidFill>
                            <a:schemeClr val="bg2"/>
                          </a:solidFill>
                          <a:effectLst/>
                          <a:latin typeface="Calibri"/>
                        </a:rPr>
                        <a:t>Stoma type: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16721365"/>
                  </a:ext>
                </a:extLst>
              </a:tr>
              <a:tr h="356615">
                <a:tc>
                  <a:txBody>
                    <a:bodyPr/>
                    <a:lstStyle/>
                    <a:p>
                      <a:pPr algn="l" fontAlgn="b">
                        <a:buNone/>
                      </a:pPr>
                      <a:r>
                        <a:rPr lang="en-US" sz="1800" b="0" i="0" u="none" strike="noStrike">
                          <a:solidFill>
                            <a:schemeClr val="bg2"/>
                          </a:solidFill>
                          <a:effectLst/>
                          <a:latin typeface="Aptos Narrow"/>
                        </a:rPr>
                        <a:t>Ileal conduit</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43/49 (88%)</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36996709"/>
                  </a:ext>
                </a:extLst>
              </a:tr>
              <a:tr h="356615">
                <a:tc>
                  <a:txBody>
                    <a:bodyPr/>
                    <a:lstStyle/>
                    <a:p>
                      <a:pPr algn="l" fontAlgn="b">
                        <a:buNone/>
                      </a:pPr>
                      <a:r>
                        <a:rPr lang="en-US" sz="1800" b="0" i="0" u="none" strike="noStrike">
                          <a:solidFill>
                            <a:schemeClr val="bg2"/>
                          </a:solidFill>
                          <a:effectLst/>
                          <a:latin typeface="Aptos Narrow"/>
                        </a:rPr>
                        <a:t>Indiana pouch</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6/49 (12%)</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03229250"/>
                  </a:ext>
                </a:extLst>
              </a:tr>
              <a:tr h="356615">
                <a:tc>
                  <a:txBody>
                    <a:bodyPr/>
                    <a:lstStyle/>
                    <a:p>
                      <a:pPr algn="l" fontAlgn="b">
                        <a:buNone/>
                      </a:pPr>
                      <a:r>
                        <a:rPr lang="en-US" sz="1800" b="1" i="0" u="none" strike="noStrike">
                          <a:solidFill>
                            <a:schemeClr val="bg2"/>
                          </a:solidFill>
                          <a:effectLst/>
                          <a:latin typeface="Calibri"/>
                        </a:rPr>
                        <a:t>Hernia type: </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44933149"/>
                  </a:ext>
                </a:extLst>
              </a:tr>
              <a:tr h="356615">
                <a:tc>
                  <a:txBody>
                    <a:bodyPr/>
                    <a:lstStyle/>
                    <a:p>
                      <a:pPr algn="l" fontAlgn="b">
                        <a:buNone/>
                      </a:pPr>
                      <a:r>
                        <a:rPr lang="en-US" sz="1800" b="0" i="0" u="none" strike="noStrike">
                          <a:solidFill>
                            <a:schemeClr val="bg2"/>
                          </a:solidFill>
                          <a:effectLst/>
                          <a:latin typeface="Calibri"/>
                        </a:rPr>
                        <a:t>Ventral only</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5/49 (10%)</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79229638"/>
                  </a:ext>
                </a:extLst>
              </a:tr>
              <a:tr h="356615">
                <a:tc>
                  <a:txBody>
                    <a:bodyPr/>
                    <a:lstStyle/>
                    <a:p>
                      <a:pPr algn="l" fontAlgn="b">
                        <a:buNone/>
                      </a:pPr>
                      <a:r>
                        <a:rPr lang="en-US" sz="1800" b="0" i="0" u="none" strike="noStrike">
                          <a:solidFill>
                            <a:schemeClr val="bg2"/>
                          </a:solidFill>
                          <a:effectLst/>
                          <a:latin typeface="Calibri"/>
                        </a:rPr>
                        <a:t>Parastomal only</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8/49 (16%)</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12411035"/>
                  </a:ext>
                </a:extLst>
              </a:tr>
              <a:tr h="356615">
                <a:tc>
                  <a:txBody>
                    <a:bodyPr/>
                    <a:lstStyle/>
                    <a:p>
                      <a:pPr algn="l" fontAlgn="b">
                        <a:buNone/>
                      </a:pPr>
                      <a:r>
                        <a:rPr lang="en-US" sz="1800" b="0" i="0" u="none" strike="noStrike">
                          <a:solidFill>
                            <a:schemeClr val="bg2"/>
                          </a:solidFill>
                          <a:effectLst/>
                          <a:latin typeface="Calibri"/>
                        </a:rPr>
                        <a:t>Parastomal and Ventral</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36/49 (73%)</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40138165"/>
                  </a:ext>
                </a:extLst>
              </a:tr>
              <a:tr h="356615">
                <a:tc>
                  <a:txBody>
                    <a:bodyPr/>
                    <a:lstStyle/>
                    <a:p>
                      <a:pPr algn="l" fontAlgn="b">
                        <a:buNone/>
                      </a:pPr>
                      <a:r>
                        <a:rPr lang="en-US" sz="1800" b="1" i="0" u="none" strike="noStrike">
                          <a:solidFill>
                            <a:schemeClr val="bg2"/>
                          </a:solidFill>
                          <a:effectLst/>
                          <a:latin typeface="Calibri"/>
                        </a:rPr>
                        <a:t>Revision:</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94231923"/>
                  </a:ext>
                </a:extLst>
              </a:tr>
              <a:tr h="356615">
                <a:tc>
                  <a:txBody>
                    <a:bodyPr/>
                    <a:lstStyle/>
                    <a:p>
                      <a:pPr algn="l" fontAlgn="b">
                        <a:buNone/>
                      </a:pPr>
                      <a:r>
                        <a:rPr lang="en-US" sz="1800" b="0" i="0" u="none" strike="noStrike">
                          <a:solidFill>
                            <a:schemeClr val="bg2"/>
                          </a:solidFill>
                          <a:effectLst/>
                          <a:latin typeface="Aptos Narrow"/>
                        </a:rPr>
                        <a:t>Ostomy only</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36/49 (73%)</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25126895"/>
                  </a:ext>
                </a:extLst>
              </a:tr>
              <a:tr h="356615">
                <a:tc>
                  <a:txBody>
                    <a:bodyPr/>
                    <a:lstStyle/>
                    <a:p>
                      <a:pPr algn="l" fontAlgn="b">
                        <a:buNone/>
                      </a:pPr>
                      <a:r>
                        <a:rPr lang="en-US" sz="1800" b="0" i="0" u="none" strike="noStrike">
                          <a:solidFill>
                            <a:schemeClr val="bg2"/>
                          </a:solidFill>
                          <a:effectLst/>
                          <a:latin typeface="Aptos Narrow"/>
                        </a:rPr>
                        <a:t>Ureteral anastomoses</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7/49 (14%)</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89205044"/>
                  </a:ext>
                </a:extLst>
              </a:tr>
              <a:tr h="356615">
                <a:tc>
                  <a:txBody>
                    <a:bodyPr/>
                    <a:lstStyle/>
                    <a:p>
                      <a:pPr algn="l" fontAlgn="b">
                        <a:buNone/>
                      </a:pPr>
                      <a:r>
                        <a:rPr lang="en-US" sz="1800" b="1" i="0" u="none" strike="noStrike">
                          <a:solidFill>
                            <a:schemeClr val="bg2"/>
                          </a:solidFill>
                          <a:effectLst/>
                          <a:latin typeface="Calibri"/>
                        </a:rPr>
                        <a:t>Median Hernia Width, cm (IQR)</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chemeClr val="bg2"/>
                          </a:solidFill>
                          <a:effectLst/>
                          <a:latin typeface="Aptos Narrow"/>
                        </a:rPr>
                        <a:t>15 (12, 16)</a:t>
                      </a:r>
                      <a:endParaRPr lang="en-US" sz="1800" b="0" i="0" u="none" strike="noStrike" dirty="0">
                        <a:solidFill>
                          <a:schemeClr val="bg2"/>
                        </a:solidFill>
                        <a:effectLst/>
                        <a:latin typeface="Aptos Narrow"/>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12292725"/>
                  </a:ext>
                </a:extLst>
              </a:tr>
            </a:tbl>
          </a:graphicData>
        </a:graphic>
      </p:graphicFrame>
      <p:sp>
        <p:nvSpPr>
          <p:cNvPr id="26" name="Content Placeholder 2">
            <a:extLst>
              <a:ext uri="{FF2B5EF4-FFF2-40B4-BE49-F238E27FC236}">
                <a16:creationId xmlns:a16="http://schemas.microsoft.com/office/drawing/2014/main" id="{7DD13A50-304D-3530-968D-13AC05A430AB}"/>
              </a:ext>
            </a:extLst>
          </p:cNvPr>
          <p:cNvSpPr>
            <a:spLocks noGrp="1"/>
          </p:cNvSpPr>
          <p:nvPr>
            <p:ph idx="1"/>
          </p:nvPr>
        </p:nvSpPr>
        <p:spPr>
          <a:xfrm>
            <a:off x="5714999" y="1403839"/>
            <a:ext cx="6141428" cy="4719942"/>
          </a:xfrm>
        </p:spPr>
        <p:txBody>
          <a:bodyPr vert="horz" lIns="91440" tIns="45720" rIns="91440" bIns="45720" rtlCol="0" anchor="t">
            <a:noAutofit/>
          </a:bodyPr>
          <a:lstStyle/>
          <a:p>
            <a:r>
              <a:rPr lang="en-US" sz="1800"/>
              <a:t>Worsening hydronephrosis: 3 patients</a:t>
            </a:r>
          </a:p>
          <a:p>
            <a:pPr lvl="1"/>
            <a:r>
              <a:rPr lang="en-US" sz="1800">
                <a:latin typeface="Arial"/>
                <a:cs typeface="Arial"/>
              </a:rPr>
              <a:t>2 mild and stable, no intervention needed</a:t>
            </a:r>
          </a:p>
          <a:p>
            <a:pPr lvl="1"/>
            <a:r>
              <a:rPr lang="en-US" sz="1800">
                <a:latin typeface="Arial"/>
                <a:cs typeface="Arial"/>
              </a:rPr>
              <a:t>1 more severe, patient refused intervention</a:t>
            </a:r>
          </a:p>
          <a:p>
            <a:r>
              <a:rPr lang="en-US" sz="1800"/>
              <a:t>Need for urologic procedure: 6 patients</a:t>
            </a:r>
          </a:p>
          <a:p>
            <a:pPr lvl="1"/>
            <a:r>
              <a:rPr lang="en-US" sz="1800">
                <a:latin typeface="Arial"/>
                <a:cs typeface="Arial"/>
              </a:rPr>
              <a:t>3 with urolithiasis</a:t>
            </a:r>
          </a:p>
          <a:p>
            <a:pPr lvl="1"/>
            <a:r>
              <a:rPr lang="en-US" sz="1800">
                <a:latin typeface="Arial"/>
                <a:cs typeface="Arial"/>
              </a:rPr>
              <a:t>1 pt needed perc </a:t>
            </a:r>
            <a:r>
              <a:rPr lang="en-US" sz="1800" err="1">
                <a:latin typeface="Arial"/>
                <a:cs typeface="Arial"/>
              </a:rPr>
              <a:t>neph</a:t>
            </a:r>
            <a:r>
              <a:rPr lang="en-US" sz="1800">
                <a:latin typeface="Arial"/>
                <a:cs typeface="Arial"/>
              </a:rPr>
              <a:t> tube at index hospitalization – removed 6m later</a:t>
            </a:r>
          </a:p>
          <a:p>
            <a:pPr lvl="1"/>
            <a:r>
              <a:rPr lang="en-US" sz="1800">
                <a:latin typeface="Arial"/>
                <a:cs typeface="Arial"/>
              </a:rPr>
              <a:t>1 pt developed urinoma causing ureteral obstruction – IR drain placed</a:t>
            </a:r>
          </a:p>
          <a:p>
            <a:pPr lvl="1"/>
            <a:r>
              <a:rPr lang="en-US" sz="1800" dirty="0">
                <a:latin typeface="Arial"/>
                <a:cs typeface="Arial"/>
              </a:rPr>
              <a:t>1 pt required reoperation due to tight mesh aperture causing urinary obstruction</a:t>
            </a:r>
          </a:p>
          <a:p>
            <a:r>
              <a:rPr lang="en-US" sz="1800"/>
              <a:t>Reoperation: </a:t>
            </a:r>
          </a:p>
          <a:p>
            <a:pPr lvl="1"/>
            <a:r>
              <a:rPr lang="en-US" sz="1800">
                <a:latin typeface="Arial"/>
                <a:cs typeface="Arial"/>
              </a:rPr>
              <a:t>2 mesh-related complications</a:t>
            </a:r>
          </a:p>
          <a:p>
            <a:pPr lvl="1"/>
            <a:r>
              <a:rPr lang="en-US" sz="1800">
                <a:latin typeface="Arial"/>
                <a:cs typeface="Arial"/>
              </a:rPr>
              <a:t>2 bowel obstructions </a:t>
            </a:r>
          </a:p>
          <a:p>
            <a:pPr lvl="1"/>
            <a:r>
              <a:rPr lang="en-US" sz="1800">
                <a:latin typeface="Arial"/>
                <a:cs typeface="Arial"/>
              </a:rPr>
              <a:t>2 isolated recurrences</a:t>
            </a:r>
          </a:p>
          <a:p>
            <a:endParaRPr lang="en-US" sz="1800"/>
          </a:p>
        </p:txBody>
      </p:sp>
    </p:spTree>
    <p:extLst>
      <p:ext uri="{BB962C8B-B14F-4D97-AF65-F5344CB8AC3E}">
        <p14:creationId xmlns:p14="http://schemas.microsoft.com/office/powerpoint/2010/main" val="790788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11"/>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nodeType="clickEffect">
                                  <p:stCondLst>
                                    <p:cond delay="0"/>
                                  </p:stCondLst>
                                  <p:childTnLst>
                                    <p:set>
                                      <p:cBhvr>
                                        <p:cTn id="18" dur="1" fill="hold">
                                          <p:stCondLst>
                                            <p:cond delay="0"/>
                                          </p:stCondLst>
                                        </p:cTn>
                                        <p:tgtEl>
                                          <p:spTgt spid="12"/>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6">
                                            <p:txEl>
                                              <p:pRg st="0" end="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6">
                                            <p:txEl>
                                              <p:pRg st="1" end="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6">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6">
                                            <p:txEl>
                                              <p:pRg st="3" end="3"/>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6">
                                            <p:txEl>
                                              <p:pRg st="4" end="4"/>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6">
                                            <p:txEl>
                                              <p:pRg st="5" end="5"/>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6">
                                            <p:txEl>
                                              <p:pRg st="6" end="6"/>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6">
                                            <p:txEl>
                                              <p:pRg st="7" end="7"/>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6">
                                            <p:txEl>
                                              <p:pRg st="8" end="8"/>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6">
                                            <p:txEl>
                                              <p:pRg st="9" end="9"/>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6">
                                            <p:txEl>
                                              <p:pRg st="10" end="10"/>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26">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Custom 1">
      <a:dk1>
        <a:sysClr val="windowText" lastClr="000000"/>
      </a:dk1>
      <a:lt1>
        <a:sysClr val="window" lastClr="FFFFFF"/>
      </a:lt1>
      <a:dk2>
        <a:srgbClr val="44546A"/>
      </a:dk2>
      <a:lt2>
        <a:srgbClr val="E7E6E6"/>
      </a:lt2>
      <a:accent1>
        <a:srgbClr val="0877BC"/>
      </a:accent1>
      <a:accent2>
        <a:srgbClr val="7AD0E7"/>
      </a:accent2>
      <a:accent3>
        <a:srgbClr val="F79647"/>
      </a:accent3>
      <a:accent4>
        <a:srgbClr val="F8C946"/>
      </a:accent4>
      <a:accent5>
        <a:srgbClr val="DBDBDB"/>
      </a:accent5>
      <a:accent6>
        <a:srgbClr val="1EC85A"/>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defRPr sz="2400" dirty="0" smtClean="0">
            <a:solidFill>
              <a:schemeClr val="bg2"/>
            </a:solidFill>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19</Slides>
  <Notes>11</Notes>
  <HiddenSlides>0</HiddenSlide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1_Office Theme</vt:lpstr>
      <vt:lpstr>Long-Term Urostomy-Specific Outcomes After Retromuscular Hernia Repair: Comparative Analysis from a High-Volume Abdominal Wall Center</vt:lpstr>
      <vt:lpstr>Disclosures</vt:lpstr>
      <vt:lpstr>Urinary Diversion: Brief Overview</vt:lpstr>
      <vt:lpstr>Scope</vt:lpstr>
      <vt:lpstr>Contemporary Management</vt:lpstr>
      <vt:lpstr>Aims</vt:lpstr>
      <vt:lpstr>Methods</vt:lpstr>
      <vt:lpstr>Combined Analysis: </vt:lpstr>
      <vt:lpstr>Combined Results</vt:lpstr>
      <vt:lpstr>Analysis: Mesh Type</vt:lpstr>
      <vt:lpstr>Results: Mesh Type</vt:lpstr>
      <vt:lpstr>Analysis: Repair Type</vt:lpstr>
      <vt:lpstr>Results: Repair Type</vt:lpstr>
      <vt:lpstr>Discussion Points: </vt:lpstr>
      <vt:lpstr>Conclusions</vt:lpstr>
      <vt:lpstr>References: </vt:lpstr>
      <vt:lpstr>PowerPoint Presentation</vt:lpstr>
      <vt:lpstr>PowerPoint Presentation</vt:lpstr>
      <vt:lpstr>Combined Results</vt:lpstr>
    </vt:vector>
  </TitlesOfParts>
  <Company>Cleveland Clinic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Bar Graph</dc:title>
  <dc:creator>Zwischenberger, Andrea</dc:creator>
  <cp:revision>302</cp:revision>
  <dcterms:created xsi:type="dcterms:W3CDTF">2014-11-21T19:31:52Z</dcterms:created>
  <dcterms:modified xsi:type="dcterms:W3CDTF">2026-02-21T05:33:36Z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ProviderInitializationData">
    <vt:lpwstr>https://ccf.jiveon.com</vt:lpwstr>
  </property>
  <property fmtid="{D5CDD505-2E9C-101B-9397-08002B2CF9AE}" pid="3" name="Jive_VersionGuid">
    <vt:lpwstr>ae5dea87-159c-4db5-a175-4cf7fa1d234d</vt:lpwstr>
  </property>
  <property fmtid="{D5CDD505-2E9C-101B-9397-08002B2CF9AE}" pid="4" name="Offisync_UpdateToken">
    <vt:lpwstr>1</vt:lpwstr>
  </property>
  <property fmtid="{D5CDD505-2E9C-101B-9397-08002B2CF9AE}" pid="5" name="Jive_LatestUserAccountName">
    <vt:lpwstr>1031061</vt:lpwstr>
  </property>
  <property fmtid="{D5CDD505-2E9C-101B-9397-08002B2CF9AE}" pid="6" name="Offisync_UniqueId">
    <vt:lpwstr>66832</vt:lpwstr>
  </property>
  <property fmtid="{D5CDD505-2E9C-101B-9397-08002B2CF9AE}" pid="7" name="Offisync_ServerID">
    <vt:lpwstr>94489e31-49ff-43b6-8275-7668cf24c782</vt:lpwstr>
  </property>
</Properties>
</file>