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9"/>
  </p:notesMasterIdLst>
  <p:sldIdLst>
    <p:sldId id="257" r:id="rId4"/>
    <p:sldId id="272" r:id="rId5"/>
    <p:sldId id="258" r:id="rId6"/>
    <p:sldId id="259" r:id="rId7"/>
    <p:sldId id="260" r:id="rId8"/>
    <p:sldId id="261" r:id="rId9"/>
    <p:sldId id="264" r:id="rId10"/>
    <p:sldId id="274" r:id="rId11"/>
    <p:sldId id="265" r:id="rId12"/>
    <p:sldId id="275" r:id="rId13"/>
    <p:sldId id="273" r:id="rId14"/>
    <p:sldId id="268" r:id="rId15"/>
    <p:sldId id="269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80D37-3F7B-44BC-B5DB-5609AB034A6C}" v="90" dt="2026-02-19T19:28:40.371"/>
  </p1510:revLst>
</p1510:revInfo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59223" autoAdjust="0"/>
  </p:normalViewPr>
  <p:slideViewPr>
    <p:cSldViewPr snapToGrid="0">
      <p:cViewPr varScale="1">
        <p:scale>
          <a:sx n="44" d="100"/>
          <a:sy n="44" d="100"/>
        </p:scale>
        <p:origin x="24" y="269"/>
      </p:cViewPr>
      <p:guideLst/>
    </p:cSldViewPr>
  </p:slideViewPr>
  <p:notesTextViewPr>
    <p:cViewPr>
      <p:scale>
        <a:sx n="3" d="2"/>
        <a:sy n="3" d="2"/>
      </p:scale>
      <p:origin x="0" y="-136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Ly" userId="7bc9b063-e44b-4db7-934b-6b6e48fc200b" providerId="ADAL" clId="{ACF68317-8AE8-42EE-9A43-815A1966BEB8}"/>
    <pc:docChg chg="undo custSel addSld delSld modSld">
      <pc:chgData name="Nancy Ly" userId="7bc9b063-e44b-4db7-934b-6b6e48fc200b" providerId="ADAL" clId="{ACF68317-8AE8-42EE-9A43-815A1966BEB8}" dt="2026-02-19T19:36:00.047" v="5225" actId="20577"/>
      <pc:docMkLst>
        <pc:docMk/>
      </pc:docMkLst>
      <pc:sldChg chg="addSp delSp modSp mod modNotesTx">
        <pc:chgData name="Nancy Ly" userId="7bc9b063-e44b-4db7-934b-6b6e48fc200b" providerId="ADAL" clId="{ACF68317-8AE8-42EE-9A43-815A1966BEB8}" dt="2026-02-19T16:35:55.387" v="3234" actId="20577"/>
        <pc:sldMkLst>
          <pc:docMk/>
          <pc:sldMk cId="2483508584" sldId="257"/>
        </pc:sldMkLst>
        <pc:spChg chg="mod">
          <ac:chgData name="Nancy Ly" userId="7bc9b063-e44b-4db7-934b-6b6e48fc200b" providerId="ADAL" clId="{ACF68317-8AE8-42EE-9A43-815A1966BEB8}" dt="2026-02-19T16:35:55.387" v="3234" actId="20577"/>
          <ac:spMkLst>
            <pc:docMk/>
            <pc:sldMk cId="2483508584" sldId="257"/>
            <ac:spMk id="3" creationId="{6119DD81-C0C7-8157-AD9B-5FDF2C737545}"/>
          </ac:spMkLst>
        </pc:spChg>
      </pc:sldChg>
      <pc:sldChg chg="addSp delSp modSp mod modClrScheme chgLayout modNotesTx">
        <pc:chgData name="Nancy Ly" userId="7bc9b063-e44b-4db7-934b-6b6e48fc200b" providerId="ADAL" clId="{ACF68317-8AE8-42EE-9A43-815A1966BEB8}" dt="2026-02-19T17:42:19.941" v="3879" actId="1076"/>
        <pc:sldMkLst>
          <pc:docMk/>
          <pc:sldMk cId="3733504484" sldId="258"/>
        </pc:sldMkLst>
        <pc:spChg chg="mod">
          <ac:chgData name="Nancy Ly" userId="7bc9b063-e44b-4db7-934b-6b6e48fc200b" providerId="ADAL" clId="{ACF68317-8AE8-42EE-9A43-815A1966BEB8}" dt="2026-02-19T17:34:00.542" v="3855" actId="26606"/>
          <ac:spMkLst>
            <pc:docMk/>
            <pc:sldMk cId="3733504484" sldId="258"/>
            <ac:spMk id="2" creationId="{7FF7CD2E-D6C2-2E06-DFD4-899CC595E212}"/>
          </ac:spMkLst>
        </pc:spChg>
        <pc:spChg chg="mod">
          <ac:chgData name="Nancy Ly" userId="7bc9b063-e44b-4db7-934b-6b6e48fc200b" providerId="ADAL" clId="{ACF68317-8AE8-42EE-9A43-815A1966BEB8}" dt="2026-02-19T17:34:14.353" v="3859" actId="14100"/>
          <ac:spMkLst>
            <pc:docMk/>
            <pc:sldMk cId="3733504484" sldId="258"/>
            <ac:spMk id="3" creationId="{59C65722-481A-2E97-237B-55E50E1C41AF}"/>
          </ac:spMkLst>
        </pc:spChg>
        <pc:spChg chg="mod ord">
          <ac:chgData name="Nancy Ly" userId="7bc9b063-e44b-4db7-934b-6b6e48fc200b" providerId="ADAL" clId="{ACF68317-8AE8-42EE-9A43-815A1966BEB8}" dt="2026-02-19T17:34:00.542" v="3855" actId="26606"/>
          <ac:spMkLst>
            <pc:docMk/>
            <pc:sldMk cId="3733504484" sldId="258"/>
            <ac:spMk id="4" creationId="{7BD674FD-6A2C-D11B-15C2-14F52DF2160C}"/>
          </ac:spMkLst>
        </pc:spChg>
        <pc:picChg chg="mod modCrop">
          <ac:chgData name="Nancy Ly" userId="7bc9b063-e44b-4db7-934b-6b6e48fc200b" providerId="ADAL" clId="{ACF68317-8AE8-42EE-9A43-815A1966BEB8}" dt="2026-02-19T17:41:26.569" v="3871" actId="1076"/>
          <ac:picMkLst>
            <pc:docMk/>
            <pc:sldMk cId="3733504484" sldId="258"/>
            <ac:picMk id="5" creationId="{855F2CFE-97E7-7C58-B2D7-3269DD575B3E}"/>
          </ac:picMkLst>
        </pc:picChg>
        <pc:picChg chg="add mod">
          <ac:chgData name="Nancy Ly" userId="7bc9b063-e44b-4db7-934b-6b6e48fc200b" providerId="ADAL" clId="{ACF68317-8AE8-42EE-9A43-815A1966BEB8}" dt="2026-02-19T17:42:19.941" v="3879" actId="1076"/>
          <ac:picMkLst>
            <pc:docMk/>
            <pc:sldMk cId="3733504484" sldId="258"/>
            <ac:picMk id="7" creationId="{463B5B29-04F1-8876-6B29-876A9AE4D646}"/>
          </ac:picMkLst>
        </pc:picChg>
        <pc:picChg chg="add del mod">
          <ac:chgData name="Nancy Ly" userId="7bc9b063-e44b-4db7-934b-6b6e48fc200b" providerId="ADAL" clId="{ACF68317-8AE8-42EE-9A43-815A1966BEB8}" dt="2026-02-19T17:41:41.228" v="3874" actId="478"/>
          <ac:picMkLst>
            <pc:docMk/>
            <pc:sldMk cId="3733504484" sldId="258"/>
            <ac:picMk id="1026" creationId="{60205FA1-28E3-A87F-64B0-00D59CACA032}"/>
          </ac:picMkLst>
        </pc:picChg>
      </pc:sldChg>
      <pc:sldChg chg="modSp mod modNotesTx">
        <pc:chgData name="Nancy Ly" userId="7bc9b063-e44b-4db7-934b-6b6e48fc200b" providerId="ADAL" clId="{ACF68317-8AE8-42EE-9A43-815A1966BEB8}" dt="2026-02-19T18:44:34.014" v="4788" actId="20577"/>
        <pc:sldMkLst>
          <pc:docMk/>
          <pc:sldMk cId="3677682712" sldId="259"/>
        </pc:sldMkLst>
        <pc:spChg chg="mod">
          <ac:chgData name="Nancy Ly" userId="7bc9b063-e44b-4db7-934b-6b6e48fc200b" providerId="ADAL" clId="{ACF68317-8AE8-42EE-9A43-815A1966BEB8}" dt="2026-02-19T18:44:34.014" v="4788" actId="20577"/>
          <ac:spMkLst>
            <pc:docMk/>
            <pc:sldMk cId="3677682712" sldId="259"/>
            <ac:spMk id="3" creationId="{D8CA20AA-4B76-0DB4-DB4F-EC348DB05482}"/>
          </ac:spMkLst>
        </pc:spChg>
      </pc:sldChg>
      <pc:sldChg chg="addSp delSp modSp mod modNotesTx">
        <pc:chgData name="Nancy Ly" userId="7bc9b063-e44b-4db7-934b-6b6e48fc200b" providerId="ADAL" clId="{ACF68317-8AE8-42EE-9A43-815A1966BEB8}" dt="2026-02-19T18:42:24.927" v="4735" actId="1076"/>
        <pc:sldMkLst>
          <pc:docMk/>
          <pc:sldMk cId="3628977564" sldId="260"/>
        </pc:sldMkLst>
        <pc:picChg chg="mod">
          <ac:chgData name="Nancy Ly" userId="7bc9b063-e44b-4db7-934b-6b6e48fc200b" providerId="ADAL" clId="{ACF68317-8AE8-42EE-9A43-815A1966BEB8}" dt="2026-02-19T18:42:24.927" v="4735" actId="1076"/>
          <ac:picMkLst>
            <pc:docMk/>
            <pc:sldMk cId="3628977564" sldId="260"/>
            <ac:picMk id="5" creationId="{B1AB2F23-8C94-554C-4008-0ADB1C9D8C2B}"/>
          </ac:picMkLst>
        </pc:picChg>
        <pc:picChg chg="add mod">
          <ac:chgData name="Nancy Ly" userId="7bc9b063-e44b-4db7-934b-6b6e48fc200b" providerId="ADAL" clId="{ACF68317-8AE8-42EE-9A43-815A1966BEB8}" dt="2026-02-19T17:50:44.825" v="3912" actId="1076"/>
          <ac:picMkLst>
            <pc:docMk/>
            <pc:sldMk cId="3628977564" sldId="260"/>
            <ac:picMk id="6" creationId="{B8B5FD40-85D5-B00D-AF6F-AA52E49DD27F}"/>
          </ac:picMkLst>
        </pc:picChg>
        <pc:picChg chg="add mod">
          <ac:chgData name="Nancy Ly" userId="7bc9b063-e44b-4db7-934b-6b6e48fc200b" providerId="ADAL" clId="{ACF68317-8AE8-42EE-9A43-815A1966BEB8}" dt="2026-02-19T17:50:53.154" v="3914" actId="1076"/>
          <ac:picMkLst>
            <pc:docMk/>
            <pc:sldMk cId="3628977564" sldId="260"/>
            <ac:picMk id="2050" creationId="{80B5EAC9-0EC8-448A-9F19-88E6AFC37082}"/>
          </ac:picMkLst>
        </pc:picChg>
      </pc:sldChg>
      <pc:sldChg chg="addSp modSp mod modClrScheme chgLayout modNotesTx">
        <pc:chgData name="Nancy Ly" userId="7bc9b063-e44b-4db7-934b-6b6e48fc200b" providerId="ADAL" clId="{ACF68317-8AE8-42EE-9A43-815A1966BEB8}" dt="2026-02-19T18:00:27.100" v="3933" actId="403"/>
        <pc:sldMkLst>
          <pc:docMk/>
          <pc:sldMk cId="4040354832" sldId="261"/>
        </pc:sldMkLst>
        <pc:spChg chg="mod">
          <ac:chgData name="Nancy Ly" userId="7bc9b063-e44b-4db7-934b-6b6e48fc200b" providerId="ADAL" clId="{ACF68317-8AE8-42EE-9A43-815A1966BEB8}" dt="2026-02-17T07:17:48.504" v="1416" actId="20577"/>
          <ac:spMkLst>
            <pc:docMk/>
            <pc:sldMk cId="4040354832" sldId="261"/>
            <ac:spMk id="2" creationId="{F32B4E64-75F6-F3B3-4519-865360E397B4}"/>
          </ac:spMkLst>
        </pc:spChg>
        <pc:spChg chg="mod">
          <ac:chgData name="Nancy Ly" userId="7bc9b063-e44b-4db7-934b-6b6e48fc200b" providerId="ADAL" clId="{ACF68317-8AE8-42EE-9A43-815A1966BEB8}" dt="2026-02-19T18:00:27.100" v="3933" actId="403"/>
          <ac:spMkLst>
            <pc:docMk/>
            <pc:sldMk cId="4040354832" sldId="261"/>
            <ac:spMk id="3" creationId="{4C082DA4-F2C0-BFCE-437F-7546685FC0AC}"/>
          </ac:spMkLst>
        </pc:spChg>
        <pc:spChg chg="mod ord">
          <ac:chgData name="Nancy Ly" userId="7bc9b063-e44b-4db7-934b-6b6e48fc200b" providerId="ADAL" clId="{ACF68317-8AE8-42EE-9A43-815A1966BEB8}" dt="2026-02-17T06:59:35.826" v="737" actId="26606"/>
          <ac:spMkLst>
            <pc:docMk/>
            <pc:sldMk cId="4040354832" sldId="261"/>
            <ac:spMk id="4" creationId="{13D82B73-685F-3EAE-DEBF-8C65B152F6A2}"/>
          </ac:spMkLst>
        </pc:spChg>
        <pc:picChg chg="add mod">
          <ac:chgData name="Nancy Ly" userId="7bc9b063-e44b-4db7-934b-6b6e48fc200b" providerId="ADAL" clId="{ACF68317-8AE8-42EE-9A43-815A1966BEB8}" dt="2026-02-19T17:57:51.695" v="3916" actId="14100"/>
          <ac:picMkLst>
            <pc:docMk/>
            <pc:sldMk cId="4040354832" sldId="261"/>
            <ac:picMk id="6" creationId="{59AA8A87-8E70-67B3-6727-44ED7588D51C}"/>
          </ac:picMkLst>
        </pc:picChg>
      </pc:sldChg>
      <pc:sldChg chg="addSp delSp modSp mod modNotesTx">
        <pc:chgData name="Nancy Ly" userId="7bc9b063-e44b-4db7-934b-6b6e48fc200b" providerId="ADAL" clId="{ACF68317-8AE8-42EE-9A43-815A1966BEB8}" dt="2026-02-19T19:24:25.459" v="5207" actId="20577"/>
        <pc:sldMkLst>
          <pc:docMk/>
          <pc:sldMk cId="274758892" sldId="263"/>
        </pc:sldMkLst>
        <pc:spChg chg="mod">
          <ac:chgData name="Nancy Ly" userId="7bc9b063-e44b-4db7-934b-6b6e48fc200b" providerId="ADAL" clId="{ACF68317-8AE8-42EE-9A43-815A1966BEB8}" dt="2026-02-17T07:38:11.347" v="2467" actId="113"/>
          <ac:spMkLst>
            <pc:docMk/>
            <pc:sldMk cId="274758892" sldId="263"/>
            <ac:spMk id="3" creationId="{A02A41CB-FDA6-227E-5EB2-98EDDDA16BBA}"/>
          </ac:spMkLst>
        </pc:spChg>
      </pc:sldChg>
      <pc:sldChg chg="addSp modSp mod modClrScheme chgLayout modNotesTx">
        <pc:chgData name="Nancy Ly" userId="7bc9b063-e44b-4db7-934b-6b6e48fc200b" providerId="ADAL" clId="{ACF68317-8AE8-42EE-9A43-815A1966BEB8}" dt="2026-02-19T19:33:03.218" v="5224" actId="20577"/>
        <pc:sldMkLst>
          <pc:docMk/>
          <pc:sldMk cId="248664449" sldId="264"/>
        </pc:sldMkLst>
        <pc:spChg chg="mod">
          <ac:chgData name="Nancy Ly" userId="7bc9b063-e44b-4db7-934b-6b6e48fc200b" providerId="ADAL" clId="{ACF68317-8AE8-42EE-9A43-815A1966BEB8}" dt="2026-02-19T18:09:59.464" v="4037" actId="26606"/>
          <ac:spMkLst>
            <pc:docMk/>
            <pc:sldMk cId="248664449" sldId="264"/>
            <ac:spMk id="2" creationId="{6ED3951B-7425-F6AC-9EFB-4D472F1AC05B}"/>
          </ac:spMkLst>
        </pc:spChg>
        <pc:spChg chg="mod">
          <ac:chgData name="Nancy Ly" userId="7bc9b063-e44b-4db7-934b-6b6e48fc200b" providerId="ADAL" clId="{ACF68317-8AE8-42EE-9A43-815A1966BEB8}" dt="2026-02-19T18:09:59.464" v="4037" actId="26606"/>
          <ac:spMkLst>
            <pc:docMk/>
            <pc:sldMk cId="248664449" sldId="264"/>
            <ac:spMk id="3" creationId="{9F56545E-DA6C-C367-4F9A-25FFB36810D2}"/>
          </ac:spMkLst>
        </pc:spChg>
        <pc:spChg chg="mod ord">
          <ac:chgData name="Nancy Ly" userId="7bc9b063-e44b-4db7-934b-6b6e48fc200b" providerId="ADAL" clId="{ACF68317-8AE8-42EE-9A43-815A1966BEB8}" dt="2026-02-19T18:09:59.464" v="4037" actId="26606"/>
          <ac:spMkLst>
            <pc:docMk/>
            <pc:sldMk cId="248664449" sldId="264"/>
            <ac:spMk id="4" creationId="{FC47626C-8400-2108-13B6-1840B5EE0E78}"/>
          </ac:spMkLst>
        </pc:spChg>
        <pc:picChg chg="add mod ord">
          <ac:chgData name="Nancy Ly" userId="7bc9b063-e44b-4db7-934b-6b6e48fc200b" providerId="ADAL" clId="{ACF68317-8AE8-42EE-9A43-815A1966BEB8}" dt="2026-02-19T18:10:13.084" v="4041" actId="14100"/>
          <ac:picMkLst>
            <pc:docMk/>
            <pc:sldMk cId="248664449" sldId="264"/>
            <ac:picMk id="6" creationId="{5CDFC795-77B6-5078-CFEB-CD99397CC564}"/>
          </ac:picMkLst>
        </pc:picChg>
      </pc:sldChg>
      <pc:sldChg chg="addSp modSp mod modNotesTx">
        <pc:chgData name="Nancy Ly" userId="7bc9b063-e44b-4db7-934b-6b6e48fc200b" providerId="ADAL" clId="{ACF68317-8AE8-42EE-9A43-815A1966BEB8}" dt="2026-02-19T18:42:07.797" v="4731" actId="207"/>
        <pc:sldMkLst>
          <pc:docMk/>
          <pc:sldMk cId="3656317323" sldId="265"/>
        </pc:sldMkLst>
        <pc:spChg chg="mod">
          <ac:chgData name="Nancy Ly" userId="7bc9b063-e44b-4db7-934b-6b6e48fc200b" providerId="ADAL" clId="{ACF68317-8AE8-42EE-9A43-815A1966BEB8}" dt="2026-02-17T07:02:59.972" v="870" actId="20577"/>
          <ac:spMkLst>
            <pc:docMk/>
            <pc:sldMk cId="3656317323" sldId="265"/>
            <ac:spMk id="2" creationId="{A7F766FA-6DB6-AFD0-2678-06EE7248286E}"/>
          </ac:spMkLst>
        </pc:spChg>
        <pc:spChg chg="mod">
          <ac:chgData name="Nancy Ly" userId="7bc9b063-e44b-4db7-934b-6b6e48fc200b" providerId="ADAL" clId="{ACF68317-8AE8-42EE-9A43-815A1966BEB8}" dt="2026-02-19T18:33:25.002" v="4706" actId="403"/>
          <ac:spMkLst>
            <pc:docMk/>
            <pc:sldMk cId="3656317323" sldId="265"/>
            <ac:spMk id="3" creationId="{3ED0DE60-2F93-32A3-DC99-6D97AB774C86}"/>
          </ac:spMkLst>
        </pc:spChg>
        <pc:graphicFrameChg chg="add mod modGraphic">
          <ac:chgData name="Nancy Ly" userId="7bc9b063-e44b-4db7-934b-6b6e48fc200b" providerId="ADAL" clId="{ACF68317-8AE8-42EE-9A43-815A1966BEB8}" dt="2026-02-19T18:42:07.797" v="4731" actId="207"/>
          <ac:graphicFrameMkLst>
            <pc:docMk/>
            <pc:sldMk cId="3656317323" sldId="265"/>
            <ac:graphicFrameMk id="5" creationId="{F7A9CB9A-585E-D632-CB5C-7D85EB6EAEBC}"/>
          </ac:graphicFrameMkLst>
        </pc:graphicFrameChg>
      </pc:sldChg>
      <pc:sldChg chg="addSp delSp modSp mod modNotesTx">
        <pc:chgData name="Nancy Ly" userId="7bc9b063-e44b-4db7-934b-6b6e48fc200b" providerId="ADAL" clId="{ACF68317-8AE8-42EE-9A43-815A1966BEB8}" dt="2026-02-19T19:12:47.420" v="5170" actId="20577"/>
        <pc:sldMkLst>
          <pc:docMk/>
          <pc:sldMk cId="1828606270" sldId="268"/>
        </pc:sldMkLst>
        <pc:spChg chg="mod">
          <ac:chgData name="Nancy Ly" userId="7bc9b063-e44b-4db7-934b-6b6e48fc200b" providerId="ADAL" clId="{ACF68317-8AE8-42EE-9A43-815A1966BEB8}" dt="2026-02-17T07:35:40.637" v="2367" actId="20577"/>
          <ac:spMkLst>
            <pc:docMk/>
            <pc:sldMk cId="1828606270" sldId="268"/>
            <ac:spMk id="3" creationId="{ADDB332A-9927-810C-27A4-B1C29BD06044}"/>
          </ac:spMkLst>
        </pc:spChg>
      </pc:sldChg>
      <pc:sldChg chg="modSp mod modNotesTx">
        <pc:chgData name="Nancy Ly" userId="7bc9b063-e44b-4db7-934b-6b6e48fc200b" providerId="ADAL" clId="{ACF68317-8AE8-42EE-9A43-815A1966BEB8}" dt="2026-02-19T19:22:07.288" v="5204" actId="20577"/>
        <pc:sldMkLst>
          <pc:docMk/>
          <pc:sldMk cId="2226717164" sldId="269"/>
        </pc:sldMkLst>
        <pc:spChg chg="mod">
          <ac:chgData name="Nancy Ly" userId="7bc9b063-e44b-4db7-934b-6b6e48fc200b" providerId="ADAL" clId="{ACF68317-8AE8-42EE-9A43-815A1966BEB8}" dt="2026-02-19T19:21:22.718" v="5197" actId="20577"/>
          <ac:spMkLst>
            <pc:docMk/>
            <pc:sldMk cId="2226717164" sldId="269"/>
            <ac:spMk id="3" creationId="{1C5709F2-9D16-51FE-9B71-51D7C60651EB}"/>
          </ac:spMkLst>
        </pc:spChg>
        <pc:spChg chg="mod">
          <ac:chgData name="Nancy Ly" userId="7bc9b063-e44b-4db7-934b-6b6e48fc200b" providerId="ADAL" clId="{ACF68317-8AE8-42EE-9A43-815A1966BEB8}" dt="2026-02-19T19:21:48.090" v="5198"/>
          <ac:spMkLst>
            <pc:docMk/>
            <pc:sldMk cId="2226717164" sldId="269"/>
            <ac:spMk id="13" creationId="{3D6F0ADC-4110-ACE7-9ABC-49E4C43C5DC0}"/>
          </ac:spMkLst>
        </pc:spChg>
      </pc:sldChg>
      <pc:sldChg chg="modSp add mod modNotesTx">
        <pc:chgData name="Nancy Ly" userId="7bc9b063-e44b-4db7-934b-6b6e48fc200b" providerId="ADAL" clId="{ACF68317-8AE8-42EE-9A43-815A1966BEB8}" dt="2026-02-19T16:35:36.381" v="3213" actId="20577"/>
        <pc:sldMkLst>
          <pc:docMk/>
          <pc:sldMk cId="1572353181" sldId="272"/>
        </pc:sldMkLst>
        <pc:spChg chg="mod">
          <ac:chgData name="Nancy Ly" userId="7bc9b063-e44b-4db7-934b-6b6e48fc200b" providerId="ADAL" clId="{ACF68317-8AE8-42EE-9A43-815A1966BEB8}" dt="2026-02-19T16:35:22.419" v="3192" actId="20577"/>
          <ac:spMkLst>
            <pc:docMk/>
            <pc:sldMk cId="1572353181" sldId="272"/>
            <ac:spMk id="6" creationId="{03DF1DC7-64E9-8E45-336F-4AFF759A6CC9}"/>
          </ac:spMkLst>
        </pc:spChg>
      </pc:sldChg>
      <pc:sldChg chg="modSp new mod modNotesTx">
        <pc:chgData name="Nancy Ly" userId="7bc9b063-e44b-4db7-934b-6b6e48fc200b" providerId="ADAL" clId="{ACF68317-8AE8-42EE-9A43-815A1966BEB8}" dt="2026-02-19T19:36:00.047" v="5225" actId="20577"/>
        <pc:sldMkLst>
          <pc:docMk/>
          <pc:sldMk cId="671220485" sldId="273"/>
        </pc:sldMkLst>
        <pc:spChg chg="mod">
          <ac:chgData name="Nancy Ly" userId="7bc9b063-e44b-4db7-934b-6b6e48fc200b" providerId="ADAL" clId="{ACF68317-8AE8-42EE-9A43-815A1966BEB8}" dt="2026-02-19T18:47:13.770" v="4843" actId="20577"/>
          <ac:spMkLst>
            <pc:docMk/>
            <pc:sldMk cId="671220485" sldId="273"/>
            <ac:spMk id="2" creationId="{FBA07E36-DA21-EC48-94C6-E85A55F36507}"/>
          </ac:spMkLst>
        </pc:spChg>
        <pc:spChg chg="mod">
          <ac:chgData name="Nancy Ly" userId="7bc9b063-e44b-4db7-934b-6b6e48fc200b" providerId="ADAL" clId="{ACF68317-8AE8-42EE-9A43-815A1966BEB8}" dt="2026-02-19T19:11:44.990" v="5131" actId="113"/>
          <ac:spMkLst>
            <pc:docMk/>
            <pc:sldMk cId="671220485" sldId="273"/>
            <ac:spMk id="3" creationId="{6A63C324-D5E1-36B0-CD9E-A0CD0FCB1DD5}"/>
          </ac:spMkLst>
        </pc:spChg>
      </pc:sldChg>
      <pc:sldChg chg="addSp modSp new mod modClrScheme chgLayout modNotesTx">
        <pc:chgData name="Nancy Ly" userId="7bc9b063-e44b-4db7-934b-6b6e48fc200b" providerId="ADAL" clId="{ACF68317-8AE8-42EE-9A43-815A1966BEB8}" dt="2026-02-19T18:40:51.194" v="4730" actId="20577"/>
        <pc:sldMkLst>
          <pc:docMk/>
          <pc:sldMk cId="2116693835" sldId="274"/>
        </pc:sldMkLst>
        <pc:spChg chg="mod">
          <ac:chgData name="Nancy Ly" userId="7bc9b063-e44b-4db7-934b-6b6e48fc200b" providerId="ADAL" clId="{ACF68317-8AE8-42EE-9A43-815A1966BEB8}" dt="2026-02-19T18:38:13.832" v="4719" actId="26606"/>
          <ac:spMkLst>
            <pc:docMk/>
            <pc:sldMk cId="2116693835" sldId="274"/>
            <ac:spMk id="2" creationId="{6A0E0801-71A8-BA9F-9EEE-E3DA63B663BD}"/>
          </ac:spMkLst>
        </pc:spChg>
        <pc:spChg chg="mod">
          <ac:chgData name="Nancy Ly" userId="7bc9b063-e44b-4db7-934b-6b6e48fc200b" providerId="ADAL" clId="{ACF68317-8AE8-42EE-9A43-815A1966BEB8}" dt="2026-02-19T18:38:44.492" v="4728" actId="14100"/>
          <ac:spMkLst>
            <pc:docMk/>
            <pc:sldMk cId="2116693835" sldId="274"/>
            <ac:spMk id="3" creationId="{FD832A28-1D94-F91A-E22D-CE86E935D391}"/>
          </ac:spMkLst>
        </pc:spChg>
        <pc:spChg chg="mod">
          <ac:chgData name="Nancy Ly" userId="7bc9b063-e44b-4db7-934b-6b6e48fc200b" providerId="ADAL" clId="{ACF68317-8AE8-42EE-9A43-815A1966BEB8}" dt="2026-02-19T18:38:13.832" v="4719" actId="26606"/>
          <ac:spMkLst>
            <pc:docMk/>
            <pc:sldMk cId="2116693835" sldId="274"/>
            <ac:spMk id="4" creationId="{BCACB077-CE03-A7C0-9CE4-8C6B0B5945C9}"/>
          </ac:spMkLst>
        </pc:spChg>
        <pc:picChg chg="add mod ord">
          <ac:chgData name="Nancy Ly" userId="7bc9b063-e44b-4db7-934b-6b6e48fc200b" providerId="ADAL" clId="{ACF68317-8AE8-42EE-9A43-815A1966BEB8}" dt="2026-02-19T18:38:42.171" v="4727" actId="1076"/>
          <ac:picMkLst>
            <pc:docMk/>
            <pc:sldMk cId="2116693835" sldId="274"/>
            <ac:picMk id="6" creationId="{9DB6F324-1F6F-8F38-5E76-93DF1B34616A}"/>
          </ac:picMkLst>
        </pc:picChg>
      </pc:sldChg>
      <pc:sldChg chg="addSp modSp new mod modNotesTx">
        <pc:chgData name="Nancy Ly" userId="7bc9b063-e44b-4db7-934b-6b6e48fc200b" providerId="ADAL" clId="{ACF68317-8AE8-42EE-9A43-815A1966BEB8}" dt="2026-02-19T19:28:55.440" v="5212" actId="1076"/>
        <pc:sldMkLst>
          <pc:docMk/>
          <pc:sldMk cId="2852525349" sldId="275"/>
        </pc:sldMkLst>
        <pc:spChg chg="mod">
          <ac:chgData name="Nancy Ly" userId="7bc9b063-e44b-4db7-934b-6b6e48fc200b" providerId="ADAL" clId="{ACF68317-8AE8-42EE-9A43-815A1966BEB8}" dt="2026-02-19T18:46:58.970" v="4832" actId="20577"/>
          <ac:spMkLst>
            <pc:docMk/>
            <pc:sldMk cId="2852525349" sldId="275"/>
            <ac:spMk id="2" creationId="{61D92BA4-B9C3-7F04-C899-546A7F437737}"/>
          </ac:spMkLst>
        </pc:spChg>
        <pc:spChg chg="mod">
          <ac:chgData name="Nancy Ly" userId="7bc9b063-e44b-4db7-934b-6b6e48fc200b" providerId="ADAL" clId="{ACF68317-8AE8-42EE-9A43-815A1966BEB8}" dt="2026-02-19T19:04:06.661" v="5120" actId="255"/>
          <ac:spMkLst>
            <pc:docMk/>
            <pc:sldMk cId="2852525349" sldId="275"/>
            <ac:spMk id="3" creationId="{46F11880-9DCB-5951-73AE-2D90AF5533F0}"/>
          </ac:spMkLst>
        </pc:spChg>
        <pc:picChg chg="add mod">
          <ac:chgData name="Nancy Ly" userId="7bc9b063-e44b-4db7-934b-6b6e48fc200b" providerId="ADAL" clId="{ACF68317-8AE8-42EE-9A43-815A1966BEB8}" dt="2026-02-19T19:28:55.440" v="5212" actId="1076"/>
          <ac:picMkLst>
            <pc:docMk/>
            <pc:sldMk cId="2852525349" sldId="275"/>
            <ac:picMk id="6" creationId="{F1D05058-4CB0-77B2-5295-7B0667058F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4779-9238-46A5-9358-A350CB5D88B8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AE65-10DA-4818-AC74-B8A583A0E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again. My name is Nancy Ly &amp; I’m a resident from Northwestern University.</a:t>
            </a:r>
          </a:p>
          <a:p>
            <a:br>
              <a:rPr lang="en-US" dirty="0"/>
            </a:br>
            <a:r>
              <a:rPr lang="en-US" dirty="0"/>
              <a:t>Today I’ll be presenting our analysis comparing barrier-coated versus uncoated mesh in CDC class II and III ventral hernia repairs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Mesh-related complications were rare. Only one mesh infection occurred in the coated group, and none occurred in the uncoated group.</a:t>
            </a:r>
          </a:p>
          <a:p>
            <a:endParaRPr lang="en-US" dirty="0"/>
          </a:p>
          <a:p>
            <a:r>
              <a:rPr lang="en-US" dirty="0"/>
              <a:t>Similarly, mesh removal was uncommon. No partial mesh removals occurred, and only one complete mesh removal occurred in the coated group.</a:t>
            </a:r>
          </a:p>
          <a:p>
            <a:endParaRPr lang="en-US" dirty="0"/>
          </a:p>
          <a:p>
            <a:r>
              <a:rPr lang="en-US" dirty="0"/>
              <a:t>Overall, mesh infection and removal rates were very low and did not differ between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 utilization outcomes were largely similar between groups.</a:t>
            </a:r>
          </a:p>
          <a:p>
            <a:endParaRPr lang="en-US" dirty="0"/>
          </a:p>
          <a:p>
            <a:r>
              <a:rPr lang="en-US" dirty="0"/>
              <a:t>Median length of stay was four days in both groups. Although the interquartile range differed slightly, resulting in a statistically significant p-value, the absolute difference was small and unlikely to be clinically meaningful.</a:t>
            </a:r>
          </a:p>
          <a:p>
            <a:endParaRPr lang="en-US" dirty="0"/>
          </a:p>
          <a:p>
            <a:r>
              <a:rPr lang="en-US" dirty="0"/>
              <a:t>Readmission and reoperation rates were also similar between groups.</a:t>
            </a:r>
          </a:p>
          <a:p>
            <a:r>
              <a:rPr lang="en-US" dirty="0"/>
              <a:t>Patient-reported outcomes, including </a:t>
            </a:r>
            <a:r>
              <a:rPr lang="en-US" dirty="0" err="1"/>
              <a:t>HerQLes</a:t>
            </a:r>
            <a:r>
              <a:rPr lang="en-US" dirty="0"/>
              <a:t> quality-of-life scores and PROMIS pain scores, were comparable at both short- and longer-term follow-up.</a:t>
            </a:r>
          </a:p>
          <a:p>
            <a:endParaRPr lang="en-US" dirty="0"/>
          </a:p>
          <a:p>
            <a:r>
              <a:rPr lang="en-US" dirty="0"/>
              <a:t>Overall, barrier coating was not associated with increased healthcare utilization or worse patient-reported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1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propensity-matched analysis of CDC class II and III ventral hernia repair, barrier-coated mesh was not associated with increased wound morbidity compared with uncoated mesh.</a:t>
            </a:r>
          </a:p>
          <a:p>
            <a:endParaRPr lang="en-US" dirty="0"/>
          </a:p>
          <a:p>
            <a:r>
              <a:rPr lang="en-US" dirty="0"/>
              <a:t>Mesh-related complications, healthcare utilization and patient-reported outcomes were also similar between groups.</a:t>
            </a:r>
          </a:p>
          <a:p>
            <a:endParaRPr lang="en-US" dirty="0"/>
          </a:p>
          <a:p>
            <a:r>
              <a:rPr lang="en-US" dirty="0"/>
              <a:t>These findings suggest that barrier coating alone does not independently increase risk when permanent synthetic mesh is used in CDC II-III ventral hernia repair.</a:t>
            </a:r>
          </a:p>
          <a:p>
            <a:endParaRPr lang="en-US" dirty="0"/>
          </a:p>
          <a:p>
            <a:r>
              <a:rPr lang="en-US" dirty="0"/>
              <a:t>Mesh selection decisions may therefore be guided by other factors, such as operative technique and surgeon preference, rather than concern for coating-related infection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study has several important strengths.</a:t>
            </a:r>
          </a:p>
          <a:p>
            <a:endParaRPr lang="en-US" dirty="0"/>
          </a:p>
          <a:p>
            <a:r>
              <a:rPr lang="en-US" dirty="0"/>
              <a:t>We used a large national registry with prospectively collected, surgeon-entered technical operative data, allowing detailed characterization of operative variables.</a:t>
            </a:r>
          </a:p>
          <a:p>
            <a:endParaRPr lang="en-US" dirty="0"/>
          </a:p>
          <a:p>
            <a:r>
              <a:rPr lang="en-US" dirty="0"/>
              <a:t>Additionally, propensity score matching achieved excellent covariate balance, improving the validity of comparisons between groups.</a:t>
            </a:r>
          </a:p>
          <a:p>
            <a:r>
              <a:rPr lang="en-US" dirty="0"/>
              <a:t>However, several limitations should be acknowledged.</a:t>
            </a:r>
          </a:p>
          <a:p>
            <a:endParaRPr lang="en-US" dirty="0"/>
          </a:p>
          <a:p>
            <a:r>
              <a:rPr lang="en-US" dirty="0"/>
              <a:t>The coated mesh cohort was relatively small, which may limit power to detect rare outcomes.</a:t>
            </a:r>
          </a:p>
          <a:p>
            <a:endParaRPr lang="en-US" dirty="0"/>
          </a:p>
          <a:p>
            <a:r>
              <a:rPr lang="en-US" dirty="0"/>
              <a:t>Additionally, this was a retrospective observational study and remains subject to residual confounding despite matching.</a:t>
            </a:r>
          </a:p>
          <a:p>
            <a:endParaRPr lang="en-US" dirty="0"/>
          </a:p>
          <a:p>
            <a:r>
              <a:rPr lang="en-US" dirty="0"/>
              <a:t>Finally, coated mesh was placed across multiple extraperitoneal planes, and differences in operative plane selection may independently influence outcomes apart from mesh coating itself.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0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summary, in CDC class II and III </a:t>
            </a:r>
            <a:r>
              <a:rPr lang="en-US" dirty="0" err="1"/>
              <a:t>sublay</a:t>
            </a:r>
            <a:r>
              <a:rPr lang="en-US" dirty="0"/>
              <a:t> ventral hernia repair, barrier-coated mesh was not associated with increased wound morbidity compared with uncoated synthetic mesh.</a:t>
            </a:r>
          </a:p>
          <a:p>
            <a:endParaRPr lang="en-US" dirty="0"/>
          </a:p>
          <a:p>
            <a:r>
              <a:rPr lang="en-US" dirty="0"/>
              <a:t>Healthcare utilization, recurrence, and patient-reported outcomes were also similar between groups.</a:t>
            </a:r>
          </a:p>
          <a:p>
            <a:endParaRPr lang="en-US" dirty="0"/>
          </a:p>
          <a:p>
            <a:r>
              <a:rPr lang="en-US" dirty="0"/>
              <a:t>These findings suggest that barrier coating alone should not preclude use of permanent synthetic mesh in appropriately selected contaminated ventral hernia repairs.</a:t>
            </a:r>
          </a:p>
          <a:p>
            <a:endParaRPr lang="en-US" dirty="0"/>
          </a:p>
          <a:p>
            <a:r>
              <a:rPr lang="en-US" dirty="0"/>
              <a:t>Thank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4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our 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Synthetic mesh is increasingly used in clean-contaminated and contaminated ventral hernia repair, particularly after randomized trials demonstrated lower recurrence compared with biologic mesh.</a:t>
            </a:r>
          </a:p>
          <a:p>
            <a:endParaRPr lang="en-US" dirty="0"/>
          </a:p>
          <a:p>
            <a:r>
              <a:rPr lang="en-US" dirty="0"/>
              <a:t>However, extraperitoneal placement of uncoated mesh can be technically challenging, especially in contaminated settings where tissue planes may be less favorable.</a:t>
            </a:r>
          </a:p>
          <a:p>
            <a:endParaRPr lang="en-US" dirty="0"/>
          </a:p>
          <a:p>
            <a:r>
              <a:rPr lang="en-US" dirty="0"/>
              <a:t>Barrier coatings may improve handling and reduce visceral adhesions, but they also alter tissue incorporation and bacterial interaction.</a:t>
            </a:r>
          </a:p>
          <a:p>
            <a:endParaRPr lang="en-US" dirty="0"/>
          </a:p>
          <a:p>
            <a:r>
              <a:rPr lang="en-US" dirty="0"/>
              <a:t>As a result, the independent clinical impact of barrier coating in contaminated ventral hernia repair remains unclear.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then we sought to compare wound morbidity outcomes between barrier-coated and uncoated synthetic mesh in CDC class II and III ventral hernia repair.</a:t>
            </a:r>
          </a:p>
          <a:p>
            <a:endParaRPr lang="en-US" dirty="0"/>
          </a:p>
          <a:p>
            <a:r>
              <a:rPr lang="en-US" dirty="0"/>
              <a:t>Our primary outcome was 30-day wound morbidity, including SSI, SSO, and SSOPI.</a:t>
            </a:r>
          </a:p>
          <a:p>
            <a:endParaRPr lang="en-US" dirty="0"/>
          </a:p>
          <a:p>
            <a:r>
              <a:rPr lang="en-US" dirty="0"/>
              <a:t>Secondary outcomes included healthcare utilization, such as length of stay, readmission, and reoperation, as well as patient-reported outcomes measured using </a:t>
            </a:r>
            <a:r>
              <a:rPr lang="en-US" dirty="0" err="1"/>
              <a:t>HerQLes</a:t>
            </a:r>
            <a:r>
              <a:rPr lang="en-US" dirty="0"/>
              <a:t> and PROMIS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2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performed a retrospective cohort study using the ACHQC registry from 2014 through 2025.</a:t>
            </a:r>
          </a:p>
          <a:p>
            <a:endParaRPr lang="en-US" dirty="0"/>
          </a:p>
          <a:p>
            <a:r>
              <a:rPr lang="en-US" dirty="0"/>
              <a:t>We included adult patients undergoing open ventral hernia repair with permanent synthetic mesh placed in the </a:t>
            </a:r>
            <a:r>
              <a:rPr lang="en-US" dirty="0" err="1"/>
              <a:t>sublay</a:t>
            </a:r>
            <a:r>
              <a:rPr lang="en-US" dirty="0"/>
              <a:t> position in CDC class II or III wounds.</a:t>
            </a:r>
          </a:p>
          <a:p>
            <a:endParaRPr lang="en-US" dirty="0"/>
          </a:p>
          <a:p>
            <a:r>
              <a:rPr lang="en-US" dirty="0"/>
              <a:t>We excluded minimally invasive repairs, clean or dirty wounds, non-</a:t>
            </a:r>
            <a:r>
              <a:rPr lang="en-US" dirty="0" err="1"/>
              <a:t>sublay</a:t>
            </a:r>
            <a:r>
              <a:rPr lang="en-US" dirty="0"/>
              <a:t> mesh placement, biologic or absorbable mesh, and cases without 30-day follow-up.</a:t>
            </a:r>
          </a:p>
          <a:p>
            <a:endParaRPr lang="en-US" dirty="0"/>
          </a:p>
          <a:p>
            <a:r>
              <a:rPr lang="en-US" dirty="0"/>
              <a:t>From over 153,000 registry patients, 2,088 met inclusion criteria.</a:t>
            </a:r>
          </a:p>
          <a:p>
            <a:endParaRPr lang="en-US" dirty="0"/>
          </a:p>
          <a:p>
            <a:r>
              <a:rPr lang="en-US" dirty="0"/>
              <a:t>Of these, 140 patients received barrier-coated mesh and 1,948 received uncoated permanent synthetic mesh.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0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this was an observational study, there were important baseline differences between patients receiving coated and uncoated mesh.</a:t>
            </a:r>
          </a:p>
          <a:p>
            <a:endParaRPr lang="en-US" dirty="0"/>
          </a:p>
          <a:p>
            <a:r>
              <a:rPr lang="en-US" dirty="0"/>
              <a:t>To address this, we performed 1-to-1 propensity score matching using clinically relevant covariates, including age, BMI, smoking status, diabetes, ASA class, hernia width, and operative factors.</a:t>
            </a:r>
          </a:p>
          <a:p>
            <a:endParaRPr lang="en-US" dirty="0"/>
          </a:p>
          <a:p>
            <a:r>
              <a:rPr lang="en-US" dirty="0"/>
              <a:t>Before matching, the cohort included 140 coated repairs and 1,948 uncoated repairs.</a:t>
            </a:r>
          </a:p>
          <a:p>
            <a:endParaRPr lang="en-US" dirty="0"/>
          </a:p>
          <a:p>
            <a:r>
              <a:rPr lang="en-US" dirty="0"/>
              <a:t>After matching, we obtained a balanced cohort of 140 coated and 140 uncoated patients, for a total of 280 patients.</a:t>
            </a:r>
          </a:p>
          <a:p>
            <a:endParaRPr lang="en-US" dirty="0"/>
          </a:p>
          <a:p>
            <a:r>
              <a:rPr lang="en-US" dirty="0"/>
              <a:t>As shown in the Love plot, all standardized mean differences were reduced to below 0.10, indicating excellent covariate balance between groups.</a:t>
            </a:r>
          </a:p>
          <a:p>
            <a:endParaRPr lang="en-US" dirty="0"/>
          </a:p>
          <a:p>
            <a:r>
              <a:rPr lang="en-US" dirty="0"/>
              <a:t>We therefore used the matched cohort for all subsequent outcome analyses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propensity score matching, baseline characteristics were well balanced between groups.</a:t>
            </a:r>
          </a:p>
          <a:p>
            <a:endParaRPr lang="en-US" dirty="0"/>
          </a:p>
          <a:p>
            <a:r>
              <a:rPr lang="en-US" dirty="0"/>
              <a:t>Mean age was similar at 61 years in the coated group and 63 years in the uncoated group.</a:t>
            </a:r>
          </a:p>
          <a:p>
            <a:endParaRPr lang="en-US" dirty="0"/>
          </a:p>
          <a:p>
            <a:r>
              <a:rPr lang="en-US" dirty="0"/>
              <a:t>BMI was also comparable at 33 versus 34 kilograms per meter squared.</a:t>
            </a:r>
          </a:p>
          <a:p>
            <a:endParaRPr lang="en-US" dirty="0"/>
          </a:p>
          <a:p>
            <a:r>
              <a:rPr lang="en-US" dirty="0"/>
              <a:t>Major comorbidities including diabetes, smoking, and hypertension were similar between groups.</a:t>
            </a:r>
          </a:p>
          <a:p>
            <a:endParaRPr lang="en-US" dirty="0"/>
          </a:p>
          <a:p>
            <a:r>
              <a:rPr lang="en-US" dirty="0"/>
              <a:t>Overall, the matched cohort represents a well-balanced population appropriate for outcome comparison.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Operative characteristics were largely similar between groups in terms of wound class and hernia size.</a:t>
            </a:r>
          </a:p>
          <a:p>
            <a:endParaRPr lang="en-US" dirty="0"/>
          </a:p>
          <a:p>
            <a:r>
              <a:rPr lang="en-US" dirty="0"/>
              <a:t>The majority of repairs were CDC class II in both groups, and median hernia width was similar at approximately 5 centimeters.</a:t>
            </a:r>
          </a:p>
          <a:p>
            <a:endParaRPr lang="en-US" dirty="0"/>
          </a:p>
          <a:p>
            <a:r>
              <a:rPr lang="en-US" dirty="0"/>
              <a:t>However, operative duration differed significantly. Operative time exceeding two hours occurred in 90% of uncoated repairs compared with 58% of coated repairs.</a:t>
            </a:r>
          </a:p>
          <a:p>
            <a:endParaRPr lang="en-US" dirty="0"/>
          </a:p>
          <a:p>
            <a:r>
              <a:rPr lang="en-US" dirty="0"/>
              <a:t>Mesh position also differed between groups. Uncoated mesh was more frequently placed in the </a:t>
            </a:r>
            <a:r>
              <a:rPr lang="en-US" dirty="0" err="1"/>
              <a:t>retromuscular</a:t>
            </a:r>
            <a:r>
              <a:rPr lang="en-US" dirty="0"/>
              <a:t> plane, while coated mesh was more commonly used in preperitoneal positions.</a:t>
            </a:r>
          </a:p>
          <a:p>
            <a:endParaRPr lang="en-US" dirty="0"/>
          </a:p>
          <a:p>
            <a:r>
              <a:rPr lang="en-US" dirty="0"/>
              <a:t>Importantly, no uncoated mesh was placed intraperitoneally, reflecting differences in mesh selection based on anatomic considerations.</a:t>
            </a:r>
          </a:p>
          <a:p>
            <a:endParaRPr lang="en-US" dirty="0"/>
          </a:p>
          <a:p>
            <a:r>
              <a:rPr lang="en-US" dirty="0"/>
              <a:t>Despite these operative differences, postoperative wound morbidity remained similar between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matched cohort, there was no significant difference in 30-day wound morbidity between coated and uncoated mesh.</a:t>
            </a:r>
          </a:p>
          <a:p>
            <a:endParaRPr lang="en-US" dirty="0"/>
          </a:p>
          <a:p>
            <a:r>
              <a:rPr lang="en-US" dirty="0"/>
              <a:t>Surgical site infection occurred in 7.1% of coated repairs compared to 5.7% of uncoated repairs, which was not statistically different.</a:t>
            </a:r>
          </a:p>
          <a:p>
            <a:endParaRPr lang="en-US" dirty="0"/>
          </a:p>
          <a:p>
            <a:r>
              <a:rPr lang="en-US" dirty="0"/>
              <a:t>Similarly, overall surgical site occurrence rates were comparable at 13% in the coated group and 18% in the uncoated group.</a:t>
            </a:r>
          </a:p>
          <a:p>
            <a:endParaRPr lang="en-US" dirty="0"/>
          </a:p>
          <a:p>
            <a:r>
              <a:rPr lang="en-US" dirty="0"/>
              <a:t>Surgical site occurrence requiring procedural intervention occurred in 12% of coated repairs and 7.9% of uncoated repairs, which was also not significantly different.</a:t>
            </a:r>
          </a:p>
          <a:p>
            <a:endParaRPr lang="en-US" dirty="0"/>
          </a:p>
          <a:p>
            <a:r>
              <a:rPr lang="en-US" dirty="0"/>
              <a:t>Overall, barrier coating was not associated with increased wound morbidity.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AE65-10DA-4818-AC74-B8A583A0E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BAB0-A904-9D4A-8F3A-03963899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B7881-B8DC-7C13-BB8F-16BFFE22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1045-4688-ECD9-A0AE-0AFC1544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6FC2E-CC26-1557-32F1-E9079414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1F80-BC9B-4A79-F4C3-1E63718B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FC826D-A3E2-4AE8-9E57-D57E8145E30E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BDB3-1260-F786-46F7-9DF73F53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D047-8042-5A37-2080-8FDCD594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E31A7-F11A-F424-F111-D3781AA23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FB7B7-63A2-4464-0912-DECECF44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B3C93-D116-5FEA-7645-6E1B8B00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0D2894-A304-418A-9C69-E2B6B1B35E59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5E04-12C4-5E6A-9AE6-D54A60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896CA-010A-9A8D-AC23-FFA0C6B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0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BAB0-A904-9D4A-8F3A-03963899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B7881-B8DC-7C13-BB8F-16BFFE22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41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E5E7-FB0B-36DC-BB09-1AA1C531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269B-DB23-50BB-1456-808F313A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101E-0552-5289-44BF-B1077F92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B251-9F56-4813-9374-449ED17AFB47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967C-9057-1D10-06FD-FE3C61A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674-646B-FEB1-5D86-78D1245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6A74-E7DC-50A4-FFCB-B27EB44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950" y="1471613"/>
            <a:ext cx="73088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E6F9-E4D8-0F5D-AB22-83F44E5B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424" y="4524375"/>
            <a:ext cx="7318375" cy="1041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34E9-9FE1-D216-C614-135FAAF7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7357-F98D-4C94-AC62-12BCB03331F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D0802-9375-2160-EF36-94ACA0D8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2942-ABF2-4A0E-BAF6-ECDFA35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677C-4F16-277D-0326-CA4CFE3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5F8F-8660-3DEB-C3CD-B107AADF8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5363-F662-7AE1-8300-1876B05E7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9E15C-C2B8-4A14-9967-2787262F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C95B-12AE-4998-AFE9-838D056F22DF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B667D-FD4D-1A1F-14D1-3473E6E3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B16B2-AF0D-9FD9-D05A-24AAA809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797C-CC69-6FB0-16FC-E8D5CCE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5CD5B-196D-F015-9B75-E94C458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61714-3ABE-A429-0F39-A1D0E1EB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9CE2D-E244-5DF5-5616-1586874D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F170E-0D11-BF34-898B-DD6203FE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983C7-00FE-A19A-DC2A-53990DF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81B7-549A-46B6-901B-9230C95B4F1D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A5C5F-6EBA-505A-C4C0-27244D11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B7160-AB93-1CB3-B595-A7203D82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3F24-A7AA-2C10-7D01-3E3A3B97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F7BF-63DE-EC49-56AC-D20EB1CE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4FEA-1279-4021-9B1C-5C3303B13F34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67F1-FB44-883E-4B76-0A3528C4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2336F-D6CD-AF43-D0C7-BA052476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DCE88-EF8F-DA40-9164-3C27B9A2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CA8-CD91-4A4C-AE94-B684C5A0C371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9F80A-35C1-3016-5C93-1032CE01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C4E15-0893-9E24-D7E6-E2F84A2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896D-4947-4A47-FE2D-03834A1B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472A-F630-7355-934C-996CB4C2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57425"/>
            <a:ext cx="5722937" cy="360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90C43-4DD1-C9A3-68A3-90DF9FAA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8BB9-E448-7D41-AECF-1A1C5D6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D552-85CF-452F-A406-514B5E321E63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CF5D-82D9-0A5E-A717-7B5DBBDE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0561-B526-133D-0F72-9F9774F8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8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E5E7-FB0B-36DC-BB09-1AA1C531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269B-DB23-50BB-1456-808F313A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101E-0552-5289-44BF-B1077F92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FE1658-BA75-4326-85A4-0456D9756F66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967C-9057-1D10-06FD-FE3C61A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674-646B-FEB1-5D86-78D1245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9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27FA-2DDF-D835-56EE-ECDB7E5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AC92-8010-8153-8719-7813B9DE3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468D-34A4-DF14-1DC9-6C715314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FD48-FEAB-6124-2D1B-5C68615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4E6B-AA3C-40A5-B4CA-6C01F8E62DD2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CFB0C-E6FE-A53F-D59A-1320DB3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8786-05E0-93F3-E416-6F89BB1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1045-4688-ECD9-A0AE-0AFC1544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6FC2E-CC26-1557-32F1-E9079414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1F80-BC9B-4A79-F4C3-1E63718B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95BB-323B-4D04-82C9-2A363CE6DFA1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BDB3-1260-F786-46F7-9DF73F53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D047-8042-5A37-2080-8FDCD594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9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E31A7-F11A-F424-F111-D3781AA23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FB7B7-63A2-4464-0912-DECECF44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B3C93-D116-5FEA-7645-6E1B8B00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2068-E16C-4862-822B-BA357AAC0147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5E04-12C4-5E6A-9AE6-D54A60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896CA-010A-9A8D-AC23-FFA0C6B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BAB0-A904-9D4A-8F3A-039638998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" y="1358900"/>
            <a:ext cx="60864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B7881-B8DC-7C13-BB8F-16BFFE22C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4" y="4083051"/>
            <a:ext cx="50577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348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E5E7-FB0B-36DC-BB09-1AA1C531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3269B-DB23-50BB-1456-808F313A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101E-0552-5289-44BF-B1077F92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1C22-A240-4B9C-857A-F61376FA5AA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E967C-9057-1D10-06FD-FE3C61A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674-646B-FEB1-5D86-78D1245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6A74-E7DC-50A4-FFCB-B27EB44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E6F9-E4D8-0F5D-AB22-83F44E5B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34E9-9FE1-D216-C614-135FAAF7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3F95-D76C-4B89-8544-BEC0AEB37C84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D0802-9375-2160-EF36-94ACA0D8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2942-ABF2-4A0E-BAF6-ECDFA35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2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677C-4F16-277D-0326-CA4CFE3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5F8F-8660-3DEB-C3CD-B107AADF8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5363-F662-7AE1-8300-1876B05E7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9E15C-C2B8-4A14-9967-2787262F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7EDD-55F3-4010-AA7A-0B5B19DEAA5A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B667D-FD4D-1A1F-14D1-3473E6E3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B16B2-AF0D-9FD9-D05A-24AAA809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797C-CC69-6FB0-16FC-E8D5CCE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5CD5B-196D-F015-9B75-E94C458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61714-3ABE-A429-0F39-A1D0E1EB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9CE2D-E244-5DF5-5616-1586874D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F170E-0D11-BF34-898B-DD6203FE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983C7-00FE-A19A-DC2A-53990DF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E568-AD25-42B3-BFCF-29886E90D206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A5C5F-6EBA-505A-C4C0-27244D11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B7160-AB93-1CB3-B595-A7203D82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9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3F24-A7AA-2C10-7D01-3E3A3B97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555750"/>
            <a:ext cx="4838700" cy="368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F7BF-63DE-EC49-56AC-D20EB1CE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650A-7628-4CA0-BEE1-767061023F0A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67F1-FB44-883E-4B76-0A3528C4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2336F-D6CD-AF43-D0C7-BA052476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DCE88-EF8F-DA40-9164-3C27B9A2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EA08-C69C-4580-A9DC-91AE27F5B7C2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9F80A-35C1-3016-5C93-1032CE01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C4E15-0893-9E24-D7E6-E2F84A2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6A74-E7DC-50A4-FFCB-B27EB445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E6F9-E4D8-0F5D-AB22-83F44E5B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34E9-9FE1-D216-C614-135FAAF7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DA34B-D93A-4458-B2A3-95002FE63BA2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D0802-9375-2160-EF36-94ACA0D8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2942-ABF2-4A0E-BAF6-ECDFA35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896D-4947-4A47-FE2D-03834A1B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472A-F630-7355-934C-996CB4C2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57425"/>
            <a:ext cx="5722937" cy="360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90C43-4DD1-C9A3-68A3-90DF9FAA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8BB9-E448-7D41-AECF-1A1C5D6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7B52-5781-4298-A316-0D1A04DA49A3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CF5D-82D9-0A5E-A717-7B5DBBDE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0561-B526-133D-0F72-9F9774F8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27FA-2DDF-D835-56EE-ECDB7E5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AC92-8010-8153-8719-7813B9DE3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468D-34A4-DF14-1DC9-6C715314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FD48-FEAB-6124-2D1B-5C68615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A4C9-6EA4-48E6-8898-9DF2E7D24598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CFB0C-E6FE-A53F-D59A-1320DB3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8786-05E0-93F3-E416-6F89BB1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1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31045-4688-ECD9-A0AE-0AFC1544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6FC2E-CC26-1557-32F1-E9079414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1F80-BC9B-4A79-F4C3-1E63718B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13D7-3537-46C7-8182-174341DE1203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BDB3-1260-F786-46F7-9DF73F53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D047-8042-5A37-2080-8FDCD594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E31A7-F11A-F424-F111-D3781AA23D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FB7B7-63A2-4464-0912-DECECF44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B3C93-D116-5FEA-7645-6E1B8B00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22CD-2765-4D47-B02C-0F3FB9F1B808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5E04-12C4-5E6A-9AE6-D54A6062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896CA-010A-9A8D-AC23-FFA0C6B0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677C-4F16-277D-0326-CA4CFE3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5F8F-8660-3DEB-C3CD-B107AADF8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55363-F662-7AE1-8300-1876B05E7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9E15C-C2B8-4A14-9967-2787262F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E70C2-BCC7-4E4D-816A-11743F3D1DC5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B667D-FD4D-1A1F-14D1-3473E6E3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B16B2-AF0D-9FD9-D05A-24AAA809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797C-CC69-6FB0-16FC-E8D5CCE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5CD5B-196D-F015-9B75-E94C458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61714-3ABE-A429-0F39-A1D0E1EB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9CE2D-E244-5DF5-5616-1586874DC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F170E-0D11-BF34-898B-DD6203FE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983C7-00FE-A19A-DC2A-53990DF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0E391A-FC95-4CC2-8418-1D6CC6A67D12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A5C5F-6EBA-505A-C4C0-27244D11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B7160-AB93-1CB3-B595-A7203D82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6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3F24-A7AA-2C10-7D01-3E3A3B97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FF7BF-63DE-EC49-56AC-D20EB1CE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2CAC80-2DDD-4D01-B235-A7CA8250B39C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67F1-FB44-883E-4B76-0A3528C4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2336F-D6CD-AF43-D0C7-BA052476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5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DCE88-EF8F-DA40-9164-3C27B9A2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A7127F-7013-4822-A17E-792A336A0583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9F80A-35C1-3016-5C93-1032CE01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C4E15-0893-9E24-D7E6-E2F84A2E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896D-4947-4A47-FE2D-03834A1B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472A-F630-7355-934C-996CB4C2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57425"/>
            <a:ext cx="5722937" cy="360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90C43-4DD1-C9A3-68A3-90DF9FAA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88BB9-E448-7D41-AECF-1A1C5D69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8F1540-8ADD-4BB2-8661-C8B0FE5838E3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CF5D-82D9-0A5E-A717-7B5DBBDE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0561-B526-133D-0F72-9F9774F8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27FA-2DDF-D835-56EE-ECDB7E58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DAC92-8010-8153-8719-7813B9DE3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468D-34A4-DF14-1DC9-6C715314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FD48-FEAB-6124-2D1B-5C68615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FE377-1F6C-4869-9EC1-4E6FF6EA7027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CFB0C-E6FE-A53F-D59A-1320DB3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B8786-05E0-93F3-E416-6F89BB15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8F72A8-3397-41EF-3E68-A1FF01C71FD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2B15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43190-90CB-240E-92C9-08D3D232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5F8C-ED46-C9ED-C1BB-D4C038B2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16E3-7AD1-A30C-E8AD-FC8F7761F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3BA-159E-F3B1-2A6A-3D75D408B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B7CBFE-8834-4F9E-9EAB-32DD63ED90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F69B5B-24FD-702D-8F7A-F270BF95DE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-128985"/>
            <a:ext cx="4008834" cy="2672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9AF0CA-E331-7B95-CECE-20E08CD00EE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-1" r="5909" b="29150"/>
          <a:stretch>
            <a:fillRect/>
          </a:stretch>
        </p:blipFill>
        <p:spPr>
          <a:xfrm>
            <a:off x="171450" y="6263436"/>
            <a:ext cx="2743200" cy="5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15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43190-90CB-240E-92C9-08D3D232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5F8C-ED46-C9ED-C1BB-D4C038B2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EEB2-E3AC-2061-9A4D-86E62FC52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EACB5A1-D741-40EC-82CE-6F4ABC7BD2FB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16E3-7AD1-A30C-E8AD-FC8F7761F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3BA-159E-F3B1-2A6A-3D75D408B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B7CBFE-8834-4F9E-9EAB-32DD63ED90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A06E5-E951-2633-2BF2-6BE1E555C5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5" y="136525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15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43190-90CB-240E-92C9-08D3D232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5F8C-ED46-C9ED-C1BB-D4C038B2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EEB2-E3AC-2061-9A4D-86E62FC52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0432E7A-6EA1-4E66-895E-73A95E5EC1B0}" type="datetime1">
              <a:rPr lang="en-US" smtClean="0"/>
              <a:t>2/17/2026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16E3-7AD1-A30C-E8AD-FC8F7761F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3BA-159E-F3B1-2A6A-3D75D408B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B7CBFE-8834-4F9E-9EAB-32DD63ED90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F69B5B-24FD-702D-8F7A-F270BF95DE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681037"/>
            <a:ext cx="9477375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15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56A2-5A62-C280-A61F-196FC0198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9418" y="3519315"/>
            <a:ext cx="7740073" cy="1260749"/>
          </a:xfrm>
        </p:spPr>
        <p:txBody>
          <a:bodyPr>
            <a:noAutofit/>
          </a:bodyPr>
          <a:lstStyle/>
          <a:p>
            <a:pPr algn="l"/>
            <a:r>
              <a:rPr lang="en-US" sz="4800" b="1" dirty="0"/>
              <a:t>Comparative Outcomes of Barrier-coated and Uncoated Mesh in CDC Class II-III Ventral Hernia Repairs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9DD81-C0C7-8157-AD9B-5FDF2C73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8769" y="4326614"/>
            <a:ext cx="7409793" cy="17741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Nancy Ly MD</a:t>
            </a:r>
            <a:r>
              <a:rPr lang="en-US" sz="3200" baseline="30000" dirty="0"/>
              <a:t>1</a:t>
            </a:r>
            <a:r>
              <a:rPr lang="en-US" sz="3200" dirty="0"/>
              <a:t>, Krishay Sridalla</a:t>
            </a:r>
            <a:r>
              <a:rPr lang="en-US" sz="3200" baseline="30000" dirty="0"/>
              <a:t>1</a:t>
            </a:r>
            <a:r>
              <a:rPr lang="en-US" sz="3200" dirty="0"/>
              <a:t>, Megan Melland-Smith MD</a:t>
            </a:r>
            <a:r>
              <a:rPr lang="en-US" sz="3200" baseline="30000" dirty="0"/>
              <a:t>1</a:t>
            </a:r>
            <a:r>
              <a:rPr lang="en-US" sz="3200" dirty="0"/>
              <a:t>, Cassie Hennessy MS</a:t>
            </a:r>
            <a:r>
              <a:rPr lang="en-US" sz="3200" baseline="30000" dirty="0"/>
              <a:t>2</a:t>
            </a:r>
            <a:r>
              <a:rPr lang="en-US" sz="3200" dirty="0"/>
              <a:t>, Michael J. Rosen MD</a:t>
            </a:r>
            <a:r>
              <a:rPr lang="en-US" sz="3200" baseline="30000" dirty="0"/>
              <a:t>1</a:t>
            </a: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aseline="30000" dirty="0"/>
              <a:t>1</a:t>
            </a:r>
            <a:r>
              <a:rPr lang="en-US" dirty="0"/>
              <a:t>Northwestern University Feinberg School of Medicine, Chicago, IL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aseline="30000" dirty="0"/>
              <a:t>2</a:t>
            </a:r>
            <a:r>
              <a:rPr lang="en-US" dirty="0"/>
              <a:t>Vanderbilt University, Nashville, TN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0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2BA4-B9C3-7F04-C899-546A7F43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205913" cy="1325563"/>
          </a:xfrm>
        </p:spPr>
        <p:txBody>
          <a:bodyPr/>
          <a:lstStyle/>
          <a:p>
            <a:r>
              <a:rPr lang="en-US" dirty="0"/>
              <a:t>Secondary outcomes: Mesh-related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1880-9DCB-5951-73AE-2D90AF55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Mesh infection was rare</a:t>
            </a:r>
          </a:p>
          <a:p>
            <a:pPr lvl="1"/>
            <a:r>
              <a:rPr lang="en-US" dirty="0"/>
              <a:t>Coated: 1/140(5.6%)</a:t>
            </a:r>
          </a:p>
          <a:p>
            <a:pPr lvl="1"/>
            <a:r>
              <a:rPr lang="en-US" dirty="0"/>
              <a:t>Uncoated: 0 cases</a:t>
            </a:r>
          </a:p>
          <a:p>
            <a:pPr lvl="1"/>
            <a:r>
              <a:rPr lang="en-US" dirty="0"/>
              <a:t>p=0.4</a:t>
            </a:r>
          </a:p>
          <a:p>
            <a:r>
              <a:rPr lang="en-US" sz="2400" dirty="0"/>
              <a:t>Mesh removal was also rare</a:t>
            </a:r>
          </a:p>
          <a:p>
            <a:pPr lvl="1"/>
            <a:r>
              <a:rPr lang="en-US" dirty="0"/>
              <a:t>Partial removals: 0 cases in either groups</a:t>
            </a:r>
          </a:p>
          <a:p>
            <a:pPr lvl="1"/>
            <a:r>
              <a:rPr lang="en-US" dirty="0"/>
              <a:t>Complete removal:</a:t>
            </a:r>
          </a:p>
          <a:p>
            <a:pPr lvl="2"/>
            <a:r>
              <a:rPr lang="en-US" sz="2400" dirty="0"/>
              <a:t>Coated: 1/140 (0.7%)</a:t>
            </a:r>
          </a:p>
          <a:p>
            <a:pPr lvl="2"/>
            <a:r>
              <a:rPr lang="en-US" sz="2400" dirty="0"/>
              <a:t>Uncoated: 0/140</a:t>
            </a:r>
          </a:p>
          <a:p>
            <a:pPr lvl="2"/>
            <a:r>
              <a:rPr lang="en-US" sz="2400" dirty="0"/>
              <a:t>p=0.4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DDAAC-C06B-2C0C-326D-D86607DB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10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D05058-4CB0-77B2-5295-7B0667058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833" y="2226310"/>
            <a:ext cx="3549967" cy="35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7E36-DA21-EC48-94C6-E85A55F3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outcomes: HCU &amp; PROs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3C324-D5E1-36B0-CD9E-A0CD0FCB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utilization (coated vs uncoated)</a:t>
            </a:r>
          </a:p>
          <a:p>
            <a:pPr lvl="1"/>
            <a:r>
              <a:rPr lang="en-US" dirty="0"/>
              <a:t>LOS: </a:t>
            </a:r>
            <a:r>
              <a:rPr lang="en-US" b="1" dirty="0"/>
              <a:t>4 days vs 4 days </a:t>
            </a:r>
            <a:r>
              <a:rPr lang="en-US" dirty="0"/>
              <a:t>(IQR 1-6 vs IQR 3-6.5), p=0.014</a:t>
            </a:r>
          </a:p>
          <a:p>
            <a:pPr lvl="1"/>
            <a:r>
              <a:rPr lang="en-US" dirty="0"/>
              <a:t>Readmission: </a:t>
            </a:r>
            <a:r>
              <a:rPr lang="en-US" b="1" dirty="0"/>
              <a:t>12% vs 8.6% </a:t>
            </a:r>
            <a:r>
              <a:rPr lang="en-US" dirty="0"/>
              <a:t>(p=0.3)</a:t>
            </a:r>
          </a:p>
          <a:p>
            <a:pPr lvl="1"/>
            <a:r>
              <a:rPr lang="en-US" dirty="0"/>
              <a:t>Reoperation: </a:t>
            </a:r>
            <a:r>
              <a:rPr lang="en-US" b="1" dirty="0"/>
              <a:t>2.1% vs 3.6% </a:t>
            </a:r>
            <a:r>
              <a:rPr lang="en-US" dirty="0"/>
              <a:t>(p=0.7)</a:t>
            </a:r>
          </a:p>
          <a:p>
            <a:r>
              <a:rPr lang="en-US" dirty="0"/>
              <a:t>Patient-reported outcomes</a:t>
            </a:r>
          </a:p>
          <a:p>
            <a:pPr lvl="1"/>
            <a:r>
              <a:rPr lang="en-US" dirty="0" err="1"/>
              <a:t>HerQLes</a:t>
            </a:r>
            <a:r>
              <a:rPr lang="en-US" dirty="0"/>
              <a:t> scores similar at 30 days and 1 year</a:t>
            </a:r>
          </a:p>
          <a:p>
            <a:pPr lvl="1"/>
            <a:r>
              <a:rPr lang="en-US" dirty="0"/>
              <a:t>PROMIS scores similar between groups</a:t>
            </a:r>
          </a:p>
          <a:p>
            <a:pPr lvl="1"/>
            <a:r>
              <a:rPr lang="en-US" dirty="0"/>
              <a:t>No significant difference in quality of life or 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D74E1-4ED0-5C46-F874-05F33552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3608-2155-E4FA-E71C-938D9898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B332A-9927-810C-27A4-B1C29BD0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 coating was not associated with increased wound morbidity</a:t>
            </a:r>
          </a:p>
          <a:p>
            <a:r>
              <a:rPr lang="en-US" dirty="0"/>
              <a:t>Healthcare utilization and patient-reported outcomes were similar between groups</a:t>
            </a:r>
          </a:p>
          <a:p>
            <a:r>
              <a:rPr lang="en-US" dirty="0"/>
              <a:t>Barrier coating alone does not appear to independently increase risk in CDC II-III repair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1167-0D3B-75AA-0169-D0B9AAC6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534E4-F678-FD49-1346-642705FF3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B6A9-6D83-118A-A8A4-2A79B6EE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Strengths &amp; Limitations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CB24231-B86A-9596-6099-19412175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09F2-9D16-51FE-9B71-51D7C6065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r>
              <a:rPr lang="en-US" dirty="0"/>
              <a:t>National, prospectively collected registry</a:t>
            </a:r>
          </a:p>
          <a:p>
            <a:r>
              <a:rPr lang="en-US" dirty="0"/>
              <a:t>Surgeon-entered technical data</a:t>
            </a:r>
          </a:p>
          <a:p>
            <a:r>
              <a:rPr lang="en-US" dirty="0"/>
              <a:t>Matched design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58F6C5B-A752-40C2-995C-CCB489CA4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3200" dirty="0"/>
              <a:t>Limitations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D6F0ADC-4110-ACE7-9ABC-49E4C43C5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/>
              <a:t>Small coated cohort</a:t>
            </a:r>
          </a:p>
          <a:p>
            <a:r>
              <a:rPr lang="en-US" dirty="0"/>
              <a:t>Retrospective</a:t>
            </a:r>
          </a:p>
          <a:p>
            <a:r>
              <a:rPr lang="en-US" dirty="0"/>
              <a:t>Coated mesh was placed across multiple extraperitoneal planes, which may influence outcomes independent of coating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94EB6-DFDC-4F8D-2EDF-E75F3010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7CBFE-8834-4F9E-9EAB-32DD63ED90E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CA241-5AB5-04E7-D7C2-34B9B515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C5ED-5FC5-5736-10F3-00829786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41CB-FDA6-227E-5EB2-98EDDDA16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CDC II-III </a:t>
            </a:r>
            <a:r>
              <a:rPr lang="en-US" dirty="0" err="1"/>
              <a:t>sublay</a:t>
            </a:r>
            <a:r>
              <a:rPr lang="en-US" dirty="0"/>
              <a:t> repair, </a:t>
            </a:r>
            <a:r>
              <a:rPr lang="en-US" b="1" dirty="0"/>
              <a:t>barrier-coating was not associated with increased wound morbidity</a:t>
            </a:r>
          </a:p>
          <a:p>
            <a:r>
              <a:rPr lang="en-US" dirty="0"/>
              <a:t>Healthcare utilization, recurrence, and patient-reported outcomes were </a:t>
            </a:r>
            <a:r>
              <a:rPr lang="en-US" b="1" dirty="0"/>
              <a:t>similar between groups</a:t>
            </a:r>
          </a:p>
          <a:p>
            <a:r>
              <a:rPr lang="en-US" dirty="0"/>
              <a:t>Coating alone should </a:t>
            </a:r>
            <a:r>
              <a:rPr lang="en-US" b="1" dirty="0"/>
              <a:t>not preclude use in appropriately selected contaminated repairs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68118-2D14-5904-C0A5-E9D4DD1D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EDA6-B52A-B42A-FCE6-C29DB1555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837D4-D1B9-E117-FFA9-0234E7584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8591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BF8015-E2B7-CD73-4884-FDF35653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F1DC7-64E9-8E45-336F-4AFF759A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4946"/>
          </a:xfrm>
        </p:spPr>
        <p:txBody>
          <a:bodyPr/>
          <a:lstStyle/>
          <a:p>
            <a:r>
              <a:rPr lang="en-US" dirty="0"/>
              <a:t>Dr. Rosen serves as the medical director of the ACHQC and receives salary support, received institutional grants from Medtronic.</a:t>
            </a:r>
          </a:p>
          <a:p>
            <a:pPr>
              <a:spcBef>
                <a:spcPts val="0"/>
              </a:spcBef>
            </a:pPr>
            <a:r>
              <a:rPr lang="en-US" dirty="0"/>
              <a:t>Dr. Melland-Smith is supported by a research grant from the American Hernia Society.</a:t>
            </a:r>
          </a:p>
          <a:p>
            <a:pPr>
              <a:spcBef>
                <a:spcPts val="0"/>
              </a:spcBef>
            </a:pPr>
            <a:r>
              <a:rPr lang="en-US" dirty="0"/>
              <a:t>The remaining authors have no disclosures to report.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C2A61-1DBF-1820-3C4D-AC7C61A9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CD2E-D6C2-2E06-DFD4-899CC595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Clinical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5722-481A-2E97-237B-55E50E1C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32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Synthetic mesh is increasingly used in CDC II-III ventral hernia repair</a:t>
            </a:r>
          </a:p>
          <a:p>
            <a:r>
              <a:rPr lang="en-US" sz="2200" dirty="0"/>
              <a:t>RCTs showed lower recurrence vs biologic mesh </a:t>
            </a:r>
          </a:p>
          <a:p>
            <a:r>
              <a:rPr lang="en-US" sz="2200" dirty="0"/>
              <a:t>Extraperitoneal placement of uncoated mesh may be technically challenging, particularly in contaminated fields</a:t>
            </a:r>
          </a:p>
          <a:p>
            <a:r>
              <a:rPr lang="en-US" sz="2200" dirty="0"/>
              <a:t>Barrier coating alter the mesh-tissue interface and bacterial interaction</a:t>
            </a:r>
          </a:p>
          <a:p>
            <a:r>
              <a:rPr lang="en-US" sz="2200" dirty="0"/>
              <a:t>Clinical impact of coating in contaminated settings remain unclear</a:t>
            </a:r>
          </a:p>
        </p:txBody>
      </p:sp>
      <p:pic>
        <p:nvPicPr>
          <p:cNvPr id="5" name="Picture 4" descr="In-Date Covidien Mesh Parietene Mesh PPM1515X3 box of 3... - Synergy  Surgical™">
            <a:extLst>
              <a:ext uri="{FF2B5EF4-FFF2-40B4-BE49-F238E27FC236}">
                <a16:creationId xmlns:a16="http://schemas.microsoft.com/office/drawing/2014/main" id="{855F2CFE-97E7-7C58-B2D7-3269DD57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56" t="7029" r="12390" b="16692"/>
          <a:stretch>
            <a:fillRect/>
          </a:stretch>
        </p:blipFill>
        <p:spPr>
          <a:xfrm>
            <a:off x="7509510" y="1743442"/>
            <a:ext cx="3497580" cy="255094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74FD-6A2C-D11B-15C2-14F52DF2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7CBFE-8834-4F9E-9EAB-32DD63ED90E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B5B29-04F1-8876-6B29-876A9AE4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484" y="3575427"/>
            <a:ext cx="3647808" cy="24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A8A0-2AB6-62E0-3363-6CFBD8BD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F2783-DD1C-926D-AF38-7E9DE88E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20AA-4B76-0DB4-DB4F-EC348DB0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Among patients undergoing CDC II–III ventral hernia repair, how do wound morbidity outcomes compare between barrier-coated and uncoated synthetic mesh?</a:t>
            </a:r>
          </a:p>
          <a:p>
            <a:r>
              <a:rPr lang="en-US" dirty="0"/>
              <a:t>Primary outcome</a:t>
            </a:r>
          </a:p>
          <a:p>
            <a:pPr lvl="1"/>
            <a:r>
              <a:rPr lang="en-US" dirty="0"/>
              <a:t>30-day wound morbidity: SSI, SSO, SSOPI</a:t>
            </a:r>
          </a:p>
          <a:p>
            <a:r>
              <a:rPr lang="en-US" dirty="0"/>
              <a:t>Secondary outcomes</a:t>
            </a:r>
          </a:p>
          <a:p>
            <a:pPr lvl="1"/>
            <a:r>
              <a:rPr lang="en-US" dirty="0"/>
              <a:t>Mesh-related complications: infections, removal</a:t>
            </a:r>
          </a:p>
          <a:p>
            <a:pPr lvl="1"/>
            <a:r>
              <a:rPr lang="en-US" dirty="0"/>
              <a:t>Healthcare utilization: LOS, 30-day readmission and reoperation</a:t>
            </a:r>
          </a:p>
          <a:p>
            <a:pPr lvl="1"/>
            <a:r>
              <a:rPr lang="en-US" dirty="0"/>
              <a:t>Patient-reported outcomes: </a:t>
            </a:r>
            <a:r>
              <a:rPr lang="en-US" dirty="0" err="1"/>
              <a:t>HerQLes</a:t>
            </a:r>
            <a:r>
              <a:rPr lang="en-US" dirty="0"/>
              <a:t>, PROMIS 3a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9A966-FA4A-7DAA-2511-A86E7C73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AC023-CDF8-9AC8-3025-B1F57606C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BF55-4C3F-E43D-6B1B-CD7D5D2C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 – Retrospective Cohort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B2F23-8C94-554C-4008-0ADB1C9D8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1192" y="1372635"/>
            <a:ext cx="7497108" cy="461072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1D705-398E-0DA1-FD52-DC9CFA02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7CBFE-8834-4F9E-9EAB-32DD63ED90E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2050" name="Picture 2" descr="Bard Ventralight Hernia Mesh Lawsuit | Ventralight ST Hernia ...">
            <a:extLst>
              <a:ext uri="{FF2B5EF4-FFF2-40B4-BE49-F238E27FC236}">
                <a16:creationId xmlns:a16="http://schemas.microsoft.com/office/drawing/2014/main" id="{80B5EAC9-0EC8-448A-9F19-88E6AFC37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 t="9495" r="10461" b="9181"/>
          <a:stretch>
            <a:fillRect/>
          </a:stretch>
        </p:blipFill>
        <p:spPr bwMode="auto">
          <a:xfrm>
            <a:off x="1193194" y="5454806"/>
            <a:ext cx="1382180" cy="9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5FD40-85D5-B00D-AF6F-AA52E49D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940" y="5374077"/>
            <a:ext cx="1458164" cy="11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FC3E-E0FD-EB8C-A430-17ABB91DF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4E64-75F6-F3B3-4519-865360E3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Methods – Propensity Score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2DA4-F2C0-BFCE-437F-7546685FC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9170" cy="4351338"/>
          </a:xfrm>
        </p:spPr>
        <p:txBody>
          <a:bodyPr>
            <a:normAutofit/>
          </a:bodyPr>
          <a:lstStyle/>
          <a:p>
            <a:r>
              <a:rPr lang="en-US" dirty="0"/>
              <a:t>Pre-match cohort:</a:t>
            </a:r>
          </a:p>
          <a:p>
            <a:pPr lvl="1"/>
            <a:r>
              <a:rPr lang="en-US" sz="2800" dirty="0"/>
              <a:t>Coated: 140 (6.7%)</a:t>
            </a:r>
          </a:p>
          <a:p>
            <a:pPr lvl="1"/>
            <a:r>
              <a:rPr lang="en-US" sz="2800" dirty="0"/>
              <a:t>Uncoated: 1,948 (93.3%)</a:t>
            </a:r>
          </a:p>
          <a:p>
            <a:r>
              <a:rPr lang="en-US" dirty="0"/>
              <a:t>Matched cohort:</a:t>
            </a:r>
          </a:p>
          <a:p>
            <a:pPr lvl="1"/>
            <a:r>
              <a:rPr lang="en-US" sz="2800" dirty="0"/>
              <a:t>Covariates: age, BMI, smoking, ASA class, hernia width</a:t>
            </a:r>
          </a:p>
          <a:p>
            <a:pPr lvl="1"/>
            <a:r>
              <a:rPr lang="en-US" sz="2800" dirty="0"/>
              <a:t>Coated: 140</a:t>
            </a:r>
          </a:p>
          <a:p>
            <a:pPr lvl="1"/>
            <a:r>
              <a:rPr lang="en-US" sz="2800" dirty="0"/>
              <a:t>Uncoated: 140</a:t>
            </a:r>
          </a:p>
          <a:p>
            <a:pPr lvl="1"/>
            <a:r>
              <a:rPr lang="en-US" sz="2800" dirty="0"/>
              <a:t>All SMD &lt;0.1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A8A87-8E70-67B3-6727-44ED7588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69" y="1677171"/>
            <a:ext cx="5694631" cy="454146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82B73-685F-3EAE-DEBF-8C65B152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7CBFE-8834-4F9E-9EAB-32DD63ED90E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951B-7425-F6AC-9EFB-4D472F1A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545E-DA6C-C367-4F9A-25FFB368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2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Matched cohort: 140 coated vs 140 uncoated</a:t>
            </a:r>
          </a:p>
          <a:p>
            <a:r>
              <a:rPr lang="en-US" dirty="0"/>
              <a:t>Age: 61 vs 63 (p=0.7)</a:t>
            </a:r>
          </a:p>
          <a:p>
            <a:r>
              <a:rPr lang="en-US" dirty="0"/>
              <a:t>BMI: 33 vs 34 kg/m</a:t>
            </a:r>
            <a:r>
              <a:rPr lang="en-US" baseline="30000" dirty="0"/>
              <a:t>2 </a:t>
            </a:r>
            <a:r>
              <a:rPr lang="en-US" dirty="0"/>
              <a:t>(p=0.4)</a:t>
            </a:r>
            <a:endParaRPr lang="en-US" baseline="30000" dirty="0"/>
          </a:p>
          <a:p>
            <a:r>
              <a:rPr lang="en-US" dirty="0"/>
              <a:t>Diabetes: 24% vs 28% (p=0.5)</a:t>
            </a:r>
          </a:p>
          <a:p>
            <a:r>
              <a:rPr lang="en-US" dirty="0"/>
              <a:t>Smoking: 8.6% vs 11% (p=0.4)</a:t>
            </a:r>
          </a:p>
          <a:p>
            <a:r>
              <a:rPr lang="en-US" dirty="0"/>
              <a:t>Hypertension: 54% vs 54% (p&gt;0.9)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Well-balanced comorbidity and risk profiles between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7626C-8400-2108-13B6-1840B5E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7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DFC795-77B6-5078-CFEB-CD99397CC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835" y="1824470"/>
            <a:ext cx="2990125" cy="29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0801-71A8-BA9F-9EEE-E3DA63B6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201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Operative Details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B6F324-1F6F-8F38-5E76-93DF1B34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575" y="2113359"/>
            <a:ext cx="2631281" cy="26312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32A28-1D94-F91A-E22D-CE86E935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0857" y="1666876"/>
            <a:ext cx="861774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Wound class &amp; defect size were similar between groups (coated vs uncoated)</a:t>
            </a:r>
          </a:p>
          <a:p>
            <a:pPr lvl="1"/>
            <a:r>
              <a:rPr lang="en-US" dirty="0"/>
              <a:t>CDC Class 2: 89% vs 91, Class 3: 11% vs 9.3% (p=0.8)</a:t>
            </a:r>
          </a:p>
          <a:p>
            <a:pPr lvl="1"/>
            <a:r>
              <a:rPr lang="en-US" dirty="0"/>
              <a:t>Hernia width: 5 vs 5 cm (p=0.1)</a:t>
            </a:r>
          </a:p>
          <a:p>
            <a:r>
              <a:rPr lang="en-US" sz="2400" dirty="0"/>
              <a:t>Operative duration differed significantly</a:t>
            </a:r>
          </a:p>
          <a:p>
            <a:pPr lvl="1"/>
            <a:r>
              <a:rPr lang="en-US" dirty="0"/>
              <a:t>OR time &gt;2 hours: </a:t>
            </a:r>
            <a:r>
              <a:rPr lang="en-US" b="1" dirty="0"/>
              <a:t>58% vs 90% </a:t>
            </a:r>
            <a:r>
              <a:rPr lang="en-US" dirty="0"/>
              <a:t>(p&lt;0.001)</a:t>
            </a:r>
          </a:p>
          <a:p>
            <a:r>
              <a:rPr lang="en-US" sz="2400" dirty="0"/>
              <a:t>Mesh position differed between groups</a:t>
            </a:r>
          </a:p>
          <a:p>
            <a:pPr lvl="1"/>
            <a:r>
              <a:rPr lang="en-US" dirty="0"/>
              <a:t>No uncoated mesh placed intraperitoneal </a:t>
            </a:r>
          </a:p>
          <a:p>
            <a:pPr lvl="1"/>
            <a:r>
              <a:rPr lang="en-US" dirty="0" err="1"/>
              <a:t>Retrorectus</a:t>
            </a:r>
            <a:r>
              <a:rPr lang="en-US" dirty="0"/>
              <a:t>/</a:t>
            </a:r>
            <a:r>
              <a:rPr lang="en-US" dirty="0" err="1"/>
              <a:t>retromuscular</a:t>
            </a:r>
            <a:r>
              <a:rPr lang="en-US" dirty="0"/>
              <a:t>: </a:t>
            </a:r>
            <a:r>
              <a:rPr lang="en-US" b="1" dirty="0"/>
              <a:t>29% vs 86% </a:t>
            </a:r>
            <a:r>
              <a:rPr lang="en-US" dirty="0"/>
              <a:t>(p&lt;0.001)</a:t>
            </a:r>
          </a:p>
          <a:p>
            <a:pPr lvl="1"/>
            <a:r>
              <a:rPr lang="en-US" dirty="0"/>
              <a:t>Preperitoneal: 28% vs 30% (p=0.7)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CB077-CE03-A7C0-9CE4-8C6B0B59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7CBFE-8834-4F9E-9EAB-32DD63ED90E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F1E5-4025-AD51-99BB-9C7D5D74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66FA-6DB6-AFD0-2678-06EE7248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Outcomes (SSI/SSO/SSOPI)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DE60-2F93-32A3-DC99-6D97AB77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3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No difference in 30-day wound morbidity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FEDB-08EB-663F-C224-FCBD1584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CBFE-8834-4F9E-9EAB-32DD63ED90E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A9CB9A-585E-D632-CB5C-7D85EB6EA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54044"/>
              </p:ext>
            </p:extLst>
          </p:nvPr>
        </p:nvGraphicFramePr>
        <p:xfrm>
          <a:off x="592666" y="2965582"/>
          <a:ext cx="11006668" cy="201004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51667">
                  <a:extLst>
                    <a:ext uri="{9D8B030D-6E8A-4147-A177-3AD203B41FA5}">
                      <a16:colId xmlns:a16="http://schemas.microsoft.com/office/drawing/2014/main" val="840345168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1484229818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3550345933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2178252771"/>
                    </a:ext>
                  </a:extLst>
                </a:gridCol>
              </a:tblGrid>
              <a:tr h="502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Outcome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Coated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Uncoated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p-value</a:t>
                      </a: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05205"/>
                  </a:ext>
                </a:extLst>
              </a:tr>
              <a:tr h="502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7.1%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5.7%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59947"/>
                  </a:ext>
                </a:extLst>
              </a:tr>
              <a:tr h="502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13%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18%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752242"/>
                  </a:ext>
                </a:extLst>
              </a:tr>
              <a:tr h="5025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SSOPI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12%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7.9%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59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-Core Powerpoint template" id="{5BE21F03-B6C2-4B23-B636-61064607A2B2}" vid="{CE600B4A-B601-464E-B02C-A957ADEB6F13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-Core Powerpoint template" id="{5BE21F03-B6C2-4B23-B636-61064607A2B2}" vid="{48438525-8D9E-4DFF-953B-F8BB6821CAD9}"/>
    </a:ext>
  </a:extLst>
</a:theme>
</file>

<file path=ppt/theme/theme3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-Core Powerpoint template" id="{5BE21F03-B6C2-4B23-B636-61064607A2B2}" vid="{60E58E1D-5679-4219-B91B-CE6A9F01009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NU-Core Powerpoint template</Template>
  <TotalTime>3336</TotalTime>
  <Words>1913</Words>
  <Application>Microsoft Office PowerPoint</Application>
  <PresentationFormat>Widescreen</PresentationFormat>
  <Paragraphs>240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Title Slide</vt:lpstr>
      <vt:lpstr>Closing Slide</vt:lpstr>
      <vt:lpstr>Comparative Outcomes of Barrier-coated and Uncoated Mesh in CDC Class II-III Ventral Hernia Repairs </vt:lpstr>
      <vt:lpstr>Disclosures</vt:lpstr>
      <vt:lpstr>The Clinical Problem</vt:lpstr>
      <vt:lpstr>Study Question</vt:lpstr>
      <vt:lpstr>Methods – Retrospective Cohort</vt:lpstr>
      <vt:lpstr>Methods – Propensity Score Matching</vt:lpstr>
      <vt:lpstr>Baseline Characteristics</vt:lpstr>
      <vt:lpstr>Operative Details</vt:lpstr>
      <vt:lpstr>Primary Outcomes (SSI/SSO/SSOPI)</vt:lpstr>
      <vt:lpstr>Secondary outcomes: Mesh-related complications</vt:lpstr>
      <vt:lpstr>Secondary outcomes: HCU &amp; PROs </vt:lpstr>
      <vt:lpstr>Interpretations</vt:lpstr>
      <vt:lpstr>Strengths &amp; Limitations</vt:lpstr>
      <vt:lpstr>Take-Home Messages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Nancy Ly</dc:creator>
  <cp:lastModifiedBy>Nancy Ly</cp:lastModifiedBy>
  <cp:revision>1</cp:revision>
  <dcterms:created xsi:type="dcterms:W3CDTF">2026-02-12T00:49:21Z</dcterms:created>
  <dcterms:modified xsi:type="dcterms:W3CDTF">2026-02-19T19:36:11Z</dcterms:modified>
</cp:coreProperties>
</file>