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  <p:sldMasterId id="2147483675" r:id="rId2"/>
  </p:sldMasterIdLst>
  <p:notesMasterIdLst>
    <p:notesMasterId r:id="rId24"/>
  </p:notesMasterIdLst>
  <p:handoutMasterIdLst>
    <p:handoutMasterId r:id="rId25"/>
  </p:handoutMasterIdLst>
  <p:sldIdLst>
    <p:sldId id="741" r:id="rId3"/>
    <p:sldId id="744" r:id="rId4"/>
    <p:sldId id="944" r:id="rId5"/>
    <p:sldId id="927" r:id="rId6"/>
    <p:sldId id="926" r:id="rId7"/>
    <p:sldId id="928" r:id="rId8"/>
    <p:sldId id="929" r:id="rId9"/>
    <p:sldId id="930" r:id="rId10"/>
    <p:sldId id="931" r:id="rId11"/>
    <p:sldId id="932" r:id="rId12"/>
    <p:sldId id="933" r:id="rId13"/>
    <p:sldId id="938" r:id="rId14"/>
    <p:sldId id="937" r:id="rId15"/>
    <p:sldId id="936" r:id="rId16"/>
    <p:sldId id="934" r:id="rId17"/>
    <p:sldId id="940" r:id="rId18"/>
    <p:sldId id="939" r:id="rId19"/>
    <p:sldId id="935" r:id="rId20"/>
    <p:sldId id="945" r:id="rId21"/>
    <p:sldId id="941" r:id="rId22"/>
    <p:sldId id="942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15">
          <p15:clr>
            <a:srgbClr val="A4A3A4"/>
          </p15:clr>
        </p15:guide>
        <p15:guide id="2" pos="3031">
          <p15:clr>
            <a:srgbClr val="A4A3A4"/>
          </p15:clr>
        </p15:guide>
        <p15:guide id="3" orient="horz" pos="1354">
          <p15:clr>
            <a:srgbClr val="A4A3A4"/>
          </p15:clr>
        </p15:guide>
        <p15:guide id="4" pos="42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2" autoAdjust="0"/>
    <p:restoredTop sz="94781" autoAdjust="0"/>
  </p:normalViewPr>
  <p:slideViewPr>
    <p:cSldViewPr snapToGrid="0">
      <p:cViewPr varScale="1">
        <p:scale>
          <a:sx n="128" d="100"/>
          <a:sy n="128" d="100"/>
        </p:scale>
        <p:origin x="816" y="176"/>
      </p:cViewPr>
      <p:guideLst>
        <p:guide orient="horz" pos="2715"/>
        <p:guide pos="3031"/>
        <p:guide orient="horz" pos="1354"/>
        <p:guide pos="42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3" d="100"/>
        <a:sy n="133" d="100"/>
      </p:scale>
      <p:origin x="0" y="67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15844-AEEB-4E99-AF2A-BDC2B0C1115B}" type="datetimeFigureOut">
              <a:rPr lang="en-US" smtClean="0"/>
              <a:t>2/19/26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6FB82-F842-48EB-8E58-5426214E6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077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F78A5-3ECC-410B-9C52-A57AA21C435F}" type="datetimeFigureOut">
              <a:rPr lang="en-US" smtClean="0"/>
              <a:pPr/>
              <a:t>2/19/26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C43B9B-87D0-4380-A962-F69BD125AC4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6911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40533622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ubmed.ncbi.nlm.nih.gov/33712933" TargetMode="Externa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40533622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ubmed.ncbi.nlm.nih.gov/33712933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27338535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pubmed.ncbi.nlm.nih.gov/25472771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als.lww.com/journalacs/toc/2015/10001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doi.org/10.3390/jcm13226692" TargetMode="External"/><Relationship Id="rId4" Type="http://schemas.openxmlformats.org/officeDocument/2006/relationships/hyperlink" Target="https://www.mdpi.com/journal/jcm" TargetMode="External"/></Relationships>
</file>

<file path=ppt/notesSlides/_rels/notes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8494357" TargetMode="External"/><Relationship Id="rId3" Type="http://schemas.openxmlformats.org/officeDocument/2006/relationships/hyperlink" Target="https://pubmed.ncbi.nlm.nih.gov/31054912" TargetMode="External"/><Relationship Id="rId7" Type="http://schemas.openxmlformats.org/officeDocument/2006/relationships/hyperlink" Target="https://pubmed.ncbi.nlm.nih.gov/25472771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ubmed.ncbi.nlm.nih.gov/27338535" TargetMode="External"/><Relationship Id="rId5" Type="http://schemas.openxmlformats.org/officeDocument/2006/relationships/hyperlink" Target="https://pubmed.ncbi.nlm.nih.gov/40533622" TargetMode="External"/><Relationship Id="rId4" Type="http://schemas.openxmlformats.org/officeDocument/2006/relationships/hyperlink" Target="https://pubmed.ncbi.nlm.nih.gov/37410195" TargetMode="External"/></Relationships>
</file>

<file path=ppt/notesSlides/_rels/notes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36280505" TargetMode="External"/><Relationship Id="rId3" Type="http://schemas.openxmlformats.org/officeDocument/2006/relationships/hyperlink" Target="https://pubmed.ncbi.nlm.nih.gov/38494357" TargetMode="External"/><Relationship Id="rId7" Type="http://schemas.openxmlformats.org/officeDocument/2006/relationships/hyperlink" Target="https://pubmed.ncbi.nlm.nih.gov/29700567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ubmed.ncbi.nlm.nih.gov/29395238" TargetMode="External"/><Relationship Id="rId5" Type="http://schemas.openxmlformats.org/officeDocument/2006/relationships/hyperlink" Target="https://pubmed.ncbi.nlm.nih.gov/28009730" TargetMode="External"/><Relationship Id="rId4" Type="http://schemas.openxmlformats.org/officeDocument/2006/relationships/hyperlink" Target="https://pubmed.ncbi.nlm.nih.gov/24030572" TargetMode="External"/><Relationship Id="rId9" Type="http://schemas.openxmlformats.org/officeDocument/2006/relationships/hyperlink" Target="https://pubmed.ncbi.nlm.nih.gov/40533622" TargetMode="Externa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41123692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ubmed.ncbi.nlm.nih.gov/33831538" TargetMode="External"/><Relationship Id="rId5" Type="http://schemas.openxmlformats.org/officeDocument/2006/relationships/hyperlink" Target="https://pubmed.ncbi.nlm.nih.gov/39597838" TargetMode="External"/><Relationship Id="rId4" Type="http://schemas.openxmlformats.org/officeDocument/2006/relationships/hyperlink" Target="https://pubmed.ncbi.nlm.nih.gov/25472771" TargetMode="Externa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24030572" TargetMode="External"/><Relationship Id="rId3" Type="http://schemas.openxmlformats.org/officeDocument/2006/relationships/hyperlink" Target="https://pubmed.ncbi.nlm.nih.gov/38494357" TargetMode="External"/><Relationship Id="rId7" Type="http://schemas.openxmlformats.org/officeDocument/2006/relationships/hyperlink" Target="https://pubmed.ncbi.nlm.nih.gov/27872976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ubmed.ncbi.nlm.nih.gov/35319294" TargetMode="External"/><Relationship Id="rId5" Type="http://schemas.openxmlformats.org/officeDocument/2006/relationships/hyperlink" Target="https://pubmed.ncbi.nlm.nih.gov/26206646" TargetMode="External"/><Relationship Id="rId4" Type="http://schemas.openxmlformats.org/officeDocument/2006/relationships/hyperlink" Target="https://pubmed.ncbi.nlm.nih.gov/29700567" TargetMode="External"/><Relationship Id="rId9" Type="http://schemas.openxmlformats.org/officeDocument/2006/relationships/hyperlink" Target="https://pubmed.ncbi.nlm.nih.gov/29395238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41284100" TargetMode="External"/><Relationship Id="rId3" Type="http://schemas.openxmlformats.org/officeDocument/2006/relationships/hyperlink" Target="https://jamanetwork.com/journals/jamanetworkopen/fullarticle/10.1001/jamanetworkopen.2019.16330?utm_source=openevidence&amp;utm_medium=referral" TargetMode="External"/><Relationship Id="rId7" Type="http://schemas.openxmlformats.org/officeDocument/2006/relationships/hyperlink" Target="https://pubmed.ncbi.nlm.nih.gov/23613017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ubmed.ncbi.nlm.nih.gov/33039639" TargetMode="External"/><Relationship Id="rId5" Type="http://schemas.openxmlformats.org/officeDocument/2006/relationships/hyperlink" Target="https://pubmed.ncbi.nlm.nih.gov/24030572" TargetMode="External"/><Relationship Id="rId4" Type="http://schemas.openxmlformats.org/officeDocument/2006/relationships/hyperlink" Target="https://pubmed.ncbi.nlm.nih.gov/35319294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ubmed.ncbi.nlm.nih.gov/39141129" TargetMode="External"/><Relationship Id="rId7" Type="http://schemas.openxmlformats.org/officeDocument/2006/relationships/hyperlink" Target="https://pubmed.ncbi.nlm.nih.gov/40533622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ubmed.ncbi.nlm.nih.gov/36280505" TargetMode="External"/><Relationship Id="rId5" Type="http://schemas.openxmlformats.org/officeDocument/2006/relationships/hyperlink" Target="https://pubmed.ncbi.nlm.nih.gov/38494357" TargetMode="External"/><Relationship Id="rId4" Type="http://schemas.openxmlformats.org/officeDocument/2006/relationships/hyperlink" Target="https://pubmed.ncbi.nlm.nih.gov/29700567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jamanetwork.com/journals/jamasurgery/fullarticle/10.1001/jamasurg.2025.3915?utm_source=openevidence&amp;utm_medium=referral" TargetMode="External"/><Relationship Id="rId3" Type="http://schemas.openxmlformats.org/officeDocument/2006/relationships/hyperlink" Target="https://jamanetwork.com/journals/jamanetworkopen/fullarticle/10.1001/jamanetworkopen.2019.16330?utm_source=openevidence&amp;utm_medium=referral" TargetMode="External"/><Relationship Id="rId7" Type="http://schemas.openxmlformats.org/officeDocument/2006/relationships/hyperlink" Target="https://pubmed.ncbi.nlm.nih.gov/39141129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pubmed.ncbi.nlm.nih.gov/24030572" TargetMode="External"/><Relationship Id="rId5" Type="http://schemas.openxmlformats.org/officeDocument/2006/relationships/hyperlink" Target="https://pubmed.ncbi.nlm.nih.gov/36280505" TargetMode="External"/><Relationship Id="rId10" Type="http://schemas.openxmlformats.org/officeDocument/2006/relationships/hyperlink" Target="https://pubmed.ncbi.nlm.nih.gov/38494357" TargetMode="External"/><Relationship Id="rId4" Type="http://schemas.openxmlformats.org/officeDocument/2006/relationships/hyperlink" Target="https://pubmed.ncbi.nlm.nih.gov/33077198" TargetMode="External"/><Relationship Id="rId9" Type="http://schemas.openxmlformats.org/officeDocument/2006/relationships/hyperlink" Target="https://pubmed.ncbi.nlm.nih.gov/40533622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>
                <a:solidFill>
                  <a:prstClr val="black"/>
                </a:solidFill>
              </a:rPr>
              <a:pPr/>
              <a:t>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061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CF0B6E-D851-A5CB-6EB1-0A1130280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5EBC498-BB06-41EC-5A5D-9427BF1B36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7249C99-D0C5-91CE-925A-026BBE549F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5 are the most established and studied risk models, each with its own strength and weaknesses. </a:t>
            </a:r>
          </a:p>
          <a:p>
            <a:r>
              <a:rPr lang="en-US" dirty="0"/>
              <a:t>In order to improve our risk models, it is important to important to understand where we came from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01AAA-BB10-9636-190D-B83DFD0134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387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DF9B80-FFBA-ED03-6D51-435858F82F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7BFB8A-1AE7-CF16-F388-3B60C8341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E164E0-82CE-8B3B-FAB3-71F649F5A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Abdominal Wall Reconstruction in Ventral Hernia Repair: Do Current Models Predict Surgical Site Risk?.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2025. Gala Z,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Lemdani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MS, Crystal D, et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al.New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Evaluation of the Ventral Hernia Working Group Classification for Long-Term Outcome Using English Hospital Episode Statistics: A Population Study.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2021. Hodgkinson JD, Worley G,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Warusavitarne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et al.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F00C6E-27C9-D8C5-7BBF-2283F6B4D0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31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6065C-40EB-F2CF-9870-0058BE6427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C5B16E-E130-7DEF-64BA-23B8498E9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B109D4A-A530-9E62-3507-1C14A2988C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Abdominal Wall Reconstruction in Ventral Hernia Repair: Do Current Models Predict Surgical Site Risk?.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2025. Gala Z,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Lemdani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MS, Crystal D, et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al.New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Evaluation of the Ventral Hernia Working Group Classification for Long-Term Outcome Using English Hospital Episode Statistics: A Population Study.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2021. Hodgkinson JD, Worley G,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Warusavitarne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et al.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117E23-FB6F-F6FD-5AE1-ACF078A360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48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0B112D-962B-6228-9974-60EF8FBE3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FAAB2F-0AB3-5B18-7278-BAF9F785D43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4BB912-5CB6-D684-0466-9F9899EB99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Do Risk Calculators Accurately Predict Surgical Site occurrences?.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Journal of Surgical Research. 2016. Mitchell TO, Holihan JL,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Askenasy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EP, et al.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Wound Risk Assessment in Ventral Hernia Repair: Generation and Internal Validation Of a Risk Stratification System Using the ACS-NSQIP.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2015. Fischer JP, Wink JD, Tuggle CT, Nelson JA, Kovach SJ.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A23FF-425E-3CC1-839D-B60877B1A1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0748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EE3537-8E5A-A45C-E56B-C707200BB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6C2D5E5-F371-7BD3-F436-9A3650B4AE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D7DFD4-C488-715B-4E6B-9B23BCF7F4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Journal of the American College of Surgeons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221(4):p S65-S66, October 2015.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|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DOI: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10.1016/j.jamcollsurg.2015.07.145</a:t>
            </a:r>
          </a:p>
          <a:p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2. J. Clin. Med.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(22), 6692;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https://doi.org/10.3390/jcm13226692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2C97F-1AE4-220A-6239-188A1A9BE0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7731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F8DD48-1C49-BB5E-4CF5-D51305AC01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C2EFF8C-D6E3-F722-FB35-DBC690B1D6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058EB1-597A-5E9B-CEA1-F1CBC00013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Development and Validation of the Ventral Hernia Repair Outcomes Reporting App for Clinician and Patient Engagement (ORACLE).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the American College of Surgeons. 2019. Haskins IN, Olson MA, Stewart TG, Rosen MJ, Poulose BK.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The Impact of Comorbidities on Postoperative Outcomes of Ventral Hernia Repair: The Patients' Perspective.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2023. Blake KE, Perlmutter B,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Saieed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G, et al.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Abdominal Wall Reconstruction in Ventral Hernia Repair: Do Current Models Predict Surgical Site Risk?.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2025. Gala Z,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Lemdani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MS, Crystal D, et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al.New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Do Risk Calculators Accurately Predict Surgical Site occurrences?.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Journal of Surgical Research. 2016. Mitchell TO, Holihan JL,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Askenasy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EP, et al.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Wound Risk Assessment in Ventral Hernia Repair: Generation and Internal Validation Of a Risk Stratification System Using the ACS-NSQIP.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2015. Fischer JP, Wink JD, Tuggle CT, Nelson JA, Kovach SJ.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The Association of Hernia-Specific and Procedural Risk Factors With Early Complications in Ventral Hernia Repair: ACHQC Analysis.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Journal of Surgery. 2024. Al-Mansour MR, Ding DD, Yergin CG, Tamer R, Huang LC.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B10C6-3B88-F706-1058-C22004A51D8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861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37E4FF-84F2-AE9A-719F-0BAA97516D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196F43-16EB-CC8C-BAB5-E37BC3201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798713-248D-BCA1-4B38-303D24F615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The Association of Hernia-Specific and Procedural Risk Factors With Early Complications in Ventral Hernia Repair: ACHQC Analysis.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Journal of Surgery. 2024. Al-Mansour MR, Ding DD, Yergin CG, Tamer R, Huang LC.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Risk Factors for Postoperative Wound Infections and Prolonged Hospitalization After Ventral/­Incisional Hernia Repair.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2015.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Kaoutzanis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Leichtle SW, Mouawad NJ, et al.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Ventral Hernia Management: Expert Consensus Guided by Systematic Review.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Annals of Surgery. 2016. Liang MK, Holihan JL, Itani K, et al.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Identification of Risk Factors for 30-Day Postoperative Complications in Patients Undergoing Primary Ventral Hernia Repair: A Prospective Cohort Study of 2,374 Patients.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Surgery. 2018. Kroese LF, Gillion JF,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Jeekel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J, Lange JF,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Kleinrensink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GJ.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Risk Factors for Surgical Complications in Ventral Hernia Repair.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Journal of Surgery. 2018. Lindmark M,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Strigård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Löwenmark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T, Dahlstrand U, Gunnarsson U.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Open Preperitoneal Ventral Hernia Repair: Prospective Observational Study of Quality Improvement Outcomes Over 18 Years and 1,842 Patients.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Surgery. 2023. Katzen MM, Kercher KW, Sacco JM, et al.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Abdominal Wall Reconstruction in Ventral Hernia Repair: Do Current Models Predict Surgical Site Risk?.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2025. Gala Z,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Lemdani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MS, Crystal D, et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al.New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29F2D9-5D1F-EFE0-BC52-D0619FB44A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8751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606B6-2850-A1E6-C370-C628FD2B55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91B6A8D-D20C-B57C-3867-D7EA8A877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677A5EB-1424-1683-57FE-B345D7E8E3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emphasize the increasing importance of preoperative CT in evaluating ventral hernias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From Imaging to Outcomes: Evaluating the Predictive Value of Preoperative CT for Intra and Postoperative Outcomes in Ventral Hernia Repair - A Systematic Review.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2025. Sousa AGE, de Almeida DPA, Nogueira R, Pauli, E,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Malcher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 and Lima DL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Wound Risk Assessment in Ventral Hernia Repair: Generation and Internal Validation Of a Risk Stratification System Using the ACS-NSQIP.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2015. Fischer JP, Wink JD, Tuggle CT, Nelson JA, Kovach SJ.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10.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A Comparison of Open Ventral Hernia Repair Risk Stratification Systems: A Call for Consensus.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Clinical Medicine. 2024. 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Talpai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Râmboiu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Can Hernia Sac to Abdominal Cavity Volume Ratio Predict Fascial Closure Rate for Large Ventral Hernia? Reliability of the Tanaka Score.</a:t>
            </a: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the American College of Surgeons. 2021.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Fafaj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Thomas J, Zolin SJ, et al.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12. Said, S., Thomas, J., Montelione, K.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al.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Tanaka score predicts surgical intensive care admission following abdominal wall reconstruction.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26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873–880 (2022). https://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doi.org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/10.1007/s10029-022-02605-x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A25AC6-941B-4803-A2CF-FBF582DDDD1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39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so many evolving data points and accumulation of data. How do we synthesize all this information?</a:t>
            </a:r>
          </a:p>
          <a:p>
            <a:r>
              <a:rPr lang="en-US" dirty="0"/>
              <a:t>ML is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subfield of AI in which a computer learns from data, identify patterns, and makes predictions without being explicitly programmed for every scenario.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DLM of CT imaging h</a:t>
            </a:r>
            <a:r>
              <a:rPr lang="en-US" dirty="0"/>
              <a:t>ave proven useful in trauma and oncologic settings, with </a:t>
            </a:r>
            <a:r>
              <a:rPr lang="en-US" dirty="0" err="1"/>
              <a:t>mainfocus</a:t>
            </a:r>
            <a:r>
              <a:rPr lang="en-US" dirty="0"/>
              <a:t> on diagnosis.</a:t>
            </a:r>
          </a:p>
          <a:p>
            <a:r>
              <a:rPr lang="en-US" dirty="0"/>
              <a:t>This study proves we can incorporate ML to improve predictor models for ventral hernias. 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 large-scale, multi-center external validation studies of ML models currently exist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20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Tremendous financial, emotional, and physical strains on patients and the healthcare system. </a:t>
            </a:r>
          </a:p>
          <a:p>
            <a:r>
              <a:rPr lang="en-US" dirty="0"/>
              <a:t>Developing a good model for prediction will be huge benefit to patients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Hope this talk will spark ideas and conversation about our next steps.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2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87909B-B8E0-799C-8CB2-72BD184B52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3532A0-1E8E-EA22-6B55-22A1C8C906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BFEB59-B578-2D74-690F-5346EDBB08D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1. </a:t>
            </a:r>
            <a:r>
              <a:rPr lang="en-US" dirty="0">
                <a:hlinkClick r:id="rId3"/>
              </a:rPr>
              <a:t>The Association of Hernia-Specific and Procedural Risk Factors With Early Complications in Ventral Hernia Repair: ACHQC Analysis.</a:t>
            </a:r>
            <a:endParaRPr lang="en-US" dirty="0"/>
          </a:p>
          <a:p>
            <a:r>
              <a:rPr lang="en-US" dirty="0"/>
              <a:t>American Journal of Surgery. 2024. Al-Mansour MR, Ding DD, Yergin CG, Tamer R, Huang LC.</a:t>
            </a:r>
          </a:p>
          <a:p>
            <a:r>
              <a:rPr lang="en-US" dirty="0"/>
              <a:t>2. </a:t>
            </a:r>
            <a:r>
              <a:rPr lang="en-US" dirty="0">
                <a:hlinkClick r:id="rId4"/>
              </a:rPr>
              <a:t>Risk Factors for Surgical Complications in Ventral Hernia Repair.</a:t>
            </a:r>
            <a:endParaRPr lang="en-US" dirty="0"/>
          </a:p>
          <a:p>
            <a:r>
              <a:rPr lang="en-US" dirty="0"/>
              <a:t>World Journal of Surgery. 2018. Lindmark M, </a:t>
            </a:r>
            <a:r>
              <a:rPr lang="en-US" dirty="0" err="1"/>
              <a:t>Strigård</a:t>
            </a:r>
            <a:r>
              <a:rPr lang="en-US" dirty="0"/>
              <a:t> K, </a:t>
            </a:r>
            <a:r>
              <a:rPr lang="en-US" dirty="0" err="1"/>
              <a:t>Löwenmark</a:t>
            </a:r>
            <a:r>
              <a:rPr lang="en-US" dirty="0"/>
              <a:t> T, Dahlstrand U, Gunnarsson U.</a:t>
            </a:r>
          </a:p>
          <a:p>
            <a:r>
              <a:rPr lang="en-US" dirty="0"/>
              <a:t>3. </a:t>
            </a:r>
            <a:r>
              <a:rPr lang="en-US" dirty="0">
                <a:hlinkClick r:id="rId5"/>
              </a:rPr>
              <a:t>Adverse Events After Ventral Hernia Repair: The Vicious Cycle of Complications.</a:t>
            </a:r>
            <a:endParaRPr lang="en-US" dirty="0"/>
          </a:p>
          <a:p>
            <a:r>
              <a:rPr lang="en-US" dirty="0"/>
              <a:t>Journal of the American College of Surgeons. 2015. Holihan JL, Alawadi Z, Martindale RG, et al.</a:t>
            </a:r>
          </a:p>
          <a:p>
            <a:r>
              <a:rPr lang="en-US" dirty="0"/>
              <a:t>4.</a:t>
            </a:r>
            <a:r>
              <a:rPr lang="en-US" dirty="0">
                <a:hlinkClick r:id="rId6"/>
              </a:rPr>
              <a:t>Risk Factors for Surgical Site Infection in the Undeserved Population After Ventral Hernia Repair: A 3936 Patient Single-Center Study Using National Surgical Quality Improvement Project.</a:t>
            </a:r>
            <a:endParaRPr lang="en-US" dirty="0"/>
          </a:p>
          <a:p>
            <a:r>
              <a:rPr lang="en-US" dirty="0"/>
              <a:t>Journal of </a:t>
            </a:r>
            <a:r>
              <a:rPr lang="en-US" dirty="0" err="1"/>
              <a:t>Laparoendoscopic</a:t>
            </a:r>
            <a:r>
              <a:rPr lang="en-US" dirty="0"/>
              <a:t> &amp; Advanced Surgical Techniques. Part A. 2022. Romero-Velez G, Lima DL, Pereira X, et al.</a:t>
            </a:r>
          </a:p>
          <a:p>
            <a:r>
              <a:rPr lang="en-US" dirty="0"/>
              <a:t>5.</a:t>
            </a:r>
            <a:r>
              <a:rPr lang="en-US" dirty="0">
                <a:hlinkClick r:id="rId7"/>
              </a:rPr>
              <a:t>Development and Validation of a Scoring System to Predict Surgical Site Infection After Ventral Hernia Repair: A Michigan Surgical Quality Collaborative Study.</a:t>
            </a:r>
            <a:endParaRPr lang="en-US" dirty="0"/>
          </a:p>
          <a:p>
            <a:r>
              <a:rPr lang="en-US" dirty="0"/>
              <a:t>World Journal of Surgery. 2017. Karamanos E, </a:t>
            </a:r>
            <a:r>
              <a:rPr lang="en-US" dirty="0" err="1"/>
              <a:t>Kandagatla</a:t>
            </a:r>
            <a:r>
              <a:rPr lang="en-US" dirty="0"/>
              <a:t> P, Watson J, Schmoekel N, Siddiqui A.</a:t>
            </a:r>
          </a:p>
          <a:p>
            <a:r>
              <a:rPr lang="en-US" dirty="0"/>
              <a:t>6. </a:t>
            </a:r>
            <a:r>
              <a:rPr lang="en-US" dirty="0">
                <a:hlinkClick r:id="rId8"/>
              </a:rPr>
              <a:t>Risk Factors for Postoperative Wound Infections and Prolonged Hospitalization After Ventral/­Incisional Hernia Repair.</a:t>
            </a:r>
            <a:endParaRPr lang="en-US" dirty="0"/>
          </a:p>
          <a:p>
            <a:r>
              <a:rPr lang="en-US" dirty="0"/>
              <a:t>Hernia : The Journal of Hernias and Abdominal Wall Surgery. 2015. </a:t>
            </a:r>
            <a:r>
              <a:rPr lang="en-US" dirty="0" err="1"/>
              <a:t>Kaoutzanis</a:t>
            </a:r>
            <a:r>
              <a:rPr lang="en-US" dirty="0"/>
              <a:t> C, Leichtle SW, Mouawad NJ, et al.</a:t>
            </a:r>
          </a:p>
          <a:p>
            <a:r>
              <a:rPr lang="en-US" dirty="0"/>
              <a:t>7. </a:t>
            </a:r>
            <a:r>
              <a:rPr lang="en-US" dirty="0">
                <a:hlinkClick r:id="rId9"/>
              </a:rPr>
              <a:t>Identification of Risk Factors for 30-Day Postoperative Complications in Patients Undergoing Primary Ventral Hernia Repair: A Prospective Cohort Study of 2,374 Patients.</a:t>
            </a:r>
            <a:endParaRPr lang="en-US" dirty="0"/>
          </a:p>
          <a:p>
            <a:r>
              <a:rPr lang="en-US" dirty="0"/>
              <a:t>Surgery. 2018. Kroese LF, Gillion JF, </a:t>
            </a:r>
            <a:r>
              <a:rPr lang="en-US" dirty="0" err="1"/>
              <a:t>Jeekel</a:t>
            </a:r>
            <a:r>
              <a:rPr lang="en-US" dirty="0"/>
              <a:t> J, Lange JF, </a:t>
            </a:r>
            <a:r>
              <a:rPr lang="en-US" dirty="0" err="1"/>
              <a:t>Kleinrensink</a:t>
            </a:r>
            <a:r>
              <a:rPr lang="en-US" dirty="0"/>
              <a:t> GJ.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 Poulose BK, Shelton J, Phillips S, et al. Epidemiology and cost of ventral hernia repair: making the case for hernia research.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Hernia.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2012;16(2):179-183.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7258BB-DABA-402B-0059-40D27276F5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2389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causes poor outcomes? This remains a heavily studied topic. </a:t>
            </a:r>
          </a:p>
          <a:p>
            <a:r>
              <a:rPr lang="en-US" dirty="0"/>
              <a:t>Our current risk models often offer incomplete risk assessment.</a:t>
            </a:r>
          </a:p>
          <a:p>
            <a:r>
              <a:rPr lang="en-US" dirty="0"/>
              <a:t>Earlier models emphasize heavily on patient factors. </a:t>
            </a:r>
          </a:p>
          <a:p>
            <a:r>
              <a:rPr lang="en-US" dirty="0"/>
              <a:t>As more data emerges, we start to understand there are more factors at play. </a:t>
            </a:r>
          </a:p>
          <a:p>
            <a:r>
              <a:rPr lang="en-US" dirty="0"/>
              <a:t>This study utilizes the QC data to recognize relevant risk factors that are beyond just the patient, </a:t>
            </a:r>
            <a:r>
              <a:rPr lang="en-US" dirty="0" err="1"/>
              <a:t>ie</a:t>
            </a:r>
            <a:r>
              <a:rPr lang="en-US" dirty="0"/>
              <a:t> hernia and procedural derived. </a:t>
            </a:r>
          </a:p>
          <a:p>
            <a:r>
              <a:rPr lang="en-US" dirty="0"/>
              <a:t>Important study that calls for risk assessment models to incorporate all 3 factors.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127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9A1333-8257-E38A-52E3-913042A6F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37735B-FADC-4E7C-6F55-0E96FC2F18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748F10-2B60-F675-182E-3A2F077BF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we know about ventral hernia risk factors in 2026?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Costs Associated With Modifiable Risk Factors in Ventral and Incisional Hernia Repair.</a:t>
            </a: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 Network Open. 2019. Howard R, Thompson M, Fan Z, et al.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Risk Factors for Surgical Site Infection in the Undeserved Population After Ventral Hernia Repair: A 3936 Patient Single-Center Study Using National Surgical Quality Improvement Project.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Journal of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Laparoendoscopic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Advanced Surgical Techniques. Part A. 2022. Romero-Velez G, Lima DL, Pereira X, et al.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Risk Factors for Postoperative Wound Infections and Prolonged Hospitalization After Ventral/­Incisional Hernia Repair.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2015.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Kaoutzanis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Leichtle SW, Mouawad NJ, et al.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Risk Factors Associated With Adverse Outcomes After Ventral Hernia Repair With Component Separation.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Journal of Surgical Research. 2021. Ferguson DH, Smith CG,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Olufajo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OA,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Zeineddin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5. </a:t>
            </a:r>
            <a:b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</a:b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Effect of Patient and Hospital Characteristics on Outcomes of Elective Ventral Hernia Repair in the United States.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2013. Novitsky YW, Orenstein SB.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Correlation Between Inguinal and Ventral Hernia Repair Outcomes and Pre-Existing Comorbidity Clusters: ACS-NSQIP Study.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2025. Wang W, Haq J, Long-Mills E, Tumin D, Chumakova-Orin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M.New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 Association of body mass index with morbidity following elective ventral hernia repair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Author: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Russyan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Mark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Mabeza,Nam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Cho,Amulya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Vadlakonda,Sara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Sakowitz,Shayan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Ebrahimian,Ashkan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Moazzez,Peyman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Benharash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Publication: 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Surgery Open Science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Publisher: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Elsevier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Date: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August 2023</a:t>
            </a: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05C1FE-1528-8F86-95C4-9C8B6324AC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714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61C29F-9C7D-EB6E-7208-1BCDF4C4A1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1E2051-48E5-A3AE-8768-32D6100F0A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5333FD-6F21-3A38-CD97-89873251F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With an aging population, frailty is an increasingly important diagnosis to recognize.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542B7-93AE-1AA3-74FD-4530B7B42E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850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90B06-FA0C-0D6A-4F8D-F6B60CA4D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36F9D09-3734-1B3D-85B3-A408F41B04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1F882D8-051B-197D-6670-C943D52B8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Variation in Surgical Approach and Postoperative Complication Among Older Adults Undergoing Ventral Hernia Repair.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Surgical Endoscopy. 2024. Reynolds CW, Hallway A,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Sinamo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JK, et al.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Risk Factors for Surgical Complications in Ventral Hernia Repair.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World Journal of Surgery. 2018. Lindmark M,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Strigård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Löwenmark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T, Dahlstrand U, Gunnarsson U.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The Association of Hernia-Specific and Procedural Risk Factors With Early Complications in Ventral Hernia Repair: ACHQC Analysis.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Journal of Surgery. 2024. Al-Mansour MR, Ding DD, Yergin CG, Tamer R, Huang LC.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Open Preperitoneal Ventral Hernia Repair: Prospective Observational Study of Quality Improvement Outcomes Over 18 Years and 1,842 Patients.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Surgery. 2023. Katzen MM, Kercher KW, Sacco JM, et al.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Abdominal Wall Reconstruction in Ventral Hernia Repair: Do Current Models Predict Surgical Site Risk?.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2025. Gala Z,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Lemdani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MS, Crystal D, et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al.New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7920E3-CAE3-D722-071E-4FBE613DF0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108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049F47-47E8-C591-D595-73250C1B2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B2C9DB-6C80-0C4A-11E8-79044AD34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FCB9D3-FB39-A08F-6215-062EDD099C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E9A5B-2E26-A5A2-9725-25A9134983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34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F709F9-7AA4-477F-9213-F296747E8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2AF338-909C-2EF7-7787-2790735A5D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86B61E-7AC1-E7BF-DCBC-4C89E061C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Costs Associated With Modifiable Risk Factors in Ventral and Incisional Hernia Repair.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 Network Open. 2019. Howard R, Thompson M, Fan Z, et al.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Postoperative Outcomes of Ventral Hernia Repair in Veterans.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Surgery. 2021. 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Shahait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AD,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Alghanem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Cmorej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P, et al.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Open Preperitoneal Ventral Hernia Repair: Prospective Observational Study of Quality Improvement Outcomes Over 18 Years and 1,842 Patients.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Surgery. 2023. Katzen MM, Kercher KW, Sacco JM, et al.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Risk Factors for Postoperative Wound Infections and Prolonged Hospitalization After Ventral/­Incisional Hernia Repair.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2015. 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Kaoutzanis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C, Leichtle SW, Mouawad NJ, et al.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Variation in Surgical Approach and Postoperative Complication Among Older Adults Undergoing Ventral Hernia Repair.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Surgical Endoscopy. 2024. Reynolds CW, Hallway A,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Sinamo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JK, et al.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Long-Term Risk of Mesh Infection Requiring Removal After Elective Ventral Hernia Repair.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JAMA Surgery. 2025. Ehlers AP,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Sinamo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JK, Howard R, et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Abdominal Wall Reconstruction in Ventral Hernia Repair: Do Current Models Predict Surgical Site Risk?.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Hernia : The Journal of Hernias and Abdominal Wall Surgery. 2025. Gala Z,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Lemdani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MS, Crystal D, et </a:t>
            </a:r>
            <a:r>
              <a:rPr lang="en-US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al.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8.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/>
              </a:rPr>
              <a:t>The Association of Hernia-Specific and Procedural Risk Factors With Early Complications in Ventral Hernia Repair: ACHQC Analysis.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American Journal of Surgery. 2024. Al-Mansour MR, Ding DD, Yergin CG, Tamer R, Huang LC.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>
              <a:effectLst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3A7F68-6DAC-C905-99ED-CF947C5396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C43B9B-87D0-4380-A962-F69BD125AC4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28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5" y="152401"/>
            <a:ext cx="8123237" cy="595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-76200"/>
            <a:ext cx="9144000" cy="708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auto">
          <a:xfrm>
            <a:off x="0" y="6011865"/>
            <a:ext cx="9144000" cy="9985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3"/>
          <p:cNvSpPr>
            <a:spLocks noChangeArrowheads="1"/>
          </p:cNvSpPr>
          <p:nvPr userDrawn="1"/>
        </p:nvSpPr>
        <p:spPr bwMode="auto">
          <a:xfrm>
            <a:off x="0" y="5748339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0" name="Rectangle 4"/>
          <p:cNvSpPr>
            <a:spLocks noChangeArrowheads="1"/>
          </p:cNvSpPr>
          <p:nvPr userDrawn="1"/>
        </p:nvSpPr>
        <p:spPr bwMode="auto">
          <a:xfrm>
            <a:off x="0" y="228600"/>
            <a:ext cx="9144000" cy="56642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1" name="Picture 12" descr="YSM_Shield_CMYK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3900" y="6143626"/>
            <a:ext cx="571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Z:\Justin\Logos\YSM\New Brand\YSM_YaleBlue_CMYK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2" y="6343357"/>
            <a:ext cx="3652837" cy="266993"/>
          </a:xfrm>
          <a:prstGeom prst="rect">
            <a:avLst/>
          </a:prstGeom>
          <a:noFill/>
        </p:spPr>
      </p:pic>
      <p:sp>
        <p:nvSpPr>
          <p:cNvPr id="13" name="Title Placeholder 14"/>
          <p:cNvSpPr>
            <a:spLocks noGrp="1"/>
          </p:cNvSpPr>
          <p:nvPr>
            <p:ph type="title" hasCustomPrompt="1"/>
          </p:nvPr>
        </p:nvSpPr>
        <p:spPr>
          <a:xfrm>
            <a:off x="533400" y="990602"/>
            <a:ext cx="8229600" cy="1541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4400" kern="1200" baseline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r>
              <a:rPr lang="en-US" dirty="0"/>
              <a:t>Click to edit Presentation Title 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514600"/>
            <a:ext cx="8229600" cy="914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lang="en-US" sz="2000" kern="1200" noProof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kern="1200" noProof="0" dirty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rPr>
              <a:t>Click to add presentation subtitle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 hasCustomPrompt="1"/>
          </p:nvPr>
        </p:nvSpPr>
        <p:spPr>
          <a:xfrm>
            <a:off x="533400" y="3657600"/>
            <a:ext cx="8229600" cy="762000"/>
          </a:xfrm>
        </p:spPr>
        <p:txBody>
          <a:bodyPr/>
          <a:lstStyle>
            <a:lvl1pPr>
              <a:buNone/>
              <a:defRPr lang="en-US" sz="1800" i="1" kern="1200" baseline="0" dirty="0" smtClean="0">
                <a:solidFill>
                  <a:schemeClr val="bg1"/>
                </a:solidFill>
                <a:latin typeface="Georgia" pitchFamily="18" charset="0"/>
                <a:ea typeface="ＭＳ Ｐゴシック" pitchFamily="34" charset="-128"/>
                <a:cs typeface="+mn-cs"/>
              </a:defRPr>
            </a:lvl1pPr>
          </a:lstStyle>
          <a:p>
            <a:pPr marL="342900" lvl="0" indent="-3429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presenter’s name and presentation’s date</a:t>
            </a:r>
          </a:p>
        </p:txBody>
      </p:sp>
    </p:spTree>
    <p:extLst>
      <p:ext uri="{BB962C8B-B14F-4D97-AF65-F5344CB8AC3E}">
        <p14:creationId xmlns:p14="http://schemas.microsoft.com/office/powerpoint/2010/main" val="416074130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42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-76200"/>
            <a:ext cx="9144000" cy="6477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165" y="152401"/>
            <a:ext cx="8123237" cy="595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3423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0"/>
          </p:nvPr>
        </p:nvSpPr>
        <p:spPr>
          <a:xfrm>
            <a:off x="152402" y="6477000"/>
            <a:ext cx="2403475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ftr" sz="quarter" idx="11"/>
          </p:nvPr>
        </p:nvSpPr>
        <p:spPr>
          <a:xfrm>
            <a:off x="2687638" y="6477000"/>
            <a:ext cx="28956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715000" y="6477000"/>
            <a:ext cx="2171700" cy="2286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E23B7-93B7-4585-956F-C94758FCBA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261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60439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1163639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8165" y="152400"/>
            <a:ext cx="813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Slide title goes here even if it goes longer than a line</a:t>
            </a:r>
            <a:endParaRPr lang="ko-KR" alt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5" y="1447801"/>
            <a:ext cx="812323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altLang="ko-KR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704138" y="6584951"/>
            <a:ext cx="12954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800" b="1" dirty="0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t>S L I D E  </a:t>
            </a:r>
            <a:fld id="{B6E65EB1-8770-4D6F-9BAC-B5A9D136F4D3}" type="slidenum">
              <a:rPr lang="en-US" altLang="ko-KR" sz="800" b="1">
                <a:solidFill>
                  <a:schemeClr val="tx2"/>
                </a:solidFill>
                <a:latin typeface="Georgia" pitchFamily="18" charset="0"/>
                <a:ea typeface="Gulim" pitchFamily="34" charset="-127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ko-KR" sz="800" b="1" dirty="0">
              <a:solidFill>
                <a:schemeClr val="tx2"/>
              </a:solidFill>
              <a:latin typeface="Georgia" pitchFamily="18" charset="0"/>
              <a:ea typeface="Gulim" pitchFamily="34" charset="-127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451600"/>
            <a:ext cx="9144000" cy="587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charset="0"/>
              <a:ea typeface="MS PGothic" pitchFamily="34" charset="-128"/>
            </a:endParaRPr>
          </a:p>
        </p:txBody>
      </p:sp>
      <p:pic>
        <p:nvPicPr>
          <p:cNvPr id="1032" name="Picture 9" descr="YSM_Black_80%.eps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165" y="6591300"/>
            <a:ext cx="2154237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0" y="960439"/>
            <a:ext cx="9144000" cy="2286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>
            <a:off x="0" y="-7938"/>
            <a:ext cx="9144000" cy="1163639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38165" y="152400"/>
            <a:ext cx="813593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Slide title goes here even if it goes longer than a line</a:t>
            </a:r>
            <a:endParaRPr lang="ko-KR" altLang="en-US"/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8165" y="1447801"/>
            <a:ext cx="8123237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altLang="ko-KR" dirty="0"/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704138" y="6584951"/>
            <a:ext cx="1295400" cy="21544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altLang="ko-KR" sz="800" b="1" dirty="0">
                <a:solidFill>
                  <a:srgbClr val="585858"/>
                </a:solidFill>
                <a:ea typeface="Gulim" pitchFamily="34" charset="-127"/>
              </a:rPr>
              <a:t>S L I D E  </a:t>
            </a:r>
            <a:fld id="{B6E65EB1-8770-4D6F-9BAC-B5A9D136F4D3}" type="slidenum">
              <a:rPr lang="en-US" altLang="ko-KR" sz="800" b="1">
                <a:solidFill>
                  <a:srgbClr val="585858"/>
                </a:solidFill>
                <a:ea typeface="Gulim" pitchFamily="34" charset="-127"/>
              </a:rPr>
              <a:pPr algn="r">
                <a:spcBef>
                  <a:spcPct val="50000"/>
                </a:spcBef>
              </a:pPr>
              <a:t>‹#›</a:t>
            </a:fld>
            <a:endParaRPr lang="en-US" altLang="ko-KR" sz="800" b="1" dirty="0">
              <a:solidFill>
                <a:srgbClr val="585858"/>
              </a:solidFill>
              <a:ea typeface="Gulim" pitchFamily="34" charset="-127"/>
            </a:endParaRPr>
          </a:p>
        </p:txBody>
      </p:sp>
      <p:sp>
        <p:nvSpPr>
          <p:cNvPr id="4118" name="Rectangle 22"/>
          <p:cNvSpPr>
            <a:spLocks noChangeArrowheads="1"/>
          </p:cNvSpPr>
          <p:nvPr/>
        </p:nvSpPr>
        <p:spPr bwMode="auto">
          <a:xfrm>
            <a:off x="0" y="6451600"/>
            <a:ext cx="9144000" cy="58739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Arial" charset="0"/>
              <a:ea typeface="MS PGothic" pitchFamily="34" charset="-128"/>
            </a:endParaRPr>
          </a:p>
        </p:txBody>
      </p:sp>
      <p:pic>
        <p:nvPicPr>
          <p:cNvPr id="1032" name="Picture 9" descr="YSM_Black_80%.eps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8165" y="6591300"/>
            <a:ext cx="2154237" cy="160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599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Georgia" pitchFamily="-111" charset="0"/>
          <a:ea typeface="Gulim" pitchFamily="34" charset="-127"/>
          <a:cs typeface="Gulim" pitchFamily="34" charset="-127"/>
        </a:defRPr>
      </a:lvl9pPr>
    </p:titleStyle>
    <p:bodyStyle>
      <a:lvl1pPr marL="342900" indent="-34290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1pPr>
      <a:lvl2pPr marL="742950" indent="-285750" algn="l" rtl="0" eaLnBrk="1" fontAlgn="base" hangingPunct="1">
        <a:lnSpc>
          <a:spcPct val="90000"/>
        </a:lnSpc>
        <a:spcBef>
          <a:spcPct val="30000"/>
        </a:spcBef>
        <a:spcAft>
          <a:spcPct val="0"/>
        </a:spcAft>
        <a:buChar char="–"/>
        <a:defRPr>
          <a:solidFill>
            <a:schemeClr val="tx2"/>
          </a:solidFill>
          <a:latin typeface="+mn-lt"/>
          <a:ea typeface="ＭＳ Ｐゴシック" charset="-128"/>
          <a:cs typeface="ＭＳ Ｐゴシック"/>
        </a:defRPr>
      </a:lvl2pPr>
      <a:lvl3pPr marL="1143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3pPr>
      <a:lvl4pPr marL="1600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  <a:ea typeface="ＭＳ Ｐゴシック" charset="-128"/>
          <a:cs typeface="ＭＳ Ｐゴシック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1600">
          <a:solidFill>
            <a:srgbClr val="555555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jamanetwork.com/journals/jamasurgery/fullarticle/10.1001/jamasurg.2024.0233?utm_source=openevidence&amp;utm_medium=referral" TargetMode="External"/><Relationship Id="rId4" Type="http://schemas.openxmlformats.org/officeDocument/2006/relationships/image" Target="https://storage.googleapis.com/jama-multimedia/cms/10.1001/jamasurg.2024.0233/images/soi240010f1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3974" y="1103724"/>
            <a:ext cx="8229600" cy="15414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>
                <a:solidFill>
                  <a:srgbClr val="FFFF00"/>
                </a:solidFill>
              </a:rPr>
              <a:t>Predictors of Poor Outcomes In Ventral Hernia Repair </a:t>
            </a:r>
            <a:br>
              <a:rPr lang="en-US" sz="4000" dirty="0">
                <a:solidFill>
                  <a:srgbClr val="FFFF00"/>
                </a:solidFill>
              </a:rPr>
            </a:br>
            <a:r>
              <a:rPr lang="en-US" sz="3100" dirty="0">
                <a:solidFill>
                  <a:srgbClr val="FFFF00"/>
                </a:solidFill>
              </a:rPr>
              <a:t>(Why your patient will be back)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6178" y="3438121"/>
            <a:ext cx="8229600" cy="1350695"/>
          </a:xfrm>
        </p:spPr>
        <p:txBody>
          <a:bodyPr/>
          <a:lstStyle/>
          <a:p>
            <a:pPr algn="ctr"/>
            <a:r>
              <a:rPr lang="en-US" i="0" dirty="0"/>
              <a:t>Randal Zhou MD</a:t>
            </a:r>
          </a:p>
          <a:p>
            <a:pPr algn="ctr"/>
            <a:r>
              <a:rPr lang="en-US" i="0" dirty="0"/>
              <a:t>Assistant Professor of Surgery</a:t>
            </a:r>
          </a:p>
          <a:p>
            <a:pPr algn="ctr"/>
            <a:r>
              <a:rPr lang="en-US" i="0" dirty="0"/>
              <a:t>Division of Bariatric and MIS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83023" y="507982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9909" y="521250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07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803578-4707-2A43-0391-5F96E68B2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D54B49-CACA-28BA-BB5E-1B37EFD2E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Procedural Factors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599ABB-6232-E3AB-ABB0-B63D5A865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5" y="1447800"/>
            <a:ext cx="3455101" cy="4594185"/>
          </a:xfrm>
        </p:spPr>
        <p:txBody>
          <a:bodyPr/>
          <a:lstStyle/>
          <a:p>
            <a:r>
              <a:rPr lang="en-US" sz="1400" b="1" dirty="0"/>
              <a:t>Approach</a:t>
            </a:r>
          </a:p>
          <a:p>
            <a:pPr lvl="1"/>
            <a:r>
              <a:rPr lang="en-US" sz="1400" dirty="0"/>
              <a:t>Obese patients MIS associated with lower complications, decreased mortality and shorter LOS [2]</a:t>
            </a:r>
          </a:p>
          <a:p>
            <a:r>
              <a:rPr lang="en-US" sz="1400" b="1" dirty="0"/>
              <a:t>Component separation and mesh placement</a:t>
            </a:r>
          </a:p>
          <a:p>
            <a:pPr lvl="1"/>
            <a:r>
              <a:rPr lang="en-US" sz="1400" dirty="0"/>
              <a:t>ACS increases wound risk (aOR1.8-3.2) and overall complication (</a:t>
            </a:r>
            <a:r>
              <a:rPr lang="en-US" sz="1400" dirty="0" err="1"/>
              <a:t>aOR</a:t>
            </a:r>
            <a:r>
              <a:rPr lang="en-US" sz="1400" dirty="0"/>
              <a:t> 1.98) [3,5]</a:t>
            </a:r>
          </a:p>
          <a:p>
            <a:pPr lvl="1"/>
            <a:r>
              <a:rPr lang="en-US" sz="1400" dirty="0" err="1"/>
              <a:t>Retrorectus</a:t>
            </a:r>
            <a:r>
              <a:rPr lang="en-US" sz="1400" dirty="0"/>
              <a:t> mesh placement may be protective against mesh removal [6]</a:t>
            </a:r>
          </a:p>
          <a:p>
            <a:r>
              <a:rPr lang="en-US" sz="1400" b="1" dirty="0"/>
              <a:t>Operative time</a:t>
            </a:r>
          </a:p>
          <a:p>
            <a:pPr lvl="1"/>
            <a:r>
              <a:rPr lang="en-US" sz="1400" dirty="0"/>
              <a:t>Each additional minute increases risk (</a:t>
            </a:r>
            <a:r>
              <a:rPr lang="en-US" sz="1400" dirty="0" err="1"/>
              <a:t>aOR</a:t>
            </a:r>
            <a:r>
              <a:rPr lang="en-US" sz="1400" dirty="0"/>
              <a:t> 1.01) [3,4]</a:t>
            </a:r>
          </a:p>
          <a:p>
            <a:pPr lvl="2"/>
            <a:r>
              <a:rPr lang="en-US" sz="1400" dirty="0"/>
              <a:t>Prolonged operative times associated with both SSI and increased LOS</a:t>
            </a:r>
          </a:p>
          <a:p>
            <a:endParaRPr lang="en-US" sz="1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E67A90-786A-F64A-2DB5-A7F834048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266" y="2693854"/>
            <a:ext cx="5134802" cy="3348131"/>
          </a:xfrm>
          <a:prstGeom prst="rect">
            <a:avLst/>
          </a:prstGeom>
        </p:spPr>
      </p:pic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69FFB17D-3C7D-4F03-2DE2-AF51A83DE7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294" y="1190442"/>
            <a:ext cx="5118706" cy="1256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6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127B3A-E648-EEAD-F68D-94D8B9A17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08AA4-AFD8-7620-EA95-A95D18BC3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Risk Stratification: What Tools Do We Have?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50EDE77-55B9-D2E5-70E6-5DF92D865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Ventral hernia Working Group (VHWG)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Ventral hernia Risk Score (VHRS)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Hernia Wound Risk Assessment Tool (HW-RAT)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Carolinas Equation for Determining Associated Risks (</a:t>
            </a:r>
            <a:r>
              <a:rPr lang="en-US" sz="2400" dirty="0" err="1"/>
              <a:t>CeDAR</a:t>
            </a:r>
            <a:r>
              <a:rPr lang="en-US" sz="24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ACHQC ORACLE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611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81486-7D00-9A49-5204-C9E771D6D4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C6BE3-2186-CDEE-B4F4-FA07BC83F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Ventral Hernia Working Group (VHWG)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8D20AF-57CC-DEBA-D231-4D9F671D5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5" y="1447801"/>
            <a:ext cx="7883164" cy="1981199"/>
          </a:xfrm>
        </p:spPr>
        <p:txBody>
          <a:bodyPr/>
          <a:lstStyle/>
          <a:p>
            <a:r>
              <a:rPr lang="en-US" dirty="0"/>
              <a:t>Widely used, expert consensus 2010, modified 2013</a:t>
            </a:r>
          </a:p>
          <a:p>
            <a:pPr lvl="1"/>
            <a:r>
              <a:rPr lang="en-US" dirty="0"/>
              <a:t>Classify hernias by </a:t>
            </a:r>
            <a:r>
              <a:rPr lang="en-US" b="1" dirty="0"/>
              <a:t>patient risk factors</a:t>
            </a:r>
          </a:p>
          <a:p>
            <a:r>
              <a:rPr lang="en-US" dirty="0"/>
              <a:t>No </a:t>
            </a:r>
            <a:r>
              <a:rPr lang="en-US" u="sng" dirty="0"/>
              <a:t>hernia</a:t>
            </a:r>
            <a:r>
              <a:rPr lang="en-US" dirty="0"/>
              <a:t> or </a:t>
            </a:r>
            <a:r>
              <a:rPr lang="en-US" u="sng" dirty="0"/>
              <a:t>procedure</a:t>
            </a:r>
            <a:r>
              <a:rPr lang="en-US" dirty="0"/>
              <a:t> factors. </a:t>
            </a:r>
          </a:p>
          <a:p>
            <a:r>
              <a:rPr lang="en-US" dirty="0"/>
              <a:t>Shows validity for predicting long-term </a:t>
            </a:r>
            <a:r>
              <a:rPr lang="en-US" u="sng" dirty="0"/>
              <a:t>recurrence</a:t>
            </a:r>
            <a:r>
              <a:rPr lang="en-US" dirty="0"/>
              <a:t> with increasing hazard ratio across grades (Grade 2 HR 1.19, Grade 3 HR 1.79) [1-2]</a:t>
            </a:r>
          </a:p>
          <a:p>
            <a:r>
              <a:rPr lang="en-US" dirty="0"/>
              <a:t>Modest predictive ability with AUC of 0.614-0.616 for </a:t>
            </a:r>
            <a:r>
              <a:rPr lang="en-US" u="sng" dirty="0"/>
              <a:t>SSI</a:t>
            </a:r>
            <a:r>
              <a:rPr lang="en-US" dirty="0"/>
              <a:t> and </a:t>
            </a:r>
            <a:r>
              <a:rPr lang="en-US" u="sng" dirty="0"/>
              <a:t>SSO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4CA5F7D-759D-3002-B13B-E7FE06F0E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474" y="4204106"/>
            <a:ext cx="6105051" cy="21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347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25ADC8-BE68-D9CA-9971-37365FB11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AFCCD-69A0-FDEF-ACD0-F320928AE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Ventral Hernia Risk Score (VHRS)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E308DCA-6BD9-FBF9-757E-EA9379754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6" y="1447801"/>
            <a:ext cx="3679874" cy="4407309"/>
          </a:xfrm>
        </p:spPr>
        <p:txBody>
          <a:bodyPr/>
          <a:lstStyle/>
          <a:p>
            <a:r>
              <a:rPr lang="en-US" dirty="0"/>
              <a:t>Retrospective study of 888 VA patients 2013</a:t>
            </a:r>
          </a:p>
          <a:p>
            <a:r>
              <a:rPr lang="en-US" dirty="0"/>
              <a:t>Predict </a:t>
            </a:r>
            <a:r>
              <a:rPr lang="en-US" u="sng" dirty="0"/>
              <a:t>SSI</a:t>
            </a:r>
            <a:r>
              <a:rPr lang="en-US" dirty="0"/>
              <a:t> and </a:t>
            </a:r>
            <a:r>
              <a:rPr lang="en-US" u="sng" dirty="0"/>
              <a:t>SSO</a:t>
            </a:r>
            <a:r>
              <a:rPr lang="en-US" dirty="0"/>
              <a:t> after open ventral hernia repair</a:t>
            </a:r>
          </a:p>
          <a:p>
            <a:r>
              <a:rPr lang="en-US" b="1" dirty="0"/>
              <a:t>Patient, hernia, and procedure</a:t>
            </a:r>
            <a:r>
              <a:rPr lang="en-US" dirty="0"/>
              <a:t> factors, although limited</a:t>
            </a:r>
          </a:p>
          <a:p>
            <a:r>
              <a:rPr lang="en-US" dirty="0"/>
              <a:t>External validation shows limited predictive accuracy AUC 0.588-0.609 for </a:t>
            </a:r>
            <a:r>
              <a:rPr lang="en-US" u="sng" dirty="0"/>
              <a:t>SSO</a:t>
            </a:r>
            <a:r>
              <a:rPr lang="en-US" dirty="0"/>
              <a:t> and </a:t>
            </a:r>
            <a:r>
              <a:rPr lang="en-US" u="sng" dirty="0"/>
              <a:t>SSI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52F08AB-E3FA-7E94-8593-D6286C9ACA5D}"/>
              </a:ext>
            </a:extLst>
          </p:cNvPr>
          <p:cNvSpPr txBox="1"/>
          <p:nvPr/>
        </p:nvSpPr>
        <p:spPr>
          <a:xfrm>
            <a:off x="7093974" y="20500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128F94-4400-800F-357A-81207AB9D29B}"/>
              </a:ext>
            </a:extLst>
          </p:cNvPr>
          <p:cNvSpPr txBox="1"/>
          <p:nvPr/>
        </p:nvSpPr>
        <p:spPr>
          <a:xfrm>
            <a:off x="5692877" y="1828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168BABE-9333-B73F-C26E-3F7652AD4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543870"/>
              </p:ext>
            </p:extLst>
          </p:nvPr>
        </p:nvGraphicFramePr>
        <p:xfrm>
          <a:off x="4572000" y="1270951"/>
          <a:ext cx="4181741" cy="5040438"/>
        </p:xfrm>
        <a:graphic>
          <a:graphicData uri="http://schemas.openxmlformats.org/drawingml/2006/table">
            <a:tbl>
              <a:tblPr/>
              <a:tblGrid>
                <a:gridCol w="1770647">
                  <a:extLst>
                    <a:ext uri="{9D8B030D-6E8A-4147-A177-3AD203B41FA5}">
                      <a16:colId xmlns:a16="http://schemas.microsoft.com/office/drawing/2014/main" val="1252207085"/>
                    </a:ext>
                  </a:extLst>
                </a:gridCol>
                <a:gridCol w="1770647">
                  <a:extLst>
                    <a:ext uri="{9D8B030D-6E8A-4147-A177-3AD203B41FA5}">
                      <a16:colId xmlns:a16="http://schemas.microsoft.com/office/drawing/2014/main" val="503559586"/>
                    </a:ext>
                  </a:extLst>
                </a:gridCol>
                <a:gridCol w="640447">
                  <a:extLst>
                    <a:ext uri="{9D8B030D-6E8A-4147-A177-3AD203B41FA5}">
                      <a16:colId xmlns:a16="http://schemas.microsoft.com/office/drawing/2014/main" val="3384093079"/>
                    </a:ext>
                  </a:extLst>
                </a:gridCol>
              </a:tblGrid>
              <a:tr h="56627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effectLst/>
                        </a:rPr>
                        <a:t>Parameters</a:t>
                      </a:r>
                      <a:endParaRPr lang="en-US" sz="12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effectLst/>
                        </a:rPr>
                        <a:t>Findings</a:t>
                      </a:r>
                      <a:endParaRPr lang="en-US" sz="12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200" b="1">
                          <a:solidFill>
                            <a:srgbClr val="333333"/>
                          </a:solidFill>
                          <a:effectLst/>
                        </a:rPr>
                        <a:t>Points</a:t>
                      </a:r>
                      <a:endParaRPr lang="en-US" sz="1200">
                        <a:solidFill>
                          <a:srgbClr val="333333"/>
                        </a:solidFill>
                        <a:effectLst/>
                      </a:endParaRP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63587168"/>
                  </a:ext>
                </a:extLst>
              </a:tr>
              <a:tr h="39203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body mass index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&lt; 40 kg per sq m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0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0702552"/>
                  </a:ext>
                </a:extLst>
              </a:tr>
              <a:tr h="39203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&gt;= 40 kg per sq m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3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8878480"/>
                  </a:ext>
                </a:extLst>
              </a:tr>
              <a:tr h="39203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effectLst/>
                        </a:rPr>
                        <a:t>ASA score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1 or 2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0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4923951"/>
                  </a:ext>
                </a:extLst>
              </a:tr>
              <a:tr h="39203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3, 4 or 5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2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4322898"/>
                  </a:ext>
                </a:extLst>
              </a:tr>
              <a:tr h="39203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skin flap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no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0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910342"/>
                  </a:ext>
                </a:extLst>
              </a:tr>
              <a:tr h="39203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yes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2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23744909"/>
                  </a:ext>
                </a:extLst>
              </a:tr>
              <a:tr h="56627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concomitant hernia repair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no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0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3074668"/>
                  </a:ext>
                </a:extLst>
              </a:tr>
              <a:tr h="39203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yes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2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1742040"/>
                  </a:ext>
                </a:extLst>
              </a:tr>
              <a:tr h="39203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surgical wound class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1, 2 or 3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0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5706226"/>
                  </a:ext>
                </a:extLst>
              </a:tr>
              <a:tr h="392038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 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buNone/>
                      </a:pPr>
                      <a:r>
                        <a:rPr lang="en-US" sz="1200">
                          <a:solidFill>
                            <a:srgbClr val="333333"/>
                          </a:solidFill>
                          <a:effectLst/>
                        </a:rPr>
                        <a:t>4 (dirty, infected)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buNone/>
                      </a:pPr>
                      <a:r>
                        <a:rPr lang="en-US" sz="1200" dirty="0">
                          <a:solidFill>
                            <a:srgbClr val="333333"/>
                          </a:solidFill>
                          <a:effectLst/>
                        </a:rPr>
                        <a:t>7</a:t>
                      </a:r>
                    </a:p>
                  </a:txBody>
                  <a:tcPr marL="49852" marR="49852" marT="108900" marB="1089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8592596"/>
                  </a:ext>
                </a:extLst>
              </a:tr>
            </a:tbl>
          </a:graphicData>
        </a:graphic>
      </p:graphicFrame>
      <p:sp>
        <p:nvSpPr>
          <p:cNvPr id="12" name="Rectangle 3">
            <a:extLst>
              <a:ext uri="{FF2B5EF4-FFF2-40B4-BE49-F238E27FC236}">
                <a16:creationId xmlns:a16="http://schemas.microsoft.com/office/drawing/2014/main" id="{3ECFA5DC-1DFC-6B28-6EDB-A3A98D25D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1339" y="127117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333333"/>
                </a:solidFill>
                <a:effectLst/>
                <a:latin typeface="Rubik"/>
              </a:rPr>
              <a:t> </a:t>
            </a:r>
            <a:endParaRPr kumimoji="0" lang="en-US" altLang="en-US" sz="7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757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1B427B-C019-1A2D-ABB5-0DCB62A0F1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5550D-B008-5870-D98C-54DA9C6E4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Hernia Wound Risk Assessment Tool (HW-RAT)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142FFD8-C2EE-8887-A81B-3FF2FAE3D5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5" y="1447801"/>
            <a:ext cx="2647487" cy="4849760"/>
          </a:xfrm>
        </p:spPr>
        <p:txBody>
          <a:bodyPr/>
          <a:lstStyle/>
          <a:p>
            <a:r>
              <a:rPr lang="en-US" dirty="0"/>
              <a:t>Developed from large ACS-NSQIP data</a:t>
            </a:r>
          </a:p>
          <a:p>
            <a:r>
              <a:rPr lang="en-US" dirty="0"/>
              <a:t>Considers both </a:t>
            </a:r>
            <a:r>
              <a:rPr lang="en-US" b="1" dirty="0"/>
              <a:t>patient</a:t>
            </a:r>
            <a:r>
              <a:rPr lang="en-US" dirty="0"/>
              <a:t> characteristics and </a:t>
            </a:r>
            <a:r>
              <a:rPr lang="en-US" b="1" dirty="0"/>
              <a:t>surgical</a:t>
            </a:r>
            <a:r>
              <a:rPr lang="en-US" dirty="0"/>
              <a:t> factors</a:t>
            </a:r>
          </a:p>
          <a:p>
            <a:pPr lvl="1"/>
            <a:r>
              <a:rPr lang="en-US" dirty="0"/>
              <a:t>No hernia</a:t>
            </a:r>
          </a:p>
          <a:p>
            <a:r>
              <a:rPr lang="en-US" dirty="0"/>
              <a:t>Stratifies into Groups 1-5</a:t>
            </a:r>
          </a:p>
          <a:p>
            <a:pPr lvl="1"/>
            <a:r>
              <a:rPr lang="en-US" dirty="0"/>
              <a:t>Showed good predictive ability (C-statistic 0.71)</a:t>
            </a:r>
          </a:p>
          <a:p>
            <a:pPr lvl="1"/>
            <a:r>
              <a:rPr lang="en-US" dirty="0"/>
              <a:t>Increasing rates of </a:t>
            </a:r>
            <a:r>
              <a:rPr lang="en-US" b="1" dirty="0"/>
              <a:t>SSO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 descr="Wound risk assessment in ventral hernia repair: generation and internal  validation of a risk stratification system using the ACS-NSQIP | Hernia">
            <a:extLst>
              <a:ext uri="{FF2B5EF4-FFF2-40B4-BE49-F238E27FC236}">
                <a16:creationId xmlns:a16="http://schemas.microsoft.com/office/drawing/2014/main" id="{13212EE5-4088-30EF-6C04-75C752C8FD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368" y="1447801"/>
            <a:ext cx="5436429" cy="444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5824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09A260-1E58-CBEA-C8F8-AB07A0BA7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DDEC9-1024-9DE9-FF95-356A1F301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Carolinas Equation for Determining Associated Risks (</a:t>
            </a:r>
            <a:r>
              <a:rPr lang="en-US" sz="3200" dirty="0" err="1">
                <a:solidFill>
                  <a:srgbClr val="FFFF00"/>
                </a:solidFill>
              </a:rPr>
              <a:t>CeDAR</a:t>
            </a:r>
            <a:r>
              <a:rPr lang="en-US" sz="3200" dirty="0">
                <a:solidFill>
                  <a:srgbClr val="FFFF00"/>
                </a:solidFill>
              </a:rPr>
              <a:t>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C72DE8-4A31-83C2-3EB9-25F66D8753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6" y="1447800"/>
            <a:ext cx="4033834" cy="4718221"/>
          </a:xfrm>
        </p:spPr>
        <p:txBody>
          <a:bodyPr/>
          <a:lstStyle/>
          <a:p>
            <a:r>
              <a:rPr lang="en-US" dirty="0"/>
              <a:t>Derived from a prospective open VHR study 2009-2012 with average 1 year follow up [1]</a:t>
            </a:r>
          </a:p>
          <a:p>
            <a:pPr lvl="1"/>
            <a:r>
              <a:rPr lang="en-US" dirty="0"/>
              <a:t>DM, tobacco, previous hernia repair, stoma or enterotomy, active infection, advancement flaps, and BMI</a:t>
            </a:r>
          </a:p>
          <a:p>
            <a:r>
              <a:rPr lang="en-US" dirty="0"/>
              <a:t>Has </a:t>
            </a:r>
            <a:r>
              <a:rPr lang="en-US" b="1" dirty="0"/>
              <a:t>patient, procedure, and hernia factors</a:t>
            </a:r>
            <a:r>
              <a:rPr lang="en-US" dirty="0"/>
              <a:t>. </a:t>
            </a:r>
          </a:p>
          <a:p>
            <a:r>
              <a:rPr lang="en-US" dirty="0"/>
              <a:t>Estimates associated cost</a:t>
            </a:r>
          </a:p>
          <a:p>
            <a:r>
              <a:rPr lang="en-US" dirty="0"/>
              <a:t>Comparative study of 203 patients, </a:t>
            </a:r>
            <a:r>
              <a:rPr lang="en-US" dirty="0" err="1"/>
              <a:t>CeDAR</a:t>
            </a:r>
            <a:r>
              <a:rPr lang="en-US" dirty="0"/>
              <a:t> demonstrates significant relationship with SSOs, but was inaccurate across subgroups [2]</a:t>
            </a:r>
          </a:p>
          <a:p>
            <a:endParaRPr lang="en-US" dirty="0"/>
          </a:p>
        </p:txBody>
      </p:sp>
      <p:pic>
        <p:nvPicPr>
          <p:cNvPr id="3" name="Picture 2" descr="CeDAR - Ventral Hernia for iOS - Free download and software reviews - CNET  Download">
            <a:extLst>
              <a:ext uri="{FF2B5EF4-FFF2-40B4-BE49-F238E27FC236}">
                <a16:creationId xmlns:a16="http://schemas.microsoft.com/office/drawing/2014/main" id="{F1BC0AA4-BDA8-2A1E-6CE0-8A9AAD691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746" y="1250458"/>
            <a:ext cx="1824952" cy="2737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39ECC2AE-E8F3-EFB8-A6C2-D008087B94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368885"/>
            <a:ext cx="4440798" cy="154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263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BD45D-F180-392B-3E96-2B88AB3BBC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C823B-B2FF-C028-1CEA-33FB8AEA0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67663F-01B3-46E0-E197-C52B2FAC17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5" y="1912173"/>
            <a:ext cx="4402545" cy="3955436"/>
          </a:xfrm>
        </p:spPr>
        <p:txBody>
          <a:bodyPr/>
          <a:lstStyle/>
          <a:p>
            <a:r>
              <a:rPr lang="en-US" sz="1800" dirty="0"/>
              <a:t>Large, hernia-specific national database (~10,690 patients)</a:t>
            </a:r>
          </a:p>
          <a:p>
            <a:r>
              <a:rPr lang="en-US" sz="1800" b="1" dirty="0"/>
              <a:t>Predicts 5 distinct outcomes</a:t>
            </a:r>
          </a:p>
          <a:p>
            <a:r>
              <a:rPr lang="en-US" sz="1800" dirty="0"/>
              <a:t>2023 study Blake et al. compared ORACLE prediction vs patient prediction </a:t>
            </a:r>
          </a:p>
          <a:p>
            <a:pPr lvl="1"/>
            <a:r>
              <a:rPr lang="en-US" dirty="0"/>
              <a:t>ORACLE correlated with actual </a:t>
            </a:r>
            <a:r>
              <a:rPr lang="en-US" u="sng" dirty="0"/>
              <a:t>SSI</a:t>
            </a:r>
            <a:r>
              <a:rPr lang="en-US" dirty="0"/>
              <a:t> and 30-day </a:t>
            </a:r>
            <a:r>
              <a:rPr lang="en-US" u="sng" dirty="0"/>
              <a:t>readmissions</a:t>
            </a:r>
            <a:r>
              <a:rPr lang="en-US" dirty="0"/>
              <a:t> while patient predictions did not [6]</a:t>
            </a:r>
          </a:p>
          <a:p>
            <a:r>
              <a:rPr lang="en-US" sz="1800" b="1" dirty="0"/>
              <a:t>Patient, hernia, and procedural factors</a:t>
            </a:r>
          </a:p>
          <a:p>
            <a:r>
              <a:rPr lang="en-US" sz="1800" dirty="0"/>
              <a:t>Does undergo continuous re-evaluation as new data is added to ACHQC [1]</a:t>
            </a:r>
            <a:endParaRPr lang="en-US" sz="1800" b="1" dirty="0"/>
          </a:p>
        </p:txBody>
      </p:sp>
      <p:pic>
        <p:nvPicPr>
          <p:cNvPr id="3" name="Picture 2" descr="ACHQC ORACLE | ACHQC ORACLE | ACHQC">
            <a:extLst>
              <a:ext uri="{FF2B5EF4-FFF2-40B4-BE49-F238E27FC236}">
                <a16:creationId xmlns:a16="http://schemas.microsoft.com/office/drawing/2014/main" id="{45F9363F-BB04-1F9C-CD73-00F0E03C26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98" y="152400"/>
            <a:ext cx="5547852" cy="1240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Screens screenshot of a medical report&#10;&#10;AI-generated content may be incorrect.">
            <a:extLst>
              <a:ext uri="{FF2B5EF4-FFF2-40B4-BE49-F238E27FC236}">
                <a16:creationId xmlns:a16="http://schemas.microsoft.com/office/drawing/2014/main" id="{9472CC2C-5F3B-E117-1AF6-47A7FB451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5526" y="1912173"/>
            <a:ext cx="3338575" cy="4078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72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FE37E-17E7-6CEF-E0E8-071CE58482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F18BCF-B27F-C43F-0624-F742FEC2D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Factors We Know Matter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846E59F-3DDE-C781-B7D6-617654321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5" y="1447801"/>
            <a:ext cx="7219487" cy="4849760"/>
          </a:xfrm>
        </p:spPr>
        <p:txBody>
          <a:bodyPr/>
          <a:lstStyle/>
          <a:p>
            <a:r>
              <a:rPr lang="en-US" sz="1400" b="1" dirty="0"/>
              <a:t>Patient-Specific Factors</a:t>
            </a:r>
            <a:r>
              <a:rPr lang="en-US" sz="1400" dirty="0"/>
              <a:t> (from validated models):</a:t>
            </a:r>
          </a:p>
          <a:p>
            <a:pPr lvl="1"/>
            <a:r>
              <a:rPr lang="en-US" sz="1400" b="1" dirty="0"/>
              <a:t>BMI ≥30</a:t>
            </a:r>
            <a:r>
              <a:rPr lang="en-US" sz="1400" dirty="0"/>
              <a:t> (OR 1.01-1.66 for complications)[1]</a:t>
            </a:r>
          </a:p>
          <a:p>
            <a:pPr lvl="1"/>
            <a:r>
              <a:rPr lang="en-US" sz="1400" b="1" dirty="0"/>
              <a:t>ASA class ≥3</a:t>
            </a:r>
            <a:r>
              <a:rPr lang="en-US" sz="1400" dirty="0"/>
              <a:t> (significant predictor)[1-2]</a:t>
            </a:r>
          </a:p>
          <a:p>
            <a:pPr lvl="1"/>
            <a:r>
              <a:rPr lang="en-US" sz="1400" b="1" dirty="0"/>
              <a:t>Smoking</a:t>
            </a:r>
            <a:r>
              <a:rPr lang="en-US" sz="1400" dirty="0"/>
              <a:t> (independent SSI risk factor)[2]</a:t>
            </a:r>
          </a:p>
          <a:p>
            <a:pPr lvl="1"/>
            <a:r>
              <a:rPr lang="en-US" sz="1400" b="1" dirty="0"/>
              <a:t>Diabetes/HbA1c ≥6.5%</a:t>
            </a:r>
            <a:r>
              <a:rPr lang="en-US" sz="1400" dirty="0"/>
              <a:t> (1.9-fold increased wound complications)[3]</a:t>
            </a:r>
          </a:p>
          <a:p>
            <a:pPr lvl="1"/>
            <a:r>
              <a:rPr lang="en-US" sz="1400" b="1" dirty="0"/>
              <a:t>Low preoperative albumin</a:t>
            </a:r>
            <a:r>
              <a:rPr lang="en-US" sz="1400" dirty="0"/>
              <a:t> (predictor of prolonged LOS)[2]</a:t>
            </a:r>
          </a:p>
          <a:p>
            <a:pPr lvl="1"/>
            <a:r>
              <a:rPr lang="en-US" sz="1400" b="1" dirty="0"/>
              <a:t>Age</a:t>
            </a:r>
            <a:r>
              <a:rPr lang="en-US" sz="1400" dirty="0"/>
              <a:t> (increased risk with advancing age)[2][4]</a:t>
            </a:r>
          </a:p>
          <a:p>
            <a:r>
              <a:rPr lang="en-US" sz="1400" b="1" dirty="0"/>
              <a:t>Hernia-Specific Factors</a:t>
            </a:r>
            <a:r>
              <a:rPr lang="en-US" sz="1400" dirty="0"/>
              <a:t> (often missing from traditional models):</a:t>
            </a:r>
          </a:p>
          <a:p>
            <a:pPr lvl="1"/>
            <a:r>
              <a:rPr lang="en-US" sz="1400" b="1" dirty="0"/>
              <a:t>Defect width</a:t>
            </a:r>
            <a:r>
              <a:rPr lang="en-US" sz="1400" dirty="0"/>
              <a:t> (OR 1.01-1.66 per cm)[1]</a:t>
            </a:r>
          </a:p>
          <a:p>
            <a:pPr lvl="1"/>
            <a:r>
              <a:rPr lang="en-US" sz="1400" b="1" dirty="0"/>
              <a:t>Hernia size &gt;300 cm²</a:t>
            </a:r>
            <a:r>
              <a:rPr lang="en-US" sz="1400" dirty="0"/>
              <a:t> (proportional relationship with complications)[5]</a:t>
            </a:r>
          </a:p>
          <a:p>
            <a:pPr lvl="1"/>
            <a:r>
              <a:rPr lang="en-US" sz="1400" b="1" dirty="0"/>
              <a:t>Recurrent hernia</a:t>
            </a:r>
            <a:r>
              <a:rPr lang="en-US" sz="1400" dirty="0"/>
              <a:t> (2.1-4.9-fold increased recurrence risk)[6]</a:t>
            </a:r>
          </a:p>
          <a:p>
            <a:pPr lvl="1"/>
            <a:r>
              <a:rPr lang="en-US" sz="1400" b="1" dirty="0"/>
              <a:t>Prior mesh or abdominal wall infection</a:t>
            </a:r>
            <a:r>
              <a:rPr lang="en-US" sz="1400" dirty="0"/>
              <a:t>[1][7]</a:t>
            </a:r>
          </a:p>
          <a:p>
            <a:pPr lvl="1"/>
            <a:r>
              <a:rPr lang="en-US" sz="1400" b="1" dirty="0"/>
              <a:t>Presence of stoma</a:t>
            </a:r>
            <a:r>
              <a:rPr lang="en-US" sz="1400" dirty="0"/>
              <a:t>[1]</a:t>
            </a:r>
          </a:p>
          <a:p>
            <a:pPr lvl="1"/>
            <a:r>
              <a:rPr lang="en-US" sz="1400" b="1" dirty="0"/>
              <a:t>Non-clean wound classification</a:t>
            </a:r>
            <a:r>
              <a:rPr lang="en-US" sz="1400" dirty="0"/>
              <a:t> (CDC class 3-4: OR 2.1 for wound complications)[1][6]</a:t>
            </a:r>
          </a:p>
          <a:p>
            <a:r>
              <a:rPr lang="en-US" sz="1400" b="1" dirty="0"/>
              <a:t>Surgical/Procedural Factors</a:t>
            </a:r>
            <a:r>
              <a:rPr lang="en-US" sz="1400" dirty="0"/>
              <a:t>:</a:t>
            </a:r>
          </a:p>
          <a:p>
            <a:pPr lvl="1"/>
            <a:r>
              <a:rPr lang="en-US" sz="1400" b="1" dirty="0"/>
              <a:t>Open approach</a:t>
            </a:r>
            <a:r>
              <a:rPr lang="en-US" sz="1400" dirty="0"/>
              <a:t> (OR 1.01-1.66 vs. laparoscopic)[1]</a:t>
            </a:r>
          </a:p>
          <a:p>
            <a:pPr lvl="1"/>
            <a:r>
              <a:rPr lang="en-US" sz="1400" b="1" dirty="0"/>
              <a:t>Component separation</a:t>
            </a:r>
            <a:r>
              <a:rPr lang="en-US" sz="1400" dirty="0"/>
              <a:t> (anterior: OR 1.8-3.2 for wound complications)[6]</a:t>
            </a:r>
          </a:p>
          <a:p>
            <a:pPr lvl="1"/>
            <a:r>
              <a:rPr lang="en-US" sz="1400" b="1" dirty="0"/>
              <a:t>Operative time</a:t>
            </a:r>
            <a:r>
              <a:rPr lang="en-US" sz="1400" dirty="0"/>
              <a:t> (OR 1.004-1.01 per minute)[1][6]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4609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D3727-704E-B7EC-7B7F-0B3CFF1BA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005FA-C607-4624-A942-CD9DE6C9E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Additionally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202CD-12A3-4756-7318-02E1F7535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6" y="1447800"/>
            <a:ext cx="3701550" cy="4696325"/>
          </a:xfrm>
        </p:spPr>
        <p:txBody>
          <a:bodyPr/>
          <a:lstStyle/>
          <a:p>
            <a:r>
              <a:rPr lang="en-US" sz="1400" b="1" dirty="0"/>
              <a:t>CT-Based Radiologic Metrics</a:t>
            </a:r>
            <a:r>
              <a:rPr lang="en-US" sz="1400" dirty="0"/>
              <a:t> [8] (emerging high-value predictors)</a:t>
            </a:r>
          </a:p>
          <a:p>
            <a:pPr lvl="1"/>
            <a:r>
              <a:rPr lang="en-US" sz="1400" b="1" dirty="0"/>
              <a:t>Component Separation Index (CSI) &gt;0.068</a:t>
            </a:r>
            <a:endParaRPr lang="en-US" sz="1400" dirty="0"/>
          </a:p>
          <a:p>
            <a:pPr lvl="1"/>
            <a:r>
              <a:rPr lang="en-US" sz="1400" b="1" dirty="0"/>
              <a:t>Rectus : defect width ratio</a:t>
            </a:r>
            <a:r>
              <a:rPr lang="en-US" sz="1400" dirty="0"/>
              <a:t> (1.22-3.85 predict need)</a:t>
            </a:r>
          </a:p>
          <a:p>
            <a:pPr lvl="1"/>
            <a:r>
              <a:rPr lang="en-US" sz="1400" b="1" dirty="0"/>
              <a:t>Sarcopenia</a:t>
            </a:r>
            <a:r>
              <a:rPr lang="en-US" sz="1400" dirty="0"/>
              <a:t> (recurrence rates 2.56-56.25%, higher mortality)</a:t>
            </a:r>
          </a:p>
          <a:p>
            <a:pPr lvl="1"/>
            <a:r>
              <a:rPr lang="en-US" sz="1400" b="1" dirty="0"/>
              <a:t>Visceral fat volume and muscle attenuation</a:t>
            </a:r>
            <a:r>
              <a:rPr lang="en-US" sz="1400" dirty="0"/>
              <a:t> (correlate with complications)</a:t>
            </a:r>
          </a:p>
          <a:p>
            <a:pPr lvl="1"/>
            <a:r>
              <a:rPr lang="en-US" sz="1400" b="1" dirty="0"/>
              <a:t>Hernia sac : abdominal cavity volume ratio (VR) – Tanaka Score [11]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Useful cutoff of 25% to predict fascial closure (&lt;25% have 76% sensitivity and 88% PPV for complete fascial closure)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400" dirty="0"/>
              <a:t>ICU admission [12]</a:t>
            </a:r>
          </a:p>
          <a:p>
            <a:endParaRPr 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3EF1922-C079-04B1-043B-A69B97D9AACC}"/>
              </a:ext>
            </a:extLst>
          </p:cNvPr>
          <p:cNvSpPr txBox="1"/>
          <p:nvPr/>
        </p:nvSpPr>
        <p:spPr>
          <a:xfrm>
            <a:off x="6872748" y="21827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BFB37C9-0C07-AC3D-C60A-2A39224135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969397"/>
              </p:ext>
            </p:extLst>
          </p:nvPr>
        </p:nvGraphicFramePr>
        <p:xfrm>
          <a:off x="4493468" y="2414441"/>
          <a:ext cx="4532474" cy="4106696"/>
        </p:xfrm>
        <a:graphic>
          <a:graphicData uri="http://schemas.openxmlformats.org/drawingml/2006/table">
            <a:tbl>
              <a:tblPr/>
              <a:tblGrid>
                <a:gridCol w="2266237">
                  <a:extLst>
                    <a:ext uri="{9D8B030D-6E8A-4147-A177-3AD203B41FA5}">
                      <a16:colId xmlns:a16="http://schemas.microsoft.com/office/drawing/2014/main" val="3100559693"/>
                    </a:ext>
                  </a:extLst>
                </a:gridCol>
                <a:gridCol w="2266237">
                  <a:extLst>
                    <a:ext uri="{9D8B030D-6E8A-4147-A177-3AD203B41FA5}">
                      <a16:colId xmlns:a16="http://schemas.microsoft.com/office/drawing/2014/main" val="209915732"/>
                    </a:ext>
                  </a:extLst>
                </a:gridCol>
              </a:tblGrid>
              <a:tr h="303211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</a:rPr>
                        <a:t>Study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</a:rPr>
                        <a:t>Main finding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8389974"/>
                  </a:ext>
                </a:extLst>
              </a:tr>
              <a:tr h="288513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Love 2021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RDR reliably predicts fascial closure in open Rives–Stoppa repair without AMR.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2267890"/>
                  </a:ext>
                </a:extLst>
              </a:tr>
              <a:tr h="288513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Okorji 2024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Prior hernia repair is a risk factor for robotic TAR; CT helps predict TAR need.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3723936"/>
                  </a:ext>
                </a:extLst>
              </a:tr>
              <a:tr h="288513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SantanaValenciano 2024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Sarcopenia increases mortality risk but not recurrence or complications.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0119681"/>
                  </a:ext>
                </a:extLst>
              </a:tr>
              <a:tr h="257303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Frommer 2023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 dirty="0">
                          <a:effectLst/>
                          <a:latin typeface="Merriweather Sans" pitchFamily="2" charset="77"/>
                        </a:rPr>
                        <a:t>AFT (CT) and smoking predict recurrence and infection in AWR.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1823063"/>
                  </a:ext>
                </a:extLst>
              </a:tr>
              <a:tr h="288513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 dirty="0">
                          <a:effectLst/>
                          <a:latin typeface="Merriweather Sans" pitchFamily="2" charset="77"/>
                        </a:rPr>
                        <a:t>Winters 2019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 dirty="0">
                          <a:effectLst/>
                          <a:latin typeface="Merriweather Sans" pitchFamily="2" charset="77"/>
                        </a:rPr>
                        <a:t>CT-derived fat and hernia sac volumes predict </a:t>
                      </a:r>
                      <a:r>
                        <a:rPr lang="en-US" sz="700" dirty="0" err="1">
                          <a:effectLst/>
                          <a:latin typeface="Merriweather Sans" pitchFamily="2" charset="77"/>
                        </a:rPr>
                        <a:t>reherniation</a:t>
                      </a:r>
                      <a:r>
                        <a:rPr lang="en-US" sz="700" dirty="0">
                          <a:effectLst/>
                          <a:latin typeface="Merriweather Sans" pitchFamily="2" charset="77"/>
                        </a:rPr>
                        <a:t> and SSI in CST.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413931"/>
                  </a:ext>
                </a:extLst>
              </a:tr>
              <a:tr h="204071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Franklin 2013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 dirty="0">
                          <a:effectLst/>
                          <a:latin typeface="Merriweather Sans" pitchFamily="2" charset="77"/>
                        </a:rPr>
                        <a:t>Defect ratios and areas predict fascial closure in CST.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839023"/>
                  </a:ext>
                </a:extLst>
              </a:tr>
              <a:tr h="204071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Wang 2025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DTP is more accurate than DW for predicting CS need.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6882785"/>
                  </a:ext>
                </a:extLst>
              </a:tr>
              <a:tr h="204071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Du 2023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Defect size, volume, and muscle attenuation predict CS.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086701"/>
                  </a:ext>
                </a:extLst>
              </a:tr>
              <a:tr h="288513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 dirty="0">
                          <a:effectLst/>
                          <a:latin typeface="Merriweather Sans" pitchFamily="2" charset="77"/>
                        </a:rPr>
                        <a:t>Sharma 2024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CSI is superior to 2D measures for predicting CS need in open/laparoscopic repair.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785427"/>
                  </a:ext>
                </a:extLst>
              </a:tr>
              <a:tr h="288513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Blair 2015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 dirty="0">
                          <a:effectLst/>
                          <a:latin typeface="Merriweather Sans" pitchFamily="2" charset="77"/>
                        </a:rPr>
                        <a:t>Hernia defect and AWT (CT) predict wound complications and need for complex AWR.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04804"/>
                  </a:ext>
                </a:extLst>
              </a:tr>
              <a:tr h="257303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Al-Mansour 2021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Radiologic features predict TFFC better than clinical characteristics.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9670142"/>
                  </a:ext>
                </a:extLst>
              </a:tr>
              <a:tr h="288513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Barnes 2018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 dirty="0">
                          <a:effectLst/>
                          <a:latin typeface="Merriweather Sans" pitchFamily="2" charset="77"/>
                        </a:rPr>
                        <a:t>HUAC (sarcopenia) predicts complications in VHR with component separation.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92089"/>
                  </a:ext>
                </a:extLst>
              </a:tr>
              <a:tr h="288513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Kumar 2022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>
                          <a:effectLst/>
                          <a:latin typeface="Merriweather Sans" pitchFamily="2" charset="77"/>
                        </a:rPr>
                        <a:t>Pre-op CT hernia morphology does not predict recurrence; other factors matter more.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48616"/>
                  </a:ext>
                </a:extLst>
              </a:tr>
              <a:tr h="204071"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 dirty="0">
                          <a:effectLst/>
                          <a:latin typeface="Merriweather Sans" pitchFamily="2" charset="77"/>
                        </a:rPr>
                        <a:t>Smith 2023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 latinLnBrk="0">
                        <a:buNone/>
                      </a:pPr>
                      <a:r>
                        <a:rPr lang="en-US" sz="700" dirty="0">
                          <a:effectLst/>
                          <a:latin typeface="Merriweather Sans" pitchFamily="2" charset="77"/>
                        </a:rPr>
                        <a:t>AP: TRSV ratio (CT) predicts TFFC, while BMI does not.</a:t>
                      </a:r>
                    </a:p>
                  </a:txBody>
                  <a:tcPr marL="22451" marR="22451" marT="22451" marB="22451">
                    <a:lnL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5D5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DAD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771661"/>
                  </a:ext>
                </a:extLst>
              </a:tr>
            </a:tbl>
          </a:graphicData>
        </a:graphic>
      </p:graphicFrame>
      <p:pic>
        <p:nvPicPr>
          <p:cNvPr id="4098" name="Picture 2">
            <a:extLst>
              <a:ext uri="{FF2B5EF4-FFF2-40B4-BE49-F238E27FC236}">
                <a16:creationId xmlns:a16="http://schemas.microsoft.com/office/drawing/2014/main" id="{527BA281-4C64-D885-0C16-3940E220E0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468" y="2649212"/>
            <a:ext cx="1971500" cy="1975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A screenshot of a computer&#10;&#10;AI-generated content may be incorrect.">
            <a:extLst>
              <a:ext uri="{FF2B5EF4-FFF2-40B4-BE49-F238E27FC236}">
                <a16:creationId xmlns:a16="http://schemas.microsoft.com/office/drawing/2014/main" id="{8D4A270F-7C06-F20F-73C1-0CA60FA61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088" y="0"/>
            <a:ext cx="3299912" cy="262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997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13FA8-4481-ACAC-EE38-7B7772679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00"/>
                </a:solidFill>
              </a:rPr>
              <a:t>Machine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DA929-F757-7892-85D8-E3462F167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5" y="1959798"/>
            <a:ext cx="7899982" cy="2035469"/>
          </a:xfrm>
        </p:spPr>
        <p:txBody>
          <a:bodyPr/>
          <a:lstStyle/>
          <a:p>
            <a:r>
              <a:rPr lang="en-US" dirty="0"/>
              <a:t>369 patients AWR (4 surgeons, 75 years experience)</a:t>
            </a:r>
          </a:p>
          <a:p>
            <a:r>
              <a:rPr lang="en-US" dirty="0"/>
              <a:t>9303 CT images</a:t>
            </a:r>
          </a:p>
          <a:p>
            <a:pPr lvl="1"/>
            <a:r>
              <a:rPr lang="en-US" dirty="0"/>
              <a:t>80% images used to train, and 20% used for test. </a:t>
            </a:r>
          </a:p>
          <a:p>
            <a:pPr lvl="1"/>
            <a:r>
              <a:rPr lang="en-US" dirty="0"/>
              <a:t>Predict CS with superior accuracy, AUC 0.7-0.9</a:t>
            </a:r>
          </a:p>
          <a:p>
            <a:pPr lvl="2"/>
            <a:r>
              <a:rPr lang="en-US" dirty="0"/>
              <a:t>significantly better than 6 expert surgeon</a:t>
            </a:r>
          </a:p>
          <a:p>
            <a:pPr lvl="1"/>
            <a:r>
              <a:rPr lang="en-US" dirty="0"/>
              <a:t>Predict SSI with 85.2% accuracy</a:t>
            </a:r>
          </a:p>
        </p:txBody>
      </p:sp>
      <p:pic>
        <p:nvPicPr>
          <p:cNvPr id="3074" name="Picture 2" descr="Model Performance for Surgical Complexity">
            <a:extLst>
              <a:ext uri="{FF2B5EF4-FFF2-40B4-BE49-F238E27FC236}">
                <a16:creationId xmlns:a16="http://schemas.microsoft.com/office/drawing/2014/main" id="{70B8F880-A5FA-E01D-4DEA-6AAD805E2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105" y="4139323"/>
            <a:ext cx="6015789" cy="218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screenshot of a medical website&#10;&#10;AI-generated content may be incorrect.">
            <a:extLst>
              <a:ext uri="{FF2B5EF4-FFF2-40B4-BE49-F238E27FC236}">
                <a16:creationId xmlns:a16="http://schemas.microsoft.com/office/drawing/2014/main" id="{DE37024A-7071-7F1D-F5F0-23C122BF79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94" y="4012"/>
            <a:ext cx="4432707" cy="1955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5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Disclosures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3602" y="1600206"/>
            <a:ext cx="7501467" cy="4525963"/>
          </a:xfrm>
        </p:spPr>
        <p:txBody>
          <a:bodyPr/>
          <a:lstStyle/>
          <a:p>
            <a:r>
              <a:rPr lang="en-US" sz="3200" dirty="0">
                <a:solidFill>
                  <a:schemeClr val="tx1"/>
                </a:solidFill>
              </a:rPr>
              <a:t>Nothing to disclose</a:t>
            </a:r>
          </a:p>
        </p:txBody>
      </p:sp>
    </p:spTree>
    <p:extLst>
      <p:ext uri="{BB962C8B-B14F-4D97-AF65-F5344CB8AC3E}">
        <p14:creationId xmlns:p14="http://schemas.microsoft.com/office/powerpoint/2010/main" val="2836229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395A1-8C53-CA09-9631-00978010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0E65A-A95E-3E2A-7851-ADDB5E66E3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Ventral hernia outcomes can and should be improved</a:t>
            </a:r>
          </a:p>
          <a:p>
            <a:pPr lvl="0"/>
            <a:r>
              <a:rPr lang="en-US" b="1" dirty="0"/>
              <a:t>Recognize multiple risk domains</a:t>
            </a:r>
            <a:r>
              <a:rPr lang="en-US" dirty="0"/>
              <a:t> contribute to poor outcomes: patient, hernia, and procedural factors</a:t>
            </a:r>
          </a:p>
          <a:p>
            <a:pPr lvl="0"/>
            <a:r>
              <a:rPr lang="en-US" b="1" dirty="0"/>
              <a:t>Current risk models are improving but incomplete</a:t>
            </a:r>
          </a:p>
          <a:p>
            <a:pPr lvl="0"/>
            <a:r>
              <a:rPr lang="en-US" b="1" dirty="0"/>
              <a:t>Future goal: </a:t>
            </a:r>
            <a:r>
              <a:rPr lang="en-US" dirty="0"/>
              <a:t>Comprehensive risk prediction tools incorporating all relevant factors, with integration of radiologic metrics and the aid of machine learning</a:t>
            </a:r>
          </a:p>
        </p:txBody>
      </p:sp>
    </p:spTree>
    <p:extLst>
      <p:ext uri="{BB962C8B-B14F-4D97-AF65-F5344CB8AC3E}">
        <p14:creationId xmlns:p14="http://schemas.microsoft.com/office/powerpoint/2010/main" val="38295664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CF174-5B7E-EACE-8278-CAC9D1AD2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Thank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E56417-379F-3911-2492-B5D12160BF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4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63F2F-B67F-AB21-75D9-1044BBC200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3EF4E-D293-90FB-B1F3-BB9BA295C2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Magnitude of poor outcomes after ventral hernia repair</a:t>
            </a:r>
          </a:p>
          <a:p>
            <a:r>
              <a:rPr lang="en-US" sz="2400" dirty="0"/>
              <a:t>Known risk factors</a:t>
            </a:r>
          </a:p>
          <a:p>
            <a:r>
              <a:rPr lang="en-US" sz="2400" dirty="0"/>
              <a:t>Current predictor models</a:t>
            </a:r>
          </a:p>
          <a:p>
            <a:r>
              <a:rPr lang="en-US" sz="2400" dirty="0"/>
              <a:t>Directions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3663988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32AC2-EC16-629A-7AAA-2955047412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BFAD4-6844-6DD4-E758-A5CA9BBC3D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Magnitude of the Problem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DCD4E0F-1714-C6F1-CEE0-0DB1425098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5" y="1447801"/>
            <a:ext cx="3355409" cy="4660900"/>
          </a:xfrm>
        </p:spPr>
        <p:txBody>
          <a:bodyPr/>
          <a:lstStyle/>
          <a:p>
            <a:r>
              <a:rPr lang="en-US" sz="1800" dirty="0"/>
              <a:t>30-day complications </a:t>
            </a:r>
            <a:r>
              <a:rPr lang="en-US" sz="1800" b="1" dirty="0"/>
              <a:t>4-20%</a:t>
            </a:r>
          </a:p>
          <a:p>
            <a:r>
              <a:rPr lang="en-US" sz="1800" dirty="0"/>
              <a:t>SSI </a:t>
            </a:r>
            <a:r>
              <a:rPr lang="en-US" sz="1800" b="1" dirty="0"/>
              <a:t>3-10%</a:t>
            </a:r>
          </a:p>
          <a:p>
            <a:r>
              <a:rPr lang="en-US" sz="1800" dirty="0"/>
              <a:t>Readmission </a:t>
            </a:r>
            <a:r>
              <a:rPr lang="en-US" sz="1800" b="1" dirty="0"/>
              <a:t>4-12%</a:t>
            </a:r>
          </a:p>
          <a:p>
            <a:r>
              <a:rPr lang="en-US" sz="1800" dirty="0"/>
              <a:t>Reoperation </a:t>
            </a:r>
            <a:r>
              <a:rPr lang="en-US" sz="1800" b="1" dirty="0"/>
              <a:t>2-11% </a:t>
            </a:r>
            <a:r>
              <a:rPr lang="en-US" sz="1800" dirty="0"/>
              <a:t>[1-5]</a:t>
            </a:r>
          </a:p>
          <a:p>
            <a:r>
              <a:rPr lang="en-US" sz="1800" dirty="0"/>
              <a:t>Long-term recurrence: </a:t>
            </a:r>
          </a:p>
          <a:p>
            <a:pPr lvl="1"/>
            <a:r>
              <a:rPr lang="en-US" dirty="0"/>
              <a:t>5-yr rates ranging from </a:t>
            </a:r>
            <a:r>
              <a:rPr lang="en-US" b="1" dirty="0"/>
              <a:t>40-45% </a:t>
            </a:r>
            <a:r>
              <a:rPr lang="en-US" dirty="0"/>
              <a:t>with mesh</a:t>
            </a:r>
          </a:p>
          <a:p>
            <a:pPr lvl="1"/>
            <a:r>
              <a:rPr lang="en-US" b="1" dirty="0"/>
              <a:t>70-75% </a:t>
            </a:r>
            <a:r>
              <a:rPr lang="en-US" dirty="0"/>
              <a:t>without mesh</a:t>
            </a:r>
          </a:p>
          <a:p>
            <a:r>
              <a:rPr lang="en-US" sz="1800" dirty="0"/>
              <a:t>At 10-yrs recurrence rates approximate </a:t>
            </a:r>
            <a:r>
              <a:rPr lang="en-US" sz="1800" b="1" dirty="0"/>
              <a:t>47-65%</a:t>
            </a:r>
          </a:p>
          <a:p>
            <a:r>
              <a:rPr lang="en-US" sz="1800" b="1" dirty="0"/>
              <a:t>1% </a:t>
            </a:r>
            <a:r>
              <a:rPr lang="en-US" sz="1800" dirty="0"/>
              <a:t>reduction in hernia recurrence would save US healthcare $32 million according to a 2012 study [8] </a:t>
            </a:r>
          </a:p>
          <a:p>
            <a:endParaRPr lang="en-US" sz="1800" b="1" dirty="0"/>
          </a:p>
        </p:txBody>
      </p:sp>
      <p:pic>
        <p:nvPicPr>
          <p:cNvPr id="3" name="Picture 4" descr="A graph of a graph showing the size of a number of mesh&#10;&#10;AI-generated content may be incorrect.">
            <a:extLst>
              <a:ext uri="{FF2B5EF4-FFF2-40B4-BE49-F238E27FC236}">
                <a16:creationId xmlns:a16="http://schemas.microsoft.com/office/drawing/2014/main" id="{1F9EF354-B850-AC9A-AC2D-F72D0DE848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038" y="1577392"/>
            <a:ext cx="4709522" cy="3703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AD7817A-4445-652D-7DFA-E23A554E08F6}"/>
              </a:ext>
            </a:extLst>
          </p:cNvPr>
          <p:cNvSpPr txBox="1"/>
          <p:nvPr/>
        </p:nvSpPr>
        <p:spPr>
          <a:xfrm>
            <a:off x="4111038" y="5442155"/>
            <a:ext cx="4709522" cy="93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buSzPts val="1000"/>
              <a:tabLst>
                <a:tab pos="457200" algn="l"/>
              </a:tabLst>
            </a:pPr>
            <a:r>
              <a:rPr lang="en-US" sz="1200" b="1" kern="0" dirty="0">
                <a:effectLst/>
                <a:latin typeface="Schibsted Grotesk"/>
                <a:ea typeface="Times New Roman" panose="02020603050405020304" pitchFamily="18" charset="0"/>
                <a:cs typeface="Times New Roman" panose="02020603050405020304" pitchFamily="18" charset="0"/>
              </a:rPr>
              <a:t>Figure 1. </a:t>
            </a:r>
            <a:r>
              <a:rPr lang="en-US" sz="1200" kern="0" dirty="0">
                <a:effectLst/>
                <a:latin typeface="Schibsted Grotesk"/>
                <a:ea typeface="Times New Roman" panose="02020603050405020304" pitchFamily="18" charset="0"/>
                <a:cs typeface="Times New Roman" panose="02020603050405020304" pitchFamily="18" charset="0"/>
              </a:rPr>
              <a:t>Recurrence Rates Over Time Following Ventral Hernia Repair in Patients With and Without Mesh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en-US" sz="1200" kern="0" dirty="0">
                <a:solidFill>
                  <a:srgbClr val="E4643D"/>
                </a:solidFill>
                <a:effectLst/>
                <a:latin typeface="Schibsted Grotesk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Year-Over-Year Ventral Hernia Recurrence Rates and Risk Factors.</a:t>
            </a:r>
            <a:r>
              <a:rPr lang="en-US" sz="1200" kern="0" dirty="0">
                <a:effectLst/>
                <a:latin typeface="Lora" pitchFamily="2" charset="77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200" kern="0" dirty="0">
                <a:effectLst/>
                <a:latin typeface="Schibsted Grotesk"/>
                <a:ea typeface="Times New Roman" panose="02020603050405020304" pitchFamily="18" charset="0"/>
                <a:cs typeface="Times New Roman" panose="02020603050405020304" pitchFamily="18" charset="0"/>
              </a:rPr>
              <a:t>JAMA Surg. May 31, 2024.</a:t>
            </a:r>
            <a:endParaRPr lang="en-US" sz="1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7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What Causes Poor Outcomes?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C2E9B-89D8-71B3-B4AA-4081AD04F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104" y="2545151"/>
            <a:ext cx="6897792" cy="380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9AE445-4414-5239-D4FA-DFB92E7C2188}"/>
              </a:ext>
            </a:extLst>
          </p:cNvPr>
          <p:cNvSpPr txBox="1"/>
          <p:nvPr/>
        </p:nvSpPr>
        <p:spPr>
          <a:xfrm>
            <a:off x="729050" y="1482810"/>
            <a:ext cx="7475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risk models may be incomplete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 main factors: Patient, Hernia, Procedure</a:t>
            </a:r>
          </a:p>
        </p:txBody>
      </p:sp>
    </p:spTree>
    <p:extLst>
      <p:ext uri="{BB962C8B-B14F-4D97-AF65-F5344CB8AC3E}">
        <p14:creationId xmlns:p14="http://schemas.microsoft.com/office/powerpoint/2010/main" val="79624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8B6BA7-C887-40B9-30B2-60C8937B65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A1804-AAF4-C5F7-2B2C-C41116F4F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Patient Risk Factors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37C59D23-AA86-45AA-C103-F46794EDA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5" y="1447801"/>
            <a:ext cx="4033836" cy="4554793"/>
          </a:xfrm>
        </p:spPr>
        <p:txBody>
          <a:bodyPr/>
          <a:lstStyle/>
          <a:p>
            <a:pPr lvl="0"/>
            <a:r>
              <a:rPr lang="en-US" sz="1600" b="1" dirty="0"/>
              <a:t>Obesity</a:t>
            </a:r>
            <a:r>
              <a:rPr lang="en-US" sz="1600" dirty="0"/>
              <a:t> [1-4]</a:t>
            </a:r>
          </a:p>
          <a:p>
            <a:pPr lvl="1"/>
            <a:r>
              <a:rPr lang="en-US" sz="1600" dirty="0"/>
              <a:t>BMI &gt;30 is an independent predictor of SSI (OR 1.01-1.66)[1][6]</a:t>
            </a:r>
          </a:p>
          <a:p>
            <a:pPr lvl="1"/>
            <a:r>
              <a:rPr lang="en-US" sz="1600" dirty="0"/>
              <a:t>BMI&gt;35 increases SSI (</a:t>
            </a:r>
            <a:r>
              <a:rPr lang="en-US" sz="1600" dirty="0" err="1"/>
              <a:t>aOR</a:t>
            </a:r>
            <a:r>
              <a:rPr lang="en-US" sz="1600" dirty="0"/>
              <a:t> 2.38) and is also linked to higher wound complications, prolonged hospitalization, and cardiopulmonary complications. </a:t>
            </a:r>
          </a:p>
          <a:p>
            <a:r>
              <a:rPr lang="en-US" sz="1600" b="1" dirty="0"/>
              <a:t>Diabetes</a:t>
            </a:r>
            <a:r>
              <a:rPr lang="en-US" sz="1600" dirty="0"/>
              <a:t>[1,2,5]</a:t>
            </a:r>
          </a:p>
          <a:p>
            <a:pPr lvl="1"/>
            <a:r>
              <a:rPr lang="en-US" sz="1600" dirty="0"/>
              <a:t>Increases SSI (</a:t>
            </a:r>
            <a:r>
              <a:rPr lang="en-US" sz="1600" dirty="0" err="1"/>
              <a:t>aOR</a:t>
            </a:r>
            <a:r>
              <a:rPr lang="en-US" sz="1600" dirty="0"/>
              <a:t> 2.36), delayed wound healing, any complications (</a:t>
            </a:r>
            <a:r>
              <a:rPr lang="en-US" sz="1600" dirty="0" err="1"/>
              <a:t>aOR</a:t>
            </a:r>
            <a:r>
              <a:rPr lang="en-US" sz="1600" dirty="0"/>
              <a:t> 1.34) and serious complications (</a:t>
            </a:r>
            <a:r>
              <a:rPr lang="en-US" sz="1600" dirty="0" err="1"/>
              <a:t>aOR</a:t>
            </a:r>
            <a:r>
              <a:rPr lang="en-US" sz="1600" dirty="0"/>
              <a:t> 1.51)</a:t>
            </a:r>
          </a:p>
          <a:p>
            <a:r>
              <a:rPr lang="en-US" sz="1600" b="1" dirty="0"/>
              <a:t>Smoking </a:t>
            </a:r>
            <a:r>
              <a:rPr lang="en-US" sz="1600" dirty="0"/>
              <a:t>[1,3,6]</a:t>
            </a:r>
          </a:p>
          <a:p>
            <a:pPr lvl="1"/>
            <a:r>
              <a:rPr lang="en-US" sz="1600" dirty="0"/>
              <a:t>Increase SSI (</a:t>
            </a:r>
            <a:r>
              <a:rPr lang="en-US" sz="1600" dirty="0" err="1"/>
              <a:t>aOR</a:t>
            </a:r>
            <a:r>
              <a:rPr lang="en-US" sz="1600" dirty="0"/>
              <a:t> 1.32) and overall complications, though its impact may be mitigated by patient selection and favoring MIS.</a:t>
            </a:r>
          </a:p>
          <a:p>
            <a:pPr marL="0" indent="0">
              <a:buNone/>
            </a:pPr>
            <a:endParaRPr lang="en-US" sz="1600" dirty="0"/>
          </a:p>
          <a:p>
            <a:pPr lvl="0"/>
            <a:endParaRPr lang="en-US" sz="1600" dirty="0"/>
          </a:p>
          <a:p>
            <a:endParaRPr lang="en-US" sz="1600" dirty="0"/>
          </a:p>
        </p:txBody>
      </p:sp>
      <p:pic>
        <p:nvPicPr>
          <p:cNvPr id="17" name="Picture 16" descr="A map of the united states&#10;&#10;AI-generated content may be incorrect.">
            <a:extLst>
              <a:ext uri="{FF2B5EF4-FFF2-40B4-BE49-F238E27FC236}">
                <a16:creationId xmlns:a16="http://schemas.microsoft.com/office/drawing/2014/main" id="{416F7604-D86F-1A4D-8D51-1B563BFCF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921" y="2329805"/>
            <a:ext cx="4395019" cy="2726024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743513A-0D07-DA30-99C0-1F4B8BF45FDD}"/>
              </a:ext>
            </a:extLst>
          </p:cNvPr>
          <p:cNvSpPr txBox="1"/>
          <p:nvPr/>
        </p:nvSpPr>
        <p:spPr>
          <a:xfrm>
            <a:off x="4640266" y="5055829"/>
            <a:ext cx="403383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www.cdc.gov</a:t>
            </a:r>
            <a:r>
              <a:rPr lang="en-US" sz="1000" dirty="0"/>
              <a:t>/obesity/data-and-statistics/adult-obesity-prevalence-</a:t>
            </a:r>
            <a:r>
              <a:rPr lang="en-US" sz="1000" dirty="0" err="1"/>
              <a:t>maps.html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28007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F3944-3D05-3E4B-F998-A91F2563A9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28D62-C0A0-4821-8738-66E22D0B8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Patient Risk Factors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0152EE4-5ECC-5C68-EEFF-A55C1F3128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6" y="1447801"/>
            <a:ext cx="3709370" cy="4628534"/>
          </a:xfrm>
        </p:spPr>
        <p:txBody>
          <a:bodyPr/>
          <a:lstStyle/>
          <a:p>
            <a:r>
              <a:rPr lang="en-US" sz="1600" b="1" dirty="0"/>
              <a:t>COPD</a:t>
            </a:r>
            <a:r>
              <a:rPr lang="en-US" sz="1600" dirty="0"/>
              <a:t> [3, 4]</a:t>
            </a:r>
          </a:p>
          <a:p>
            <a:pPr lvl="1"/>
            <a:r>
              <a:rPr lang="en-US" sz="1600" dirty="0"/>
              <a:t>Substantial increase in overall complication (</a:t>
            </a:r>
            <a:r>
              <a:rPr lang="en-US" sz="1600" dirty="0" err="1"/>
              <a:t>aOR</a:t>
            </a:r>
            <a:r>
              <a:rPr lang="en-US" sz="1600" dirty="0"/>
              <a:t> 2.02)</a:t>
            </a:r>
          </a:p>
          <a:p>
            <a:r>
              <a:rPr lang="en-US" sz="1600" b="1" dirty="0"/>
              <a:t>Higher ASA 3 or 4</a:t>
            </a:r>
            <a:r>
              <a:rPr lang="en-US" sz="1600" dirty="0"/>
              <a:t> [1,3]</a:t>
            </a:r>
          </a:p>
          <a:p>
            <a:pPr lvl="1"/>
            <a:r>
              <a:rPr lang="en-US" sz="1600" dirty="0"/>
              <a:t>Any complication (</a:t>
            </a:r>
            <a:r>
              <a:rPr lang="en-US" sz="1600" dirty="0" err="1"/>
              <a:t>aOR</a:t>
            </a:r>
            <a:r>
              <a:rPr lang="en-US" sz="1600" dirty="0"/>
              <a:t> 3.47 for ASA 4) and serious complication (</a:t>
            </a:r>
            <a:r>
              <a:rPr lang="en-US" sz="1600" dirty="0" err="1"/>
              <a:t>aOR</a:t>
            </a:r>
            <a:r>
              <a:rPr lang="en-US" sz="1600" dirty="0"/>
              <a:t> 3.15 for ASA 4)</a:t>
            </a:r>
          </a:p>
          <a:p>
            <a:pPr lvl="1"/>
            <a:r>
              <a:rPr lang="en-US" sz="1600" dirty="0"/>
              <a:t>CHF or bleeding disorder (</a:t>
            </a:r>
            <a:r>
              <a:rPr lang="en-US" sz="1600" dirty="0" err="1"/>
              <a:t>aOR</a:t>
            </a:r>
            <a:r>
              <a:rPr lang="en-US" sz="1600" dirty="0"/>
              <a:t> 1.68), </a:t>
            </a:r>
            <a:r>
              <a:rPr lang="en-US" sz="1600" dirty="0" err="1"/>
              <a:t>hx</a:t>
            </a:r>
            <a:r>
              <a:rPr lang="en-US" sz="1600" dirty="0"/>
              <a:t> of DVT (</a:t>
            </a:r>
            <a:r>
              <a:rPr lang="en-US" sz="1600" dirty="0" err="1"/>
              <a:t>aOR</a:t>
            </a:r>
            <a:r>
              <a:rPr lang="en-US" sz="1600" dirty="0"/>
              <a:t> 1.95)</a:t>
            </a:r>
          </a:p>
          <a:p>
            <a:r>
              <a:rPr lang="en-US" sz="1600" dirty="0"/>
              <a:t>Older age, African American, alcohol abuse, low prealbumin, and poor functional status – increase length of stay [3,5]</a:t>
            </a:r>
          </a:p>
          <a:p>
            <a:endParaRPr lang="en-US" sz="1600" dirty="0"/>
          </a:p>
        </p:txBody>
      </p:sp>
      <p:pic>
        <p:nvPicPr>
          <p:cNvPr id="2050" name="Picture 2" descr="frail seniors">
            <a:extLst>
              <a:ext uri="{FF2B5EF4-FFF2-40B4-BE49-F238E27FC236}">
                <a16:creationId xmlns:a16="http://schemas.microsoft.com/office/drawing/2014/main" id="{AD303C42-8DBC-AC15-F20B-B90986DF6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7639" y="1961536"/>
            <a:ext cx="4060722" cy="2284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290A7A-A500-1C66-C416-CD7F5234B2C4}"/>
              </a:ext>
            </a:extLst>
          </p:cNvPr>
          <p:cNvSpPr txBox="1"/>
          <p:nvPr/>
        </p:nvSpPr>
        <p:spPr>
          <a:xfrm>
            <a:off x="4572000" y="463898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Frailty diagnosis: </a:t>
            </a:r>
            <a:r>
              <a:rPr lang="en-US" sz="1200" dirty="0">
                <a:solidFill>
                  <a:srgbClr val="000000"/>
                </a:solidFill>
                <a:latin typeface="Noto Sans" panose="020B0502040504020204" pitchFamily="34" charset="0"/>
              </a:rPr>
              <a:t>3 out of 5 clinical features</a:t>
            </a:r>
          </a:p>
          <a:p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Noto Sans" panose="020B0502040504020204" pitchFamily="34" charset="0"/>
              </a:rPr>
              <a:t>Credit: Hopkins Medicine; Jennifer Fairman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2802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4D153-2E2E-1844-D674-8D01A6421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CB522-F9C2-AA8B-AF9C-9D60100EB6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Hernia Risk Factors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ECC6FCCE-1700-B026-A8A6-2B88A91A60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5" y="1447802"/>
            <a:ext cx="3473395" cy="4205746"/>
          </a:xfrm>
        </p:spPr>
        <p:txBody>
          <a:bodyPr/>
          <a:lstStyle/>
          <a:p>
            <a:r>
              <a:rPr lang="en-US" sz="1600" b="1" dirty="0"/>
              <a:t>Size </a:t>
            </a:r>
            <a:r>
              <a:rPr lang="en-US" sz="1600" dirty="0"/>
              <a:t>[1-2]</a:t>
            </a:r>
            <a:endParaRPr lang="en-US" sz="1600" b="1" dirty="0"/>
          </a:p>
          <a:p>
            <a:pPr lvl="1"/>
            <a:r>
              <a:rPr lang="en-US" sz="1600" dirty="0"/>
              <a:t>Width &gt;6cm (</a:t>
            </a:r>
            <a:r>
              <a:rPr lang="en-US" sz="1600" dirty="0" err="1"/>
              <a:t>aOR</a:t>
            </a:r>
            <a:r>
              <a:rPr lang="en-US" sz="1600" dirty="0"/>
              <a:t> 3.15)</a:t>
            </a:r>
          </a:p>
          <a:p>
            <a:pPr lvl="1"/>
            <a:r>
              <a:rPr lang="en-US" sz="1600" dirty="0"/>
              <a:t>Larger size proportional relationship with </a:t>
            </a:r>
            <a:r>
              <a:rPr lang="en-US" sz="1600" dirty="0" err="1"/>
              <a:t>Clavien</a:t>
            </a:r>
            <a:r>
              <a:rPr lang="en-US" sz="1600" dirty="0"/>
              <a:t> outcome class severity (p&lt;0.001)</a:t>
            </a:r>
          </a:p>
          <a:p>
            <a:r>
              <a:rPr lang="en-US" sz="1600" b="1" dirty="0"/>
              <a:t>Type </a:t>
            </a:r>
            <a:r>
              <a:rPr lang="en-US" sz="1600" dirty="0"/>
              <a:t>[3-5]</a:t>
            </a:r>
            <a:endParaRPr lang="en-US" sz="1600" b="1" dirty="0"/>
          </a:p>
          <a:p>
            <a:pPr lvl="1"/>
            <a:r>
              <a:rPr lang="en-US" sz="1600" dirty="0"/>
              <a:t>Incisional or recurrent</a:t>
            </a:r>
          </a:p>
          <a:p>
            <a:pPr lvl="2"/>
            <a:r>
              <a:rPr lang="en-US" dirty="0"/>
              <a:t>Complication (</a:t>
            </a:r>
            <a:r>
              <a:rPr lang="en-US" dirty="0" err="1"/>
              <a:t>aOR</a:t>
            </a:r>
            <a:r>
              <a:rPr lang="en-US" dirty="0"/>
              <a:t> 1.44)</a:t>
            </a:r>
          </a:p>
          <a:p>
            <a:pPr lvl="2"/>
            <a:r>
              <a:rPr lang="en-US" dirty="0"/>
              <a:t>Recurrence (</a:t>
            </a:r>
            <a:r>
              <a:rPr lang="en-US" dirty="0" err="1"/>
              <a:t>aOR</a:t>
            </a:r>
            <a:r>
              <a:rPr lang="en-US" dirty="0"/>
              <a:t> 4.9 in early cohorts and </a:t>
            </a:r>
            <a:r>
              <a:rPr lang="en-US" dirty="0" err="1"/>
              <a:t>aOR</a:t>
            </a:r>
            <a:r>
              <a:rPr lang="en-US" dirty="0"/>
              <a:t> 2.1 in recent)</a:t>
            </a:r>
          </a:p>
          <a:p>
            <a:pPr lvl="2"/>
            <a:r>
              <a:rPr lang="en-US" dirty="0"/>
              <a:t>Prior ventral repair linked to SSI (p=0.0010 and SSO (p=0.012)</a:t>
            </a:r>
          </a:p>
          <a:p>
            <a:endParaRPr lang="en-US" sz="1600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161B3D-2E1E-0785-7E78-4E1793D0A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49389"/>
            <a:ext cx="4277970" cy="405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112ED1F-D321-C485-6EFD-DD85D8AD2A36}"/>
              </a:ext>
            </a:extLst>
          </p:cNvPr>
          <p:cNvSpPr txBox="1"/>
          <p:nvPr/>
        </p:nvSpPr>
        <p:spPr>
          <a:xfrm>
            <a:off x="4380270" y="5384611"/>
            <a:ext cx="47637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Correlation between hernia size aperture and complication graded by modified </a:t>
            </a:r>
            <a:r>
              <a:rPr lang="en-US" sz="1000" dirty="0" err="1"/>
              <a:t>Clavien</a:t>
            </a:r>
            <a:r>
              <a:rPr lang="en-US" sz="1000" dirty="0"/>
              <a:t> score. </a:t>
            </a:r>
          </a:p>
          <a:p>
            <a:r>
              <a:rPr lang="en-US" sz="1000" dirty="0"/>
              <a:t>Patients where hernia size was recorded (</a:t>
            </a:r>
            <a:r>
              <a:rPr lang="en-US" sz="1000" i="1" dirty="0"/>
              <a:t>N</a:t>
            </a:r>
            <a:r>
              <a:rPr lang="en-US" sz="1000" dirty="0"/>
              <a:t> = 356). </a:t>
            </a:r>
            <a:r>
              <a:rPr lang="en-US" sz="1000" i="1" dirty="0"/>
              <a:t>p</a:t>
            </a:r>
            <a:r>
              <a:rPr lang="en-US" sz="1000" dirty="0"/>
              <a:t> &lt; 0.001. </a:t>
            </a:r>
          </a:p>
          <a:p>
            <a:r>
              <a:rPr lang="en-US" sz="1000" dirty="0"/>
              <a:t>1 = no complication, 2 = </a:t>
            </a:r>
            <a:r>
              <a:rPr lang="en-US" sz="1000" dirty="0" err="1"/>
              <a:t>Clavien</a:t>
            </a:r>
            <a:r>
              <a:rPr lang="en-US" sz="1000" dirty="0"/>
              <a:t> 1–3a, 3 = </a:t>
            </a:r>
            <a:r>
              <a:rPr lang="en-US" sz="1000" dirty="0" err="1"/>
              <a:t>Clavien</a:t>
            </a:r>
            <a:r>
              <a:rPr lang="en-US" sz="1000" dirty="0"/>
              <a:t> 3b, 4 = </a:t>
            </a:r>
            <a:r>
              <a:rPr lang="en-US" sz="1000" dirty="0" err="1"/>
              <a:t>Clavien</a:t>
            </a:r>
            <a:r>
              <a:rPr lang="en-US" sz="1000" dirty="0"/>
              <a:t> 4, 5 = </a:t>
            </a:r>
            <a:r>
              <a:rPr lang="en-US" sz="1000" dirty="0" err="1"/>
              <a:t>Clavien</a:t>
            </a:r>
            <a:r>
              <a:rPr lang="en-US" sz="1000"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07076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1701F-2E0B-682A-B589-0EEB755E4D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E1E49-0AF4-DC95-5A03-1F40848D04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200" dirty="0">
                <a:solidFill>
                  <a:srgbClr val="FFFF00"/>
                </a:solidFill>
              </a:rPr>
              <a:t>Hernia Factors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D64A1A-1A82-F160-2A2D-92AB02D12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165" y="1447801"/>
            <a:ext cx="3665125" cy="4643283"/>
          </a:xfrm>
        </p:spPr>
        <p:txBody>
          <a:bodyPr/>
          <a:lstStyle/>
          <a:p>
            <a:r>
              <a:rPr lang="en-US" b="1" dirty="0"/>
              <a:t>Prior mesh </a:t>
            </a:r>
          </a:p>
          <a:p>
            <a:pPr lvl="1"/>
            <a:r>
              <a:rPr lang="en-US" dirty="0"/>
              <a:t>increases 30-day complication and prior mesh infection increases SSI (p=0.004) [3,5]</a:t>
            </a:r>
          </a:p>
          <a:p>
            <a:r>
              <a:rPr lang="en-US" b="1" dirty="0"/>
              <a:t>Prior non-VHR abdominal surgery </a:t>
            </a:r>
          </a:p>
          <a:p>
            <a:pPr lvl="1"/>
            <a:r>
              <a:rPr lang="en-US" dirty="0"/>
              <a:t>increases SSI and SSO (p&lt;0.001) [5]</a:t>
            </a:r>
          </a:p>
          <a:p>
            <a:r>
              <a:rPr lang="en-US" b="1" dirty="0"/>
              <a:t>Wound class 3 or 4 </a:t>
            </a:r>
            <a:r>
              <a:rPr lang="en-US" dirty="0"/>
              <a:t>independently associated with complications (</a:t>
            </a:r>
            <a:r>
              <a:rPr lang="en-US" dirty="0" err="1"/>
              <a:t>aOR</a:t>
            </a:r>
            <a:r>
              <a:rPr lang="en-US" dirty="0"/>
              <a:t> 2.1 in early cohorts and </a:t>
            </a:r>
            <a:r>
              <a:rPr lang="en-US" dirty="0" err="1"/>
              <a:t>aOR</a:t>
            </a:r>
            <a:r>
              <a:rPr lang="en-US" dirty="0"/>
              <a:t> 1.8 in recent) [3-4]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6C5144-1CC6-F58C-AD72-E55FF7E351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9190"/>
            <a:ext cx="3980577" cy="5156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087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Yale Bariatric and Metabolic Surgery Seminar 3 1">
  <a:themeElements>
    <a:clrScheme name="YSM New Brand">
      <a:dk1>
        <a:srgbClr val="000000"/>
      </a:dk1>
      <a:lt1>
        <a:srgbClr val="FFFFFF"/>
      </a:lt1>
      <a:dk2>
        <a:srgbClr val="585858"/>
      </a:dk2>
      <a:lt2>
        <a:srgbClr val="C2C0C0"/>
      </a:lt2>
      <a:accent1>
        <a:srgbClr val="467FCC"/>
      </a:accent1>
      <a:accent2>
        <a:srgbClr val="55A51C"/>
      </a:accent2>
      <a:accent3>
        <a:srgbClr val="80CDE9"/>
      </a:accent3>
      <a:accent4>
        <a:srgbClr val="A098E4"/>
      </a:accent4>
      <a:accent5>
        <a:srgbClr val="F7941D"/>
      </a:accent5>
      <a:accent6>
        <a:srgbClr val="004DA4"/>
      </a:accent6>
      <a:hlink>
        <a:srgbClr val="467FCC"/>
      </a:hlink>
      <a:folHlink>
        <a:srgbClr val="C4DF9B"/>
      </a:folHlink>
    </a:clrScheme>
    <a:fontScheme name="2_New_Blue_YSM_2">
      <a:majorFont>
        <a:latin typeface="Georgia"/>
        <a:ea typeface="Gulim"/>
        <a:cs typeface="Gulim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ew_Blue_YSM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tent Slides">
  <a:themeElements>
    <a:clrScheme name="YSM New Brand">
      <a:dk1>
        <a:srgbClr val="000000"/>
      </a:dk1>
      <a:lt1>
        <a:srgbClr val="FFFFFF"/>
      </a:lt1>
      <a:dk2>
        <a:srgbClr val="585858"/>
      </a:dk2>
      <a:lt2>
        <a:srgbClr val="C2C0C0"/>
      </a:lt2>
      <a:accent1>
        <a:srgbClr val="467FCC"/>
      </a:accent1>
      <a:accent2>
        <a:srgbClr val="55A51C"/>
      </a:accent2>
      <a:accent3>
        <a:srgbClr val="80CDE9"/>
      </a:accent3>
      <a:accent4>
        <a:srgbClr val="A098E4"/>
      </a:accent4>
      <a:accent5>
        <a:srgbClr val="F7941D"/>
      </a:accent5>
      <a:accent6>
        <a:srgbClr val="004DA4"/>
      </a:accent6>
      <a:hlink>
        <a:srgbClr val="467FCC"/>
      </a:hlink>
      <a:folHlink>
        <a:srgbClr val="C4DF9B"/>
      </a:folHlink>
    </a:clrScheme>
    <a:fontScheme name="2_New_Blue_YSM_2">
      <a:majorFont>
        <a:latin typeface="Georgia"/>
        <a:ea typeface="Gulim"/>
        <a:cs typeface="Gulim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2_New_Blue_YSM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w_Blue_YSM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w_Blue_YSM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Yale Bariatric and Metabolic Surgery Seminar 3 1</Template>
  <TotalTime>17484</TotalTime>
  <Words>4180</Words>
  <Application>Microsoft Macintosh PowerPoint</Application>
  <PresentationFormat>On-screen Show (4:3)</PresentationFormat>
  <Paragraphs>399</Paragraphs>
  <Slides>21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Aptos</vt:lpstr>
      <vt:lpstr>Arial</vt:lpstr>
      <vt:lpstr>Calibri</vt:lpstr>
      <vt:lpstr>Georgia</vt:lpstr>
      <vt:lpstr>Lora</vt:lpstr>
      <vt:lpstr>Merriweather Sans</vt:lpstr>
      <vt:lpstr>Noto Sans</vt:lpstr>
      <vt:lpstr>Rubik</vt:lpstr>
      <vt:lpstr>Schibsted Grotesk</vt:lpstr>
      <vt:lpstr>Yale Bariatric and Metabolic Surgery Seminar 3 1</vt:lpstr>
      <vt:lpstr>Content Slides</vt:lpstr>
      <vt:lpstr>Predictors of Poor Outcomes In Ventral Hernia Repair  (Why your patient will be back)</vt:lpstr>
      <vt:lpstr>Disclosures</vt:lpstr>
      <vt:lpstr>Objectives</vt:lpstr>
      <vt:lpstr>Magnitude of the Problem</vt:lpstr>
      <vt:lpstr>What Causes Poor Outcomes?</vt:lpstr>
      <vt:lpstr>Patient Risk Factors</vt:lpstr>
      <vt:lpstr>Patient Risk Factors</vt:lpstr>
      <vt:lpstr>Hernia Risk Factors</vt:lpstr>
      <vt:lpstr>Hernia Factors</vt:lpstr>
      <vt:lpstr>Procedural Factors</vt:lpstr>
      <vt:lpstr>Risk Stratification: What Tools Do We Have?</vt:lpstr>
      <vt:lpstr>Ventral Hernia Working Group (VHWG)</vt:lpstr>
      <vt:lpstr>Ventral Hernia Risk Score (VHRS)</vt:lpstr>
      <vt:lpstr>Hernia Wound Risk Assessment Tool (HW-RAT)</vt:lpstr>
      <vt:lpstr>Carolinas Equation for Determining Associated Risks (CeDAR)</vt:lpstr>
      <vt:lpstr>PowerPoint Presentation</vt:lpstr>
      <vt:lpstr>What Factors We Know Matter</vt:lpstr>
      <vt:lpstr>Additionally</vt:lpstr>
      <vt:lpstr>Machine Learning</vt:lpstr>
      <vt:lpstr>Conclusions</vt:lpstr>
      <vt:lpstr>Thank you!</vt:lpstr>
    </vt:vector>
  </TitlesOfParts>
  <Company>Yale-New Haven Health System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Debunking the Myths of Bariatric Surgery</dc:title>
  <dc:creator>Ghiassi, Saber</dc:creator>
  <cp:lastModifiedBy>Zhou, Randal</cp:lastModifiedBy>
  <cp:revision>330</cp:revision>
  <dcterms:created xsi:type="dcterms:W3CDTF">2015-04-04T15:22:58Z</dcterms:created>
  <dcterms:modified xsi:type="dcterms:W3CDTF">2026-02-19T19:46:40Z</dcterms:modified>
</cp:coreProperties>
</file>