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1"/>
  </p:notesMasterIdLst>
  <p:sldIdLst>
    <p:sldId id="279" r:id="rId2"/>
    <p:sldId id="264" r:id="rId3"/>
    <p:sldId id="285" r:id="rId4"/>
    <p:sldId id="284" r:id="rId5"/>
    <p:sldId id="286" r:id="rId6"/>
    <p:sldId id="288" r:id="rId7"/>
    <p:sldId id="282" r:id="rId8"/>
    <p:sldId id="281" r:id="rId9"/>
    <p:sldId id="289" r:id="rId10"/>
    <p:sldId id="290" r:id="rId11"/>
    <p:sldId id="314" r:id="rId12"/>
    <p:sldId id="292" r:id="rId13"/>
    <p:sldId id="310" r:id="rId14"/>
    <p:sldId id="291" r:id="rId15"/>
    <p:sldId id="304" r:id="rId16"/>
    <p:sldId id="305" r:id="rId17"/>
    <p:sldId id="306" r:id="rId18"/>
    <p:sldId id="308" r:id="rId19"/>
    <p:sldId id="302" r:id="rId20"/>
    <p:sldId id="309" r:id="rId21"/>
    <p:sldId id="311" r:id="rId22"/>
    <p:sldId id="298" r:id="rId23"/>
    <p:sldId id="313" r:id="rId24"/>
    <p:sldId id="312" r:id="rId25"/>
    <p:sldId id="297" r:id="rId26"/>
    <p:sldId id="327" r:id="rId27"/>
    <p:sldId id="317" r:id="rId28"/>
    <p:sldId id="316" r:id="rId29"/>
    <p:sldId id="318" r:id="rId30"/>
    <p:sldId id="324" r:id="rId31"/>
    <p:sldId id="345" r:id="rId32"/>
    <p:sldId id="347" r:id="rId33"/>
    <p:sldId id="348" r:id="rId34"/>
    <p:sldId id="278" r:id="rId35"/>
    <p:sldId id="328" r:id="rId36"/>
    <p:sldId id="336" r:id="rId37"/>
    <p:sldId id="320" r:id="rId38"/>
    <p:sldId id="341" r:id="rId39"/>
    <p:sldId id="2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40" autoAdjust="0"/>
  </p:normalViewPr>
  <p:slideViewPr>
    <p:cSldViewPr>
      <p:cViewPr varScale="1">
        <p:scale>
          <a:sx n="85" d="100"/>
          <a:sy n="85" d="100"/>
        </p:scale>
        <p:origin x="1476" y="90"/>
      </p:cViewPr>
      <p:guideLst>
        <p:guide orient="horz" pos="2160"/>
        <p:guide pos="3840"/>
        <p:guide orient="horz" pos="3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9CD5-D962-4CE6-B084-B7B9F527C809}" type="datetimeFigureOut">
              <a:rPr lang="en-US" smtClean="0"/>
              <a:t>2/19/2026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2DFA-04F6-4713-86A1-47E953577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7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Images:</a:t>
            </a:r>
          </a:p>
          <a:p>
            <a:r>
              <a:rPr lang="en-US" dirty="0"/>
              <a:t>https://www.hhs.gov/sites/default/files/hhs-logo-2022.png</a:t>
            </a:r>
          </a:p>
          <a:p>
            <a:r>
              <a:rPr lang="en-US" dirty="0"/>
              <a:t>https://onemap.cdc.gov/Portal/sharing/rest/content/items/6b55227caecc4ad38dd67a0a447b52ca/data</a:t>
            </a:r>
          </a:p>
          <a:p>
            <a:r>
              <a:rPr lang="en-US" dirty="0"/>
              <a:t>https://upload.wikimedia.org/wikipedia/commons/b/ba/Agency_for_Healthcare_Research_and_Quality_Logo.png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0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Centers for Disease Control and Prevention. Surveys and Data Collection Systems. https://www.cdc.gov/nchs/surveys/index.html. Accessed January 1, 2026.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90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Centers for Disease Control and Prevention. Surveys and Data Collection Systems. https://www.cdc.gov/nchs/surveys/index.html. Accessed January 1, 2026.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Centers for Disease Control and Prevention. National Hospital Ambulatory Medical Care Survey. https://www.cdc.gov/nchs/nhamcs/about/index.html. Accessed December 20, 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53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Healthcare Cost and Utilization Project Fact Sheet. Healthcare Cost and Utilization Project (HCUP). March 2022. Agency for Healthcare Research and Quality, Rockville, MD. https://hcup-us.ahrq.gov/news/exhibit_booth/HCUPFactSheet.pdf. Accessed January 1, 2026.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the HCUP National Inpatient Sample (NIS) 2022. Healthcare Cost and Utilization Project (HCUP). November 2024. Agency for Healthcare Research and Quality, Rockville, MD. https://hcup-us.ahrq.gov/db/nation/nis/NISIntroduction2022.pdf. Accessed December 18, 2025.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61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Healthcare Cost and Utilization Project Fact Sheet. Healthcare Cost and Utilization Project (HCUP). March 2022. Agency for Healthcare Research and Quality, Rockville, MD. https://hcup-us.ahrq.gov/news/exhibit_booth/HCUPFactSheet.pdf. Accessed January 1, 2026.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the HCUP Nationwide Ambulatory Surgery Sample (NASS) 2022. Healthcare Cost and Utilization Project (HCUP). December 2024. Agency for Healthcare Research and Quality, Rockville, MD. https://hcup-us.ahrq.gov/db/nation/nass/NASSIntroduction2022.pdf. Accessed December 18, 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7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the HCUP National Inpatient Sample (NIS) 2022. Healthcare Cost and Utilization Project (HCUP). November 2024. Agency for Healthcare Research and Quality, Rockville, MD. https://hcup-us.ahrq.gov/db/nation/nis/NISIntroduction2022.pdf. Accessed December 18, 2025.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the HCUP Nationwide Ambulatory Surgery Sample (NASS) 2022. Healthcare Cost and Utilization Project (HCUP). December 2024. Agency for Healthcare Research and Quality, Rockville, MD. https://hcup-us.ahrq.gov/db/nation/nass/NASSIntroduction2022.pdf. Accessed December 18, 2025.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44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1CAC-C225-F32D-7E22-2B5DC4149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E530A-3BB6-39AE-0B03-A9EFD4C0F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BFC02-D686-35C2-A8D5-CB40DB178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Healthcare Cost and Utilization Project Fact Sheet. Healthcare Cost and Utilization Project (HCUP). March 2022. Agency for Healthcare Research and Quality, Rockville, MD. https://hcup-us.ahrq.gov/news/exhibit_booth/HCUPFactSheet.pdf. Accessed January 1, 2026.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Images:</a:t>
            </a:r>
          </a:p>
          <a:p>
            <a:r>
              <a:rPr lang="en-US" dirty="0"/>
              <a:t>https://hcup-us.ahrq.gov/news/exhibit_booth/HCUPFactSheet.pdf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85D55-17F0-353C-FCE8-9B704E6A5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23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 Data. ASC Industry Overview - June 2023. https://ascdata.com/wp-content/uploads/2023/06/ASC-Data-Industry-Overview-June-2023.pdf. Accessed January 1, 2026.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the HCUP Nationwide Ambulatory Surgery Sample (NASS) 2022. Healthcare Cost and Utilization Project (HCUP). December 2024. Agency for Healthcare Research and Quality, Rockville, MD. https://hcup-us.ahrq.gov/db/nation/nass/NASSIntroduction2022.pdf. Accessed December 18, 2025.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U.S. Department of Veterans Affairs. Veterans Health Administration - About VHA. https://www.va.gov/health/aboutvha.asp#:~:text=The%20VHA%20provides%20care%20at:%20*%20170,*%20Prosthetics%20*%20Urology%20*%20Vision%20care. Accessed January 19, 2026.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Holleran TJ, Napolitano MA, Sparks AD, Duncan JE, Garrett M, Brody FJ. Trends and outcomes of open, laparoscopic, and robotic inguinal hernia repair in the veterans affairs system. </a:t>
            </a:r>
            <a:r>
              <a:rPr lang="en-US" i="1" dirty="0">
                <a:effectLst/>
              </a:rPr>
              <a:t>Hernia</a:t>
            </a:r>
            <a:r>
              <a:rPr lang="en-US" dirty="0">
                <a:effectLst/>
              </a:rPr>
              <a:t>. 2022;26(3):889-899. doi:10.1007/s10029-021-02419-3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Massarweh NN, Kaji AH, Itani KMF. Practical guide to surgical data sets: veterans affairs surgical quality improvement program(Vasqip). </a:t>
            </a:r>
            <a:r>
              <a:rPr lang="en-US" i="1" dirty="0">
                <a:effectLst/>
              </a:rPr>
              <a:t>JAMA Surg</a:t>
            </a:r>
            <a:r>
              <a:rPr lang="en-US" dirty="0">
                <a:effectLst/>
              </a:rPr>
              <a:t>. 2018;153(8):768. doi:10.1001/jamasurg.2018.0504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Sehat AJ, Oliver JB, Yu Y, Kunac A, Anjaria DJ. Increasing volume but declining resident autonomy in laparoscopic inguinal hernia repair: an inverse relationship. </a:t>
            </a:r>
            <a:r>
              <a:rPr lang="en-US" i="1" dirty="0">
                <a:effectLst/>
              </a:rPr>
              <a:t>Surg Endosc</a:t>
            </a:r>
            <a:r>
              <a:rPr lang="en-US" dirty="0">
                <a:effectLst/>
              </a:rPr>
              <a:t>. 2023;37(4):3119-3126. doi:10.1007/s00464-022-09476-4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06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F68D9-9E97-B4BB-E201-910F421D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97E3D-4AC4-7403-EB17-BB234BB6F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987D0-35F4-0273-7E8F-46B84E9C0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0F7AB-DC4A-83D9-A5C7-5C3C40EB5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2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Frequencies by Diagnosis and Procedure Codes, NIS 2016-2023 with ICD-10-CM/PCS [Excel file]. Healthcare Cost and Utilization Project (HCUP). November 2024. Agency for Healthcare Research and Quality, Rockville, MD. Retrieved from https://hcup-us.ahrq.gov/db/nation/nis/nisdbdocumentation.jsp. Accessed December 31, 2025.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Frequencies by Diagnosis and Procedure Codes, NASS 2016-2022 [Excel file]. Healthcare Cost and Utilization Project (HCUP). December 2024. Agency for Healthcare Research and Quality, Rockville, MD. Retrieved from https://hcup-us.ahrq.gov/db/nation/nass/nassdbdocumentation.jsp. Accessed December 31, 2025.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22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1930-6CAB-BB7B-E368-8A0F35316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D61B1-5D3B-55A8-20D4-FBFAA038F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EF39D-5238-222F-D614-B7B6C389E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9C497-64CE-5E02-82BD-24F97E675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74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81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97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Sweden: 16,000 per 10.6million -&gt; USA 516,226</a:t>
            </a:r>
          </a:p>
          <a:p>
            <a:r>
              <a:rPr lang="en-US" dirty="0"/>
              <a:t>Danish: 12,000 per 6.02million -&gt; USA 681,728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Axman E, Nordin P, Modin M, de la Croix H. Assessing the validity and cover rate of the national Swedish hernia register. </a:t>
            </a:r>
            <a:r>
              <a:rPr lang="en-US" i="1" dirty="0">
                <a:effectLst/>
              </a:rPr>
              <a:t>Clin Epidemiol</a:t>
            </a:r>
            <a:r>
              <a:rPr lang="en-US" dirty="0">
                <a:effectLst/>
              </a:rPr>
              <a:t>. 2021;13:1129-1134. doi:10.2147/CLEP.S335765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Friis-Andersen H, Bisgaard T. The Danish inguinal hernia database. </a:t>
            </a:r>
            <a:r>
              <a:rPr lang="en-US" i="1" dirty="0">
                <a:effectLst/>
              </a:rPr>
              <a:t>Clin Epidemiol</a:t>
            </a:r>
            <a:r>
              <a:rPr lang="en-US" dirty="0">
                <a:effectLst/>
              </a:rPr>
              <a:t>. 2016;8:521-524. doi:10.2147/CLEP.S99512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Helgstrand F, Jorgensen LN. The Danish ventral hernia database – A valuable tool for quality assessment and research.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 Epidemiol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2016;8:719-723. https://doi.org/10.2147/CLEP.S99501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10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07F87-45C9-7998-D32E-D7E5CC0E8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1F02B-2AC9-11B0-99FD-3AD45EB1B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AD590-A1EA-9133-11BD-0FE6F29CE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Abdominal Core Health Quality Collaborative. About Us. https://achqc.org/faqs. Accessed January 19, 2026.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Abdominal Core Health Quality Collaborative. Membership. https://achqc.org/faqs/membership. Accessed January 19, 2026.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C156C-6D22-FDD2-DA0E-0BE7C63F6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82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Hider AM, Howard R. Improving transparency—FDA guidance on hernia mesh labeling. </a:t>
            </a:r>
            <a:r>
              <a:rPr lang="en-US" i="1" dirty="0">
                <a:effectLst/>
              </a:rPr>
              <a:t>JAMA Surg</a:t>
            </a:r>
            <a:r>
              <a:rPr lang="en-US" dirty="0">
                <a:effectLst/>
              </a:rPr>
              <a:t>. 2025;160(12):1297. doi:10.1001/jamasurg.2025.4192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1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https://www.fda.gov/medical-devices/implants-and-prosthetics/surgical-mesh-used-hernia-repair</a:t>
            </a:r>
          </a:p>
          <a:p>
            <a:r>
              <a:rPr lang="en-US" dirty="0"/>
              <a:t>https://www.sages.org/publications/patient-information/inguinal-hernia-repair-surgery-patient-information-from-sages/</a:t>
            </a:r>
          </a:p>
          <a:p>
            <a:endParaRPr lang="en-US" dirty="0"/>
          </a:p>
          <a:p>
            <a:r>
              <a:rPr lang="en-US" dirty="0"/>
              <a:t>Images:</a:t>
            </a:r>
          </a:p>
          <a:p>
            <a:r>
              <a:rPr lang="en-US" dirty="0"/>
              <a:t>https://encrypted-tbn0.gstatic.com/images?q=tbn:ANd9GcQxI7nbSbR5HfmkM9OV3hDAkpKH1kIlU3SSqQ&amp;s</a:t>
            </a:r>
          </a:p>
          <a:p>
            <a:r>
              <a:rPr lang="en-US" dirty="0"/>
              <a:t>https://logos-world.net/wp-content/uploads/2022/02/FDA-Logo.png</a:t>
            </a:r>
          </a:p>
          <a:p>
            <a:r>
              <a:rPr lang="en-US" dirty="0"/>
              <a:t>https://www.edigitalagency.com.au/wp-content/uploads/new-ChatGPT-logo-black-png-large-size.png</a:t>
            </a:r>
          </a:p>
          <a:p>
            <a:r>
              <a:rPr lang="en-US" dirty="0"/>
              <a:t>https://www.openevidence.com/open-evidence-logo.jpg</a:t>
            </a:r>
          </a:p>
          <a:p>
            <a:r>
              <a:rPr lang="en-US" dirty="0"/>
              <a:t>https://i.ytimg.com/vi/YpKdPDHm1VY/maxresdefault.jpg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7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aseline="0" dirty="0"/>
              <a:t>Images:</a:t>
            </a:r>
          </a:p>
          <a:p>
            <a:r>
              <a:rPr lang="en-US" sz="800" baseline="0" dirty="0"/>
              <a:t>https://www.google.com/search?sa=X&amp;sca_esv=6cd0ff9fcc6c64b6&amp;rlz=1C1GCCJ_enUS1169US1169&amp;udm=2&amp;q=down+a+rabbit+hole&amp;stick=H4sIAAAAAAAAAFvEKpSSX56nkKhQlJiUlFmikJGfkwoAFV3E4BUAAAA&amp;source=univ&amp;ved=2ahUKEwilr8GvkomSAxUANNAFHc7bIHoQrNwCegQIbRAA&amp;biw=1920&amp;bih=911&amp;dpr=1&amp;aic=0#sv=CAMSVhoyKhBlLUYteHBqVUhVQTFFOTVNMg5GLXhwalVIVUExRTk1TToOMzNTTlJhVFlNVG5HME0gBCocCgZtb3NhaWMSEGUtRi14cGpVSFVBMUU5NU0YADABGAcg8Ny-1gcwAkoKCAEQAhgCIAIo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9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80C18-EA35-29EA-7FFA-11D3906A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610BC-52B3-E588-7FFE-E0B997854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8B214-D184-0658-9250-B9A07DEF5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Rutkow IM. Demographic and socioeconomic aspects of hernia repair in the United States in 2003.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 Clinics of North America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2003;83(5):1045-1051. doi:10.1016/S0039-6109(03)00132-4</a:t>
            </a:r>
          </a:p>
          <a:p>
            <a:endParaRPr lang="en-US" sz="500" dirty="0"/>
          </a:p>
          <a:p>
            <a:r>
              <a:rPr lang="en-US" sz="500" dirty="0"/>
              <a:t>Images:</a:t>
            </a:r>
          </a:p>
          <a:p>
            <a:r>
              <a:rPr lang="en-US" sz="500" dirty="0"/>
              <a:t>https://www.google.com/search?sa=X&amp;sca_esv=6cd0ff9fcc6c64b6&amp;rlz=1C1GCCJ_enUS1169US1169&amp;udm=2&amp;q=down+a+rabbit+hole&amp;stick=H4sIAAAAAAAAAFvEKpSSX56nkKhQlJiUlFmikJGfkwoAFV3E4BUAAAA&amp;source=univ&amp;ved=2ahUKEwilr8GvkomSAxUANNAFHc7bIHoQrNwCegQIbRAA&amp;biw=1920&amp;bih=911&amp;dpr=1&amp;aic=0#sv=CAMSVhoyKhBlLUYteHBqVUhVQTFFOTVNMg5GLXhwalVIVUExRTk1TToOMzNTTlJhVFlNVG5HME0gBCocCgZtb3NhaWMSEGUtRi14cGpVSFVBMUU5NU0YADABGAcg8Ny-1gcwAkoKCAEQAhgCIAIoA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6F9B9-E8BD-6540-4906-449055475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5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Rutkow IM. Demographic and socioeconomic aspects of hernia repair in the United States in 2003.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 Clinics of North America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2003;83(5):1045-1051. doi:10.1016/S0039-6109(03)00132-4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2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Rutkow IM. Demographic and socioeconomic aspects of hernia repair in the United States in 2003.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 Clinics of North America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2003;83(5):1045-1051. doi:10.1016/S0039-6109(03)00132-4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6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Rutkow IM. Demographic and socioeconomic aspects of hernia repair in the United States in 2003.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 Clinics of North America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2003;83(5):1045-1051. doi:10.1016/S0039-6109(03)00132-4</a:t>
            </a:r>
          </a:p>
          <a:p>
            <a:endParaRPr lang="en-US" dirty="0"/>
          </a:p>
          <a:p>
            <a:r>
              <a:rPr lang="en-US" dirty="0"/>
              <a:t>https://scholar.google.com/scholar?cites=8960325677359854239&amp;as_sdt=5,36&amp;sciodt=0,36&amp;hl=en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1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Madion, M., Goldblatt, M.I., Gould, J.C.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Ten-year trends in minimally invasive hernia repair: a NSQIP database review.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 Endosc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7200–7208 (2021). https://doi.org/10.1007/s00464-020-08217-9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 Data. ASC Industry Overview - June 2023. https://ascdata.com/wp-content/uploads/2023/06/ASC-Data-Industry-Overview-June-2023.pdf. Accessed January 1,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1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4" y="2862944"/>
            <a:ext cx="3237801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52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56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905001" cy="2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8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365125"/>
            <a:ext cx="121888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8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5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36" y="2438400"/>
            <a:ext cx="6016764" cy="1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601200" y="4648200"/>
            <a:ext cx="2590801" cy="2209800"/>
            <a:chOff x="9601200" y="4648200"/>
            <a:chExt cx="2590801" cy="22098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35" b="19355"/>
            <a:stretch/>
          </p:blipFill>
          <p:spPr>
            <a:xfrm>
              <a:off x="10058401" y="4953000"/>
              <a:ext cx="2133600" cy="1905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9601200" y="4648200"/>
              <a:ext cx="2590800" cy="2209800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34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7" r:id="rId2"/>
    <p:sldLayoutId id="214748370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451" y="914400"/>
            <a:ext cx="11085097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Incidence of inguinal hernia repair in the United States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450" y="2971800"/>
            <a:ext cx="7523749" cy="2184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Erika M. Schmidt, MD</a:t>
            </a:r>
          </a:p>
          <a:p>
            <a:r>
              <a:rPr lang="en-US" dirty="0"/>
              <a:t>Kimberly P. Woo, MD</a:t>
            </a:r>
          </a:p>
          <a:p>
            <a:r>
              <a:rPr lang="en-US" dirty="0"/>
              <a:t>Benjamin T. Miller, MD</a:t>
            </a:r>
          </a:p>
          <a:p>
            <a:endParaRPr lang="en-US" dirty="0"/>
          </a:p>
          <a:p>
            <a:r>
              <a:rPr lang="en-US" sz="2600" dirty="0"/>
              <a:t>Center for Abdominal Core Health, Cleveland Clinic Foundation Cleveland, OH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0" y="5486400"/>
            <a:ext cx="313199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316FF-19E2-77B7-E730-ABDB6165A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1439-BFD4-3B70-5336-E2A094A2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Since 2003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07C77-3DC5-8528-559D-57DC61AB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828800"/>
            <a:ext cx="11466576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Evolution of national databases for case tracking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Watchful waiting for asymptomatic cases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MIS utilization: 37.8% of repairs (2017 NSQIP)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Ambulatory surgery center (ASC) expansion: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~12,300 ASCs in the United States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$45.6 billion market</a:t>
            </a:r>
          </a:p>
        </p:txBody>
      </p:sp>
    </p:spTree>
    <p:extLst>
      <p:ext uri="{BB962C8B-B14F-4D97-AF65-F5344CB8AC3E}">
        <p14:creationId xmlns:p14="http://schemas.microsoft.com/office/powerpoint/2010/main" val="41870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88223-FBC4-479F-0AD6-2A36783E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882" y="1828800"/>
            <a:ext cx="4348235" cy="438812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33DE2B-5242-457A-3812-EF1756E3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 yet</a:t>
            </a:r>
          </a:p>
        </p:txBody>
      </p:sp>
    </p:spTree>
    <p:extLst>
      <p:ext uri="{BB962C8B-B14F-4D97-AF65-F5344CB8AC3E}">
        <p14:creationId xmlns:p14="http://schemas.microsoft.com/office/powerpoint/2010/main" val="206118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CEFDE-5B96-1FC9-B388-A9298817A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C357-692A-BAB4-EF8B-E1492FF8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 to an updated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8447-993F-293C-43AF-64033222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Gaps in outpatient data collection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Variability in states included and data shared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Exclusion of freestanding and federal centers </a:t>
            </a:r>
          </a:p>
        </p:txBody>
      </p:sp>
    </p:spTree>
    <p:extLst>
      <p:ext uri="{BB962C8B-B14F-4D97-AF65-F5344CB8AC3E}">
        <p14:creationId xmlns:p14="http://schemas.microsoft.com/office/powerpoint/2010/main" val="331512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655A0-17E9-0EE2-D226-E2EDACDDF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0BC4-C06F-446B-1A1F-C8915BF7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 to an updated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9FDE-1FFB-FC10-7369-8F9B422B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800" b="1" dirty="0">
                <a:solidFill>
                  <a:schemeClr val="accent1"/>
                </a:solidFill>
              </a:rPr>
              <a:t>Gaps in outpatient data collection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Variability in states included and data shared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Exclusion of freestanding and federal centers </a:t>
            </a:r>
          </a:p>
        </p:txBody>
      </p:sp>
    </p:spTree>
    <p:extLst>
      <p:ext uri="{BB962C8B-B14F-4D97-AF65-F5344CB8AC3E}">
        <p14:creationId xmlns:p14="http://schemas.microsoft.com/office/powerpoint/2010/main" val="33872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E3B50-BA72-70B0-F102-EA84921E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D71E81-6EB4-E0B1-4F46-2E268D346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745" y="2073342"/>
            <a:ext cx="2665992" cy="2711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BEDD34-F413-10E5-BA87-F660DF840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946" y="233716"/>
            <a:ext cx="2286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78CF1-C2E6-F991-3F93-CFB229EB2B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b="13461"/>
          <a:stretch>
            <a:fillRect/>
          </a:stretch>
        </p:blipFill>
        <p:spPr>
          <a:xfrm>
            <a:off x="7122885" y="3428999"/>
            <a:ext cx="3946123" cy="3429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963992-A8BF-4764-C037-2EAE47DEFD85}"/>
              </a:ext>
            </a:extLst>
          </p:cNvPr>
          <p:cNvSpPr txBox="1"/>
          <p:nvPr/>
        </p:nvSpPr>
        <p:spPr>
          <a:xfrm>
            <a:off x="6390410" y="2583680"/>
            <a:ext cx="541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National Center for Health Statistics 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(NCHS)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AE83C-C8E7-8C0C-3EC2-E6FCFBD71D32}"/>
              </a:ext>
            </a:extLst>
          </p:cNvPr>
          <p:cNvSpPr txBox="1"/>
          <p:nvPr/>
        </p:nvSpPr>
        <p:spPr>
          <a:xfrm>
            <a:off x="6390409" y="5853078"/>
            <a:ext cx="541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Healthcare Cost and Utilization Project 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(HCUP)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EB0C5A5C-FB11-E67D-6AD0-988857A71816}"/>
              </a:ext>
            </a:extLst>
          </p:cNvPr>
          <p:cNvSpPr/>
          <p:nvPr/>
        </p:nvSpPr>
        <p:spPr>
          <a:xfrm>
            <a:off x="1573556" y="1113406"/>
            <a:ext cx="4233578" cy="803596"/>
          </a:xfrm>
          <a:prstGeom prst="bentArrow">
            <a:avLst>
              <a:gd name="adj1" fmla="val 25000"/>
              <a:gd name="adj2" fmla="val 2674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2B7E85A6-3D9D-0B94-59A7-E2B222606A45}"/>
              </a:ext>
            </a:extLst>
          </p:cNvPr>
          <p:cNvSpPr/>
          <p:nvPr/>
        </p:nvSpPr>
        <p:spPr>
          <a:xfrm flipV="1">
            <a:off x="1573556" y="4850360"/>
            <a:ext cx="4233579" cy="803596"/>
          </a:xfrm>
          <a:prstGeom prst="bentArrow">
            <a:avLst>
              <a:gd name="adj1" fmla="val 25000"/>
              <a:gd name="adj2" fmla="val 2674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BBC93A-7533-4E41-F1CF-CDF49EA0446B}"/>
              </a:ext>
            </a:extLst>
          </p:cNvPr>
          <p:cNvSpPr txBox="1"/>
          <p:nvPr/>
        </p:nvSpPr>
        <p:spPr>
          <a:xfrm>
            <a:off x="1799897" y="4888436"/>
            <a:ext cx="382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Encounter-level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3E375-6A47-F4A6-F355-244BBF495EFC}"/>
              </a:ext>
            </a:extLst>
          </p:cNvPr>
          <p:cNvSpPr txBox="1"/>
          <p:nvPr/>
        </p:nvSpPr>
        <p:spPr>
          <a:xfrm>
            <a:off x="1799897" y="1521743"/>
            <a:ext cx="382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Population-level trends</a:t>
            </a:r>
          </a:p>
        </p:txBody>
      </p:sp>
    </p:spTree>
    <p:extLst>
      <p:ext uri="{BB962C8B-B14F-4D97-AF65-F5344CB8AC3E}">
        <p14:creationId xmlns:p14="http://schemas.microsoft.com/office/powerpoint/2010/main" val="170248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41AAD-D759-95CD-9B7B-7795FC52B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BB434DA-BBBD-AB44-2B0A-0FF6A4183739}"/>
              </a:ext>
            </a:extLst>
          </p:cNvPr>
          <p:cNvGrpSpPr/>
          <p:nvPr/>
        </p:nvGrpSpPr>
        <p:grpSpPr>
          <a:xfrm>
            <a:off x="359666" y="3429000"/>
            <a:ext cx="11472668" cy="577969"/>
            <a:chOff x="214884" y="3429001"/>
            <a:chExt cx="11769848" cy="577969"/>
          </a:xfrm>
          <a:noFill/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E073BD4-86EE-AC9F-D612-E7A95D3A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12990" y="-2001058"/>
              <a:ext cx="362972" cy="11223089"/>
            </a:xfrm>
            <a:prstGeom prst="rect">
              <a:avLst/>
            </a:prstGeom>
            <a:grp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F3A6DB-11FA-BE53-C3A6-0E6D65F9731B}"/>
                </a:ext>
              </a:extLst>
            </p:cNvPr>
            <p:cNvSpPr txBox="1"/>
            <p:nvPr/>
          </p:nvSpPr>
          <p:spPr>
            <a:xfrm>
              <a:off x="214884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8D3AED-739A-71FD-F03F-8EAEE49C23C3}"/>
                </a:ext>
              </a:extLst>
            </p:cNvPr>
            <p:cNvSpPr txBox="1"/>
            <p:nvPr/>
          </p:nvSpPr>
          <p:spPr>
            <a:xfrm>
              <a:off x="1793748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1970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2B2785-F81A-ACF8-A108-83CF6192E700}"/>
                </a:ext>
              </a:extLst>
            </p:cNvPr>
            <p:cNvSpPr txBox="1"/>
            <p:nvPr/>
          </p:nvSpPr>
          <p:spPr>
            <a:xfrm>
              <a:off x="3372612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FB857C-0A62-15BE-4412-05A7D8AEBFC5}"/>
                </a:ext>
              </a:extLst>
            </p:cNvPr>
            <p:cNvSpPr txBox="1"/>
            <p:nvPr/>
          </p:nvSpPr>
          <p:spPr>
            <a:xfrm>
              <a:off x="496062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1990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315127-8386-BCE1-AAEF-BE927DA8057B}"/>
                </a:ext>
              </a:extLst>
            </p:cNvPr>
            <p:cNvSpPr txBox="1"/>
            <p:nvPr/>
          </p:nvSpPr>
          <p:spPr>
            <a:xfrm>
              <a:off x="654101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8009CE-2B48-8E98-F49D-F53725C657AC}"/>
                </a:ext>
              </a:extLst>
            </p:cNvPr>
            <p:cNvSpPr txBox="1"/>
            <p:nvPr/>
          </p:nvSpPr>
          <p:spPr>
            <a:xfrm>
              <a:off x="812140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9B2BBD-AAA7-8245-B5EE-DCFAED85CCA8}"/>
                </a:ext>
              </a:extLst>
            </p:cNvPr>
            <p:cNvSpPr txBox="1"/>
            <p:nvPr/>
          </p:nvSpPr>
          <p:spPr>
            <a:xfrm>
              <a:off x="970788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6DED49-125B-FC30-2A7E-0FE3FF80CB93}"/>
                </a:ext>
              </a:extLst>
            </p:cNvPr>
            <p:cNvSpPr txBox="1"/>
            <p:nvPr/>
          </p:nvSpPr>
          <p:spPr>
            <a:xfrm>
              <a:off x="1129436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2030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B2BEC1A-1766-0A5B-0BB2-947354EDFD40}"/>
              </a:ext>
            </a:extLst>
          </p:cNvPr>
          <p:cNvSpPr txBox="1"/>
          <p:nvPr/>
        </p:nvSpPr>
        <p:spPr>
          <a:xfrm>
            <a:off x="5586807" y="419765"/>
            <a:ext cx="100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CDC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126CD2-8DB5-D6A8-9848-B09702BCC63C}"/>
              </a:ext>
            </a:extLst>
          </p:cNvPr>
          <p:cNvSpPr txBox="1"/>
          <p:nvPr/>
        </p:nvSpPr>
        <p:spPr>
          <a:xfrm>
            <a:off x="1444197" y="2586489"/>
            <a:ext cx="7014003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(1965 – 2010)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9005BB-6D97-D3A0-E127-565DF10C54DF}"/>
              </a:ext>
            </a:extLst>
          </p:cNvPr>
          <p:cNvSpPr txBox="1"/>
          <p:nvPr/>
        </p:nvSpPr>
        <p:spPr>
          <a:xfrm>
            <a:off x="5915993" y="1958977"/>
            <a:ext cx="349619" cy="52120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FEF7DD-CDF4-EC38-2C09-E930C6B4FEF9}"/>
              </a:ext>
            </a:extLst>
          </p:cNvPr>
          <p:cNvSpPr txBox="1"/>
          <p:nvPr/>
        </p:nvSpPr>
        <p:spPr>
          <a:xfrm>
            <a:off x="7778321" y="1958976"/>
            <a:ext cx="192197" cy="52120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29A7BC-6328-D11F-1F32-545506E20C07}"/>
              </a:ext>
            </a:extLst>
          </p:cNvPr>
          <p:cNvSpPr txBox="1"/>
          <p:nvPr/>
        </p:nvSpPr>
        <p:spPr>
          <a:xfrm>
            <a:off x="8228239" y="1958976"/>
            <a:ext cx="140215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NHAMCS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(2009 – 2018)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2CBABB-4E79-4A4E-F807-3825C0A24B8A}"/>
              </a:ext>
            </a:extLst>
          </p:cNvPr>
          <p:cNvSpPr txBox="1"/>
          <p:nvPr/>
        </p:nvSpPr>
        <p:spPr>
          <a:xfrm>
            <a:off x="5915993" y="1435756"/>
            <a:ext cx="20545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NSAS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(1994 – 1996, 2006)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EC14B5-88B0-3B13-E246-901F10581597}"/>
              </a:ext>
            </a:extLst>
          </p:cNvPr>
          <p:cNvCxnSpPr>
            <a:cxnSpLocks/>
          </p:cNvCxnSpPr>
          <p:nvPr/>
        </p:nvCxnSpPr>
        <p:spPr>
          <a:xfrm>
            <a:off x="5915993" y="1435756"/>
            <a:ext cx="0" cy="523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868897-63AD-D3FD-0B88-E4000FDA74A0}"/>
              </a:ext>
            </a:extLst>
          </p:cNvPr>
          <p:cNvCxnSpPr>
            <a:cxnSpLocks/>
          </p:cNvCxnSpPr>
          <p:nvPr/>
        </p:nvCxnSpPr>
        <p:spPr>
          <a:xfrm>
            <a:off x="7970518" y="1435756"/>
            <a:ext cx="0" cy="523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BED0CA1-438D-30CF-8273-56C47ABD167E}"/>
              </a:ext>
            </a:extLst>
          </p:cNvPr>
          <p:cNvSpPr txBox="1"/>
          <p:nvPr/>
        </p:nvSpPr>
        <p:spPr>
          <a:xfrm>
            <a:off x="10185853" y="530316"/>
            <a:ext cx="149327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Inpatient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Outpatient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E3825E-815A-E666-217C-5EDE809E23DA}"/>
              </a:ext>
            </a:extLst>
          </p:cNvPr>
          <p:cNvSpPr/>
          <p:nvPr/>
        </p:nvSpPr>
        <p:spPr>
          <a:xfrm>
            <a:off x="10190646" y="574935"/>
            <a:ext cx="190532" cy="18302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F130997-ABF1-DFF7-D40F-800B98608E94}"/>
              </a:ext>
            </a:extLst>
          </p:cNvPr>
          <p:cNvSpPr/>
          <p:nvPr/>
        </p:nvSpPr>
        <p:spPr>
          <a:xfrm>
            <a:off x="10190646" y="814351"/>
            <a:ext cx="190532" cy="1830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0D069-F6A3-0454-8035-22E7E18D1A78}"/>
              </a:ext>
            </a:extLst>
          </p:cNvPr>
          <p:cNvSpPr txBox="1"/>
          <p:nvPr/>
        </p:nvSpPr>
        <p:spPr>
          <a:xfrm>
            <a:off x="620946" y="4499243"/>
            <a:ext cx="10939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Inpatient: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National Hospital Discharge Survey (NHDS)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National Hospital Care Survey (NHCS)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Inpatient admissions, emergency department visits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46300-6D7E-BA37-3FC9-7B2C99787842}"/>
              </a:ext>
            </a:extLst>
          </p:cNvPr>
          <p:cNvSpPr txBox="1"/>
          <p:nvPr/>
        </p:nvSpPr>
        <p:spPr>
          <a:xfrm>
            <a:off x="8458200" y="2586489"/>
            <a:ext cx="2438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(2011 – present)</a:t>
            </a:r>
          </a:p>
        </p:txBody>
      </p:sp>
    </p:spTree>
    <p:extLst>
      <p:ext uri="{BB962C8B-B14F-4D97-AF65-F5344CB8AC3E}">
        <p14:creationId xmlns:p14="http://schemas.microsoft.com/office/powerpoint/2010/main" val="199804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1CBD5-3BC3-41BF-5422-7348022CE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E2C6AEB-21E4-31E5-156E-D4F42E6B91E3}"/>
              </a:ext>
            </a:extLst>
          </p:cNvPr>
          <p:cNvGrpSpPr/>
          <p:nvPr/>
        </p:nvGrpSpPr>
        <p:grpSpPr>
          <a:xfrm>
            <a:off x="359666" y="3429000"/>
            <a:ext cx="11472668" cy="577969"/>
            <a:chOff x="214884" y="3429001"/>
            <a:chExt cx="11769848" cy="577969"/>
          </a:xfrm>
          <a:noFill/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D9921-C85B-A145-923D-72EA753A1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12990" y="-2001058"/>
              <a:ext cx="362972" cy="11223089"/>
            </a:xfrm>
            <a:prstGeom prst="rect">
              <a:avLst/>
            </a:prstGeom>
            <a:grp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11863A-6F90-3F7E-82F7-F99685F2EF31}"/>
                </a:ext>
              </a:extLst>
            </p:cNvPr>
            <p:cNvSpPr txBox="1"/>
            <p:nvPr/>
          </p:nvSpPr>
          <p:spPr>
            <a:xfrm>
              <a:off x="214884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9A8E89-FDD2-3532-F3AA-BF11CCE3474F}"/>
                </a:ext>
              </a:extLst>
            </p:cNvPr>
            <p:cNvSpPr txBox="1"/>
            <p:nvPr/>
          </p:nvSpPr>
          <p:spPr>
            <a:xfrm>
              <a:off x="1793748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1970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0A5A70-B66E-5232-674D-F98EF23877F7}"/>
                </a:ext>
              </a:extLst>
            </p:cNvPr>
            <p:cNvSpPr txBox="1"/>
            <p:nvPr/>
          </p:nvSpPr>
          <p:spPr>
            <a:xfrm>
              <a:off x="3372612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F504BF-2C5F-3DC9-E4DA-F59EE5C7EC1F}"/>
                </a:ext>
              </a:extLst>
            </p:cNvPr>
            <p:cNvSpPr txBox="1"/>
            <p:nvPr/>
          </p:nvSpPr>
          <p:spPr>
            <a:xfrm>
              <a:off x="496062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1990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859D23-F21D-3CB1-F489-9BDB76AC5838}"/>
                </a:ext>
              </a:extLst>
            </p:cNvPr>
            <p:cNvSpPr txBox="1"/>
            <p:nvPr/>
          </p:nvSpPr>
          <p:spPr>
            <a:xfrm>
              <a:off x="654101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A8634E-AE86-1E73-F007-2F30078DEEAD}"/>
                </a:ext>
              </a:extLst>
            </p:cNvPr>
            <p:cNvSpPr txBox="1"/>
            <p:nvPr/>
          </p:nvSpPr>
          <p:spPr>
            <a:xfrm>
              <a:off x="812140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0B599E-B65B-8C32-9BCE-E04E4612EF40}"/>
                </a:ext>
              </a:extLst>
            </p:cNvPr>
            <p:cNvSpPr txBox="1"/>
            <p:nvPr/>
          </p:nvSpPr>
          <p:spPr>
            <a:xfrm>
              <a:off x="970788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CBFA8F-B005-885E-E698-BFFB3CACD30B}"/>
                </a:ext>
              </a:extLst>
            </p:cNvPr>
            <p:cNvSpPr txBox="1"/>
            <p:nvPr/>
          </p:nvSpPr>
          <p:spPr>
            <a:xfrm>
              <a:off x="1129436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2030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18D7F5E-7765-A0AB-2B05-331878489EA7}"/>
              </a:ext>
            </a:extLst>
          </p:cNvPr>
          <p:cNvSpPr txBox="1"/>
          <p:nvPr/>
        </p:nvSpPr>
        <p:spPr>
          <a:xfrm>
            <a:off x="5586807" y="419765"/>
            <a:ext cx="100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CDC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1D77DC-2F74-D881-1C8A-11ECC237354C}"/>
              </a:ext>
            </a:extLst>
          </p:cNvPr>
          <p:cNvSpPr txBox="1"/>
          <p:nvPr/>
        </p:nvSpPr>
        <p:spPr>
          <a:xfrm>
            <a:off x="5915993" y="1958977"/>
            <a:ext cx="349619" cy="52120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B1EEDF-D257-0B57-943A-1BB1BCF5286A}"/>
              </a:ext>
            </a:extLst>
          </p:cNvPr>
          <p:cNvSpPr txBox="1"/>
          <p:nvPr/>
        </p:nvSpPr>
        <p:spPr>
          <a:xfrm>
            <a:off x="7778321" y="1958976"/>
            <a:ext cx="192197" cy="52120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0F071A-3BF4-FA06-E6DD-3116296D07CA}"/>
              </a:ext>
            </a:extLst>
          </p:cNvPr>
          <p:cNvSpPr txBox="1"/>
          <p:nvPr/>
        </p:nvSpPr>
        <p:spPr>
          <a:xfrm>
            <a:off x="8228239" y="1958976"/>
            <a:ext cx="140215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NHAMCS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(2009 – 2018)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0B1B40-D8D1-7C67-2B47-39B2DAE62180}"/>
              </a:ext>
            </a:extLst>
          </p:cNvPr>
          <p:cNvSpPr txBox="1"/>
          <p:nvPr/>
        </p:nvSpPr>
        <p:spPr>
          <a:xfrm>
            <a:off x="5915993" y="1435756"/>
            <a:ext cx="20545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NSAS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(1994 – 1996, 2006)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FF1CAFC-03DE-395A-FDB4-2D7442E4431F}"/>
              </a:ext>
            </a:extLst>
          </p:cNvPr>
          <p:cNvCxnSpPr>
            <a:cxnSpLocks/>
          </p:cNvCxnSpPr>
          <p:nvPr/>
        </p:nvCxnSpPr>
        <p:spPr>
          <a:xfrm>
            <a:off x="5915993" y="1435756"/>
            <a:ext cx="0" cy="523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55D369-F7BE-C233-4F60-579C79EEECFF}"/>
              </a:ext>
            </a:extLst>
          </p:cNvPr>
          <p:cNvCxnSpPr>
            <a:cxnSpLocks/>
          </p:cNvCxnSpPr>
          <p:nvPr/>
        </p:nvCxnSpPr>
        <p:spPr>
          <a:xfrm>
            <a:off x="7970518" y="1435756"/>
            <a:ext cx="0" cy="523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A1C93FB-19C8-3A8A-6CA2-309672F9E359}"/>
              </a:ext>
            </a:extLst>
          </p:cNvPr>
          <p:cNvSpPr txBox="1"/>
          <p:nvPr/>
        </p:nvSpPr>
        <p:spPr>
          <a:xfrm>
            <a:off x="10185853" y="530316"/>
            <a:ext cx="149327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Inpatient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Outpatient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582D923-76AE-870C-53BE-F3FA8FDAA4A9}"/>
              </a:ext>
            </a:extLst>
          </p:cNvPr>
          <p:cNvSpPr/>
          <p:nvPr/>
        </p:nvSpPr>
        <p:spPr>
          <a:xfrm>
            <a:off x="10190646" y="574935"/>
            <a:ext cx="190532" cy="18302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3039BA-9DFB-431E-7D63-CAD81D3D434B}"/>
              </a:ext>
            </a:extLst>
          </p:cNvPr>
          <p:cNvSpPr/>
          <p:nvPr/>
        </p:nvSpPr>
        <p:spPr>
          <a:xfrm>
            <a:off x="10190646" y="814351"/>
            <a:ext cx="190532" cy="1830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3A3D4-C4D5-1EE4-CD0F-143E028EB479}"/>
              </a:ext>
            </a:extLst>
          </p:cNvPr>
          <p:cNvSpPr txBox="1"/>
          <p:nvPr/>
        </p:nvSpPr>
        <p:spPr>
          <a:xfrm>
            <a:off x="620946" y="4499243"/>
            <a:ext cx="10939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Outpatient: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National Survey of Ambulatory Surgery (NSAS)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National Hospital Ambulatory Medical Care Survey (NHAMCS)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Hospital-affiliated ASCs (2009-2018), freestanding ASCs (2010-2012)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80164-CD7B-D6D3-F228-30BFB230A511}"/>
              </a:ext>
            </a:extLst>
          </p:cNvPr>
          <p:cNvSpPr txBox="1"/>
          <p:nvPr/>
        </p:nvSpPr>
        <p:spPr>
          <a:xfrm>
            <a:off x="1444197" y="2586489"/>
            <a:ext cx="7014003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(1965 – 2010)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C9E83-5DD5-8C9F-FC41-3783BA420AC2}"/>
              </a:ext>
            </a:extLst>
          </p:cNvPr>
          <p:cNvSpPr txBox="1"/>
          <p:nvPr/>
        </p:nvSpPr>
        <p:spPr>
          <a:xfrm>
            <a:off x="8458200" y="2586489"/>
            <a:ext cx="2438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(2011 – present)</a:t>
            </a:r>
          </a:p>
        </p:txBody>
      </p:sp>
    </p:spTree>
    <p:extLst>
      <p:ext uri="{BB962C8B-B14F-4D97-AF65-F5344CB8AC3E}">
        <p14:creationId xmlns:p14="http://schemas.microsoft.com/office/powerpoint/2010/main" val="234873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0A10-AA3E-21A2-4E11-6DE5B3E94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515E430-71FC-A5ED-3194-7BBF55D7A0B4}"/>
              </a:ext>
            </a:extLst>
          </p:cNvPr>
          <p:cNvGrpSpPr/>
          <p:nvPr/>
        </p:nvGrpSpPr>
        <p:grpSpPr>
          <a:xfrm>
            <a:off x="359666" y="3429000"/>
            <a:ext cx="11472668" cy="577969"/>
            <a:chOff x="214884" y="3429001"/>
            <a:chExt cx="11769848" cy="577969"/>
          </a:xfrm>
          <a:noFill/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5DE950-6363-A144-AB9D-825C75822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12990" y="-2001058"/>
              <a:ext cx="362972" cy="11223089"/>
            </a:xfrm>
            <a:prstGeom prst="rect">
              <a:avLst/>
            </a:prstGeom>
            <a:grp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F463D2-5186-E109-8D94-F4D4B8E8DA52}"/>
                </a:ext>
              </a:extLst>
            </p:cNvPr>
            <p:cNvSpPr txBox="1"/>
            <p:nvPr/>
          </p:nvSpPr>
          <p:spPr>
            <a:xfrm>
              <a:off x="214884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2F1912-F1AE-5034-44F4-820E86A55B05}"/>
                </a:ext>
              </a:extLst>
            </p:cNvPr>
            <p:cNvSpPr txBox="1"/>
            <p:nvPr/>
          </p:nvSpPr>
          <p:spPr>
            <a:xfrm>
              <a:off x="1793748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1970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B1E015-216E-C19F-29E6-9444F6950BA3}"/>
                </a:ext>
              </a:extLst>
            </p:cNvPr>
            <p:cNvSpPr txBox="1"/>
            <p:nvPr/>
          </p:nvSpPr>
          <p:spPr>
            <a:xfrm>
              <a:off x="3372612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EC761A-EEDB-B23F-5D8C-AD38D6AFD43D}"/>
                </a:ext>
              </a:extLst>
            </p:cNvPr>
            <p:cNvSpPr txBox="1"/>
            <p:nvPr/>
          </p:nvSpPr>
          <p:spPr>
            <a:xfrm>
              <a:off x="496062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1990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CACDF4-D498-E1E1-CC0D-AE078ECF43BF}"/>
                </a:ext>
              </a:extLst>
            </p:cNvPr>
            <p:cNvSpPr txBox="1"/>
            <p:nvPr/>
          </p:nvSpPr>
          <p:spPr>
            <a:xfrm>
              <a:off x="654101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D49AA3-9E3C-7819-E546-57E247A64F7D}"/>
                </a:ext>
              </a:extLst>
            </p:cNvPr>
            <p:cNvSpPr txBox="1"/>
            <p:nvPr/>
          </p:nvSpPr>
          <p:spPr>
            <a:xfrm>
              <a:off x="812140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1547D3-8AAC-024B-2DD6-672BD1EF4312}"/>
                </a:ext>
              </a:extLst>
            </p:cNvPr>
            <p:cNvSpPr txBox="1"/>
            <p:nvPr/>
          </p:nvSpPr>
          <p:spPr>
            <a:xfrm>
              <a:off x="970788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A9CAE3-1025-692B-BD46-E63528370C96}"/>
                </a:ext>
              </a:extLst>
            </p:cNvPr>
            <p:cNvSpPr txBox="1"/>
            <p:nvPr/>
          </p:nvSpPr>
          <p:spPr>
            <a:xfrm>
              <a:off x="1129436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2030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ACD0903-C785-CEE9-0EAC-75161FCBC2DE}"/>
              </a:ext>
            </a:extLst>
          </p:cNvPr>
          <p:cNvSpPr txBox="1"/>
          <p:nvPr/>
        </p:nvSpPr>
        <p:spPr>
          <a:xfrm>
            <a:off x="5450873" y="5904382"/>
            <a:ext cx="12798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AHRQ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8EF093-83E2-E1E8-D44E-7676FF1AB506}"/>
              </a:ext>
            </a:extLst>
          </p:cNvPr>
          <p:cNvSpPr txBox="1"/>
          <p:nvPr/>
        </p:nvSpPr>
        <p:spPr>
          <a:xfrm>
            <a:off x="10185853" y="530316"/>
            <a:ext cx="149327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Inpatient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Outpatient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7E116F-A605-EBB2-D1D5-2DD6BE4E448C}"/>
              </a:ext>
            </a:extLst>
          </p:cNvPr>
          <p:cNvSpPr/>
          <p:nvPr/>
        </p:nvSpPr>
        <p:spPr>
          <a:xfrm>
            <a:off x="10190646" y="574935"/>
            <a:ext cx="190532" cy="18302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3DCCAB-9B10-4416-E2AE-D147B07E1F00}"/>
              </a:ext>
            </a:extLst>
          </p:cNvPr>
          <p:cNvSpPr/>
          <p:nvPr/>
        </p:nvSpPr>
        <p:spPr>
          <a:xfrm>
            <a:off x="10190646" y="814351"/>
            <a:ext cx="190532" cy="1830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0C5B0-A44F-495F-551A-D01B63A60200}"/>
              </a:ext>
            </a:extLst>
          </p:cNvPr>
          <p:cNvSpPr txBox="1"/>
          <p:nvPr/>
        </p:nvSpPr>
        <p:spPr>
          <a:xfrm>
            <a:off x="620945" y="1066800"/>
            <a:ext cx="10939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Inpatient: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HCUP National (Nationwide) Inpatient Survey (NIS)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Samples discharges from all participating hospitals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Identifies diagnoses and procedures using ICD-10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6B099-32D2-CF94-BDC0-65FF7369B681}"/>
              </a:ext>
            </a:extLst>
          </p:cNvPr>
          <p:cNvSpPr txBox="1"/>
          <p:nvPr/>
        </p:nvSpPr>
        <p:spPr>
          <a:xfrm>
            <a:off x="5629654" y="4111262"/>
            <a:ext cx="5266946" cy="52120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(1992 – present)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11E1E-1C8D-2FC6-D632-7912E0BAA18E}"/>
              </a:ext>
            </a:extLst>
          </p:cNvPr>
          <p:cNvSpPr txBox="1"/>
          <p:nvPr/>
        </p:nvSpPr>
        <p:spPr>
          <a:xfrm>
            <a:off x="9287254" y="4736763"/>
            <a:ext cx="1609346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(2016 – present)</a:t>
            </a:r>
          </a:p>
        </p:txBody>
      </p:sp>
    </p:spTree>
    <p:extLst>
      <p:ext uri="{BB962C8B-B14F-4D97-AF65-F5344CB8AC3E}">
        <p14:creationId xmlns:p14="http://schemas.microsoft.com/office/powerpoint/2010/main" val="333899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16943-EDB3-29E3-0D77-375E4CE8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B468B21-EB30-6E95-5A41-15A16BA65BDF}"/>
              </a:ext>
            </a:extLst>
          </p:cNvPr>
          <p:cNvGrpSpPr/>
          <p:nvPr/>
        </p:nvGrpSpPr>
        <p:grpSpPr>
          <a:xfrm>
            <a:off x="359666" y="3429000"/>
            <a:ext cx="11472668" cy="577969"/>
            <a:chOff x="214884" y="3429001"/>
            <a:chExt cx="11769848" cy="577969"/>
          </a:xfrm>
          <a:noFill/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A0761CF-1505-3D65-8404-D36A0BD76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12990" y="-2001058"/>
              <a:ext cx="362972" cy="11223089"/>
            </a:xfrm>
            <a:prstGeom prst="rect">
              <a:avLst/>
            </a:prstGeom>
            <a:grp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73B39C-007B-B2AF-E0F9-3F3202D42C18}"/>
                </a:ext>
              </a:extLst>
            </p:cNvPr>
            <p:cNvSpPr txBox="1"/>
            <p:nvPr/>
          </p:nvSpPr>
          <p:spPr>
            <a:xfrm>
              <a:off x="214884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0447A3-B0DD-E4B5-18C1-E8A642B06B85}"/>
                </a:ext>
              </a:extLst>
            </p:cNvPr>
            <p:cNvSpPr txBox="1"/>
            <p:nvPr/>
          </p:nvSpPr>
          <p:spPr>
            <a:xfrm>
              <a:off x="1793748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1970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64C7BD-9B6F-8BA0-029C-5E4FFD72C955}"/>
                </a:ext>
              </a:extLst>
            </p:cNvPr>
            <p:cNvSpPr txBox="1"/>
            <p:nvPr/>
          </p:nvSpPr>
          <p:spPr>
            <a:xfrm>
              <a:off x="3372612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6E074E-EDC2-D4BE-9291-3E597C37FB8C}"/>
                </a:ext>
              </a:extLst>
            </p:cNvPr>
            <p:cNvSpPr txBox="1"/>
            <p:nvPr/>
          </p:nvSpPr>
          <p:spPr>
            <a:xfrm>
              <a:off x="496062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1990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568618-0587-5C6A-6B31-FB67C7C7BE3B}"/>
                </a:ext>
              </a:extLst>
            </p:cNvPr>
            <p:cNvSpPr txBox="1"/>
            <p:nvPr/>
          </p:nvSpPr>
          <p:spPr>
            <a:xfrm>
              <a:off x="654101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62F3C4-B083-B6EB-9BB6-656272EC3C83}"/>
                </a:ext>
              </a:extLst>
            </p:cNvPr>
            <p:cNvSpPr txBox="1"/>
            <p:nvPr/>
          </p:nvSpPr>
          <p:spPr>
            <a:xfrm>
              <a:off x="812140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15D4B6-25CE-DBEF-FFBA-28B0A510BCDB}"/>
                </a:ext>
              </a:extLst>
            </p:cNvPr>
            <p:cNvSpPr txBox="1"/>
            <p:nvPr/>
          </p:nvSpPr>
          <p:spPr>
            <a:xfrm>
              <a:off x="970788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89C218-FF74-D72E-0FAA-458FB0100CB0}"/>
                </a:ext>
              </a:extLst>
            </p:cNvPr>
            <p:cNvSpPr txBox="1"/>
            <p:nvPr/>
          </p:nvSpPr>
          <p:spPr>
            <a:xfrm>
              <a:off x="1129436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2030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5FCEAE-DB11-DBF9-0CB2-888C464ADB85}"/>
              </a:ext>
            </a:extLst>
          </p:cNvPr>
          <p:cNvSpPr txBox="1"/>
          <p:nvPr/>
        </p:nvSpPr>
        <p:spPr>
          <a:xfrm>
            <a:off x="5450873" y="5904382"/>
            <a:ext cx="12798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AHRQ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465B5A-3A08-7B5C-FE92-DBE3B791B69E}"/>
              </a:ext>
            </a:extLst>
          </p:cNvPr>
          <p:cNvSpPr txBox="1"/>
          <p:nvPr/>
        </p:nvSpPr>
        <p:spPr>
          <a:xfrm>
            <a:off x="10185853" y="530316"/>
            <a:ext cx="149327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Inpatient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Outpatient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39648C-14BD-0B36-D737-58D4632E14EF}"/>
              </a:ext>
            </a:extLst>
          </p:cNvPr>
          <p:cNvSpPr/>
          <p:nvPr/>
        </p:nvSpPr>
        <p:spPr>
          <a:xfrm>
            <a:off x="10190646" y="574935"/>
            <a:ext cx="190532" cy="18302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13A879-D7F3-E77A-E6F8-F692949C3E95}"/>
              </a:ext>
            </a:extLst>
          </p:cNvPr>
          <p:cNvSpPr/>
          <p:nvPr/>
        </p:nvSpPr>
        <p:spPr>
          <a:xfrm>
            <a:off x="10190646" y="814351"/>
            <a:ext cx="190532" cy="1830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6D3B8-7DE6-4352-8848-DACDC7D52939}"/>
              </a:ext>
            </a:extLst>
          </p:cNvPr>
          <p:cNvSpPr txBox="1"/>
          <p:nvPr/>
        </p:nvSpPr>
        <p:spPr>
          <a:xfrm>
            <a:off x="620946" y="1065657"/>
            <a:ext cx="10939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Outpatient: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HCUP Nationwide Ambulatory Surgery Sample (NASS)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Samples hospital-affiliated ASCs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Identifies cases using CPT codes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0AEFF-0A6B-D012-D584-10086DD21CB0}"/>
              </a:ext>
            </a:extLst>
          </p:cNvPr>
          <p:cNvSpPr txBox="1"/>
          <p:nvPr/>
        </p:nvSpPr>
        <p:spPr>
          <a:xfrm>
            <a:off x="5629654" y="4111262"/>
            <a:ext cx="5266946" cy="52120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(1992 – present)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3D23A-FD8E-64FE-D638-52F8D0447840}"/>
              </a:ext>
            </a:extLst>
          </p:cNvPr>
          <p:cNvSpPr txBox="1"/>
          <p:nvPr/>
        </p:nvSpPr>
        <p:spPr>
          <a:xfrm>
            <a:off x="9287254" y="4736763"/>
            <a:ext cx="1609346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(2016 – present)</a:t>
            </a:r>
          </a:p>
        </p:txBody>
      </p:sp>
    </p:spTree>
    <p:extLst>
      <p:ext uri="{BB962C8B-B14F-4D97-AF65-F5344CB8AC3E}">
        <p14:creationId xmlns:p14="http://schemas.microsoft.com/office/powerpoint/2010/main" val="337816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4646-C3E2-99F8-2CD9-55F6CB08D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4388E97-8452-1639-FD50-E37151938959}"/>
              </a:ext>
            </a:extLst>
          </p:cNvPr>
          <p:cNvGrpSpPr/>
          <p:nvPr/>
        </p:nvGrpSpPr>
        <p:grpSpPr>
          <a:xfrm>
            <a:off x="359666" y="3429000"/>
            <a:ext cx="11472668" cy="577969"/>
            <a:chOff x="214884" y="3429001"/>
            <a:chExt cx="11769848" cy="577969"/>
          </a:xfrm>
          <a:noFill/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AE070C1-2143-9934-3FE9-A74F01DD2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12990" y="-2001058"/>
              <a:ext cx="362972" cy="11223089"/>
            </a:xfrm>
            <a:prstGeom prst="rect">
              <a:avLst/>
            </a:prstGeom>
            <a:grp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FD3EE4-8F9F-2834-1FA2-8A2624804DDE}"/>
                </a:ext>
              </a:extLst>
            </p:cNvPr>
            <p:cNvSpPr txBox="1"/>
            <p:nvPr/>
          </p:nvSpPr>
          <p:spPr>
            <a:xfrm>
              <a:off x="214884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C4C7D7-522A-FFB1-D456-00AD681CA049}"/>
                </a:ext>
              </a:extLst>
            </p:cNvPr>
            <p:cNvSpPr txBox="1"/>
            <p:nvPr/>
          </p:nvSpPr>
          <p:spPr>
            <a:xfrm>
              <a:off x="1793748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1970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DB1278-A718-07F8-9EFA-2F9BE5CFFC02}"/>
                </a:ext>
              </a:extLst>
            </p:cNvPr>
            <p:cNvSpPr txBox="1"/>
            <p:nvPr/>
          </p:nvSpPr>
          <p:spPr>
            <a:xfrm>
              <a:off x="3372612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14E1F9-4880-3737-5F9D-08EDCC53F0CC}"/>
                </a:ext>
              </a:extLst>
            </p:cNvPr>
            <p:cNvSpPr txBox="1"/>
            <p:nvPr/>
          </p:nvSpPr>
          <p:spPr>
            <a:xfrm>
              <a:off x="496062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1990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CC0FD6-CCA9-2483-9E48-8BA5192B3FAE}"/>
                </a:ext>
              </a:extLst>
            </p:cNvPr>
            <p:cNvSpPr txBox="1"/>
            <p:nvPr/>
          </p:nvSpPr>
          <p:spPr>
            <a:xfrm>
              <a:off x="654101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BB6509-2921-64E3-3DEB-60245B1E96EC}"/>
                </a:ext>
              </a:extLst>
            </p:cNvPr>
            <p:cNvSpPr txBox="1"/>
            <p:nvPr/>
          </p:nvSpPr>
          <p:spPr>
            <a:xfrm>
              <a:off x="812140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86BC4D-EDC8-0B9C-8A3D-A1F921023633}"/>
                </a:ext>
              </a:extLst>
            </p:cNvPr>
            <p:cNvSpPr txBox="1"/>
            <p:nvPr/>
          </p:nvSpPr>
          <p:spPr>
            <a:xfrm>
              <a:off x="970788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763956-ECF0-9B35-7F08-E640ED306333}"/>
                </a:ext>
              </a:extLst>
            </p:cNvPr>
            <p:cNvSpPr txBox="1"/>
            <p:nvPr/>
          </p:nvSpPr>
          <p:spPr>
            <a:xfrm>
              <a:off x="1129436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2030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FAAA841-7821-0DCD-6918-D2B159197C5F}"/>
              </a:ext>
            </a:extLst>
          </p:cNvPr>
          <p:cNvSpPr txBox="1"/>
          <p:nvPr/>
        </p:nvSpPr>
        <p:spPr>
          <a:xfrm>
            <a:off x="5586807" y="419765"/>
            <a:ext cx="100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A1207-5546-2570-7F15-86309190155D}"/>
              </a:ext>
            </a:extLst>
          </p:cNvPr>
          <p:cNvSpPr txBox="1"/>
          <p:nvPr/>
        </p:nvSpPr>
        <p:spPr>
          <a:xfrm>
            <a:off x="5450873" y="5904382"/>
            <a:ext cx="12798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AHRQ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BB5C81-ECB6-8542-F391-ECB5159E01C7}"/>
              </a:ext>
            </a:extLst>
          </p:cNvPr>
          <p:cNvSpPr txBox="1"/>
          <p:nvPr/>
        </p:nvSpPr>
        <p:spPr>
          <a:xfrm>
            <a:off x="5915993" y="1958977"/>
            <a:ext cx="349619" cy="52120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79DFA9-828C-06F2-53DB-EB469D8B65EE}"/>
              </a:ext>
            </a:extLst>
          </p:cNvPr>
          <p:cNvSpPr txBox="1"/>
          <p:nvPr/>
        </p:nvSpPr>
        <p:spPr>
          <a:xfrm>
            <a:off x="7778321" y="1958976"/>
            <a:ext cx="192197" cy="52120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D20C74-00E7-2F89-4817-3E39A4CF46FF}"/>
              </a:ext>
            </a:extLst>
          </p:cNvPr>
          <p:cNvSpPr txBox="1"/>
          <p:nvPr/>
        </p:nvSpPr>
        <p:spPr>
          <a:xfrm>
            <a:off x="8228239" y="1958976"/>
            <a:ext cx="140215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NHAMCS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(2009 – 2018)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C27565-86A7-3EB4-6CA8-143237726A92}"/>
              </a:ext>
            </a:extLst>
          </p:cNvPr>
          <p:cNvSpPr txBox="1"/>
          <p:nvPr/>
        </p:nvSpPr>
        <p:spPr>
          <a:xfrm>
            <a:off x="5915993" y="1435756"/>
            <a:ext cx="20545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NSAS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(1994 – 1996, 2006)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2B4BCE-7A53-4A10-9F7E-2A0F38FC47CF}"/>
              </a:ext>
            </a:extLst>
          </p:cNvPr>
          <p:cNvCxnSpPr>
            <a:cxnSpLocks/>
          </p:cNvCxnSpPr>
          <p:nvPr/>
        </p:nvCxnSpPr>
        <p:spPr>
          <a:xfrm>
            <a:off x="5915993" y="1435756"/>
            <a:ext cx="0" cy="523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18E616-6CB5-2B1B-1505-213B80C0B4AC}"/>
              </a:ext>
            </a:extLst>
          </p:cNvPr>
          <p:cNvCxnSpPr>
            <a:cxnSpLocks/>
          </p:cNvCxnSpPr>
          <p:nvPr/>
        </p:nvCxnSpPr>
        <p:spPr>
          <a:xfrm>
            <a:off x="7970518" y="1435756"/>
            <a:ext cx="0" cy="523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C0B904-3E38-E85E-E1BA-DA79185153FA}"/>
              </a:ext>
            </a:extLst>
          </p:cNvPr>
          <p:cNvSpPr txBox="1"/>
          <p:nvPr/>
        </p:nvSpPr>
        <p:spPr>
          <a:xfrm>
            <a:off x="10185853" y="530316"/>
            <a:ext cx="149327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Inpatient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Outpatient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6BD43-EF71-C796-670F-1A6AC29DF762}"/>
              </a:ext>
            </a:extLst>
          </p:cNvPr>
          <p:cNvSpPr/>
          <p:nvPr/>
        </p:nvSpPr>
        <p:spPr>
          <a:xfrm>
            <a:off x="10190646" y="574935"/>
            <a:ext cx="190532" cy="18302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1977B8-29D9-EAD9-A57E-D3084C665ABB}"/>
              </a:ext>
            </a:extLst>
          </p:cNvPr>
          <p:cNvSpPr/>
          <p:nvPr/>
        </p:nvSpPr>
        <p:spPr>
          <a:xfrm>
            <a:off x="10190646" y="814351"/>
            <a:ext cx="190532" cy="1830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1E4B86A-8F82-2FEC-5B4D-0019D3C66BD9}"/>
              </a:ext>
            </a:extLst>
          </p:cNvPr>
          <p:cNvSpPr/>
          <p:nvPr/>
        </p:nvSpPr>
        <p:spPr>
          <a:xfrm>
            <a:off x="620946" y="4431093"/>
            <a:ext cx="4180664" cy="1627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1996-2026: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Number of years capturing inpatient, hospital-affiliated ASC, and freestanding ASC cases?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479B79-1F12-CC5E-3E88-326F55237B63}"/>
              </a:ext>
            </a:extLst>
          </p:cNvPr>
          <p:cNvSpPr txBox="1"/>
          <p:nvPr/>
        </p:nvSpPr>
        <p:spPr>
          <a:xfrm>
            <a:off x="5629654" y="4111262"/>
            <a:ext cx="5266946" cy="52120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(1992 – present)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7B706-7A36-3FF6-470D-E60357401252}"/>
              </a:ext>
            </a:extLst>
          </p:cNvPr>
          <p:cNvSpPr txBox="1"/>
          <p:nvPr/>
        </p:nvSpPr>
        <p:spPr>
          <a:xfrm>
            <a:off x="9287254" y="4736763"/>
            <a:ext cx="1609346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(2016 – present)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F79A5-71A9-9843-6692-67EF741071C7}"/>
              </a:ext>
            </a:extLst>
          </p:cNvPr>
          <p:cNvSpPr txBox="1"/>
          <p:nvPr/>
        </p:nvSpPr>
        <p:spPr>
          <a:xfrm>
            <a:off x="1444197" y="2586489"/>
            <a:ext cx="7014003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(1965 – 2010)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322FE-A98B-7F7A-BCC5-3F52781661B3}"/>
              </a:ext>
            </a:extLst>
          </p:cNvPr>
          <p:cNvSpPr txBox="1"/>
          <p:nvPr/>
        </p:nvSpPr>
        <p:spPr>
          <a:xfrm>
            <a:off x="8458200" y="2586489"/>
            <a:ext cx="2438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(2011 – present)</a:t>
            </a:r>
          </a:p>
        </p:txBody>
      </p:sp>
    </p:spTree>
    <p:extLst>
      <p:ext uri="{BB962C8B-B14F-4D97-AF65-F5344CB8AC3E}">
        <p14:creationId xmlns:p14="http://schemas.microsoft.com/office/powerpoint/2010/main" val="39029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Dr. Miller is a consultant for Boston Scientific and has received speaking fees from BG Medical, a research grant from the American Hernia Society, and research funding from Integra.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 remaining authors have no disclosures.</a:t>
            </a:r>
          </a:p>
        </p:txBody>
      </p:sp>
    </p:spTree>
    <p:extLst>
      <p:ext uri="{BB962C8B-B14F-4D97-AF65-F5344CB8AC3E}">
        <p14:creationId xmlns:p14="http://schemas.microsoft.com/office/powerpoint/2010/main" val="242426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13F5F-16FB-2B1F-EC26-D7745FF97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8B0BC48-36F4-2F64-2873-C04C2A538150}"/>
              </a:ext>
            </a:extLst>
          </p:cNvPr>
          <p:cNvGrpSpPr/>
          <p:nvPr/>
        </p:nvGrpSpPr>
        <p:grpSpPr>
          <a:xfrm>
            <a:off x="359666" y="3429000"/>
            <a:ext cx="11472668" cy="577969"/>
            <a:chOff x="214884" y="3429001"/>
            <a:chExt cx="11769848" cy="577969"/>
          </a:xfrm>
          <a:noFill/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8635872-4EC3-3639-8B74-66D06A936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12990" y="-2001058"/>
              <a:ext cx="362972" cy="11223089"/>
            </a:xfrm>
            <a:prstGeom prst="rect">
              <a:avLst/>
            </a:prstGeom>
            <a:grp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CF6292-B725-9EE5-E1BA-74F70BDDEA28}"/>
                </a:ext>
              </a:extLst>
            </p:cNvPr>
            <p:cNvSpPr txBox="1"/>
            <p:nvPr/>
          </p:nvSpPr>
          <p:spPr>
            <a:xfrm>
              <a:off x="214884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1F973A-8EEA-B854-AA5D-AEC7571EFCC1}"/>
                </a:ext>
              </a:extLst>
            </p:cNvPr>
            <p:cNvSpPr txBox="1"/>
            <p:nvPr/>
          </p:nvSpPr>
          <p:spPr>
            <a:xfrm>
              <a:off x="1793748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1970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44DCC8-AFF1-5888-4D4C-BE0338C13E25}"/>
                </a:ext>
              </a:extLst>
            </p:cNvPr>
            <p:cNvSpPr txBox="1"/>
            <p:nvPr/>
          </p:nvSpPr>
          <p:spPr>
            <a:xfrm>
              <a:off x="3372612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E922DE-E62C-016D-A214-8E315A5D4749}"/>
                </a:ext>
              </a:extLst>
            </p:cNvPr>
            <p:cNvSpPr txBox="1"/>
            <p:nvPr/>
          </p:nvSpPr>
          <p:spPr>
            <a:xfrm>
              <a:off x="496062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1990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F52A09-3DC0-2120-4327-C97730D435EB}"/>
                </a:ext>
              </a:extLst>
            </p:cNvPr>
            <p:cNvSpPr txBox="1"/>
            <p:nvPr/>
          </p:nvSpPr>
          <p:spPr>
            <a:xfrm>
              <a:off x="654101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13DAD-F5E2-DD69-38B8-65C0B6FD396D}"/>
                </a:ext>
              </a:extLst>
            </p:cNvPr>
            <p:cNvSpPr txBox="1"/>
            <p:nvPr/>
          </p:nvSpPr>
          <p:spPr>
            <a:xfrm>
              <a:off x="812140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EC0DA4-2ED1-D12D-ECB2-0AC6927205DD}"/>
                </a:ext>
              </a:extLst>
            </p:cNvPr>
            <p:cNvSpPr txBox="1"/>
            <p:nvPr/>
          </p:nvSpPr>
          <p:spPr>
            <a:xfrm>
              <a:off x="970788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45A5DC-62A4-C738-E58D-8EBAA59968E2}"/>
                </a:ext>
              </a:extLst>
            </p:cNvPr>
            <p:cNvSpPr txBox="1"/>
            <p:nvPr/>
          </p:nvSpPr>
          <p:spPr>
            <a:xfrm>
              <a:off x="11294360" y="3668416"/>
              <a:ext cx="69037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2030</a:t>
              </a:r>
            </a:p>
          </p:txBody>
        </p:sp>
      </p:grpSp>
      <p:sp>
        <p:nvSpPr>
          <p:cNvPr id="8" name="Arrow: Down 7">
            <a:extLst>
              <a:ext uri="{FF2B5EF4-FFF2-40B4-BE49-F238E27FC236}">
                <a16:creationId xmlns:a16="http://schemas.microsoft.com/office/drawing/2014/main" id="{C3C7AE5F-A017-72D1-8FC4-68083B8ACD97}"/>
              </a:ext>
            </a:extLst>
          </p:cNvPr>
          <p:cNvSpPr/>
          <p:nvPr/>
        </p:nvSpPr>
        <p:spPr>
          <a:xfrm>
            <a:off x="8354409" y="3171944"/>
            <a:ext cx="97218" cy="3048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49A7FF7-75F1-6CF9-0328-C9B0E67A2726}"/>
              </a:ext>
            </a:extLst>
          </p:cNvPr>
          <p:cNvSpPr/>
          <p:nvPr/>
        </p:nvSpPr>
        <p:spPr>
          <a:xfrm>
            <a:off x="8510280" y="3172306"/>
            <a:ext cx="97218" cy="3048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91FFC12-7D36-FC46-162B-AE9B80955920}"/>
              </a:ext>
            </a:extLst>
          </p:cNvPr>
          <p:cNvSpPr/>
          <p:nvPr/>
        </p:nvSpPr>
        <p:spPr>
          <a:xfrm>
            <a:off x="8654171" y="3171944"/>
            <a:ext cx="97218" cy="3048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5DB2847-C51D-F443-1E40-11D55EE03133}"/>
              </a:ext>
            </a:extLst>
          </p:cNvPr>
          <p:cNvSpPr/>
          <p:nvPr/>
        </p:nvSpPr>
        <p:spPr>
          <a:xfrm>
            <a:off x="6189825" y="3171944"/>
            <a:ext cx="97218" cy="3048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5BF58E9-77CC-BDA1-32D6-4751A23E0F62}"/>
              </a:ext>
            </a:extLst>
          </p:cNvPr>
          <p:cNvSpPr/>
          <p:nvPr/>
        </p:nvSpPr>
        <p:spPr>
          <a:xfrm>
            <a:off x="7729712" y="3171944"/>
            <a:ext cx="97218" cy="3048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38FA3-EED2-708E-06F1-130679D638F1}"/>
              </a:ext>
            </a:extLst>
          </p:cNvPr>
          <p:cNvSpPr txBox="1"/>
          <p:nvPr/>
        </p:nvSpPr>
        <p:spPr>
          <a:xfrm>
            <a:off x="5586807" y="419765"/>
            <a:ext cx="100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636FCA-D5AB-4FE8-20D8-AE617D67EE0B}"/>
              </a:ext>
            </a:extLst>
          </p:cNvPr>
          <p:cNvSpPr txBox="1"/>
          <p:nvPr/>
        </p:nvSpPr>
        <p:spPr>
          <a:xfrm>
            <a:off x="5450873" y="5904382"/>
            <a:ext cx="12798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AHRQ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F60C6B-FF6D-A985-16FC-2B8804706BA3}"/>
              </a:ext>
            </a:extLst>
          </p:cNvPr>
          <p:cNvSpPr txBox="1"/>
          <p:nvPr/>
        </p:nvSpPr>
        <p:spPr>
          <a:xfrm>
            <a:off x="5915993" y="1958977"/>
            <a:ext cx="349619" cy="52120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3DE8BB-3B13-061B-3D04-DB1C1A612571}"/>
              </a:ext>
            </a:extLst>
          </p:cNvPr>
          <p:cNvSpPr txBox="1"/>
          <p:nvPr/>
        </p:nvSpPr>
        <p:spPr>
          <a:xfrm>
            <a:off x="7778321" y="1958976"/>
            <a:ext cx="192197" cy="52120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7C6DA3-F114-8BF2-2F24-C56870A845C6}"/>
              </a:ext>
            </a:extLst>
          </p:cNvPr>
          <p:cNvSpPr txBox="1"/>
          <p:nvPr/>
        </p:nvSpPr>
        <p:spPr>
          <a:xfrm>
            <a:off x="8228239" y="1958976"/>
            <a:ext cx="140215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NHAMCS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(2009 – 2018)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112DE9-24C9-6E1D-1199-09AAA373C075}"/>
              </a:ext>
            </a:extLst>
          </p:cNvPr>
          <p:cNvSpPr txBox="1"/>
          <p:nvPr/>
        </p:nvSpPr>
        <p:spPr>
          <a:xfrm>
            <a:off x="5915993" y="1435756"/>
            <a:ext cx="20545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NSAS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(1994 – 1996, 2006)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4E0C49-2643-C099-711B-B32D9B81E915}"/>
              </a:ext>
            </a:extLst>
          </p:cNvPr>
          <p:cNvCxnSpPr>
            <a:cxnSpLocks/>
          </p:cNvCxnSpPr>
          <p:nvPr/>
        </p:nvCxnSpPr>
        <p:spPr>
          <a:xfrm>
            <a:off x="5915993" y="1435756"/>
            <a:ext cx="0" cy="523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F64AAA-644F-ED17-70FF-E7522EED1E40}"/>
              </a:ext>
            </a:extLst>
          </p:cNvPr>
          <p:cNvCxnSpPr>
            <a:cxnSpLocks/>
          </p:cNvCxnSpPr>
          <p:nvPr/>
        </p:nvCxnSpPr>
        <p:spPr>
          <a:xfrm>
            <a:off x="7970518" y="1435756"/>
            <a:ext cx="0" cy="523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BF42A49-D004-E953-E36C-B60B772316CC}"/>
              </a:ext>
            </a:extLst>
          </p:cNvPr>
          <p:cNvSpPr txBox="1"/>
          <p:nvPr/>
        </p:nvSpPr>
        <p:spPr>
          <a:xfrm>
            <a:off x="10185853" y="530316"/>
            <a:ext cx="149327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Inpatient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= Outpatient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202AE28-4FCD-DD18-EC1E-534E92A51E20}"/>
              </a:ext>
            </a:extLst>
          </p:cNvPr>
          <p:cNvSpPr/>
          <p:nvPr/>
        </p:nvSpPr>
        <p:spPr>
          <a:xfrm>
            <a:off x="10190646" y="574935"/>
            <a:ext cx="190532" cy="183021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44A3A5-7345-294E-53EA-026D754FF915}"/>
              </a:ext>
            </a:extLst>
          </p:cNvPr>
          <p:cNvSpPr/>
          <p:nvPr/>
        </p:nvSpPr>
        <p:spPr>
          <a:xfrm>
            <a:off x="10190646" y="814351"/>
            <a:ext cx="190532" cy="1830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294FD9-937E-80B1-9248-3CEA3837D32A}"/>
              </a:ext>
            </a:extLst>
          </p:cNvPr>
          <p:cNvSpPr txBox="1"/>
          <p:nvPr/>
        </p:nvSpPr>
        <p:spPr>
          <a:xfrm>
            <a:off x="5629654" y="4111262"/>
            <a:ext cx="5266946" cy="52120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(1992 – present)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642BB7-E141-31D3-4CAE-0AAF334291D9}"/>
              </a:ext>
            </a:extLst>
          </p:cNvPr>
          <p:cNvSpPr/>
          <p:nvPr/>
        </p:nvSpPr>
        <p:spPr>
          <a:xfrm>
            <a:off x="620946" y="4431093"/>
            <a:ext cx="4178808" cy="1627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(1996, 2006, 2010, 2011, 2012)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CAF69-B78B-8B59-4C84-4866F50C9A1E}"/>
              </a:ext>
            </a:extLst>
          </p:cNvPr>
          <p:cNvSpPr txBox="1"/>
          <p:nvPr/>
        </p:nvSpPr>
        <p:spPr>
          <a:xfrm>
            <a:off x="9287254" y="4736763"/>
            <a:ext cx="1609346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(2016 – present)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09EAC-41D2-A17D-87B6-BAD02F05B7AA}"/>
              </a:ext>
            </a:extLst>
          </p:cNvPr>
          <p:cNvSpPr txBox="1"/>
          <p:nvPr/>
        </p:nvSpPr>
        <p:spPr>
          <a:xfrm>
            <a:off x="1444197" y="2586489"/>
            <a:ext cx="7014003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(1965 – 2010)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8FCD3-54CC-F6E9-DFFE-B6DA7A9AD134}"/>
              </a:ext>
            </a:extLst>
          </p:cNvPr>
          <p:cNvSpPr txBox="1"/>
          <p:nvPr/>
        </p:nvSpPr>
        <p:spPr>
          <a:xfrm>
            <a:off x="8458200" y="2586489"/>
            <a:ext cx="2438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(2011 – present)</a:t>
            </a:r>
          </a:p>
        </p:txBody>
      </p:sp>
    </p:spTree>
    <p:extLst>
      <p:ext uri="{BB962C8B-B14F-4D97-AF65-F5344CB8AC3E}">
        <p14:creationId xmlns:p14="http://schemas.microsoft.com/office/powerpoint/2010/main" val="193921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94F1D-C926-5680-108D-1B0B8B42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366D-4EE7-8D0D-2F6D-1B239708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 to an updated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1953-D4FD-66C3-954A-E1542332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Gaps in outpatient data collection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dirty="0">
                <a:solidFill>
                  <a:schemeClr val="accent1"/>
                </a:solidFill>
              </a:rPr>
              <a:t>Variability in states included and data shared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Exclusion of freestanding and federal centers </a:t>
            </a:r>
          </a:p>
        </p:txBody>
      </p:sp>
    </p:spTree>
    <p:extLst>
      <p:ext uri="{BB962C8B-B14F-4D97-AF65-F5344CB8AC3E}">
        <p14:creationId xmlns:p14="http://schemas.microsoft.com/office/powerpoint/2010/main" val="293547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42995-5F02-9F69-13D0-BE7B932A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7942-8752-DF95-6430-F76B4578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2022 HCUP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06895-5C7C-887A-7BBB-A9EDC224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/>
          <a:lstStyle/>
          <a:p>
            <a:pPr marL="342900" indent="-342900"/>
            <a:r>
              <a:rPr lang="en-US" sz="3200" b="1" dirty="0">
                <a:solidFill>
                  <a:schemeClr val="bg1"/>
                </a:solidFill>
              </a:rPr>
              <a:t>HCUP National (Nationwide) Inpatient Survey (NIS)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47 participating states + Washington D.C. (~97% of population) 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Approximated ~20% of discharges from US community hospitals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Included 6.5 million encounters (unweighted)</a:t>
            </a:r>
          </a:p>
          <a:p>
            <a:pPr marL="342900" indent="-342900"/>
            <a:endParaRPr lang="en-US" sz="2400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3200" b="1" dirty="0">
                <a:solidFill>
                  <a:schemeClr val="bg1"/>
                </a:solidFill>
              </a:rPr>
              <a:t>HCUP Nationwide Ambulatory Surgery Sample (NASS)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32 participating states + Washington D.C. (~80% of population) 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Sampled 2,799 of 4,314 hospital-affiliated ASCs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Included 9.1 million encounters (unweighted)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50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03B51-1023-5D9E-1842-A79093757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ABED-B68E-3DCF-9FD0-0A022D3E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HCUP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2AE0-CDC4-F08A-D3C9-76A549AA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40" y="1904998"/>
            <a:ext cx="6192869" cy="435133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HCUP partners participate </a:t>
            </a:r>
            <a:r>
              <a:rPr lang="en-US" sz="3200" u="sng" dirty="0">
                <a:solidFill>
                  <a:schemeClr val="bg1"/>
                </a:solidFill>
              </a:rPr>
              <a:t>voluntarily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Results in annual variation in: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Number of participating states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Consistency of data shared among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C209E-4F76-AE6A-D4DA-908779EAF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277346"/>
            <a:ext cx="5338546" cy="36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11CC4-4BEF-CC48-BBE8-C2C499BE7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50A1-401D-F63B-4036-4AD8F634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 to an updated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3B0E-EB9E-7C86-A588-7DD4EAD42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Gaps in outpatient data collection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</a:rPr>
              <a:t>Variability in states included and data shared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dirty="0">
                <a:solidFill>
                  <a:schemeClr val="accent1"/>
                </a:solidFill>
              </a:rPr>
              <a:t>Exclusion of freestanding and federal centers </a:t>
            </a:r>
          </a:p>
        </p:txBody>
      </p:sp>
    </p:spTree>
    <p:extLst>
      <p:ext uri="{BB962C8B-B14F-4D97-AF65-F5344CB8AC3E}">
        <p14:creationId xmlns:p14="http://schemas.microsoft.com/office/powerpoint/2010/main" val="284566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2AD64-045C-6AB4-88F4-8BE8E8821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0FC5-220B-337C-7CC5-1AF5EE04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2022 ASC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22CB-B4D8-C4C7-DC15-9753C2808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 ASC Data: 11,255 ASCs nationwide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6,223 Medicare-certified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5,168 Non-Medicare certified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NASS: 2,799 of 4,314 hospital-affiliated ASCs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11,255 – 4,314 = </a:t>
            </a:r>
            <a:r>
              <a:rPr lang="en-US" sz="3600" b="1" dirty="0">
                <a:solidFill>
                  <a:schemeClr val="bg1"/>
                </a:solidFill>
              </a:rPr>
              <a:t>6,941 ASCs not captured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67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631F-BC49-C0F8-AC3F-E4C097BC1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36A6-0F04-660E-F7AE-CBE8C1C3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Veterans Affairs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3B26B-AEBD-709F-9888-DBB22F80C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676400"/>
            <a:ext cx="11466576" cy="4724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170 VA medical centers, 1,100 outpatient centers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VA Surgical Quality Improvement Program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Allows designation of inpatient vs ambulatory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Includes ~11,000 inguinal hernia repairs per year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Represents a sample, not exact hospital volume</a:t>
            </a:r>
          </a:p>
        </p:txBody>
      </p:sp>
    </p:spTree>
    <p:extLst>
      <p:ext uri="{BB962C8B-B14F-4D97-AF65-F5344CB8AC3E}">
        <p14:creationId xmlns:p14="http://schemas.microsoft.com/office/powerpoint/2010/main" val="2042152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8B0E8-4707-FEC1-A1D9-C3C33F8B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230170-7FEE-0EE5-7885-B931D285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7800"/>
            <a:ext cx="12192000" cy="1325563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How many inguinal hernia repairs are performed in the United States per year?</a:t>
            </a:r>
          </a:p>
        </p:txBody>
      </p:sp>
    </p:spTree>
    <p:extLst>
      <p:ext uri="{BB962C8B-B14F-4D97-AF65-F5344CB8AC3E}">
        <p14:creationId xmlns:p14="http://schemas.microsoft.com/office/powerpoint/2010/main" val="173618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2A1A3-FC80-CA26-06A2-99B5FB54E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5265-E5D6-4152-8E2F-A808ED16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we can account for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8F6D34-C464-1BD1-0191-2709B483E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84094"/>
              </p:ext>
            </p:extLst>
          </p:nvPr>
        </p:nvGraphicFramePr>
        <p:xfrm>
          <a:off x="609600" y="2057400"/>
          <a:ext cx="10972800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82977574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914071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215363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129819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9187881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79970846"/>
                    </a:ext>
                  </a:extLst>
                </a:gridCol>
              </a:tblGrid>
              <a:tr h="60471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792573"/>
                  </a:ext>
                </a:extLst>
              </a:tr>
              <a:tr h="11446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NIS,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weighted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35,395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34,365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30,280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31,900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32,295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065648"/>
                  </a:ext>
                </a:extLst>
              </a:tr>
              <a:tr h="11446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NASS,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weighted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446,464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456,556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399,740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446,198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476,637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121466"/>
                  </a:ext>
                </a:extLst>
              </a:tr>
              <a:tr h="11446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481,859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490,921 (+1.9%)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430,020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(-12.4%)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478,098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(+11.2%)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508,932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(+6.5%)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37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819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2D4B-E81C-8BBD-D3F9-3F6E143F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2FE9-8B23-49C1-8092-5A1C55D9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we cannot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520A-0367-C03D-BBB8-20F71F48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Cases performed in non-participating states</a:t>
            </a:r>
          </a:p>
          <a:p>
            <a:r>
              <a:rPr lang="en-US" dirty="0">
                <a:solidFill>
                  <a:schemeClr val="bg1"/>
                </a:solidFill>
              </a:rPr>
              <a:t>Cases at federal centers (inpatient / outpatient)</a:t>
            </a:r>
          </a:p>
          <a:p>
            <a:r>
              <a:rPr lang="en-US" dirty="0">
                <a:solidFill>
                  <a:schemeClr val="bg1"/>
                </a:solidFill>
              </a:rPr>
              <a:t>Cases at freestanding ASCs</a:t>
            </a:r>
          </a:p>
          <a:p>
            <a:r>
              <a:rPr lang="en-US" dirty="0">
                <a:solidFill>
                  <a:schemeClr val="bg1"/>
                </a:solidFill>
              </a:rPr>
              <a:t>Ambulatory cases requiring admission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Total = ???			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3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3ADF42-2265-74D8-0792-DB57FFAE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7800"/>
            <a:ext cx="12192000" cy="1325563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How many inguinal hernia repairs are performed in the United States per year?</a:t>
            </a:r>
          </a:p>
        </p:txBody>
      </p:sp>
    </p:spTree>
    <p:extLst>
      <p:ext uri="{BB962C8B-B14F-4D97-AF65-F5344CB8AC3E}">
        <p14:creationId xmlns:p14="http://schemas.microsoft.com/office/powerpoint/2010/main" val="3572528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418C0-A2AA-B695-36A7-539A1156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818277-D3C1-1919-A955-082E315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7800"/>
            <a:ext cx="12192000" cy="1325563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Does it </a:t>
            </a:r>
            <a:r>
              <a:rPr lang="en-US" sz="4800" i="1" dirty="0">
                <a:solidFill>
                  <a:schemeClr val="bg1"/>
                </a:solidFill>
              </a:rPr>
              <a:t>really</a:t>
            </a:r>
            <a:r>
              <a:rPr lang="en-US" sz="4800" dirty="0">
                <a:solidFill>
                  <a:schemeClr val="bg1"/>
                </a:solidFill>
              </a:rPr>
              <a:t> matter?</a:t>
            </a:r>
          </a:p>
        </p:txBody>
      </p:sp>
    </p:spTree>
    <p:extLst>
      <p:ext uri="{BB962C8B-B14F-4D97-AF65-F5344CB8AC3E}">
        <p14:creationId xmlns:p14="http://schemas.microsoft.com/office/powerpoint/2010/main" val="408146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67B07-5A38-94F9-9FBB-990C8EC21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C5B8-68DF-6A56-6C5A-C311974A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than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EC6E-C132-473E-529F-D277355BB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Inguinal hernia repairs are one of the most common general surgery operations performed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Mesh-based repairs comprise the majority of cases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There remains a proportion of </a:t>
            </a:r>
            <a:r>
              <a:rPr lang="en-US" u="sng" dirty="0">
                <a:solidFill>
                  <a:schemeClr val="bg1"/>
                </a:solidFill>
              </a:rPr>
              <a:t>patients</a:t>
            </a:r>
            <a:r>
              <a:rPr lang="en-US" dirty="0">
                <a:solidFill>
                  <a:schemeClr val="bg1"/>
                </a:solidFill>
              </a:rPr>
              <a:t> undergoing this operation which we cannot account for </a:t>
            </a:r>
          </a:p>
        </p:txBody>
      </p:sp>
    </p:spTree>
    <p:extLst>
      <p:ext uri="{BB962C8B-B14F-4D97-AF65-F5344CB8AC3E}">
        <p14:creationId xmlns:p14="http://schemas.microsoft.com/office/powerpoint/2010/main" val="2574703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9FAB9-5EF0-9CF0-439A-89C69AA9F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5B91-35BF-16C3-BA23-0C16ED5B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than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7F10-83BB-DB3A-CC21-FB900671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A system to comprehensively and longitudinally track cases is an opportunity to enhance the patient experience: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Preoperative counseling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Expectations regarding outcomes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Data collection across practice settings 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Ongoing quality improvement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21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BAB56-B1B4-1917-40D2-FB92AAC66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BD4D-5A21-8852-F7E1-A391D2F0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9FF50-7EB0-E413-2E40-3006D0FF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National databases are incomplete with regards to surgical case tracking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Redefining our national estimate reflects a commitment to our patients and to the quality of care we provide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way out of the rabbit hole rests on investment and advocacy at the national, state, and provider levels </a:t>
            </a:r>
          </a:p>
        </p:txBody>
      </p:sp>
    </p:spTree>
    <p:extLst>
      <p:ext uri="{BB962C8B-B14F-4D97-AF65-F5344CB8AC3E}">
        <p14:creationId xmlns:p14="http://schemas.microsoft.com/office/powerpoint/2010/main" val="4161503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98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977E9-841A-F963-EC41-6A509BCF4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6F79-E733-DDA4-BC24-F7E9B18F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Finding the way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B9CA-6788-C4A6-E855-00C338BFA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Expand the use of encounter-level data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 a device-based registry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Consider mandatory reporting</a:t>
            </a:r>
          </a:p>
        </p:txBody>
      </p:sp>
    </p:spTree>
    <p:extLst>
      <p:ext uri="{BB962C8B-B14F-4D97-AF65-F5344CB8AC3E}">
        <p14:creationId xmlns:p14="http://schemas.microsoft.com/office/powerpoint/2010/main" val="3565553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1C3E-E1F2-C446-CDBA-6A1898A7F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2DC0-F080-7D7B-43FC-E3D85D7D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Encounter-level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AE6CD-0799-EC81-0E08-505C8D36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Expand the NIS and NASS: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Include freestanding ASCs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Increase the number of states captured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Improve consistency of data shared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Interface with federal centers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Identify options to link quality and cost data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Hernia-specific databases</a:t>
            </a:r>
          </a:p>
        </p:txBody>
      </p:sp>
    </p:spTree>
    <p:extLst>
      <p:ext uri="{BB962C8B-B14F-4D97-AF65-F5344CB8AC3E}">
        <p14:creationId xmlns:p14="http://schemas.microsoft.com/office/powerpoint/2010/main" val="376010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AE8C9-0414-E843-090D-E8843F28C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C7C7-ABB1-395B-981B-0F518ABC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Encounter-level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F45B-1DB0-AB51-6B7C-346E22D6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49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Swedish Hernia Register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Voluntary national quality registry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Coverage rate of 95-99% per year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Data accuracy 98%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Average 16,000 registered operations per year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Danish Inguinal / Ventral Hernia Databases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Mandatory national registries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Utilize unique personal identification numbers to link with other quality and civil registries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Coverage rate of 80-90% per year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Average 12,000 registered operations per year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12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D809-DD90-1FF3-EB1F-9AB20AAA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EC42-B9B7-FF93-AD7B-E0440D7D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Encounter-level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2E574-B14E-C8DB-6E3C-9E6C78EA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56" y="1905000"/>
            <a:ext cx="11524488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Abdominal Core Health Quality Collaborative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Voluntary enrollment of institutions / surgeons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Infrastructure to capture exact operative census, patient-reported outcomes, and hernia-specific outcomes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50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3BAE-AD1C-BF4A-E545-D810E958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Device-based registry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BF4E-C523-D52F-850B-2ED99B979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1905000"/>
            <a:ext cx="1146657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Mesh registry using unique device identifiers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Promotes post-market surveillance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Longitudinal evaluation of mesh performance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Patient identification for safety monitoring and recalls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May improve patient experience with implanted devices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Potential for ease of EMR integration at the cost of capturing patient-reported outcomes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9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9CBEF-772F-9FCA-9EA3-0305B24CE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0A84-08BE-041A-E9F4-2E0F63B7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002943"/>
            <a:ext cx="3048000" cy="7437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≤ 1,000,000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297C57-D628-7236-75AB-F7F15993E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38" y="3020648"/>
            <a:ext cx="2714124" cy="778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590C1-7E9F-01C5-6C9C-C3C1CE2D58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97" t="31661" r="15822" b="30167"/>
          <a:stretch>
            <a:fillRect/>
          </a:stretch>
        </p:blipFill>
        <p:spPr>
          <a:xfrm>
            <a:off x="1473146" y="4008456"/>
            <a:ext cx="2921054" cy="8871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CBA09C-E27D-B62E-E020-CC90044F14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430" b="23497"/>
          <a:stretch>
            <a:fillRect/>
          </a:stretch>
        </p:blipFill>
        <p:spPr>
          <a:xfrm>
            <a:off x="1447773" y="1923704"/>
            <a:ext cx="2971800" cy="887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4A6DBE-3ED1-B157-0EB0-573DFEBCDD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05" t="5070" r="5676" b="58846"/>
          <a:stretch>
            <a:fillRect/>
          </a:stretch>
        </p:blipFill>
        <p:spPr>
          <a:xfrm>
            <a:off x="1257273" y="5078940"/>
            <a:ext cx="3352800" cy="750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07188B-8D30-C49F-0A35-32FD493BB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982273"/>
            <a:ext cx="2514600" cy="75254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55EBFA1-B498-3650-7DCD-82952889A119}"/>
              </a:ext>
            </a:extLst>
          </p:cNvPr>
          <p:cNvSpPr txBox="1">
            <a:spLocks/>
          </p:cNvSpPr>
          <p:nvPr/>
        </p:nvSpPr>
        <p:spPr>
          <a:xfrm>
            <a:off x="6781800" y="5105400"/>
            <a:ext cx="3048000" cy="743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600,000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F4798C-EDD1-EF2C-1F9E-DDA6FDAFF09F}"/>
              </a:ext>
            </a:extLst>
          </p:cNvPr>
          <p:cNvSpPr txBox="1">
            <a:spLocks/>
          </p:cNvSpPr>
          <p:nvPr/>
        </p:nvSpPr>
        <p:spPr>
          <a:xfrm>
            <a:off x="6781800" y="1995446"/>
            <a:ext cx="3048000" cy="743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≤ 1,000,000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F0AADFA-E199-26FA-1D46-DD8EB89F16BB}"/>
              </a:ext>
            </a:extLst>
          </p:cNvPr>
          <p:cNvSpPr txBox="1">
            <a:spLocks/>
          </p:cNvSpPr>
          <p:nvPr/>
        </p:nvSpPr>
        <p:spPr>
          <a:xfrm>
            <a:off x="6781800" y="3037822"/>
            <a:ext cx="4495800" cy="743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700,000 – 800,000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EE72225-005D-7F5E-4381-EC57C1003D0F}"/>
              </a:ext>
            </a:extLst>
          </p:cNvPr>
          <p:cNvSpPr txBox="1">
            <a:spLocks/>
          </p:cNvSpPr>
          <p:nvPr/>
        </p:nvSpPr>
        <p:spPr>
          <a:xfrm>
            <a:off x="6781800" y="4080198"/>
            <a:ext cx="4495800" cy="743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700,000 – 800,000</a:t>
            </a:r>
          </a:p>
        </p:txBody>
      </p:sp>
    </p:spTree>
    <p:extLst>
      <p:ext uri="{BB962C8B-B14F-4D97-AF65-F5344CB8AC3E}">
        <p14:creationId xmlns:p14="http://schemas.microsoft.com/office/powerpoint/2010/main" val="11936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7E8E7-D2B0-A4CC-5D94-558C437676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63"/>
          <a:stretch>
            <a:fillRect/>
          </a:stretch>
        </p:blipFill>
        <p:spPr>
          <a:xfrm>
            <a:off x="1524000" y="0"/>
            <a:ext cx="1019820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F09F5-7C69-0DD6-9C02-840C23FF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00200"/>
            <a:ext cx="808249" cy="19233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85995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99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7D1C6-6E47-AB11-987B-19B57B9AA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854832-346B-87CD-69DE-37021483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863"/>
          <a:stretch>
            <a:fillRect/>
          </a:stretch>
        </p:blipFill>
        <p:spPr>
          <a:xfrm>
            <a:off x="1524000" y="0"/>
            <a:ext cx="1019820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A02E6-04A8-9421-FB89-C92CABD25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832" y="1066800"/>
            <a:ext cx="640433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369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D6D1-47F2-D262-0B44-B164798F0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2514600"/>
            <a:ext cx="11468100" cy="408059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Data extracted from two CDC surveys: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Inpatient: National Hospital Discharge Survey (NHDS)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Outpatient: National Survey of Ambulatory Surgery (NSAS)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Calculated using 1% growth rate from 1996 – 2003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Federal centers not included – 5% correction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EEEE1-7CB8-9531-B353-F44D5013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27" y="300906"/>
            <a:ext cx="7143545" cy="16999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427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632F89-4227-14FF-FE06-2099EF50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85" y="292045"/>
            <a:ext cx="7143545" cy="1699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54518-F2C3-0B2D-90AC-EA6022D636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6" r="12015"/>
          <a:stretch>
            <a:fillRect/>
          </a:stretch>
        </p:blipFill>
        <p:spPr>
          <a:xfrm>
            <a:off x="2484041" y="2667000"/>
            <a:ext cx="7223918" cy="34992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106852-F36D-2A96-F0AB-84370F44012E}"/>
              </a:ext>
            </a:extLst>
          </p:cNvPr>
          <p:cNvSpPr/>
          <p:nvPr/>
        </p:nvSpPr>
        <p:spPr>
          <a:xfrm>
            <a:off x="2479883" y="3810000"/>
            <a:ext cx="7201751" cy="8312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6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EEFBA-BECC-E131-ECAC-9A5A7491E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D2EC-7955-3930-5B4D-AFE393B95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2491092"/>
            <a:ext cx="11468100" cy="1699908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Estimated error rate: </a:t>
            </a:r>
            <a:r>
              <a:rPr lang="en-US" sz="3700" b="1" dirty="0">
                <a:solidFill>
                  <a:schemeClr val="accent1"/>
                </a:solidFill>
              </a:rPr>
              <a:t>~10%</a:t>
            </a:r>
          </a:p>
          <a:p>
            <a:r>
              <a:rPr lang="en-US" sz="3700" dirty="0">
                <a:solidFill>
                  <a:schemeClr val="bg1"/>
                </a:solidFill>
              </a:rPr>
              <a:t>&gt;1,000 citations since publication (37 in 2025)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7A2AD-BADD-DAA2-6464-257D1AAC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27" y="300906"/>
            <a:ext cx="7143545" cy="16999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AD2F1-CE0E-BACC-20D9-7B7D1AB7D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270" y="3886200"/>
            <a:ext cx="6635460" cy="27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937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7179</TotalTime>
  <Words>2990</Words>
  <Application>Microsoft Office PowerPoint</Application>
  <PresentationFormat>Widescreen</PresentationFormat>
  <Paragraphs>430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Aptos</vt:lpstr>
      <vt:lpstr>Arial</vt:lpstr>
      <vt:lpstr>Calibri</vt:lpstr>
      <vt:lpstr>1_Office Theme</vt:lpstr>
      <vt:lpstr>Incidence of inguinal hernia repair in the United States</vt:lpstr>
      <vt:lpstr>Disclosures</vt:lpstr>
      <vt:lpstr>How many inguinal hernia repairs are performed in the United States per year?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Since 2003</vt:lpstr>
      <vt:lpstr>And yet</vt:lpstr>
      <vt:lpstr>Challenges to an updated estimate</vt:lpstr>
      <vt:lpstr>Challenges to an updated estimate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to an updated estimate</vt:lpstr>
      <vt:lpstr>2022 HCUP databases</vt:lpstr>
      <vt:lpstr>HCUP databases</vt:lpstr>
      <vt:lpstr>Challenges to an updated estimate</vt:lpstr>
      <vt:lpstr>2022 ASC estimates</vt:lpstr>
      <vt:lpstr>Veterans Affairs</vt:lpstr>
      <vt:lpstr>How many inguinal hernia repairs are performed in the United States per year?</vt:lpstr>
      <vt:lpstr>What we can account for</vt:lpstr>
      <vt:lpstr>What we cannot</vt:lpstr>
      <vt:lpstr>Does it really matter?</vt:lpstr>
      <vt:lpstr>More than a number</vt:lpstr>
      <vt:lpstr>More than a number</vt:lpstr>
      <vt:lpstr>Conclusions</vt:lpstr>
      <vt:lpstr>PowerPoint Presentation</vt:lpstr>
      <vt:lpstr>Finding the way out</vt:lpstr>
      <vt:lpstr>Encounter-level data</vt:lpstr>
      <vt:lpstr>Encounter-level data</vt:lpstr>
      <vt:lpstr>Encounter-level data</vt:lpstr>
      <vt:lpstr>Device-based registry</vt:lpstr>
    </vt:vector>
  </TitlesOfParts>
  <Company>Cleveland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Graph</dc:title>
  <dc:creator>Zwischenberger, Andrea</dc:creator>
  <cp:lastModifiedBy>Schmidt, Erika</cp:lastModifiedBy>
  <cp:revision>90</cp:revision>
  <dcterms:created xsi:type="dcterms:W3CDTF">2014-11-21T19:31:52Z</dcterms:created>
  <dcterms:modified xsi:type="dcterms:W3CDTF">2026-02-19T14:20:38Z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94ff3ca2-daf8-4129-9cc9-1304a8c91b48</vt:lpwstr>
  </property>
  <property fmtid="{D5CDD505-2E9C-101B-9397-08002B2CF9AE}" pid="3" name="Offisync_UpdateToken">
    <vt:lpwstr>1</vt:lpwstr>
  </property>
  <property fmtid="{D5CDD505-2E9C-101B-9397-08002B2CF9AE}" pid="4" name="Jive_VersionGuid">
    <vt:lpwstr>aaab1bf6-4499-4070-b6ec-dcb0eb93f2fb</vt:lpwstr>
  </property>
  <property fmtid="{D5CDD505-2E9C-101B-9397-08002B2CF9AE}" pid="5" name="Jive_LatestUserAccountName">
    <vt:lpwstr>1000519</vt:lpwstr>
  </property>
  <property fmtid="{D5CDD505-2E9C-101B-9397-08002B2CF9AE}" pid="6" name="Offisync_UniqueId">
    <vt:lpwstr>66832</vt:lpwstr>
  </property>
  <property fmtid="{D5CDD505-2E9C-101B-9397-08002B2CF9AE}" pid="7" name="Offisync_ProviderInitializationData">
    <vt:lpwstr>https://ccf.jiveon.com</vt:lpwstr>
  </property>
</Properties>
</file>