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639" r:id="rId2"/>
    <p:sldId id="652" r:id="rId3"/>
    <p:sldId id="662" r:id="rId4"/>
    <p:sldId id="659" r:id="rId5"/>
    <p:sldId id="672" r:id="rId6"/>
    <p:sldId id="650" r:id="rId7"/>
    <p:sldId id="649" r:id="rId8"/>
    <p:sldId id="666" r:id="rId9"/>
    <p:sldId id="664" r:id="rId10"/>
    <p:sldId id="651" r:id="rId11"/>
    <p:sldId id="671" r:id="rId12"/>
    <p:sldId id="311" r:id="rId13"/>
    <p:sldId id="312" r:id="rId14"/>
    <p:sldId id="667" r:id="rId15"/>
    <p:sldId id="668" r:id="rId16"/>
    <p:sldId id="669" r:id="rId17"/>
    <p:sldId id="670" r:id="rId18"/>
    <p:sldId id="654" r:id="rId19"/>
    <p:sldId id="655" r:id="rId20"/>
    <p:sldId id="6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78"/>
    <p:restoredTop sz="67972"/>
  </p:normalViewPr>
  <p:slideViewPr>
    <p:cSldViewPr snapToGrid="0" showGuides="1">
      <p:cViewPr>
        <p:scale>
          <a:sx n="76" d="100"/>
          <a:sy n="76" d="100"/>
        </p:scale>
        <p:origin x="1608" y="4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1830D7-2BB5-E044-A220-A52702ABC2F2}" type="doc">
      <dgm:prSet loTypeId="urn:microsoft.com/office/officeart/2005/8/layout/chevron1" loCatId="" qsTypeId="urn:microsoft.com/office/officeart/2005/8/quickstyle/simple1" qsCatId="simple" csTypeId="urn:microsoft.com/office/officeart/2005/8/colors/accent3_3" csCatId="accent3" phldr="1"/>
      <dgm:spPr/>
    </dgm:pt>
    <dgm:pt modelId="{202DC2E8-5821-B44C-B4E1-DD973A095803}">
      <dgm:prSet phldrT="[Text]"/>
      <dgm:spPr/>
      <dgm:t>
        <a:bodyPr/>
        <a:lstStyle/>
        <a:p>
          <a:r>
            <a:rPr lang="en-US" dirty="0"/>
            <a:t>baseline</a:t>
          </a:r>
        </a:p>
      </dgm:t>
    </dgm:pt>
    <dgm:pt modelId="{710982E1-B998-D04A-9133-CDF05BE10BAA}" type="parTrans" cxnId="{0E887A90-1329-6E49-8207-22CA5E03EDDE}">
      <dgm:prSet/>
      <dgm:spPr/>
      <dgm:t>
        <a:bodyPr/>
        <a:lstStyle/>
        <a:p>
          <a:endParaRPr lang="en-US"/>
        </a:p>
      </dgm:t>
    </dgm:pt>
    <dgm:pt modelId="{E4DA42CB-A19E-B64B-89E9-14F7DB59BE30}" type="sibTrans" cxnId="{0E887A90-1329-6E49-8207-22CA5E03EDDE}">
      <dgm:prSet/>
      <dgm:spPr/>
      <dgm:t>
        <a:bodyPr/>
        <a:lstStyle/>
        <a:p>
          <a:endParaRPr lang="en-US"/>
        </a:p>
      </dgm:t>
    </dgm:pt>
    <dgm:pt modelId="{44265388-8C1F-3946-B782-ED4BB8E30004}">
      <dgm:prSet phldrT="[Text]"/>
      <dgm:spPr/>
      <dgm:t>
        <a:bodyPr/>
        <a:lstStyle/>
        <a:p>
          <a:r>
            <a:rPr lang="en-US" dirty="0"/>
            <a:t>4 weeks</a:t>
          </a:r>
        </a:p>
      </dgm:t>
    </dgm:pt>
    <dgm:pt modelId="{4406C388-8A92-0E42-86C7-3F5491367E2A}" type="parTrans" cxnId="{EA12A9A3-3111-494C-820D-CD572A51A66C}">
      <dgm:prSet/>
      <dgm:spPr/>
      <dgm:t>
        <a:bodyPr/>
        <a:lstStyle/>
        <a:p>
          <a:endParaRPr lang="en-US"/>
        </a:p>
      </dgm:t>
    </dgm:pt>
    <dgm:pt modelId="{33099633-E2BA-7B44-9C83-073042376704}" type="sibTrans" cxnId="{EA12A9A3-3111-494C-820D-CD572A51A66C}">
      <dgm:prSet/>
      <dgm:spPr/>
      <dgm:t>
        <a:bodyPr/>
        <a:lstStyle/>
        <a:p>
          <a:endParaRPr lang="en-US"/>
        </a:p>
      </dgm:t>
    </dgm:pt>
    <dgm:pt modelId="{D29479DE-E7DF-4E44-B9E5-AAD14C9C9777}">
      <dgm:prSet phldrT="[Text]"/>
      <dgm:spPr/>
      <dgm:t>
        <a:bodyPr/>
        <a:lstStyle/>
        <a:p>
          <a:r>
            <a:rPr lang="en-US" dirty="0"/>
            <a:t>10 weeks</a:t>
          </a:r>
        </a:p>
      </dgm:t>
    </dgm:pt>
    <dgm:pt modelId="{01DB549A-B443-A046-B21C-77ECEA8ABAAD}" type="parTrans" cxnId="{A232754D-C7CF-8F42-A841-4F29A4597249}">
      <dgm:prSet/>
      <dgm:spPr/>
      <dgm:t>
        <a:bodyPr/>
        <a:lstStyle/>
        <a:p>
          <a:endParaRPr lang="en-US"/>
        </a:p>
      </dgm:t>
    </dgm:pt>
    <dgm:pt modelId="{35519F44-9A62-6646-896D-4E4E90ED682D}" type="sibTrans" cxnId="{A232754D-C7CF-8F42-A841-4F29A4597249}">
      <dgm:prSet/>
      <dgm:spPr/>
      <dgm:t>
        <a:bodyPr/>
        <a:lstStyle/>
        <a:p>
          <a:endParaRPr lang="en-US"/>
        </a:p>
      </dgm:t>
    </dgm:pt>
    <dgm:pt modelId="{49D71701-AA45-384A-8A0B-DF2E1B448CEE}">
      <dgm:prSet/>
      <dgm:spPr/>
      <dgm:t>
        <a:bodyPr/>
        <a:lstStyle/>
        <a:p>
          <a:r>
            <a:rPr lang="en-US" dirty="0"/>
            <a:t>6 months</a:t>
          </a:r>
        </a:p>
      </dgm:t>
    </dgm:pt>
    <dgm:pt modelId="{ABBC5FD7-1ADF-1B49-9D3C-1CD2475DC9B1}" type="parTrans" cxnId="{8D51550B-1FE2-F547-B559-9636F4E4C0C3}">
      <dgm:prSet/>
      <dgm:spPr/>
      <dgm:t>
        <a:bodyPr/>
        <a:lstStyle/>
        <a:p>
          <a:endParaRPr lang="en-US"/>
        </a:p>
      </dgm:t>
    </dgm:pt>
    <dgm:pt modelId="{F02AFD63-4663-A34F-897F-C6503EE8A1D4}" type="sibTrans" cxnId="{8D51550B-1FE2-F547-B559-9636F4E4C0C3}">
      <dgm:prSet/>
      <dgm:spPr/>
      <dgm:t>
        <a:bodyPr/>
        <a:lstStyle/>
        <a:p>
          <a:endParaRPr lang="en-US"/>
        </a:p>
      </dgm:t>
    </dgm:pt>
    <dgm:pt modelId="{326A9DC5-B7B2-3E4D-A8A6-3AB314EBE6DA}">
      <dgm:prSet/>
      <dgm:spPr/>
      <dgm:t>
        <a:bodyPr/>
        <a:lstStyle/>
        <a:p>
          <a:r>
            <a:rPr lang="en-US" dirty="0"/>
            <a:t>1 year</a:t>
          </a:r>
        </a:p>
      </dgm:t>
    </dgm:pt>
    <dgm:pt modelId="{A3035923-AC5F-8048-9C0B-B5838C0DB8A8}" type="parTrans" cxnId="{EF1EDCF4-9F7A-6943-987E-34308D377936}">
      <dgm:prSet/>
      <dgm:spPr/>
      <dgm:t>
        <a:bodyPr/>
        <a:lstStyle/>
        <a:p>
          <a:endParaRPr lang="en-US"/>
        </a:p>
      </dgm:t>
    </dgm:pt>
    <dgm:pt modelId="{222967A6-D386-C041-87A6-D677FE4CD372}" type="sibTrans" cxnId="{EF1EDCF4-9F7A-6943-987E-34308D377936}">
      <dgm:prSet/>
      <dgm:spPr/>
      <dgm:t>
        <a:bodyPr/>
        <a:lstStyle/>
        <a:p>
          <a:endParaRPr lang="en-US"/>
        </a:p>
      </dgm:t>
    </dgm:pt>
    <dgm:pt modelId="{008DC7A6-5E59-354A-86B3-E3C7D412BE7C}" type="pres">
      <dgm:prSet presAssocID="{D71830D7-2BB5-E044-A220-A52702ABC2F2}" presName="Name0" presStyleCnt="0">
        <dgm:presLayoutVars>
          <dgm:dir/>
          <dgm:animLvl val="lvl"/>
          <dgm:resizeHandles val="exact"/>
        </dgm:presLayoutVars>
      </dgm:prSet>
      <dgm:spPr/>
    </dgm:pt>
    <dgm:pt modelId="{FA7BDC2F-32D3-5146-965C-77AB68A95288}" type="pres">
      <dgm:prSet presAssocID="{202DC2E8-5821-B44C-B4E1-DD973A095803}" presName="parTxOnly" presStyleLbl="node1" presStyleIdx="0" presStyleCnt="5">
        <dgm:presLayoutVars>
          <dgm:chMax val="0"/>
          <dgm:chPref val="0"/>
          <dgm:bulletEnabled val="1"/>
        </dgm:presLayoutVars>
      </dgm:prSet>
      <dgm:spPr/>
    </dgm:pt>
    <dgm:pt modelId="{2C336DFC-2008-1F45-B9BB-DCE5EFF989E1}" type="pres">
      <dgm:prSet presAssocID="{E4DA42CB-A19E-B64B-89E9-14F7DB59BE30}" presName="parTxOnlySpace" presStyleCnt="0"/>
      <dgm:spPr/>
    </dgm:pt>
    <dgm:pt modelId="{C2B42A1C-A128-1F4E-8419-C20C9335E1AC}" type="pres">
      <dgm:prSet presAssocID="{44265388-8C1F-3946-B782-ED4BB8E30004}" presName="parTxOnly" presStyleLbl="node1" presStyleIdx="1" presStyleCnt="5">
        <dgm:presLayoutVars>
          <dgm:chMax val="0"/>
          <dgm:chPref val="0"/>
          <dgm:bulletEnabled val="1"/>
        </dgm:presLayoutVars>
      </dgm:prSet>
      <dgm:spPr/>
    </dgm:pt>
    <dgm:pt modelId="{7D0F6B59-A213-164A-839C-7689B9938194}" type="pres">
      <dgm:prSet presAssocID="{33099633-E2BA-7B44-9C83-073042376704}" presName="parTxOnlySpace" presStyleCnt="0"/>
      <dgm:spPr/>
    </dgm:pt>
    <dgm:pt modelId="{10246B39-338C-6143-A4B6-A919B6E4AF5F}" type="pres">
      <dgm:prSet presAssocID="{D29479DE-E7DF-4E44-B9E5-AAD14C9C9777}" presName="parTxOnly" presStyleLbl="node1" presStyleIdx="2" presStyleCnt="5">
        <dgm:presLayoutVars>
          <dgm:chMax val="0"/>
          <dgm:chPref val="0"/>
          <dgm:bulletEnabled val="1"/>
        </dgm:presLayoutVars>
      </dgm:prSet>
      <dgm:spPr/>
    </dgm:pt>
    <dgm:pt modelId="{216A85D6-8DB9-D14E-97B0-E13CE3DAC90A}" type="pres">
      <dgm:prSet presAssocID="{35519F44-9A62-6646-896D-4E4E90ED682D}" presName="parTxOnlySpace" presStyleCnt="0"/>
      <dgm:spPr/>
    </dgm:pt>
    <dgm:pt modelId="{31992DEF-FF3F-BF4C-9125-7F3AFCCE55A6}" type="pres">
      <dgm:prSet presAssocID="{49D71701-AA45-384A-8A0B-DF2E1B448CEE}" presName="parTxOnly" presStyleLbl="node1" presStyleIdx="3" presStyleCnt="5">
        <dgm:presLayoutVars>
          <dgm:chMax val="0"/>
          <dgm:chPref val="0"/>
          <dgm:bulletEnabled val="1"/>
        </dgm:presLayoutVars>
      </dgm:prSet>
      <dgm:spPr/>
    </dgm:pt>
    <dgm:pt modelId="{6AE9FEFD-5269-BA48-A9CC-F2E2EE8B79DA}" type="pres">
      <dgm:prSet presAssocID="{F02AFD63-4663-A34F-897F-C6503EE8A1D4}" presName="parTxOnlySpace" presStyleCnt="0"/>
      <dgm:spPr/>
    </dgm:pt>
    <dgm:pt modelId="{614CB4F9-D615-974E-9D81-27992D23584F}" type="pres">
      <dgm:prSet presAssocID="{326A9DC5-B7B2-3E4D-A8A6-3AB314EBE6DA}" presName="parTxOnly" presStyleLbl="node1" presStyleIdx="4" presStyleCnt="5">
        <dgm:presLayoutVars>
          <dgm:chMax val="0"/>
          <dgm:chPref val="0"/>
          <dgm:bulletEnabled val="1"/>
        </dgm:presLayoutVars>
      </dgm:prSet>
      <dgm:spPr/>
    </dgm:pt>
  </dgm:ptLst>
  <dgm:cxnLst>
    <dgm:cxn modelId="{E3796707-0231-3545-830A-A9C9F87DD0B7}" type="presOf" srcId="{D71830D7-2BB5-E044-A220-A52702ABC2F2}" destId="{008DC7A6-5E59-354A-86B3-E3C7D412BE7C}" srcOrd="0" destOrd="0" presId="urn:microsoft.com/office/officeart/2005/8/layout/chevron1"/>
    <dgm:cxn modelId="{8D51550B-1FE2-F547-B559-9636F4E4C0C3}" srcId="{D71830D7-2BB5-E044-A220-A52702ABC2F2}" destId="{49D71701-AA45-384A-8A0B-DF2E1B448CEE}" srcOrd="3" destOrd="0" parTransId="{ABBC5FD7-1ADF-1B49-9D3C-1CD2475DC9B1}" sibTransId="{F02AFD63-4663-A34F-897F-C6503EE8A1D4}"/>
    <dgm:cxn modelId="{2904EC26-1916-3540-A6D3-56CC8BD4074A}" type="presOf" srcId="{202DC2E8-5821-B44C-B4E1-DD973A095803}" destId="{FA7BDC2F-32D3-5146-965C-77AB68A95288}" srcOrd="0" destOrd="0" presId="urn:microsoft.com/office/officeart/2005/8/layout/chevron1"/>
    <dgm:cxn modelId="{A232754D-C7CF-8F42-A841-4F29A4597249}" srcId="{D71830D7-2BB5-E044-A220-A52702ABC2F2}" destId="{D29479DE-E7DF-4E44-B9E5-AAD14C9C9777}" srcOrd="2" destOrd="0" parTransId="{01DB549A-B443-A046-B21C-77ECEA8ABAAD}" sibTransId="{35519F44-9A62-6646-896D-4E4E90ED682D}"/>
    <dgm:cxn modelId="{0E887A90-1329-6E49-8207-22CA5E03EDDE}" srcId="{D71830D7-2BB5-E044-A220-A52702ABC2F2}" destId="{202DC2E8-5821-B44C-B4E1-DD973A095803}" srcOrd="0" destOrd="0" parTransId="{710982E1-B998-D04A-9133-CDF05BE10BAA}" sibTransId="{E4DA42CB-A19E-B64B-89E9-14F7DB59BE30}"/>
    <dgm:cxn modelId="{A5D33097-0465-6A4E-9133-F0F710529CE3}" type="presOf" srcId="{326A9DC5-B7B2-3E4D-A8A6-3AB314EBE6DA}" destId="{614CB4F9-D615-974E-9D81-27992D23584F}" srcOrd="0" destOrd="0" presId="urn:microsoft.com/office/officeart/2005/8/layout/chevron1"/>
    <dgm:cxn modelId="{EA12A9A3-3111-494C-820D-CD572A51A66C}" srcId="{D71830D7-2BB5-E044-A220-A52702ABC2F2}" destId="{44265388-8C1F-3946-B782-ED4BB8E30004}" srcOrd="1" destOrd="0" parTransId="{4406C388-8A92-0E42-86C7-3F5491367E2A}" sibTransId="{33099633-E2BA-7B44-9C83-073042376704}"/>
    <dgm:cxn modelId="{E71D86B4-6EBE-494C-9E50-91BCEFB112D0}" type="presOf" srcId="{49D71701-AA45-384A-8A0B-DF2E1B448CEE}" destId="{31992DEF-FF3F-BF4C-9125-7F3AFCCE55A6}" srcOrd="0" destOrd="0" presId="urn:microsoft.com/office/officeart/2005/8/layout/chevron1"/>
    <dgm:cxn modelId="{749949DA-CE7B-C345-97C5-EEC780028858}" type="presOf" srcId="{44265388-8C1F-3946-B782-ED4BB8E30004}" destId="{C2B42A1C-A128-1F4E-8419-C20C9335E1AC}" srcOrd="0" destOrd="0" presId="urn:microsoft.com/office/officeart/2005/8/layout/chevron1"/>
    <dgm:cxn modelId="{EF1EDCF4-9F7A-6943-987E-34308D377936}" srcId="{D71830D7-2BB5-E044-A220-A52702ABC2F2}" destId="{326A9DC5-B7B2-3E4D-A8A6-3AB314EBE6DA}" srcOrd="4" destOrd="0" parTransId="{A3035923-AC5F-8048-9C0B-B5838C0DB8A8}" sibTransId="{222967A6-D386-C041-87A6-D677FE4CD372}"/>
    <dgm:cxn modelId="{FA4D76F8-A53D-5248-991D-693D2A5AD5C8}" type="presOf" srcId="{D29479DE-E7DF-4E44-B9E5-AAD14C9C9777}" destId="{10246B39-338C-6143-A4B6-A919B6E4AF5F}" srcOrd="0" destOrd="0" presId="urn:microsoft.com/office/officeart/2005/8/layout/chevron1"/>
    <dgm:cxn modelId="{3F16D7B3-440D-CC45-A516-FBD39CEF9832}" type="presParOf" srcId="{008DC7A6-5E59-354A-86B3-E3C7D412BE7C}" destId="{FA7BDC2F-32D3-5146-965C-77AB68A95288}" srcOrd="0" destOrd="0" presId="urn:microsoft.com/office/officeart/2005/8/layout/chevron1"/>
    <dgm:cxn modelId="{C9C3804C-35E1-2E4D-ABAE-2785E43D2F66}" type="presParOf" srcId="{008DC7A6-5E59-354A-86B3-E3C7D412BE7C}" destId="{2C336DFC-2008-1F45-B9BB-DCE5EFF989E1}" srcOrd="1" destOrd="0" presId="urn:microsoft.com/office/officeart/2005/8/layout/chevron1"/>
    <dgm:cxn modelId="{C8AB41D6-BDCC-A542-BF27-6DDC4190A6B5}" type="presParOf" srcId="{008DC7A6-5E59-354A-86B3-E3C7D412BE7C}" destId="{C2B42A1C-A128-1F4E-8419-C20C9335E1AC}" srcOrd="2" destOrd="0" presId="urn:microsoft.com/office/officeart/2005/8/layout/chevron1"/>
    <dgm:cxn modelId="{4850A12C-B39B-C54C-ABF7-1E50A4612903}" type="presParOf" srcId="{008DC7A6-5E59-354A-86B3-E3C7D412BE7C}" destId="{7D0F6B59-A213-164A-839C-7689B9938194}" srcOrd="3" destOrd="0" presId="urn:microsoft.com/office/officeart/2005/8/layout/chevron1"/>
    <dgm:cxn modelId="{6B4BA74B-96E5-A04B-8B54-9667717AACFA}" type="presParOf" srcId="{008DC7A6-5E59-354A-86B3-E3C7D412BE7C}" destId="{10246B39-338C-6143-A4B6-A919B6E4AF5F}" srcOrd="4" destOrd="0" presId="urn:microsoft.com/office/officeart/2005/8/layout/chevron1"/>
    <dgm:cxn modelId="{F0B178EE-1862-5646-AA24-08DD052439BD}" type="presParOf" srcId="{008DC7A6-5E59-354A-86B3-E3C7D412BE7C}" destId="{216A85D6-8DB9-D14E-97B0-E13CE3DAC90A}" srcOrd="5" destOrd="0" presId="urn:microsoft.com/office/officeart/2005/8/layout/chevron1"/>
    <dgm:cxn modelId="{6D537677-4164-E64A-BBFD-3662442EE043}" type="presParOf" srcId="{008DC7A6-5E59-354A-86B3-E3C7D412BE7C}" destId="{31992DEF-FF3F-BF4C-9125-7F3AFCCE55A6}" srcOrd="6" destOrd="0" presId="urn:microsoft.com/office/officeart/2005/8/layout/chevron1"/>
    <dgm:cxn modelId="{56A56A45-83EE-6D40-9D53-D93496F94B2A}" type="presParOf" srcId="{008DC7A6-5E59-354A-86B3-E3C7D412BE7C}" destId="{6AE9FEFD-5269-BA48-A9CC-F2E2EE8B79DA}" srcOrd="7" destOrd="0" presId="urn:microsoft.com/office/officeart/2005/8/layout/chevron1"/>
    <dgm:cxn modelId="{90D861B2-0335-034F-920C-5C4BA0A4A294}" type="presParOf" srcId="{008DC7A6-5E59-354A-86B3-E3C7D412BE7C}" destId="{614CB4F9-D615-974E-9D81-27992D23584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DC2F-32D3-5146-965C-77AB68A95288}">
      <dsp:nvSpPr>
        <dsp:cNvPr id="0" name=""/>
        <dsp:cNvSpPr/>
      </dsp:nvSpPr>
      <dsp:spPr>
        <a:xfrm>
          <a:off x="1984" y="740268"/>
          <a:ext cx="1766093" cy="706437"/>
        </a:xfrm>
        <a:prstGeom prst="chevron">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baseline</a:t>
          </a:r>
        </a:p>
      </dsp:txBody>
      <dsp:txXfrm>
        <a:off x="355203" y="740268"/>
        <a:ext cx="1059656" cy="706437"/>
      </dsp:txXfrm>
    </dsp:sp>
    <dsp:sp modelId="{C2B42A1C-A128-1F4E-8419-C20C9335E1AC}">
      <dsp:nvSpPr>
        <dsp:cNvPr id="0" name=""/>
        <dsp:cNvSpPr/>
      </dsp:nvSpPr>
      <dsp:spPr>
        <a:xfrm>
          <a:off x="1591468" y="740268"/>
          <a:ext cx="1766093" cy="706437"/>
        </a:xfrm>
        <a:prstGeom prst="chevron">
          <a:avLst/>
        </a:prstGeom>
        <a:solidFill>
          <a:schemeClr val="accent3">
            <a:shade val="80000"/>
            <a:hueOff val="-64499"/>
            <a:satOff val="-13247"/>
            <a:lumOff val="99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4 weeks</a:t>
          </a:r>
        </a:p>
      </dsp:txBody>
      <dsp:txXfrm>
        <a:off x="1944687" y="740268"/>
        <a:ext cx="1059656" cy="706437"/>
      </dsp:txXfrm>
    </dsp:sp>
    <dsp:sp modelId="{10246B39-338C-6143-A4B6-A919B6E4AF5F}">
      <dsp:nvSpPr>
        <dsp:cNvPr id="0" name=""/>
        <dsp:cNvSpPr/>
      </dsp:nvSpPr>
      <dsp:spPr>
        <a:xfrm>
          <a:off x="3180953" y="740268"/>
          <a:ext cx="1766093" cy="706437"/>
        </a:xfrm>
        <a:prstGeom prst="chevron">
          <a:avLst/>
        </a:prstGeom>
        <a:solidFill>
          <a:schemeClr val="accent3">
            <a:shade val="80000"/>
            <a:hueOff val="-128999"/>
            <a:satOff val="-26493"/>
            <a:lumOff val="19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10 weeks</a:t>
          </a:r>
        </a:p>
      </dsp:txBody>
      <dsp:txXfrm>
        <a:off x="3534172" y="740268"/>
        <a:ext cx="1059656" cy="706437"/>
      </dsp:txXfrm>
    </dsp:sp>
    <dsp:sp modelId="{31992DEF-FF3F-BF4C-9125-7F3AFCCE55A6}">
      <dsp:nvSpPr>
        <dsp:cNvPr id="0" name=""/>
        <dsp:cNvSpPr/>
      </dsp:nvSpPr>
      <dsp:spPr>
        <a:xfrm>
          <a:off x="4770437" y="740268"/>
          <a:ext cx="1766093" cy="706437"/>
        </a:xfrm>
        <a:prstGeom prst="chevron">
          <a:avLst/>
        </a:prstGeom>
        <a:solidFill>
          <a:schemeClr val="accent3">
            <a:shade val="80000"/>
            <a:hueOff val="-193498"/>
            <a:satOff val="-39740"/>
            <a:lumOff val="298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6 months</a:t>
          </a:r>
        </a:p>
      </dsp:txBody>
      <dsp:txXfrm>
        <a:off x="5123656" y="740268"/>
        <a:ext cx="1059656" cy="706437"/>
      </dsp:txXfrm>
    </dsp:sp>
    <dsp:sp modelId="{614CB4F9-D615-974E-9D81-27992D23584F}">
      <dsp:nvSpPr>
        <dsp:cNvPr id="0" name=""/>
        <dsp:cNvSpPr/>
      </dsp:nvSpPr>
      <dsp:spPr>
        <a:xfrm>
          <a:off x="6359921" y="740268"/>
          <a:ext cx="1766093" cy="706437"/>
        </a:xfrm>
        <a:prstGeom prst="chevron">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1 year</a:t>
          </a:r>
        </a:p>
      </dsp:txBody>
      <dsp:txXfrm>
        <a:off x="6713140" y="740268"/>
        <a:ext cx="1059656" cy="7064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E2AD2-DDA5-C540-ADFF-1F22FDD6244B}" type="datetimeFigureOut">
              <a:rPr lang="en-US" smtClean="0"/>
              <a:t>2/15/26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30714-2343-E946-9223-4748D06FAA24}" type="slidenum">
              <a:rPr lang="en-US" smtClean="0"/>
              <a:t>‹#›</a:t>
            </a:fld>
            <a:endParaRPr lang="en-US"/>
          </a:p>
        </p:txBody>
      </p:sp>
    </p:spTree>
    <p:extLst>
      <p:ext uri="{BB962C8B-B14F-4D97-AF65-F5344CB8AC3E}">
        <p14:creationId xmlns:p14="http://schemas.microsoft.com/office/powerpoint/2010/main" val="37022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Good morning everyone. My name is Taylor Head, and I'm a fourth year general surgery resident at The Ohio State University. Today I'll be sharing work from our Center for Abdominal Core Health, titled "Evaluating the Relationship Between Abdominal Core Rehabilitation PT and Functional Tests and Hernia Defect Size." This represents a collaborative effort with my co-authors Dr. Sidhant Kalsotra, Peter Edwards, Savannah Renshaw, Dr. Elanna </a:t>
            </a:r>
            <a:r>
              <a:rPr lang="en-US" dirty="0" err="1"/>
              <a:t>Arhos</a:t>
            </a:r>
            <a:r>
              <a:rPr lang="en-US" dirty="0"/>
              <a:t>, Dr. Stephanie Di Stasi, Dr. Ajit Chaudhari, and Dr. Benjamin Poulose.</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a:t>
            </a:fld>
            <a:endParaRPr lang="en-US" dirty="0"/>
          </a:p>
        </p:txBody>
      </p:sp>
    </p:spTree>
    <p:extLst>
      <p:ext uri="{BB962C8B-B14F-4D97-AF65-F5344CB8AC3E}">
        <p14:creationId xmlns:p14="http://schemas.microsoft.com/office/powerpoint/2010/main" val="201081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let's look at our results. A total of 115 patients were included in the analysis. The mean age was 50 years, mean BMI was 33 kilograms per meter squared, and 61% were male. The majority—84%—were white, with 11% Black patients. About 43% had at least one significant comorbidity. The average hernia width was 7 centimeters, but there was substantial variability, ranging from 2 centimeters all the way up to 38 centimeters. This heterogeneity in hernia size allowed us to examine the relationship between defect size and functional outcomes.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10</a:t>
            </a:fld>
            <a:endParaRPr lang="en-US" dirty="0"/>
          </a:p>
        </p:txBody>
      </p:sp>
    </p:spTree>
    <p:extLst>
      <p:ext uri="{BB962C8B-B14F-4D97-AF65-F5344CB8AC3E}">
        <p14:creationId xmlns:p14="http://schemas.microsoft.com/office/powerpoint/2010/main" val="70160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FFF2-12C6-8F1D-14F9-EFE5E3E74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D6158-473B-CD9B-6AF1-983990F15B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060EBF-AA1E-29A4-8CAB-7B29EFC1DD1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were particularly interested in examining the impact of hernia size on functional outcomes. So we divided our population into subgroups based on the European Hernia Society width classification for incisional abdominal wall hernias. These categories include: EHS grade 1—hernias less than 4 centimeters; EHS grade 2—hernias 4 to 10 centimeters; and EHS grade 3—hernias 10 centimeters or greater. We had 54 patients in grade 1, 34 in grade 2, and 27 in grade 3. Importantly, there were no significant baseline differences between these groups in terms of age, BMI, sex, race, or comorbidity burden. This gave us relatively balanced groups for comparison.</a:t>
            </a:r>
          </a:p>
        </p:txBody>
      </p:sp>
      <p:sp>
        <p:nvSpPr>
          <p:cNvPr id="4" name="Slide Number Placeholder 3">
            <a:extLst>
              <a:ext uri="{FF2B5EF4-FFF2-40B4-BE49-F238E27FC236}">
                <a16:creationId xmlns:a16="http://schemas.microsoft.com/office/drawing/2014/main" id="{7B61B266-A45A-2BA9-2547-47621E1631FF}"/>
              </a:ext>
            </a:extLst>
          </p:cNvPr>
          <p:cNvSpPr>
            <a:spLocks noGrp="1"/>
          </p:cNvSpPr>
          <p:nvPr>
            <p:ph type="sldNum" sz="quarter" idx="5"/>
          </p:nvPr>
        </p:nvSpPr>
        <p:spPr/>
        <p:txBody>
          <a:bodyPr/>
          <a:lstStyle/>
          <a:p>
            <a:pPr>
              <a:defRPr/>
            </a:pPr>
            <a:fld id="{A1E37552-27B9-4AE5-9BA7-1996636E8CFC}" type="slidenum">
              <a:rPr lang="en-US" smtClean="0"/>
              <a:pPr>
                <a:defRPr/>
              </a:pPr>
              <a:t>11</a:t>
            </a:fld>
            <a:endParaRPr lang="en-US" dirty="0"/>
          </a:p>
        </p:txBody>
      </p:sp>
    </p:spTree>
    <p:extLst>
      <p:ext uri="{BB962C8B-B14F-4D97-AF65-F5344CB8AC3E}">
        <p14:creationId xmlns:p14="http://schemas.microsoft.com/office/powerpoint/2010/main" val="3309594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question was whether hernia size predicts baseline functional impairment—that is, before surgery even occurs. These scatter plots and box plots show the relationship between hernia width and preoperative performance on both the Five Times Sit-to-Stand and Timed Up and Go tests. What we found was surprising: there was no significant correlation. For Five Times Sit-to-Stand, Spearman's rho was 0.13 with a p-value of 0.19. </a:t>
            </a:r>
          </a:p>
        </p:txBody>
      </p:sp>
      <p:sp>
        <p:nvSpPr>
          <p:cNvPr id="4" name="Slide Number Placeholder 3"/>
          <p:cNvSpPr>
            <a:spLocks noGrp="1"/>
          </p:cNvSpPr>
          <p:nvPr>
            <p:ph type="sldNum" sz="quarter" idx="5"/>
          </p:nvPr>
        </p:nvSpPr>
        <p:spPr/>
        <p:txBody>
          <a:bodyPr/>
          <a:lstStyle/>
          <a:p>
            <a:fld id="{49B30714-2343-E946-9223-4748D06FAA24}" type="slidenum">
              <a:rPr lang="en-US" smtClean="0"/>
              <a:t>12</a:t>
            </a:fld>
            <a:endParaRPr lang="en-US"/>
          </a:p>
        </p:txBody>
      </p:sp>
    </p:spTree>
    <p:extLst>
      <p:ext uri="{BB962C8B-B14F-4D97-AF65-F5344CB8AC3E}">
        <p14:creationId xmlns:p14="http://schemas.microsoft.com/office/powerpoint/2010/main" val="741972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Timed Up and Go, rho was also 0.13 with a p-value of 0.16. One-way ANOVA confirmed no significant differences across width categories. This means that hernia size alone does not predict how impaired a patient is functionally before surgery. Other factors—perhaps chronicity, patient physiology, or compensatory mechanisms—may be more important determinants of baseline function.</a:t>
            </a:r>
          </a:p>
        </p:txBody>
      </p:sp>
      <p:sp>
        <p:nvSpPr>
          <p:cNvPr id="4" name="Slide Number Placeholder 3"/>
          <p:cNvSpPr>
            <a:spLocks noGrp="1"/>
          </p:cNvSpPr>
          <p:nvPr>
            <p:ph type="sldNum" sz="quarter" idx="5"/>
          </p:nvPr>
        </p:nvSpPr>
        <p:spPr/>
        <p:txBody>
          <a:bodyPr/>
          <a:lstStyle/>
          <a:p>
            <a:fld id="{49B30714-2343-E946-9223-4748D06FAA24}" type="slidenum">
              <a:rPr lang="en-US" smtClean="0"/>
              <a:t>13</a:t>
            </a:fld>
            <a:endParaRPr lang="en-US"/>
          </a:p>
        </p:txBody>
      </p:sp>
    </p:spTree>
    <p:extLst>
      <p:ext uri="{BB962C8B-B14F-4D97-AF65-F5344CB8AC3E}">
        <p14:creationId xmlns:p14="http://schemas.microsoft.com/office/powerpoint/2010/main" val="232001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BEC9-1D9F-FA0B-45F6-0715D15D4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7A7FF-7FB2-E775-D37C-A49704A8FF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6E090D-626A-ADD9-923F-A9D95DD42B95}"/>
              </a:ext>
            </a:extLst>
          </p:cNvPr>
          <p:cNvSpPr>
            <a:spLocks noGrp="1"/>
          </p:cNvSpPr>
          <p:nvPr>
            <p:ph type="body" idx="1"/>
          </p:nvPr>
        </p:nvSpPr>
        <p:spPr/>
        <p:txBody>
          <a:bodyPr/>
          <a:lstStyle/>
          <a:p>
            <a:r>
              <a:rPr lang="en-US" dirty="0"/>
              <a:t>Now let's look at the overall trajectory of postoperative functional recovery. At baseline, the mean Timed Up and Go was 8.5 seconds, and the mean Five Times Sit-to-Stand was 14.2 seconds. What happened after surgery was quite interesting. At 4 weeks postoperatively, both tests showed significant worsening. Timed Up and Go slowed by approximately one second, and Five Times Sit-</a:t>
            </a:r>
            <a:r>
              <a:rPr lang="en-US" dirty="0" err="1"/>
              <a:t>toStand</a:t>
            </a:r>
            <a:r>
              <a:rPr lang="en-US" dirty="0"/>
              <a:t> slowed by nearly two seconds. This early decline likely reflects postoperative pain, healing, and limited core engagement as patients avoid using their abdominal muscles.</a:t>
            </a:r>
          </a:p>
          <a:p>
            <a:r>
              <a:rPr lang="en-US" dirty="0"/>
              <a:t>After 4 weeks, performance began to improve. For Timed Up and Go, patients recovered to baseline by 10 weeks and remained stable thereafter—essentially returning to their preoperative level with no further significant change at 6 months or 1 year. In contrast, Five Times Sit-to-Stand demonstrated a very different pattern. It showed progressive improvement at every single follow-up timepoint. By 10 weeks, patients were significantly faster than baseline. At 6 months, they were even better. And at 1 year, they had surpassed their baseline performance by about one and a half seconds. This suggests that Five Times Sit-to-Stand may be more sensitive to meaningful functional gains after ventral hernia repair.</a:t>
            </a:r>
            <a:endParaRPr lang="en-US" b="0" dirty="0"/>
          </a:p>
        </p:txBody>
      </p:sp>
      <p:sp>
        <p:nvSpPr>
          <p:cNvPr id="4" name="Slide Number Placeholder 3">
            <a:extLst>
              <a:ext uri="{FF2B5EF4-FFF2-40B4-BE49-F238E27FC236}">
                <a16:creationId xmlns:a16="http://schemas.microsoft.com/office/drawing/2014/main" id="{554F4266-7682-0B4A-1D37-362CDA68D92E}"/>
              </a:ext>
            </a:extLst>
          </p:cNvPr>
          <p:cNvSpPr>
            <a:spLocks noGrp="1"/>
          </p:cNvSpPr>
          <p:nvPr>
            <p:ph type="sldNum" sz="quarter" idx="5"/>
          </p:nvPr>
        </p:nvSpPr>
        <p:spPr/>
        <p:txBody>
          <a:bodyPr/>
          <a:lstStyle/>
          <a:p>
            <a:pPr>
              <a:defRPr/>
            </a:pPr>
            <a:fld id="{A1E37552-27B9-4AE5-9BA7-1996636E8CFC}" type="slidenum">
              <a:rPr lang="en-US" smtClean="0"/>
              <a:pPr>
                <a:defRPr/>
              </a:pPr>
              <a:t>14</a:t>
            </a:fld>
            <a:endParaRPr lang="en-US" dirty="0"/>
          </a:p>
        </p:txBody>
      </p:sp>
    </p:spTree>
    <p:extLst>
      <p:ext uri="{BB962C8B-B14F-4D97-AF65-F5344CB8AC3E}">
        <p14:creationId xmlns:p14="http://schemas.microsoft.com/office/powerpoint/2010/main" val="1237421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72EB-AA5D-549C-CC7F-12A638C0B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6893-712C-30AB-DA38-43A8D25EB2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F0674E-0C95-1FCD-3F78-F8C9B1DD1719}"/>
              </a:ext>
            </a:extLst>
          </p:cNvPr>
          <p:cNvSpPr>
            <a:spLocks noGrp="1"/>
          </p:cNvSpPr>
          <p:nvPr>
            <p:ph type="body" idx="1"/>
          </p:nvPr>
        </p:nvSpPr>
        <p:spPr/>
        <p:txBody>
          <a:bodyPr/>
          <a:lstStyle/>
          <a:p>
            <a:r>
              <a:rPr lang="en-US" dirty="0"/>
              <a:t>We then examined whether hernia size affected postoperative functional trajectories. These graphs show estimated functional scores—or least square means—across the three hernia width subgroups over time. What we found is striking: larger hernias consistently performed worse across all timepoints. This was true before surgery, and it persisted throughout the entire follow-up period. The gap actually widened early after surgery. At 4 weeks, patients with hernias greater than 10 centimeters averaged 21.4 seconds on the Five Times Sit-to-Stand, compared to only 13.5 seconds for those with hernias less than 4 centimeters. That's almost an 8-second difference—clinically very meaningful. While all width subgroups did improve over time, these rank-order differences persisted. Larger hernias maintained lower absolute function throughout the study period. However—and this is important—the recovery trajectories were grossly parallel. This suggests that larger hernias don't recover more slowly; they simply start from a worse baseline impairment level and maintain that deficit over time.</a:t>
            </a:r>
            <a:endParaRPr lang="en-US" b="0" dirty="0"/>
          </a:p>
        </p:txBody>
      </p:sp>
      <p:sp>
        <p:nvSpPr>
          <p:cNvPr id="4" name="Slide Number Placeholder 3">
            <a:extLst>
              <a:ext uri="{FF2B5EF4-FFF2-40B4-BE49-F238E27FC236}">
                <a16:creationId xmlns:a16="http://schemas.microsoft.com/office/drawing/2014/main" id="{7FEB3760-DCA4-B087-3107-ABC41E4B4811}"/>
              </a:ext>
            </a:extLst>
          </p:cNvPr>
          <p:cNvSpPr>
            <a:spLocks noGrp="1"/>
          </p:cNvSpPr>
          <p:nvPr>
            <p:ph type="sldNum" sz="quarter" idx="5"/>
          </p:nvPr>
        </p:nvSpPr>
        <p:spPr/>
        <p:txBody>
          <a:bodyPr/>
          <a:lstStyle/>
          <a:p>
            <a:pPr>
              <a:defRPr/>
            </a:pPr>
            <a:fld id="{A1E37552-27B9-4AE5-9BA7-1996636E8CFC}" type="slidenum">
              <a:rPr lang="en-US" smtClean="0"/>
              <a:pPr>
                <a:defRPr/>
              </a:pPr>
              <a:t>15</a:t>
            </a:fld>
            <a:endParaRPr lang="en-US" dirty="0"/>
          </a:p>
        </p:txBody>
      </p:sp>
    </p:spTree>
    <p:extLst>
      <p:ext uri="{BB962C8B-B14F-4D97-AF65-F5344CB8AC3E}">
        <p14:creationId xmlns:p14="http://schemas.microsoft.com/office/powerpoint/2010/main" val="257262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6E7F-ADD4-28D1-A0C3-CA051E0E4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0BFE6-115A-B36F-F67C-1CF99C154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032C48-37E9-0025-5FE1-C00FEB62198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table summarizes the change in performance compared to baseline, modeled using Generalized Estimating Equations to account for repeated measures. For both tests, we observed a significant decline at 4 weeks, confirming what we saw graphically. For Timed Up and Go, patients recovered to near-baseline performance by 10 weeks and remained stable through 1 year. None of the later timepoints showed significant differences from baseline. In contrast, Five Times Sit-to-Stand showed a very different trajectory: early impairment at 4 weeks, then steady, significant improvement over time. By 1 year, patients completed the test about 1.5 seconds faster than their preoperative baseline, with a p-value less than 0.0001. This indicates that Five Times Sit-to-Stand may be more sensitive to meaningful postoperative change. Timed Up and Go seems to reflect transient surgical impact, whereas Five Times Sit-to-Stand better captures true functional gains after repair.</a:t>
            </a:r>
          </a:p>
        </p:txBody>
      </p:sp>
      <p:sp>
        <p:nvSpPr>
          <p:cNvPr id="4" name="Slide Number Placeholder 3">
            <a:extLst>
              <a:ext uri="{FF2B5EF4-FFF2-40B4-BE49-F238E27FC236}">
                <a16:creationId xmlns:a16="http://schemas.microsoft.com/office/drawing/2014/main" id="{FACF20F4-1D76-0F5D-176D-A04C2A2A1B2B}"/>
              </a:ext>
            </a:extLst>
          </p:cNvPr>
          <p:cNvSpPr>
            <a:spLocks noGrp="1"/>
          </p:cNvSpPr>
          <p:nvPr>
            <p:ph type="sldNum" sz="quarter" idx="5"/>
          </p:nvPr>
        </p:nvSpPr>
        <p:spPr/>
        <p:txBody>
          <a:bodyPr/>
          <a:lstStyle/>
          <a:p>
            <a:pPr>
              <a:defRPr/>
            </a:pPr>
            <a:fld id="{A1E37552-27B9-4AE5-9BA7-1996636E8CFC}" type="slidenum">
              <a:rPr lang="en-US" smtClean="0"/>
              <a:pPr>
                <a:defRPr/>
              </a:pPr>
              <a:t>16</a:t>
            </a:fld>
            <a:endParaRPr lang="en-US" dirty="0"/>
          </a:p>
        </p:txBody>
      </p:sp>
    </p:spTree>
    <p:extLst>
      <p:ext uri="{BB962C8B-B14F-4D97-AF65-F5344CB8AC3E}">
        <p14:creationId xmlns:p14="http://schemas.microsoft.com/office/powerpoint/2010/main" val="401444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97A3-BC95-47E5-E0A8-C789B58A2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A1FD3-2411-EC74-533F-45230B4ECB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05DCC9-2652-DF4A-A5B4-EE7D33306432}"/>
              </a:ext>
            </a:extLst>
          </p:cNvPr>
          <p:cNvSpPr>
            <a:spLocks noGrp="1"/>
          </p:cNvSpPr>
          <p:nvPr>
            <p:ph type="body" idx="1"/>
          </p:nvPr>
        </p:nvSpPr>
        <p:spPr/>
        <p:txBody>
          <a:bodyPr/>
          <a:lstStyle/>
          <a:p>
            <a:r>
              <a:rPr lang="en-US" dirty="0"/>
              <a:t>To further characterize the recovery pattern, we modeled performance trends using mixed-effects regression with both linear and quadratic terms. For Timed Up and Go, neither the linear nor quadratic term reached significance, confirming no consistent long-term trend beyond early recovery. </a:t>
            </a:r>
          </a:p>
          <a:p>
            <a:r>
              <a:rPr lang="en-US" dirty="0"/>
              <a:t>For Five Times Sit-to-Stand, both terms were highly significant. The negative linear slope indicates sustained improvement over time. The positive quadratic term indicates that these gains slow down—in other words, the rate of improvement decreases over time. This pattern demonstrates that recovery is nonlinear. Most improvement occurs in the first 6 months, then plateaus, suggesting a potential ceiling effect by 1 year. Patients may reach their maximal functional capacity by this point without additional structured intervention.</a:t>
            </a:r>
            <a:endParaRPr lang="en-US" b="0" dirty="0"/>
          </a:p>
        </p:txBody>
      </p:sp>
      <p:sp>
        <p:nvSpPr>
          <p:cNvPr id="4" name="Slide Number Placeholder 3">
            <a:extLst>
              <a:ext uri="{FF2B5EF4-FFF2-40B4-BE49-F238E27FC236}">
                <a16:creationId xmlns:a16="http://schemas.microsoft.com/office/drawing/2014/main" id="{E5DFA01B-F71C-C755-4396-78C8AFD96E07}"/>
              </a:ext>
            </a:extLst>
          </p:cNvPr>
          <p:cNvSpPr>
            <a:spLocks noGrp="1"/>
          </p:cNvSpPr>
          <p:nvPr>
            <p:ph type="sldNum" sz="quarter" idx="5"/>
          </p:nvPr>
        </p:nvSpPr>
        <p:spPr/>
        <p:txBody>
          <a:bodyPr/>
          <a:lstStyle/>
          <a:p>
            <a:pPr>
              <a:defRPr/>
            </a:pPr>
            <a:fld id="{A1E37552-27B9-4AE5-9BA7-1996636E8CFC}" type="slidenum">
              <a:rPr lang="en-US" smtClean="0"/>
              <a:pPr>
                <a:defRPr/>
              </a:pPr>
              <a:t>17</a:t>
            </a:fld>
            <a:endParaRPr lang="en-US" dirty="0"/>
          </a:p>
        </p:txBody>
      </p:sp>
    </p:spTree>
    <p:extLst>
      <p:ext uri="{BB962C8B-B14F-4D97-AF65-F5344CB8AC3E}">
        <p14:creationId xmlns:p14="http://schemas.microsoft.com/office/powerpoint/2010/main" val="77379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conclusion, four key findings emerged from this study: First, hernia size does not predict baseline functional impairment. Large hernias aren't necessarily associated with worse function preoperatively. This challenges the assumption that bigger hernias automatically mean more disabled patients before surgery. Second, functional recovery after ventral hernia repair is nonlinear. Patients worsen early at 4 weeks, improve steadily through 6 months, then plateau by 1 year. Third, larger hernias incur greater overall functional impairment postoperatively. These patients have lower absolute function throughout the recovery period, though they follow similar improvement trajectories. And fourth, the Five Times Sit-to-Stand test best captured these recovery patterns, showing measurable decline and subsequent improvement. In contrast, Timed Up and Go remained largely unchanged, possibly reflecting limited sensitivity to abdominal </a:t>
            </a:r>
            <a:r>
              <a:rPr lang="en-US" dirty="0" err="1"/>
              <a:t>corespecific</a:t>
            </a:r>
            <a:r>
              <a:rPr lang="en-US" dirty="0"/>
              <a:t> recovery</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18</a:t>
            </a:fld>
            <a:endParaRPr lang="en-US" dirty="0"/>
          </a:p>
        </p:txBody>
      </p:sp>
    </p:spTree>
    <p:extLst>
      <p:ext uri="{BB962C8B-B14F-4D97-AF65-F5344CB8AC3E}">
        <p14:creationId xmlns:p14="http://schemas.microsoft.com/office/powerpoint/2010/main" val="2565770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These findings raise several important questions that warrant further investigation. First, how do these objective physical function tests align with patient-reported outcomes like HerQLes quality of life scores or PROMIS pain measures? Do improvements in function translate to what patients actually feel and experience? Second, what factors drive the variability in recovery besides hernia size? Are there modifiable factors—perhaps nutritional status, smoking, or preoperative conditioning—that we could target to improve outcomes? And third, is there a physiologic ceiling to recovery after ventral hernia repair? And if so, can we raise that ceiling through interventions like structured rehabilitation? Major areas of focus for our center moving forward include: identifying and assessing additional physical function tests in the ventral hernia population to build a comprehensive assessment toolkit; correlating test performance with traditionally important outcome metrics like SSI, SSO, and recurrence to see if function predicts complications; and most importantly, we are currently conducting a randomized controlled trial—ABVENTURE—to evaluate the role of postoperative physical therapy versus standard precautions and their impact on these functional recovery scores.</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19</a:t>
            </a:fld>
            <a:endParaRPr lang="en-US" dirty="0"/>
          </a:p>
        </p:txBody>
      </p:sp>
    </p:spTree>
    <p:extLst>
      <p:ext uri="{BB962C8B-B14F-4D97-AF65-F5344CB8AC3E}">
        <p14:creationId xmlns:p14="http://schemas.microsoft.com/office/powerpoint/2010/main" val="82742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B153-47FB-ACBA-DE93-8B9EB67B3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BA2AC-9977-1558-9A99-BF57E3ABCC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DAF606-B9BA-7450-01B3-E38D32F859A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our team’s relevant disclosures.</a:t>
            </a:r>
          </a:p>
        </p:txBody>
      </p:sp>
      <p:sp>
        <p:nvSpPr>
          <p:cNvPr id="4" name="Slide Number Placeholder 3">
            <a:extLst>
              <a:ext uri="{FF2B5EF4-FFF2-40B4-BE49-F238E27FC236}">
                <a16:creationId xmlns:a16="http://schemas.microsoft.com/office/drawing/2014/main" id="{F372E1BA-47E8-3265-F1A6-4FCD4D360059}"/>
              </a:ext>
            </a:extLst>
          </p:cNvPr>
          <p:cNvSpPr>
            <a:spLocks noGrp="1"/>
          </p:cNvSpPr>
          <p:nvPr>
            <p:ph type="sldNum" sz="quarter" idx="5"/>
          </p:nvPr>
        </p:nvSpPr>
        <p:spPr/>
        <p:txBody>
          <a:bodyPr/>
          <a:lstStyle/>
          <a:p>
            <a:pPr>
              <a:defRPr/>
            </a:pPr>
            <a:fld id="{A1E37552-27B9-4AE5-9BA7-1996636E8CFC}" type="slidenum">
              <a:rPr lang="en-US" smtClean="0"/>
              <a:pPr>
                <a:defRPr/>
              </a:pPr>
              <a:t>2</a:t>
            </a:fld>
            <a:endParaRPr lang="en-US" dirty="0"/>
          </a:p>
        </p:txBody>
      </p:sp>
    </p:spTree>
    <p:extLst>
      <p:ext uri="{BB962C8B-B14F-4D97-AF65-F5344CB8AC3E}">
        <p14:creationId xmlns:p14="http://schemas.microsoft.com/office/powerpoint/2010/main" val="1739032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70000" lnSpcReduction="20000"/>
          </a:bodyPr>
          <a:lstStyle/>
          <a:p>
            <a:r>
              <a:rPr lang="en-US" b="0" dirty="0"/>
              <a:t>I’d like to acknowledge my co-authors, our study team, and the American College of Surgeons for the opportunity to present this work. I will now take any questions.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healthy, independent adults &lt;60 years old, a time of less than 10 seconds (s) is generally considered normal for both 5xSTS and TUG.</a:t>
            </a:r>
            <a:r>
              <a:rPr lang="en-US" sz="1200" kern="1200" baseline="30000" dirty="0">
                <a:solidFill>
                  <a:schemeClr val="tx1"/>
                </a:solidFill>
                <a:effectLst/>
                <a:latin typeface="+mn-lt"/>
                <a:ea typeface="+mn-ea"/>
                <a:cs typeface="+mn-cs"/>
              </a:rPr>
              <a:t>23–25</a:t>
            </a:r>
            <a:r>
              <a:rPr lang="en-US" sz="1200" kern="1200" dirty="0">
                <a:solidFill>
                  <a:schemeClr val="tx1"/>
                </a:solidFill>
                <a:effectLst/>
                <a:latin typeface="+mn-lt"/>
                <a:ea typeface="+mn-ea"/>
                <a:cs typeface="+mn-cs"/>
              </a:rPr>
              <a:t> Times ≥ 10s for 5xSTS and ≥ 12s for TUG are associated with increased risk of disability and fall,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Several potential mechanisms may explain the nonlinear recovery trajectories identified in this study. The initial decline in performance at 4 weeks likely reflects postoperative pain and healing leading to limited core engagement and preferential use of accessory muscle groups. While the acute inflammatory phase generally resolves in the first few weeks, the abdominal fascia has been shown to regain only 50% of its original strength later at 2 months postoperatively.</a:t>
            </a:r>
            <a:r>
              <a:rPr lang="en-US" sz="1200"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Improvements at 10 weeks and 6 months coincide with this timeline and suggest a gradual return of core engagement and strengthening. Prior studies using dynamometry and computerized tomography have also shown a reversal of disuse atrophy and restored biomechanical integrity in this window.</a:t>
            </a:r>
            <a:r>
              <a:rPr lang="en-US" sz="1200" kern="1200" baseline="30000" dirty="0">
                <a:solidFill>
                  <a:schemeClr val="tx1"/>
                </a:solidFill>
                <a:effectLst/>
                <a:latin typeface="+mn-lt"/>
                <a:ea typeface="+mn-ea"/>
                <a:cs typeface="+mn-cs"/>
              </a:rPr>
              <a:t>27,28</a:t>
            </a:r>
            <a:r>
              <a:rPr lang="en-US" sz="1200" kern="1200" dirty="0">
                <a:solidFill>
                  <a:schemeClr val="tx1"/>
                </a:solidFill>
                <a:effectLst/>
                <a:latin typeface="+mn-lt"/>
                <a:ea typeface="+mn-ea"/>
                <a:cs typeface="+mn-cs"/>
              </a:rPr>
              <a:t> The plateau in 5xSTS performance at 1 year may represent a ceiling effect, perhaps driven by persistent biomechanical limitations or a lack of structured rehabilitation. Prior work from our Center for Abdominal Core Health found no correlation between hernia size and baseline performance; however, larger defects were associated with worse postoperative performance in this study.  These patients may face compounded barriers due to longer preoperative decline, more invasive repairs, and perhaps inherently lower ceilings for recovery.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Altogether, these results suggest that recovery after VHR is multifactorial and reflects not just biologic healing but also various functional domains. The specific physical function tests used in this study - TUG and 5xSTS - are designed to assess the interaction of these domains. 5xSTS primarily focuses on lower limb strength but also involves trunk stabilization and abdominal bracing during repeated transitions, and TUG includes additional elements of ambulation and turning that involve mobility, balance, and coordination.</a:t>
            </a:r>
            <a:r>
              <a:rPr lang="en-US" sz="1200" kern="1200" baseline="30000" dirty="0">
                <a:solidFill>
                  <a:schemeClr val="tx1"/>
                </a:solidFill>
                <a:effectLst/>
                <a:latin typeface="+mn-lt"/>
                <a:ea typeface="+mn-ea"/>
                <a:cs typeface="+mn-cs"/>
              </a:rPr>
              <a:t>29–32</a:t>
            </a:r>
            <a:r>
              <a:rPr lang="en-US" sz="1200" kern="1200" dirty="0">
                <a:solidFill>
                  <a:schemeClr val="tx1"/>
                </a:solidFill>
                <a:effectLst/>
                <a:latin typeface="+mn-lt"/>
                <a:ea typeface="+mn-ea"/>
                <a:cs typeface="+mn-cs"/>
              </a:rPr>
              <a:t> The varying results between the two tests may be explained by these physiologic differences, with 5xSTS showing progressive improvement and eventual plateau, and TUG remaining largely unchanged. Overall, both tests engage not just the abdominal wall but the abdominal core and therefore may provide clinically relevant insight into practical recovery after VHR.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5xSTS may better track changes after VHR while TUG may a screening tool for global limitations. Physical function tests that provide a more isolated evaluation of the abdominal wall have been developed, such as the partial curl-up, and the prone bridge (plank) tests.</a:t>
            </a:r>
            <a:r>
              <a:rPr lang="en-US" sz="1200" kern="1200" baseline="30000" dirty="0">
                <a:solidFill>
                  <a:schemeClr val="tx1"/>
                </a:solidFill>
                <a:effectLst/>
                <a:latin typeface="+mn-lt"/>
                <a:ea typeface="+mn-ea"/>
                <a:cs typeface="+mn-cs"/>
              </a:rPr>
              <a:t>33,34</a:t>
            </a:r>
            <a:r>
              <a:rPr lang="en-US" sz="1200" kern="1200" dirty="0">
                <a:solidFill>
                  <a:schemeClr val="tx1"/>
                </a:solidFill>
                <a:effectLst/>
                <a:latin typeface="+mn-lt"/>
                <a:ea typeface="+mn-ea"/>
                <a:cs typeface="+mn-cs"/>
              </a:rPr>
              <a:t> Future studies should compare abdominal wall-specific tests with holistic measures to determine which components of abdominal core function are most impacted after VHR.</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20</a:t>
            </a:fld>
            <a:endParaRPr lang="en-US" dirty="0"/>
          </a:p>
        </p:txBody>
      </p:sp>
    </p:spTree>
    <p:extLst>
      <p:ext uri="{BB962C8B-B14F-4D97-AF65-F5344CB8AC3E}">
        <p14:creationId xmlns:p14="http://schemas.microsoft.com/office/powerpoint/2010/main" val="111376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CFAE-0321-3768-A324-324586A48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D0DC3-1F01-46D4-5DBD-202660E67C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E7989A-0E14-3F16-7FF3-C1637260D88F}"/>
              </a:ext>
            </a:extLst>
          </p:cNvPr>
          <p:cNvSpPr>
            <a:spLocks noGrp="1"/>
          </p:cNvSpPr>
          <p:nvPr>
            <p:ph type="body" idx="1"/>
          </p:nvPr>
        </p:nvSpPr>
        <p:spPr/>
        <p:txBody>
          <a:bodyPr>
            <a:normAutofit/>
          </a:bodyPr>
          <a:lstStyle/>
          <a:p>
            <a:r>
              <a:rPr lang="en-US" dirty="0"/>
              <a:t>Let me start with some background. Ventral hernias are among the most prevalent surgical conditions in the United States, with over half a million repairs performed annually.</a:t>
            </a:r>
          </a:p>
          <a:p>
            <a:r>
              <a:rPr lang="en-US" dirty="0"/>
              <a:t>Historically, the success of these repairs has been measured using traditional outcome metrics—things like surgical site infections, surgical site occurrences, and recurrence rates. While these remain important endpoints, there's growing attention toward a broader concept: abdominal core health. Abdominal core health reflects the stability and coordinated function of the system bounded by the diaphragm, pelvic floor, abdominal wall, and flanks. Ventral hernias fundamentally disrupt this system, often leading to pain, weakness, and functional limitations that extend beyond the anatomic defect itself. Surgical repair aims not only to restore anatomy but to reestablish integrated core function. Despite this, functional recovery after ventral hernia repair remains poorly characterized.</a:t>
            </a:r>
            <a:endParaRPr lang="en-US" b="0" dirty="0"/>
          </a:p>
        </p:txBody>
      </p:sp>
      <p:sp>
        <p:nvSpPr>
          <p:cNvPr id="4" name="Slide Number Placeholder 3">
            <a:extLst>
              <a:ext uri="{FF2B5EF4-FFF2-40B4-BE49-F238E27FC236}">
                <a16:creationId xmlns:a16="http://schemas.microsoft.com/office/drawing/2014/main" id="{8AE57DF0-30CB-2FF9-801C-5470E34A5A05}"/>
              </a:ext>
            </a:extLst>
          </p:cNvPr>
          <p:cNvSpPr>
            <a:spLocks noGrp="1"/>
          </p:cNvSpPr>
          <p:nvPr>
            <p:ph type="sldNum" sz="quarter" idx="5"/>
          </p:nvPr>
        </p:nvSpPr>
        <p:spPr/>
        <p:txBody>
          <a:bodyPr/>
          <a:lstStyle/>
          <a:p>
            <a:pPr>
              <a:defRPr/>
            </a:pPr>
            <a:fld id="{A1E37552-27B9-4AE5-9BA7-1996636E8CFC}" type="slidenum">
              <a:rPr lang="en-US" smtClean="0"/>
              <a:pPr>
                <a:defRPr/>
              </a:pPr>
              <a:t>3</a:t>
            </a:fld>
            <a:endParaRPr lang="en-US" dirty="0"/>
          </a:p>
        </p:txBody>
      </p:sp>
    </p:spTree>
    <p:extLst>
      <p:ext uri="{BB962C8B-B14F-4D97-AF65-F5344CB8AC3E}">
        <p14:creationId xmlns:p14="http://schemas.microsoft.com/office/powerpoint/2010/main" val="426818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CAC8-A60F-3C56-084C-01DD22095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0AF61-71EC-9615-298B-8DDBE6F422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DEF6FB-AB73-0AA4-8484-81839F7AF6D5}"/>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this is where physical function testing comes into play. Physical function tests are objective measures that assess a patient's mobility, strength, balance, and overall functional status. These tests are used commonly in orthopedics as surrogate measures for surgical readiness and postoperative recovery. However, no prior studies have applied these tests longitudinally in the ventral hernia population. This represents a significant knowledge gap. We have objective ways to measure function in joint replacement patients throughout their recovery, but we lack similar tools to track functional recovery after hernia repair.</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1C308E-C4D8-3879-D4F3-A67B067E03ED}"/>
              </a:ext>
            </a:extLst>
          </p:cNvPr>
          <p:cNvSpPr>
            <a:spLocks noGrp="1"/>
          </p:cNvSpPr>
          <p:nvPr>
            <p:ph type="sldNum" sz="quarter" idx="5"/>
          </p:nvPr>
        </p:nvSpPr>
        <p:spPr/>
        <p:txBody>
          <a:bodyPr/>
          <a:lstStyle/>
          <a:p>
            <a:pPr>
              <a:defRPr/>
            </a:pPr>
            <a:fld id="{A1E37552-27B9-4AE5-9BA7-1996636E8CFC}" type="slidenum">
              <a:rPr lang="en-US" smtClean="0"/>
              <a:pPr>
                <a:defRPr/>
              </a:pPr>
              <a:t>4</a:t>
            </a:fld>
            <a:endParaRPr lang="en-US" dirty="0"/>
          </a:p>
        </p:txBody>
      </p:sp>
    </p:spTree>
    <p:extLst>
      <p:ext uri="{BB962C8B-B14F-4D97-AF65-F5344CB8AC3E}">
        <p14:creationId xmlns:p14="http://schemas.microsoft.com/office/powerpoint/2010/main" val="340511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5B26B-6827-5943-4645-E1FE9D9D5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5FFDA-01CA-1596-DE63-9F3DDBFA72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B238C0-ECCB-EF06-CDBC-9C80AFDB9308}"/>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rationale for our study stems from a growing recognition that abdominal core integrity plays a crucial role in patient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Understanding the relationship between hernias and physical function can improve several aspects of care: first, preoperative risk assessment—identifying which patients may be at higher risk for poor functional outcomes. Second, intraoperative decision-making— perhaps informing the extent of repair or mesh selection. And third, postoperative recovery strategies—guiding rehabilitation and setting realistic expectations for patients.</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AD67A41-5E6E-C75E-EBD1-4E909F1851C5}"/>
              </a:ext>
            </a:extLst>
          </p:cNvPr>
          <p:cNvSpPr>
            <a:spLocks noGrp="1"/>
          </p:cNvSpPr>
          <p:nvPr>
            <p:ph type="sldNum" sz="quarter" idx="5"/>
          </p:nvPr>
        </p:nvSpPr>
        <p:spPr/>
        <p:txBody>
          <a:bodyPr/>
          <a:lstStyle/>
          <a:p>
            <a:pPr>
              <a:defRPr/>
            </a:pPr>
            <a:fld id="{A1E37552-27B9-4AE5-9BA7-1996636E8CFC}" type="slidenum">
              <a:rPr lang="en-US" smtClean="0"/>
              <a:pPr>
                <a:defRPr/>
              </a:pPr>
              <a:t>5</a:t>
            </a:fld>
            <a:endParaRPr lang="en-US" dirty="0"/>
          </a:p>
        </p:txBody>
      </p:sp>
    </p:spTree>
    <p:extLst>
      <p:ext uri="{BB962C8B-B14F-4D97-AF65-F5344CB8AC3E}">
        <p14:creationId xmlns:p14="http://schemas.microsoft.com/office/powerpoint/2010/main" val="107954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Our central research question was: What is the trajectory of recovery after ventral hernia repair as measured by physical function tests? We had two specific hypotheses: First, that larger hernia defects would be associated with poorer functional test performance. And second, that patients would demonstrate linear improvements in physical function test performance over time following surgery.</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6</a:t>
            </a:fld>
            <a:endParaRPr lang="en-US" dirty="0"/>
          </a:p>
        </p:txBody>
      </p:sp>
    </p:spTree>
    <p:extLst>
      <p:ext uri="{BB962C8B-B14F-4D97-AF65-F5344CB8AC3E}">
        <p14:creationId xmlns:p14="http://schemas.microsoft.com/office/powerpoint/2010/main" val="2426647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 me walk you through our methodology. We analyzed prospectively collected data from our ongoing randomized controlled trial—the Pilot Trial of Abdominal Core Rehabilitation to Improve Outcomes after Ventral Hernia Repair, or ABVENTURE-P. We included elective, functionally independent adults aged 18 to 70 undergoing ventral hernia repair between April 2022 and August 2024. Hernias had to be at least 2 centimeters in width. We excluded patients with movement or balance disorders, those requiring ambulatory assist devices like canes or walkers, and anyone currently enrolled in physical therapy or a skilled exercise program. Our two primary outcomes were physical function tests: the Timed Up and Go, or TUG, and the Five Times Sit-to-Stand, or 5xSTS. These tests were performed preoperatively and then repeated at 4 weeks, 10 weeks, 6 months, and 1 year postoperatively, giving us a detailed longitudinal picture of functional recovery.</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7</a:t>
            </a:fld>
            <a:endParaRPr lang="en-US" dirty="0"/>
          </a:p>
        </p:txBody>
      </p:sp>
    </p:spTree>
    <p:extLst>
      <p:ext uri="{BB962C8B-B14F-4D97-AF65-F5344CB8AC3E}">
        <p14:creationId xmlns:p14="http://schemas.microsoft.com/office/powerpoint/2010/main" val="151248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6B54-0C38-BB46-650C-7A82689B2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F1208-414E-2193-C463-528EA4F001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52A02C-531E-BA0C-287B-B94AF405B3C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Here is a short video depicting the Timed Up &amp; Go test, which measures how long it takes a patient to stand, walk three meters, turn, return, and sit.</a:t>
            </a:r>
            <a:br>
              <a:rPr lang="en-US" b="0" dirty="0"/>
            </a:b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(This test primarily assesses mobility and balance.)</a:t>
            </a:r>
          </a:p>
        </p:txBody>
      </p:sp>
      <p:sp>
        <p:nvSpPr>
          <p:cNvPr id="4" name="Slide Number Placeholder 3">
            <a:extLst>
              <a:ext uri="{FF2B5EF4-FFF2-40B4-BE49-F238E27FC236}">
                <a16:creationId xmlns:a16="http://schemas.microsoft.com/office/drawing/2014/main" id="{58091473-FA3B-EC8A-61B9-18EA6F36DD17}"/>
              </a:ext>
            </a:extLst>
          </p:cNvPr>
          <p:cNvSpPr>
            <a:spLocks noGrp="1"/>
          </p:cNvSpPr>
          <p:nvPr>
            <p:ph type="sldNum" sz="quarter" idx="5"/>
          </p:nvPr>
        </p:nvSpPr>
        <p:spPr/>
        <p:txBody>
          <a:bodyPr/>
          <a:lstStyle/>
          <a:p>
            <a:pPr>
              <a:defRPr/>
            </a:pPr>
            <a:fld id="{A1E37552-27B9-4AE5-9BA7-1996636E8CFC}" type="slidenum">
              <a:rPr lang="en-US" smtClean="0"/>
              <a:pPr>
                <a:defRPr/>
              </a:pPr>
              <a:t>8</a:t>
            </a:fld>
            <a:endParaRPr lang="en-US" dirty="0"/>
          </a:p>
        </p:txBody>
      </p:sp>
    </p:spTree>
    <p:extLst>
      <p:ext uri="{BB962C8B-B14F-4D97-AF65-F5344CB8AC3E}">
        <p14:creationId xmlns:p14="http://schemas.microsoft.com/office/powerpoint/2010/main" val="287398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107F3-0D0C-8466-225C-1D7DD79D5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28142-9C28-980E-961B-E9CA812250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C9AEED-4668-CE38-A351-4E3E8EE532BB}"/>
              </a:ext>
            </a:extLst>
          </p:cNvPr>
          <p:cNvSpPr>
            <a:spLocks noGrp="1"/>
          </p:cNvSpPr>
          <p:nvPr>
            <p:ph type="body" idx="1"/>
          </p:nvPr>
        </p:nvSpPr>
        <p:spPr/>
        <p:txBody>
          <a:bodyPr/>
          <a:lstStyle/>
          <a:p>
            <a:r>
              <a:rPr lang="en-US" b="0" dirty="0"/>
              <a:t>This second video shows the Five Times Sit-to-Stand test, which requires standing up and sitting down five times without using the arms for support. </a:t>
            </a:r>
            <a:r>
              <a:rPr lang="en-US" sz="1200" b="0" kern="1200" dirty="0">
                <a:solidFill>
                  <a:schemeClr val="tx1"/>
                </a:solidFill>
                <a:effectLst/>
                <a:latin typeface="+mn-lt"/>
                <a:ea typeface="+mn-ea"/>
                <a:cs typeface="+mn-cs"/>
              </a:rPr>
              <a:t>As you can see from these videos these tests are easily conducted in the clinical setting and only require a small area to move around in, a chair, and a timer.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t>
            </a:r>
            <a:r>
              <a:rPr lang="en-US" b="0" dirty="0"/>
              <a:t>It’s a measure of lower-limb strength, endurance, and trunk stabilization)</a:t>
            </a:r>
            <a:endParaRPr lang="en-US"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3154782-B33C-CB46-78D0-46C6A5CB4797}"/>
              </a:ext>
            </a:extLst>
          </p:cNvPr>
          <p:cNvSpPr>
            <a:spLocks noGrp="1"/>
          </p:cNvSpPr>
          <p:nvPr>
            <p:ph type="sldNum" sz="quarter" idx="5"/>
          </p:nvPr>
        </p:nvSpPr>
        <p:spPr/>
        <p:txBody>
          <a:bodyPr/>
          <a:lstStyle/>
          <a:p>
            <a:pPr>
              <a:defRPr/>
            </a:pPr>
            <a:fld id="{A1E37552-27B9-4AE5-9BA7-1996636E8CFC}" type="slidenum">
              <a:rPr lang="en-US" smtClean="0"/>
              <a:pPr>
                <a:defRPr/>
              </a:pPr>
              <a:t>9</a:t>
            </a:fld>
            <a:endParaRPr lang="en-US" dirty="0"/>
          </a:p>
        </p:txBody>
      </p:sp>
    </p:spTree>
    <p:extLst>
      <p:ext uri="{BB962C8B-B14F-4D97-AF65-F5344CB8AC3E}">
        <p14:creationId xmlns:p14="http://schemas.microsoft.com/office/powerpoint/2010/main" val="328270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96C9-C35C-F98E-B3DE-2027089CD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F211E-D4FE-BE1B-C0DD-7E8FDA4100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F5C37-1FD8-8FB0-CC1F-557F69C6779F}"/>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2FD29679-127A-D010-3AFD-94E4DA1DE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3433-3F94-7D54-4B74-E1A519F8716B}"/>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326470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3257-E11A-DF36-F6E6-E20D15B600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5D9172-63D7-6D5B-DF54-0A35BA353F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C9002-4042-3CB7-63E1-A5E554ED8302}"/>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1FDAA338-F1F2-F569-3251-83515B049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0D0687-69CA-105F-3B02-588B52837DD1}"/>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14189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38CAB-7821-14BF-6628-C265EB23E6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14AE23-AE6B-61FB-FEB5-F94BD3B3AA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281BC-802E-A773-E21C-097D018E1202}"/>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0979212D-521A-F45A-A907-B87AABF37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C94A4-7FF5-118A-FF45-DF2B96008EE9}"/>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48709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Corporate Title with Pic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137" t="19539" r="562" b="43163"/>
          <a:stretch/>
        </p:blipFill>
        <p:spPr>
          <a:xfrm>
            <a:off x="0" y="1"/>
            <a:ext cx="12192000" cy="3472873"/>
          </a:xfrm>
          <a:prstGeom prst="rect">
            <a:avLst/>
          </a:prstGeom>
        </p:spPr>
      </p:pic>
      <p:sp>
        <p:nvSpPr>
          <p:cNvPr id="13" name="Title 41"/>
          <p:cNvSpPr>
            <a:spLocks noGrp="1"/>
          </p:cNvSpPr>
          <p:nvPr>
            <p:ph type="title" hasCustomPrompt="1"/>
          </p:nvPr>
        </p:nvSpPr>
        <p:spPr>
          <a:xfrm>
            <a:off x="461640" y="3931763"/>
            <a:ext cx="11245049" cy="705605"/>
          </a:xfrm>
          <a:prstGeom prst="rect">
            <a:avLst/>
          </a:prstGeom>
        </p:spPr>
        <p:txBody>
          <a:bodyPr anchor="b">
            <a:noAutofit/>
          </a:bodyPr>
          <a:lstStyle>
            <a:lvl1pPr algn="ctr">
              <a:defRPr sz="3733" b="1">
                <a:solidFill>
                  <a:schemeClr val="tx2"/>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461640" y="4818762"/>
            <a:ext cx="11245049" cy="926623"/>
          </a:xfrm>
          <a:prstGeom prst="rect">
            <a:avLst/>
          </a:prstGeom>
        </p:spPr>
        <p:txBody>
          <a:bodyPr>
            <a:noAutofit/>
          </a:bodyPr>
          <a:lstStyle>
            <a:lvl1pPr marL="0" indent="0" algn="ctr">
              <a:lnSpc>
                <a:spcPct val="120000"/>
              </a:lnSpc>
              <a:spcBef>
                <a:spcPct val="0"/>
              </a:spcBef>
              <a:buFont typeface="Wingdings" pitchFamily="2" charset="2"/>
              <a:buNone/>
              <a:defRPr sz="2667">
                <a:solidFill>
                  <a:schemeClr val="tx2"/>
                </a:solidFill>
                <a:latin typeface="+mj-lt"/>
              </a:defRPr>
            </a:lvl1pPr>
          </a:lstStyle>
          <a:p>
            <a:r>
              <a:rPr lang="en-US" dirty="0"/>
              <a:t>Name of presenter</a:t>
            </a:r>
          </a:p>
          <a:p>
            <a:r>
              <a:rPr lang="en-US" dirty="0"/>
              <a:t>Date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4866" y="1223111"/>
            <a:ext cx="1218593" cy="1589047"/>
          </a:xfrm>
          <a:prstGeom prst="rect">
            <a:avLst/>
          </a:prstGeom>
        </p:spPr>
      </p:pic>
      <p:pic>
        <p:nvPicPr>
          <p:cNvPr id="8" name="Picture 7"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3993" y="5885790"/>
            <a:ext cx="1139275" cy="846759"/>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652727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rporate Title with Picture">
    <p:spTree>
      <p:nvGrpSpPr>
        <p:cNvPr id="1" name=""/>
        <p:cNvGrpSpPr/>
        <p:nvPr/>
      </p:nvGrpSpPr>
      <p:grpSpPr>
        <a:xfrm>
          <a:off x="0" y="0"/>
          <a:ext cx="0" cy="0"/>
          <a:chOff x="0" y="0"/>
          <a:chExt cx="0" cy="0"/>
        </a:xfrm>
      </p:grpSpPr>
      <p:sp>
        <p:nvSpPr>
          <p:cNvPr id="15" name="Content Placeholder 4"/>
          <p:cNvSpPr>
            <a:spLocks noGrp="1"/>
          </p:cNvSpPr>
          <p:nvPr>
            <p:ph sz="quarter" idx="10" hasCustomPrompt="1"/>
          </p:nvPr>
        </p:nvSpPr>
        <p:spPr>
          <a:xfrm>
            <a:off x="4622982" y="3190739"/>
            <a:ext cx="3260092" cy="468159"/>
          </a:xfrm>
          <a:prstGeom prst="rect">
            <a:avLst/>
          </a:prstGeom>
        </p:spPr>
        <p:txBody>
          <a:bodyPr vert="horz"/>
          <a:lstStyle>
            <a:lvl1pPr marL="0" indent="0">
              <a:buNone/>
              <a:defRPr sz="2400"/>
            </a:lvl1pPr>
            <a:lvl2pPr marL="609585" indent="0">
              <a:buNone/>
              <a:defRPr sz="2400"/>
            </a:lvl2pPr>
            <a:lvl3pPr>
              <a:defRPr sz="2400"/>
            </a:lvl3pPr>
            <a:lvl4pPr>
              <a:defRPr sz="1867"/>
            </a:lvl4pPr>
            <a:lvl5pPr>
              <a:defRPr sz="1867"/>
            </a:lvl5pPr>
          </a:lstStyle>
          <a:p>
            <a:pPr lvl="0"/>
            <a:r>
              <a:rPr lang="en-US" dirty="0"/>
              <a:t>For full screen images</a:t>
            </a:r>
          </a:p>
        </p:txBody>
      </p:sp>
      <p:pic>
        <p:nvPicPr>
          <p:cNvPr id="3" name="Picture 2">
            <a:extLst>
              <a:ext uri="{FF2B5EF4-FFF2-40B4-BE49-F238E27FC236}">
                <a16:creationId xmlns:a16="http://schemas.microsoft.com/office/drawing/2014/main" id="{3EEACCD2-106C-7CF8-01EB-6D81991256CC}"/>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185416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33" b="1">
                <a:solidFill>
                  <a:schemeClr val="accent1"/>
                </a:solidFill>
              </a:defRPr>
            </a:lvl1pPr>
          </a:lstStyle>
          <a:p>
            <a:r>
              <a:rPr lang="en-US" dirty="0"/>
              <a:t>Heading goes here</a:t>
            </a:r>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667"/>
            </a:lvl1pPr>
            <a:lvl2pPr>
              <a:defRPr sz="2667"/>
            </a:lvl2pPr>
            <a:lvl3pPr>
              <a:defRPr sz="26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3" name="Picture 2">
            <a:extLst>
              <a:ext uri="{FF2B5EF4-FFF2-40B4-BE49-F238E27FC236}">
                <a16:creationId xmlns:a16="http://schemas.microsoft.com/office/drawing/2014/main" id="{4C6BEB22-B2B6-A001-8C34-1A755D4C1AC3}"/>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1512790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10992181" cy="549361"/>
          </a:xfrm>
          <a:prstGeom prst="rect">
            <a:avLst/>
          </a:prstGeom>
        </p:spPr>
        <p:txBody>
          <a:bodyPr anchor="b">
            <a:noAutofit/>
          </a:bodyPr>
          <a:lstStyle>
            <a:lvl1pPr algn="l">
              <a:defRPr sz="3733"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2"/>
            <a:ext cx="10993120" cy="428625"/>
          </a:xfrm>
          <a:prstGeom prst="rect">
            <a:avLst/>
          </a:prstGeom>
        </p:spPr>
        <p:txBody>
          <a:bodyPr>
            <a:noAutofit/>
          </a:bodyPr>
          <a:lstStyle>
            <a:lvl1pPr marL="0" indent="0" algn="l">
              <a:lnSpc>
                <a:spcPct val="85000"/>
              </a:lnSpc>
              <a:spcBef>
                <a:spcPct val="0"/>
              </a:spcBef>
              <a:buFont typeface="Wingdings" pitchFamily="2" charset="2"/>
              <a:buNone/>
              <a:defRPr sz="2667" i="1"/>
            </a:lvl1pPr>
          </a:lstStyle>
          <a:p>
            <a:r>
              <a:rPr lang="en-US" dirty="0"/>
              <a:t>Subhead goes here</a:t>
            </a:r>
          </a:p>
        </p:txBody>
      </p:sp>
      <p:sp>
        <p:nvSpPr>
          <p:cNvPr id="13" name="Content Placeholder 3"/>
          <p:cNvSpPr>
            <a:spLocks noGrp="1"/>
          </p:cNvSpPr>
          <p:nvPr>
            <p:ph sz="quarter" idx="11"/>
          </p:nvPr>
        </p:nvSpPr>
        <p:spPr>
          <a:xfrm>
            <a:off x="660401" y="2090058"/>
            <a:ext cx="11053233" cy="4087223"/>
          </a:xfrm>
          <a:prstGeom prst="rect">
            <a:avLst/>
          </a:prstGeom>
        </p:spPr>
        <p:txBody>
          <a:bodyPr/>
          <a:lstStyle>
            <a:lvl1pPr>
              <a:defRPr sz="2667">
                <a:latin typeface="+mn-lt"/>
              </a:defRPr>
            </a:lvl1pPr>
            <a:lvl2pPr>
              <a:defRPr sz="2667">
                <a:latin typeface="+mn-lt"/>
              </a:defRPr>
            </a:lvl2pPr>
            <a:lvl3pPr>
              <a:defRPr sz="2667">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6E19C6D-CB36-6918-744E-8EDBCA150523}"/>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387625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3" y="2603082"/>
            <a:ext cx="7818893"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sz="3733" dirty="0">
                <a:solidFill>
                  <a:srgbClr val="BB0000"/>
                </a:solidFill>
              </a:rPr>
              <a:t>Thank You</a:t>
            </a:r>
          </a:p>
        </p:txBody>
      </p:sp>
      <p:cxnSp>
        <p:nvCxnSpPr>
          <p:cNvPr id="8" name="Straight Connector 7"/>
          <p:cNvCxnSpPr/>
          <p:nvPr userDrawn="1"/>
        </p:nvCxnSpPr>
        <p:spPr>
          <a:xfrm>
            <a:off x="5502727" y="343256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Rectangle 4"/>
          <p:cNvSpPr>
            <a:spLocks noGrp="1" noChangeArrowheads="1"/>
          </p:cNvSpPr>
          <p:nvPr>
            <p:ph type="subTitle" idx="1" hasCustomPrompt="1"/>
          </p:nvPr>
        </p:nvSpPr>
        <p:spPr>
          <a:xfrm>
            <a:off x="3320347" y="3714545"/>
            <a:ext cx="5170632" cy="428625"/>
          </a:xfrm>
          <a:prstGeom prst="rect">
            <a:avLst/>
          </a:prstGeom>
        </p:spPr>
        <p:txBody>
          <a:bodyPr>
            <a:noAutofit/>
          </a:bodyPr>
          <a:lstStyle>
            <a:lvl1pPr marL="0" indent="0" algn="ctr">
              <a:lnSpc>
                <a:spcPct val="85000"/>
              </a:lnSpc>
              <a:spcBef>
                <a:spcPct val="0"/>
              </a:spcBef>
              <a:buFont typeface="Wingdings" pitchFamily="2" charset="2"/>
              <a:buNone/>
              <a:defRPr sz="2133" i="0"/>
            </a:lvl1pPr>
          </a:lstStyle>
          <a:p>
            <a:r>
              <a:rPr lang="en-US" dirty="0" err="1"/>
              <a:t>wexnermedical.osu.edu</a:t>
            </a:r>
            <a:endParaRPr lang="en-US" dirty="0"/>
          </a:p>
        </p:txBody>
      </p:sp>
    </p:spTree>
    <p:extLst>
      <p:ext uri="{BB962C8B-B14F-4D97-AF65-F5344CB8AC3E}">
        <p14:creationId xmlns:p14="http://schemas.microsoft.com/office/powerpoint/2010/main" val="2755616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5"/>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3" name="Content Placeholder 3"/>
          <p:cNvSpPr>
            <a:spLocks noGrp="1"/>
          </p:cNvSpPr>
          <p:nvPr>
            <p:ph sz="quarter" idx="11"/>
          </p:nvPr>
        </p:nvSpPr>
        <p:spPr>
          <a:xfrm>
            <a:off x="660401" y="1629202"/>
            <a:ext cx="11053233" cy="436418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81147" y="6570223"/>
            <a:ext cx="791809"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3" y="6570223"/>
            <a:ext cx="7950247" cy="366183"/>
          </a:xfrm>
          <a:prstGeom prst="rect">
            <a:avLst/>
          </a:prstGeom>
        </p:spPr>
        <p:txBody>
          <a:bodyPr/>
          <a:lstStyle>
            <a:lvl1pPr>
              <a:defRPr sz="800">
                <a:solidFill>
                  <a:srgbClr val="666666"/>
                </a:solidFill>
              </a:defRPr>
            </a:lvl1pPr>
          </a:lstStyle>
          <a:p>
            <a:r>
              <a:rPr lang="en-US"/>
              <a:t>Trade Secret, Confidential, Proprietary, Do Not Copy  |  OSU Wexner Medical Center  © 2018 </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30" y="6457794"/>
            <a:ext cx="2217057" cy="241028"/>
          </a:xfrm>
          <a:prstGeom prst="rect">
            <a:avLst/>
          </a:prstGeom>
        </p:spPr>
      </p:pic>
    </p:spTree>
    <p:extLst>
      <p:ext uri="{BB962C8B-B14F-4D97-AF65-F5344CB8AC3E}">
        <p14:creationId xmlns:p14="http://schemas.microsoft.com/office/powerpoint/2010/main" val="3822344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5"/>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3" name="Content Placeholder 3"/>
          <p:cNvSpPr>
            <a:spLocks noGrp="1"/>
          </p:cNvSpPr>
          <p:nvPr>
            <p:ph sz="quarter" idx="11"/>
          </p:nvPr>
        </p:nvSpPr>
        <p:spPr>
          <a:xfrm>
            <a:off x="660401" y="1629202"/>
            <a:ext cx="11053233" cy="436418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81147" y="6570223"/>
            <a:ext cx="791809"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3" y="6570223"/>
            <a:ext cx="7950247" cy="366183"/>
          </a:xfrm>
          <a:prstGeom prst="rect">
            <a:avLst/>
          </a:prstGeom>
        </p:spPr>
        <p:txBody>
          <a:bodyPr/>
          <a:lstStyle>
            <a:lvl1pPr>
              <a:defRPr sz="800">
                <a:solidFill>
                  <a:srgbClr val="666666"/>
                </a:solidFill>
              </a:defRPr>
            </a:lvl1pPr>
          </a:lstStyle>
          <a:p>
            <a:r>
              <a:rPr lang="en-US"/>
              <a:t>Trade Secret, Confidential, Proprietary, Do Not Copy  |  OSU Wexner Medical Center  © 2018 </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30" y="6457794"/>
            <a:ext cx="2217057" cy="241028"/>
          </a:xfrm>
          <a:prstGeom prst="rect">
            <a:avLst/>
          </a:prstGeom>
        </p:spPr>
      </p:pic>
    </p:spTree>
    <p:extLst>
      <p:ext uri="{BB962C8B-B14F-4D97-AF65-F5344CB8AC3E}">
        <p14:creationId xmlns:p14="http://schemas.microsoft.com/office/powerpoint/2010/main" val="262209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D0DF-442C-4235-92D0-5FC8807F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CC4BA-99EE-4F5D-ECDE-093DC63CA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BB4D3-19DE-4C1F-60AE-B7551ACB26C8}"/>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4FA64879-AC22-E754-800A-7E03FC786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6E70F-1D07-EFBD-A74C-89436B0055AD}"/>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109551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4110-228C-B879-2361-F5823935EA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BD28C-2016-6455-3D3F-2491DA186B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ECFC7-FB28-CF0C-1C88-994CB5E09D8E}"/>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D585E89A-B9BF-052D-9878-D0DAD63E1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0A06F-45C7-F0AD-262A-2334D9002904}"/>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346813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92C6-D18B-079C-F28C-F12E968F5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957A-FBBE-A77E-DFA8-1CA6352ABC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5E3C2-4E64-7599-1F93-ED4A8B008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F351E0-FF9D-BE4E-4645-76F707E827D1}"/>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6" name="Footer Placeholder 5">
            <a:extLst>
              <a:ext uri="{FF2B5EF4-FFF2-40B4-BE49-F238E27FC236}">
                <a16:creationId xmlns:a16="http://schemas.microsoft.com/office/drawing/2014/main" id="{B636E7F5-AD57-C98B-5A72-B8CD8D381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9D4B8-DAE8-B21C-E2C1-7EE239D858D2}"/>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308402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2741-6C58-384A-7671-E0EEC3A59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6A6E3-C734-6F8A-B291-74FF0D9F4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26765-E6A9-32CA-DB69-F1D5B2BEB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BDCFB-CA60-D50A-E36B-35B6684C2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65843-A818-4EF4-5A1D-08C94C46C5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8BA14-020B-267D-D31C-373E8CE863B7}"/>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8" name="Footer Placeholder 7">
            <a:extLst>
              <a:ext uri="{FF2B5EF4-FFF2-40B4-BE49-F238E27FC236}">
                <a16:creationId xmlns:a16="http://schemas.microsoft.com/office/drawing/2014/main" id="{DADDEA99-A616-55BA-71EE-761B1B725F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D67091-E1D6-CA69-1C68-89EDC51BF8D7}"/>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288379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6570-5745-9F93-D237-13F1A91F1C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7D6505-2EA9-30DE-D764-E0D4DE151974}"/>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4" name="Footer Placeholder 3">
            <a:extLst>
              <a:ext uri="{FF2B5EF4-FFF2-40B4-BE49-F238E27FC236}">
                <a16:creationId xmlns:a16="http://schemas.microsoft.com/office/drawing/2014/main" id="{373C6A8E-D52F-C8E5-7581-01F9BD376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BF520-489B-991F-28F7-A2D4112AD610}"/>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146593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B23C88-68F1-5440-950A-119405FE644D}"/>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3" name="Footer Placeholder 2">
            <a:extLst>
              <a:ext uri="{FF2B5EF4-FFF2-40B4-BE49-F238E27FC236}">
                <a16:creationId xmlns:a16="http://schemas.microsoft.com/office/drawing/2014/main" id="{22738109-27F3-CD34-9A23-EDAC0E829B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01037D-CFA7-BDFE-BEB6-EA62B1B110AF}"/>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381111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A80B-CDE4-2FBA-DE41-5759CC861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B495A-71B9-2CFA-21E6-D586882FB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B9AA4C-8FBF-7E89-94EB-19C77BF9A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A1172-ED6C-A1FE-5FC2-53AB5A9F0B6B}"/>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6" name="Footer Placeholder 5">
            <a:extLst>
              <a:ext uri="{FF2B5EF4-FFF2-40B4-BE49-F238E27FC236}">
                <a16:creationId xmlns:a16="http://schemas.microsoft.com/office/drawing/2014/main" id="{17756A75-42C0-5C63-6BC5-2227437F5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792E1-2DCB-E6FE-EE0C-BCC5E399F836}"/>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240684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9CA2-CECD-0A32-228D-73FDE66C2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3F5C68-0C65-F9FE-4A9E-3133AF213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258104-0AA8-3FD6-D831-2DCC08F79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F7FD5-C5AA-5F68-34CE-3981E73345E0}"/>
              </a:ext>
            </a:extLst>
          </p:cNvPr>
          <p:cNvSpPr>
            <a:spLocks noGrp="1"/>
          </p:cNvSpPr>
          <p:nvPr>
            <p:ph type="dt" sz="half" idx="10"/>
          </p:nvPr>
        </p:nvSpPr>
        <p:spPr/>
        <p:txBody>
          <a:bodyPr/>
          <a:lstStyle/>
          <a:p>
            <a:fld id="{58798F49-37D5-E04C-ADC1-A3B2EF3FAE86}" type="datetimeFigureOut">
              <a:rPr lang="en-US" smtClean="0"/>
              <a:t>2/15/26</a:t>
            </a:fld>
            <a:endParaRPr lang="en-US"/>
          </a:p>
        </p:txBody>
      </p:sp>
      <p:sp>
        <p:nvSpPr>
          <p:cNvPr id="6" name="Footer Placeholder 5">
            <a:extLst>
              <a:ext uri="{FF2B5EF4-FFF2-40B4-BE49-F238E27FC236}">
                <a16:creationId xmlns:a16="http://schemas.microsoft.com/office/drawing/2014/main" id="{AE605767-2460-9A20-E339-0A240E617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8920C-CDC0-5F47-3EF2-BA547C081630}"/>
              </a:ext>
            </a:extLst>
          </p:cNvPr>
          <p:cNvSpPr>
            <a:spLocks noGrp="1"/>
          </p:cNvSpPr>
          <p:nvPr>
            <p:ph type="sldNum" sz="quarter" idx="12"/>
          </p:nvPr>
        </p:nvSpPr>
        <p:spPr/>
        <p:txBody>
          <a:bodyPr/>
          <a:lstStyle/>
          <a:p>
            <a:fld id="{59474D50-0CEF-BD4F-A1BE-3B5E26D250A0}" type="slidenum">
              <a:rPr lang="en-US" smtClean="0"/>
              <a:t>‹#›</a:t>
            </a:fld>
            <a:endParaRPr lang="en-US"/>
          </a:p>
        </p:txBody>
      </p:sp>
    </p:spTree>
    <p:extLst>
      <p:ext uri="{BB962C8B-B14F-4D97-AF65-F5344CB8AC3E}">
        <p14:creationId xmlns:p14="http://schemas.microsoft.com/office/powerpoint/2010/main" val="193369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C7CA0E-1CA2-A200-5F46-46B770535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1D9072-9EEF-09DA-B617-1098AC2DC3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34F8E-7EDD-F7CD-0897-5E000BC79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798F49-37D5-E04C-ADC1-A3B2EF3FAE86}" type="datetimeFigureOut">
              <a:rPr lang="en-US" smtClean="0"/>
              <a:t>2/15/26</a:t>
            </a:fld>
            <a:endParaRPr lang="en-US"/>
          </a:p>
        </p:txBody>
      </p:sp>
      <p:sp>
        <p:nvSpPr>
          <p:cNvPr id="5" name="Footer Placeholder 4">
            <a:extLst>
              <a:ext uri="{FF2B5EF4-FFF2-40B4-BE49-F238E27FC236}">
                <a16:creationId xmlns:a16="http://schemas.microsoft.com/office/drawing/2014/main" id="{1D63B344-1841-3FD6-FCDF-4273C65E0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719456-36B8-B79C-61EC-33B5B749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474D50-0CEF-BD4F-A1BE-3B5E26D250A0}" type="slidenum">
              <a:rPr lang="en-US" smtClean="0"/>
              <a:t>‹#›</a:t>
            </a:fld>
            <a:endParaRPr lang="en-US"/>
          </a:p>
        </p:txBody>
      </p:sp>
    </p:spTree>
    <p:extLst>
      <p:ext uri="{BB962C8B-B14F-4D97-AF65-F5344CB8AC3E}">
        <p14:creationId xmlns:p14="http://schemas.microsoft.com/office/powerpoint/2010/main" val="270324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7.png"/><Relationship Id="rId4" Type="http://schemas.openxmlformats.org/officeDocument/2006/relationships/image" Target="../media/image28.sv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37" y="4105927"/>
            <a:ext cx="11718524" cy="705605"/>
          </a:xfrm>
        </p:spPr>
        <p:txBody>
          <a:bodyPr/>
          <a:lstStyle/>
          <a:p>
            <a:r>
              <a:rPr lang="en-US" sz="3200" dirty="0">
                <a:solidFill>
                  <a:schemeClr val="accent1"/>
                </a:solidFill>
              </a:rPr>
              <a:t>Evaluating the Relationship Between Abdominal Core Rehabilitation PT and Functional Tests and Hernia Defect Size</a:t>
            </a:r>
          </a:p>
        </p:txBody>
      </p:sp>
      <p:sp>
        <p:nvSpPr>
          <p:cNvPr id="3" name="Subtitle 2"/>
          <p:cNvSpPr>
            <a:spLocks noGrp="1"/>
          </p:cNvSpPr>
          <p:nvPr>
            <p:ph type="subTitle" idx="1"/>
          </p:nvPr>
        </p:nvSpPr>
        <p:spPr>
          <a:xfrm>
            <a:off x="473476" y="4978145"/>
            <a:ext cx="11245049" cy="926623"/>
          </a:xfrm>
        </p:spPr>
        <p:txBody>
          <a:bodyPr/>
          <a:lstStyle/>
          <a:p>
            <a:r>
              <a:rPr lang="en-US" sz="1600" dirty="0"/>
              <a:t>W. Taylor Head MD, Sidhant Kalsotra MD, Peter Edwards BA, Savannah M. Renshaw MPH MPA, Elanna K. </a:t>
            </a:r>
            <a:r>
              <a:rPr lang="en-US" sz="1600" dirty="0" err="1"/>
              <a:t>Arhos</a:t>
            </a:r>
            <a:r>
              <a:rPr lang="en-US" sz="1600" dirty="0"/>
              <a:t> PhD, Stephanie Di Stasi PT PhD, Ajit Chaudhari PhD, and Benjamin K. Poulose MD MPH FACS</a:t>
            </a:r>
          </a:p>
          <a:p>
            <a:endParaRPr lang="en-US" sz="1600" dirty="0"/>
          </a:p>
          <a:p>
            <a:r>
              <a:rPr lang="en-US" sz="1600" i="1" dirty="0"/>
              <a:t>ACHQC 8</a:t>
            </a:r>
            <a:r>
              <a:rPr lang="en-US" sz="1600" i="1" baseline="30000" dirty="0"/>
              <a:t>th</a:t>
            </a:r>
            <a:r>
              <a:rPr lang="en-US" sz="1600" i="1" dirty="0"/>
              <a:t> Annual Quality Improvement Summit</a:t>
            </a:r>
          </a:p>
        </p:txBody>
      </p:sp>
      <p:pic>
        <p:nvPicPr>
          <p:cNvPr id="4" name="Picture 3">
            <a:extLst>
              <a:ext uri="{FF2B5EF4-FFF2-40B4-BE49-F238E27FC236}">
                <a16:creationId xmlns:a16="http://schemas.microsoft.com/office/drawing/2014/main" id="{5DBFA92E-F0AF-9249-792C-7DD13B3572B0}"/>
              </a:ext>
            </a:extLst>
          </p:cNvPr>
          <p:cNvPicPr>
            <a:picLocks noChangeAspect="1"/>
          </p:cNvPicPr>
          <p:nvPr/>
        </p:nvPicPr>
        <p:blipFill>
          <a:blip r:embed="rId3"/>
          <a:stretch>
            <a:fillRect/>
          </a:stretch>
        </p:blipFill>
        <p:spPr>
          <a:xfrm>
            <a:off x="9529085" y="5931378"/>
            <a:ext cx="2662915" cy="926623"/>
          </a:xfrm>
          <a:prstGeom prst="rect">
            <a:avLst/>
          </a:prstGeom>
        </p:spPr>
      </p:pic>
    </p:spTree>
    <p:extLst>
      <p:ext uri="{BB962C8B-B14F-4D97-AF65-F5344CB8AC3E}">
        <p14:creationId xmlns:p14="http://schemas.microsoft.com/office/powerpoint/2010/main" val="176391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B3B61-701A-E4B5-8F4D-473EE0F1C65E}"/>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EEF01B8-4027-C2D6-2D12-051377DFEC2F}"/>
              </a:ext>
            </a:extLst>
          </p:cNvPr>
          <p:cNvGraphicFramePr>
            <a:graphicFrameLocks noGrp="1"/>
          </p:cNvGraphicFramePr>
          <p:nvPr/>
        </p:nvGraphicFramePr>
        <p:xfrm>
          <a:off x="2121989" y="1955911"/>
          <a:ext cx="8069943" cy="4223458"/>
        </p:xfrm>
        <a:graphic>
          <a:graphicData uri="http://schemas.openxmlformats.org/drawingml/2006/table">
            <a:tbl>
              <a:tblPr firstRow="1" bandRow="1">
                <a:tableStyleId>{6E25E649-3F16-4E02-A733-19D2CDBF48F0}</a:tableStyleId>
              </a:tblPr>
              <a:tblGrid>
                <a:gridCol w="2070080">
                  <a:extLst>
                    <a:ext uri="{9D8B030D-6E8A-4147-A177-3AD203B41FA5}">
                      <a16:colId xmlns:a16="http://schemas.microsoft.com/office/drawing/2014/main" val="1887425056"/>
                    </a:ext>
                  </a:extLst>
                </a:gridCol>
                <a:gridCol w="1740556">
                  <a:extLst>
                    <a:ext uri="{9D8B030D-6E8A-4147-A177-3AD203B41FA5}">
                      <a16:colId xmlns:a16="http://schemas.microsoft.com/office/drawing/2014/main" val="2357960658"/>
                    </a:ext>
                  </a:extLst>
                </a:gridCol>
                <a:gridCol w="1766479">
                  <a:extLst>
                    <a:ext uri="{9D8B030D-6E8A-4147-A177-3AD203B41FA5}">
                      <a16:colId xmlns:a16="http://schemas.microsoft.com/office/drawing/2014/main" val="574297145"/>
                    </a:ext>
                  </a:extLst>
                </a:gridCol>
                <a:gridCol w="2492828">
                  <a:extLst>
                    <a:ext uri="{9D8B030D-6E8A-4147-A177-3AD203B41FA5}">
                      <a16:colId xmlns:a16="http://schemas.microsoft.com/office/drawing/2014/main" val="459301473"/>
                    </a:ext>
                  </a:extLst>
                </a:gridCol>
              </a:tblGrid>
              <a:tr h="593549">
                <a:tc>
                  <a:txBody>
                    <a:bodyPr/>
                    <a:lstStyle/>
                    <a:p>
                      <a:pPr algn="l">
                        <a:buNone/>
                      </a:pPr>
                      <a:endParaRPr lang="en-US" sz="1600" kern="100" dirty="0">
                        <a:effectLst/>
                        <a:latin typeface="Arial" panose="020B0604020202020204" pitchFamily="34" charset="0"/>
                        <a:cs typeface="Arial" panose="020B0604020202020204" pitchFamily="34" charset="0"/>
                      </a:endParaRPr>
                    </a:p>
                  </a:txBody>
                  <a:tcPr marL="63664" marR="63664" marT="0" marB="0" anchor="ctr"/>
                </a:tc>
                <a:tc gridSpan="2">
                  <a:txBody>
                    <a:bodyPr/>
                    <a:lstStyle/>
                    <a:p>
                      <a:pPr algn="l">
                        <a:buNone/>
                      </a:pPr>
                      <a:endParaRPr lang="en-US" sz="1600" kern="100" dirty="0">
                        <a:effectLst/>
                        <a:latin typeface="Arial" panose="020B0604020202020204" pitchFamily="34" charset="0"/>
                        <a:cs typeface="Arial" panose="020B0604020202020204" pitchFamily="34" charset="0"/>
                      </a:endParaRPr>
                    </a:p>
                  </a:txBody>
                  <a:tcPr marL="63664" marR="63664" marT="0" marB="0" anchor="ct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Overall</a:t>
                      </a:r>
                    </a:p>
                  </a:txBody>
                  <a:tcPr marL="63664" marR="63664" marT="0" marB="0" anchor="ctr"/>
                </a:tc>
                <a:extLst>
                  <a:ext uri="{0D108BD9-81ED-4DB2-BD59-A6C34878D82A}">
                    <a16:rowId xmlns:a16="http://schemas.microsoft.com/office/drawing/2014/main" val="2359128679"/>
                  </a:ext>
                </a:extLst>
              </a:tr>
              <a:tr h="325328">
                <a:tc gridSpan="3">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Participants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endParaRPr lang="en-US"/>
                    </a:p>
                  </a:txBody>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115</a:t>
                      </a:r>
                    </a:p>
                  </a:txBody>
                  <a:tcPr marT="0" marB="0" anchor="ctr"/>
                </a:tc>
                <a:extLst>
                  <a:ext uri="{0D108BD9-81ED-4DB2-BD59-A6C34878D82A}">
                    <a16:rowId xmlns:a16="http://schemas.microsoft.com/office/drawing/2014/main" val="2747506169"/>
                  </a:ext>
                </a:extLst>
              </a:tr>
              <a:tr h="325328">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Age, years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solidFill>
                  </a:tcPr>
                </a:tc>
                <a:tc gridSpan="2">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Mean (SD)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50.25 (10.22)</a:t>
                      </a:r>
                    </a:p>
                  </a:txBody>
                  <a:tcPr marT="0" marB="0" anchor="ctr">
                    <a:solidFill>
                      <a:schemeClr val="bg1"/>
                    </a:solidFill>
                  </a:tcPr>
                </a:tc>
                <a:extLst>
                  <a:ext uri="{0D108BD9-81ED-4DB2-BD59-A6C34878D82A}">
                    <a16:rowId xmlns:a16="http://schemas.microsoft.com/office/drawing/2014/main" val="2241546817"/>
                  </a:ext>
                </a:extLst>
              </a:tr>
              <a:tr h="325328">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BMI, kg/m²</a:t>
                      </a:r>
                    </a:p>
                  </a:txBody>
                  <a:tcPr marT="0" marB="0" anchor="ctr">
                    <a:solidFill>
                      <a:schemeClr val="bg1">
                        <a:lumMod val="95000"/>
                      </a:schemeClr>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Mean (SD)</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33.25 (5.97)</a:t>
                      </a:r>
                    </a:p>
                  </a:txBody>
                  <a:tcPr marT="0" marB="0" anchor="ctr">
                    <a:solidFill>
                      <a:schemeClr val="bg1">
                        <a:lumMod val="95000"/>
                      </a:schemeClr>
                    </a:solidFill>
                  </a:tcPr>
                </a:tc>
                <a:extLst>
                  <a:ext uri="{0D108BD9-81ED-4DB2-BD59-A6C34878D82A}">
                    <a16:rowId xmlns:a16="http://schemas.microsoft.com/office/drawing/2014/main" val="3974530182"/>
                  </a:ext>
                </a:extLst>
              </a:tr>
              <a:tr h="325328">
                <a:tc gridSpan="2">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Sex, male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endParaRPr lang="en-US"/>
                    </a:p>
                  </a:txBody>
                  <a:tcPr/>
                </a:tc>
                <a:tc>
                  <a:txBody>
                    <a:bodyPr/>
                    <a:lstStyle/>
                    <a:p>
                      <a:pPr marL="0" marR="0">
                        <a:buNone/>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70 (60.9%)</a:t>
                      </a:r>
                    </a:p>
                  </a:txBody>
                  <a:tcPr marT="0" marB="0" anchor="ctr"/>
                </a:tc>
                <a:extLst>
                  <a:ext uri="{0D108BD9-81ED-4DB2-BD59-A6C34878D82A}">
                    <a16:rowId xmlns:a16="http://schemas.microsoft.com/office/drawing/2014/main" val="859204523"/>
                  </a:ext>
                </a:extLst>
              </a:tr>
              <a:tr h="325328">
                <a:tc rowSpan="4">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Race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gridSpan="2">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Asian/Pacific Islander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1 (0.9%)</a:t>
                      </a:r>
                    </a:p>
                  </a:txBody>
                  <a:tcPr marT="0" marB="0" anchor="ctr">
                    <a:solidFill>
                      <a:schemeClr val="bg1">
                        <a:lumMod val="95000"/>
                      </a:schemeClr>
                    </a:solidFill>
                  </a:tcPr>
                </a:tc>
                <a:extLst>
                  <a:ext uri="{0D108BD9-81ED-4DB2-BD59-A6C34878D82A}">
                    <a16:rowId xmlns:a16="http://schemas.microsoft.com/office/drawing/2014/main" val="3236733319"/>
                  </a:ext>
                </a:extLst>
              </a:tr>
              <a:tr h="325328">
                <a:tc vMerge="1">
                  <a:txBody>
                    <a:bodyPr/>
                    <a:lstStyle/>
                    <a:p>
                      <a:endParaRPr lang="en-US"/>
                    </a:p>
                  </a:txBody>
                  <a:tcPr/>
                </a:tc>
                <a:tc gridSpan="2">
                  <a:txBody>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Black</a:t>
                      </a:r>
                      <a:endParaRPr lang="en-US" sz="2400" dirty="0"/>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13 (11.3%)</a:t>
                      </a:r>
                    </a:p>
                  </a:txBody>
                  <a:tcPr marT="0" marB="0" anchor="ctr">
                    <a:solidFill>
                      <a:schemeClr val="bg1">
                        <a:lumMod val="95000"/>
                      </a:schemeClr>
                    </a:solidFill>
                  </a:tcPr>
                </a:tc>
                <a:extLst>
                  <a:ext uri="{0D108BD9-81ED-4DB2-BD59-A6C34878D82A}">
                    <a16:rowId xmlns:a16="http://schemas.microsoft.com/office/drawing/2014/main" val="2604698646"/>
                  </a:ext>
                </a:extLst>
              </a:tr>
              <a:tr h="325328">
                <a:tc vMerge="1">
                  <a:txBody>
                    <a:bodyPr/>
                    <a:lstStyle/>
                    <a:p>
                      <a:endParaRPr lang="en-US"/>
                    </a:p>
                  </a:txBody>
                  <a:tcPr/>
                </a:tc>
                <a:tc gridSpan="2">
                  <a:txBody>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White</a:t>
                      </a:r>
                      <a:endParaRPr lang="en-US" sz="2400"/>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97 (84.4%)</a:t>
                      </a:r>
                    </a:p>
                  </a:txBody>
                  <a:tcPr marT="0" marB="0" anchor="ctr">
                    <a:solidFill>
                      <a:schemeClr val="bg1">
                        <a:lumMod val="95000"/>
                      </a:schemeClr>
                    </a:solidFill>
                  </a:tcPr>
                </a:tc>
                <a:extLst>
                  <a:ext uri="{0D108BD9-81ED-4DB2-BD59-A6C34878D82A}">
                    <a16:rowId xmlns:a16="http://schemas.microsoft.com/office/drawing/2014/main" val="3118844379"/>
                  </a:ext>
                </a:extLst>
              </a:tr>
              <a:tr h="325328">
                <a:tc vMerge="1">
                  <a:txBody>
                    <a:bodyPr/>
                    <a:lstStyle/>
                    <a:p>
                      <a:endParaRPr lang="en-US"/>
                    </a:p>
                  </a:txBody>
                  <a:tcPr/>
                </a:tc>
                <a:tc gridSpan="2">
                  <a:txBody>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Other/Unknown</a:t>
                      </a:r>
                      <a:endParaRPr lang="en-US" sz="2400" dirty="0"/>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4 (3.5%)</a:t>
                      </a:r>
                    </a:p>
                  </a:txBody>
                  <a:tcPr marT="0" marB="0" anchor="ctr">
                    <a:solidFill>
                      <a:schemeClr val="bg1">
                        <a:lumMod val="95000"/>
                      </a:schemeClr>
                    </a:solidFill>
                  </a:tcPr>
                </a:tc>
                <a:extLst>
                  <a:ext uri="{0D108BD9-81ED-4DB2-BD59-A6C34878D82A}">
                    <a16:rowId xmlns:a16="http://schemas.microsoft.com/office/drawing/2014/main" val="2445336070"/>
                  </a:ext>
                </a:extLst>
              </a:tr>
              <a:tr h="376632">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Any comorbidity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solidFill>
                  </a:tcPr>
                </a:tc>
                <a:tc gridSpan="2">
                  <a:txBody>
                    <a:bodyPr/>
                    <a:lstStyle/>
                    <a:p>
                      <a:endParaRPr lang="en-US" sz="2400" dirty="0"/>
                    </a:p>
                  </a:txBody>
                  <a:tcPr marT="0" marB="0" anchor="ctr">
                    <a:solidFill>
                      <a:schemeClr val="bg1"/>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49 (42.6%)</a:t>
                      </a:r>
                    </a:p>
                  </a:txBody>
                  <a:tcPr marT="0" marB="0" anchor="ctr">
                    <a:solidFill>
                      <a:schemeClr val="bg1"/>
                    </a:solidFill>
                  </a:tcPr>
                </a:tc>
                <a:extLst>
                  <a:ext uri="{0D108BD9-81ED-4DB2-BD59-A6C34878D82A}">
                    <a16:rowId xmlns:a16="http://schemas.microsoft.com/office/drawing/2014/main" val="3141289169"/>
                  </a:ext>
                </a:extLst>
              </a:tr>
              <a:tr h="650653">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Hernia width, cm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Mean (SD)</a:t>
                      </a:r>
                    </a:p>
                  </a:txBody>
                  <a:tcPr marT="0" marB="0" anchor="ctr">
                    <a:solidFill>
                      <a:schemeClr val="bg1">
                        <a:lumMod val="95000"/>
                      </a:schemeClr>
                    </a:solidFill>
                  </a:tcPr>
                </a:tc>
                <a:tc hMerge="1">
                  <a:txBody>
                    <a:bodyPr/>
                    <a:lstStyle/>
                    <a:p>
                      <a:endParaRPr lang="en-US"/>
                    </a:p>
                  </a:txBody>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6.96 (6.87)</a:t>
                      </a:r>
                    </a:p>
                  </a:txBody>
                  <a:tcPr marT="0" marB="0" anchor="ctr">
                    <a:solidFill>
                      <a:schemeClr val="bg1">
                        <a:lumMod val="95000"/>
                      </a:schemeClr>
                    </a:solidFill>
                  </a:tcPr>
                </a:tc>
                <a:extLst>
                  <a:ext uri="{0D108BD9-81ED-4DB2-BD59-A6C34878D82A}">
                    <a16:rowId xmlns:a16="http://schemas.microsoft.com/office/drawing/2014/main" val="989918455"/>
                  </a:ext>
                </a:extLst>
              </a:tr>
            </a:tbl>
          </a:graphicData>
        </a:graphic>
      </p:graphicFrame>
      <p:sp>
        <p:nvSpPr>
          <p:cNvPr id="2" name="Title 1">
            <a:extLst>
              <a:ext uri="{FF2B5EF4-FFF2-40B4-BE49-F238E27FC236}">
                <a16:creationId xmlns:a16="http://schemas.microsoft.com/office/drawing/2014/main" id="{5B244953-DC85-DFD3-B320-833F32DC2DE2}"/>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C09C95D7-166C-D468-E491-C300E4D974D4}"/>
              </a:ext>
            </a:extLst>
          </p:cNvPr>
          <p:cNvSpPr>
            <a:spLocks noGrp="1"/>
          </p:cNvSpPr>
          <p:nvPr>
            <p:ph type="subTitle" idx="1"/>
          </p:nvPr>
        </p:nvSpPr>
        <p:spPr>
          <a:xfrm>
            <a:off x="660400" y="1527286"/>
            <a:ext cx="10993120" cy="428625"/>
          </a:xfrm>
        </p:spPr>
        <p:txBody>
          <a:bodyPr/>
          <a:lstStyle/>
          <a:p>
            <a:r>
              <a:rPr lang="en-US" sz="2400" b="1" i="0" dirty="0"/>
              <a:t>Study Population</a:t>
            </a:r>
          </a:p>
        </p:txBody>
      </p:sp>
      <p:pic>
        <p:nvPicPr>
          <p:cNvPr id="3" name="Picture 2">
            <a:extLst>
              <a:ext uri="{FF2B5EF4-FFF2-40B4-BE49-F238E27FC236}">
                <a16:creationId xmlns:a16="http://schemas.microsoft.com/office/drawing/2014/main" id="{E715698A-6F3C-3E47-A257-4B0EC7F7495E}"/>
              </a:ext>
            </a:extLst>
          </p:cNvPr>
          <p:cNvPicPr>
            <a:picLocks noChangeAspect="1"/>
          </p:cNvPicPr>
          <p:nvPr/>
        </p:nvPicPr>
        <p:blipFill>
          <a:blip r:embed="rId3"/>
          <a:stretch>
            <a:fillRect/>
          </a:stretch>
        </p:blipFill>
        <p:spPr>
          <a:xfrm>
            <a:off x="10611659" y="1"/>
            <a:ext cx="1580341" cy="1498600"/>
          </a:xfrm>
          <a:prstGeom prst="rect">
            <a:avLst/>
          </a:prstGeom>
        </p:spPr>
      </p:pic>
    </p:spTree>
    <p:extLst>
      <p:ext uri="{BB962C8B-B14F-4D97-AF65-F5344CB8AC3E}">
        <p14:creationId xmlns:p14="http://schemas.microsoft.com/office/powerpoint/2010/main" val="387780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C2EC9-634C-4F97-0B51-76C7DC959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07212-171C-56C1-E2D9-02EDC28177D0}"/>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AC40B425-6CB6-63D6-D350-4DF71C9D0670}"/>
              </a:ext>
            </a:extLst>
          </p:cNvPr>
          <p:cNvSpPr>
            <a:spLocks noGrp="1"/>
          </p:cNvSpPr>
          <p:nvPr>
            <p:ph type="subTitle" idx="1"/>
          </p:nvPr>
        </p:nvSpPr>
        <p:spPr>
          <a:xfrm>
            <a:off x="660400" y="1527286"/>
            <a:ext cx="10993120" cy="428625"/>
          </a:xfrm>
        </p:spPr>
        <p:txBody>
          <a:bodyPr/>
          <a:lstStyle/>
          <a:p>
            <a:r>
              <a:rPr lang="en-US" sz="2400" b="1" i="0" dirty="0"/>
              <a:t>Study </a:t>
            </a:r>
            <a:r>
              <a:rPr lang="en-US" sz="2400" b="1" i="0"/>
              <a:t>Population – Width Subgroups</a:t>
            </a:r>
            <a:endParaRPr lang="en-US" sz="2400" b="1" i="0" dirty="0"/>
          </a:p>
        </p:txBody>
      </p:sp>
      <p:graphicFrame>
        <p:nvGraphicFramePr>
          <p:cNvPr id="3" name="Table 2">
            <a:extLst>
              <a:ext uri="{FF2B5EF4-FFF2-40B4-BE49-F238E27FC236}">
                <a16:creationId xmlns:a16="http://schemas.microsoft.com/office/drawing/2014/main" id="{51092144-CE36-9860-9E05-93AD67BBB0AD}"/>
              </a:ext>
            </a:extLst>
          </p:cNvPr>
          <p:cNvGraphicFramePr>
            <a:graphicFrameLocks noGrp="1"/>
          </p:cNvGraphicFramePr>
          <p:nvPr/>
        </p:nvGraphicFramePr>
        <p:xfrm>
          <a:off x="660397" y="1955911"/>
          <a:ext cx="10993121" cy="4223454"/>
        </p:xfrm>
        <a:graphic>
          <a:graphicData uri="http://schemas.openxmlformats.org/drawingml/2006/table">
            <a:tbl>
              <a:tblPr firstRow="1" bandRow="1">
                <a:tableStyleId>{6E25E649-3F16-4E02-A733-19D2CDBF48F0}</a:tableStyleId>
              </a:tblPr>
              <a:tblGrid>
                <a:gridCol w="1570445">
                  <a:extLst>
                    <a:ext uri="{9D8B030D-6E8A-4147-A177-3AD203B41FA5}">
                      <a16:colId xmlns:a16="http://schemas.microsoft.com/office/drawing/2014/main" val="2831348298"/>
                    </a:ext>
                  </a:extLst>
                </a:gridCol>
                <a:gridCol w="164012">
                  <a:extLst>
                    <a:ext uri="{9D8B030D-6E8A-4147-A177-3AD203B41FA5}">
                      <a16:colId xmlns:a16="http://schemas.microsoft.com/office/drawing/2014/main" val="3489171674"/>
                    </a:ext>
                  </a:extLst>
                </a:gridCol>
                <a:gridCol w="1465944">
                  <a:extLst>
                    <a:ext uri="{9D8B030D-6E8A-4147-A177-3AD203B41FA5}">
                      <a16:colId xmlns:a16="http://schemas.microsoft.com/office/drawing/2014/main" val="1590877962"/>
                    </a:ext>
                  </a:extLst>
                </a:gridCol>
                <a:gridCol w="1734457">
                  <a:extLst>
                    <a:ext uri="{9D8B030D-6E8A-4147-A177-3AD203B41FA5}">
                      <a16:colId xmlns:a16="http://schemas.microsoft.com/office/drawing/2014/main" val="1168280707"/>
                    </a:ext>
                  </a:extLst>
                </a:gridCol>
                <a:gridCol w="1734457">
                  <a:extLst>
                    <a:ext uri="{9D8B030D-6E8A-4147-A177-3AD203B41FA5}">
                      <a16:colId xmlns:a16="http://schemas.microsoft.com/office/drawing/2014/main" val="1093564399"/>
                    </a:ext>
                  </a:extLst>
                </a:gridCol>
                <a:gridCol w="1734457">
                  <a:extLst>
                    <a:ext uri="{9D8B030D-6E8A-4147-A177-3AD203B41FA5}">
                      <a16:colId xmlns:a16="http://schemas.microsoft.com/office/drawing/2014/main" val="145220369"/>
                    </a:ext>
                  </a:extLst>
                </a:gridCol>
                <a:gridCol w="1734457">
                  <a:extLst>
                    <a:ext uri="{9D8B030D-6E8A-4147-A177-3AD203B41FA5}">
                      <a16:colId xmlns:a16="http://schemas.microsoft.com/office/drawing/2014/main" val="2552974993"/>
                    </a:ext>
                  </a:extLst>
                </a:gridCol>
                <a:gridCol w="854892">
                  <a:extLst>
                    <a:ext uri="{9D8B030D-6E8A-4147-A177-3AD203B41FA5}">
                      <a16:colId xmlns:a16="http://schemas.microsoft.com/office/drawing/2014/main" val="1809643811"/>
                    </a:ext>
                  </a:extLst>
                </a:gridCol>
              </a:tblGrid>
              <a:tr h="576415">
                <a:tc gridSpan="2">
                  <a:txBody>
                    <a:bodyPr/>
                    <a:lstStyle/>
                    <a:p>
                      <a:pPr algn="l">
                        <a:buNone/>
                      </a:pPr>
                      <a:endParaRPr lang="en-US" sz="1600" kern="100" dirty="0">
                        <a:effectLst/>
                        <a:latin typeface="Arial" panose="020B0604020202020204" pitchFamily="34" charset="0"/>
                        <a:cs typeface="Arial" panose="020B0604020202020204" pitchFamily="34" charset="0"/>
                      </a:endParaRPr>
                    </a:p>
                  </a:txBody>
                  <a:tcPr marL="63664" marR="63664" marT="0" marB="0" anchor="ctr"/>
                </a:tc>
                <a:tc hMerge="1">
                  <a:txBody>
                    <a:bodyPr/>
                    <a:lstStyle/>
                    <a:p>
                      <a:pPr algn="l">
                        <a:buNone/>
                      </a:pPr>
                      <a:endParaRPr lang="en-US" sz="1200" kern="100" dirty="0">
                        <a:effectLst/>
                        <a:latin typeface="Arial" panose="020B0604020202020204" pitchFamily="34" charset="0"/>
                        <a:cs typeface="Arial" panose="020B0604020202020204" pitchFamily="34" charset="0"/>
                      </a:endParaRPr>
                    </a:p>
                  </a:txBody>
                  <a:tcPr marL="47748" marR="47748" marT="0" marB="0" anchor="ctr"/>
                </a:tc>
                <a:tc>
                  <a:txBody>
                    <a:bodyPr/>
                    <a:lstStyle/>
                    <a:p>
                      <a:pPr algn="l">
                        <a:buNone/>
                      </a:pPr>
                      <a:endParaRPr lang="en-US" sz="1600" kern="100" dirty="0">
                        <a:effectLst/>
                        <a:latin typeface="Arial" panose="020B0604020202020204" pitchFamily="34" charset="0"/>
                        <a:cs typeface="Arial" panose="020B0604020202020204" pitchFamily="34" charset="0"/>
                      </a:endParaRPr>
                    </a:p>
                  </a:txBody>
                  <a:tcPr marL="63664" marR="6366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Overall</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EHS 1 (&lt;4 cm)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EHS 2 (4-10 cm)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EHS 3 (≥10 cm)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P-value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extLst>
                  <a:ext uri="{0D108BD9-81ED-4DB2-BD59-A6C34878D82A}">
                    <a16:rowId xmlns:a16="http://schemas.microsoft.com/office/drawing/2014/main" val="2912424705"/>
                  </a:ext>
                </a:extLst>
              </a:tr>
              <a:tr h="315936">
                <a:tc gridSpan="3">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endParaRPr lang="en-US"/>
                    </a:p>
                  </a:txBody>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115</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54</a:t>
                      </a:r>
                    </a:p>
                  </a:txBody>
                  <a:tcPr marT="0" marB="0" anchor="ct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34</a:t>
                      </a:r>
                    </a:p>
                  </a:txBody>
                  <a:tcPr marT="0" marB="0" anchor="ct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27</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T="0" marB="0" anchor="ctr"/>
                </a:tc>
                <a:extLst>
                  <a:ext uri="{0D108BD9-81ED-4DB2-BD59-A6C34878D82A}">
                    <a16:rowId xmlns:a16="http://schemas.microsoft.com/office/drawing/2014/main" val="3234783668"/>
                  </a:ext>
                </a:extLst>
              </a:tr>
              <a:tr h="315936">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Age, years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Mean (SD)</a:t>
                      </a:r>
                    </a:p>
                  </a:txBody>
                  <a:tcPr marT="0" marB="0" anchor="ctr">
                    <a:solidFill>
                      <a:schemeClr val="bg1"/>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50.25 (10.22)</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48.02 (11.13)</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51.71 (8.99)</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52.89 (9.10)</a:t>
                      </a:r>
                    </a:p>
                  </a:txBody>
                  <a:tcPr marT="0" marB="0" anchor="ctr">
                    <a:solidFill>
                      <a:schemeClr val="bg1"/>
                    </a:solidFill>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0.079</a:t>
                      </a:r>
                    </a:p>
                  </a:txBody>
                  <a:tcPr marT="0" marB="0" anchor="ctr">
                    <a:solidFill>
                      <a:schemeClr val="bg1"/>
                    </a:solidFill>
                  </a:tcPr>
                </a:tc>
                <a:extLst>
                  <a:ext uri="{0D108BD9-81ED-4DB2-BD59-A6C34878D82A}">
                    <a16:rowId xmlns:a16="http://schemas.microsoft.com/office/drawing/2014/main" val="2356982205"/>
                  </a:ext>
                </a:extLst>
              </a:tr>
              <a:tr h="315936">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BMI, kg/m²</a:t>
                      </a:r>
                    </a:p>
                  </a:txBody>
                  <a:tcPr marT="0" marB="0" anchor="ctr">
                    <a:solidFill>
                      <a:schemeClr val="bg1">
                        <a:lumMod val="95000"/>
                      </a:schemeClr>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Mean (SD)</a:t>
                      </a:r>
                    </a:p>
                  </a:txBody>
                  <a:tcPr marT="0" marB="0" anchor="ctr">
                    <a:solidFill>
                      <a:schemeClr val="bg1">
                        <a:lumMod val="95000"/>
                      </a:schemeClr>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33.25 (5.97)</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32.80 (6.08)</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32.66 (6.11)</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34.87 (5.51)</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0.299</a:t>
                      </a:r>
                    </a:p>
                  </a:txBody>
                  <a:tcPr marT="0" marB="0" anchor="ctr">
                    <a:solidFill>
                      <a:schemeClr val="bg1">
                        <a:lumMod val="95000"/>
                      </a:schemeClr>
                    </a:solidFill>
                  </a:tcPr>
                </a:tc>
                <a:extLst>
                  <a:ext uri="{0D108BD9-81ED-4DB2-BD59-A6C34878D82A}">
                    <a16:rowId xmlns:a16="http://schemas.microsoft.com/office/drawing/2014/main" val="2291391390"/>
                  </a:ext>
                </a:extLst>
              </a:tr>
              <a:tr h="315936">
                <a:tc gridSpan="3">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Sex, male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endParaRPr lang="en-US"/>
                    </a:p>
                  </a:txBody>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70 (60.9%)</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38 (70.4%)</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17 (50.0%)</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15 (55.6%)</a:t>
                      </a:r>
                    </a:p>
                  </a:txBody>
                  <a:tcPr marT="0" marB="0" anchor="ct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0.132</a:t>
                      </a:r>
                    </a:p>
                  </a:txBody>
                  <a:tcPr marT="0" marB="0" anchor="ctr"/>
                </a:tc>
                <a:extLst>
                  <a:ext uri="{0D108BD9-81ED-4DB2-BD59-A6C34878D82A}">
                    <a16:rowId xmlns:a16="http://schemas.microsoft.com/office/drawing/2014/main" val="160226033"/>
                  </a:ext>
                </a:extLst>
              </a:tr>
              <a:tr h="487680">
                <a:tc rowSpan="4">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Race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Asian/Pacific Islander</a:t>
                      </a:r>
                    </a:p>
                  </a:txBody>
                  <a:tcPr marT="0" marB="0" anchor="ctr">
                    <a:solidFill>
                      <a:schemeClr val="bg1">
                        <a:lumMod val="95000"/>
                      </a:schemeClr>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1 (0.9%)</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 (0%)</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 (2.9%)</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 (0%)</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0.642</a:t>
                      </a:r>
                    </a:p>
                  </a:txBody>
                  <a:tcPr marT="0" marB="0" anchor="ctr">
                    <a:solidFill>
                      <a:schemeClr val="bg1">
                        <a:lumMod val="95000"/>
                      </a:schemeClr>
                    </a:solidFill>
                  </a:tcPr>
                </a:tc>
                <a:extLst>
                  <a:ext uri="{0D108BD9-81ED-4DB2-BD59-A6C34878D82A}">
                    <a16:rowId xmlns:a16="http://schemas.microsoft.com/office/drawing/2014/main" val="2283395928"/>
                  </a:ext>
                </a:extLst>
              </a:tr>
              <a:tr h="315936">
                <a:tc vMerge="1">
                  <a:txBody>
                    <a:bodyPr/>
                    <a:lstStyle/>
                    <a:p>
                      <a:endParaRPr lang="en-US"/>
                    </a:p>
                  </a:txBody>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Black</a:t>
                      </a:r>
                    </a:p>
                  </a:txBody>
                  <a:tcPr marT="0" marB="0" anchor="ctr">
                    <a:solidFill>
                      <a:schemeClr val="bg1">
                        <a:lumMod val="95000"/>
                      </a:schemeClr>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13 (11.3%)</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6 (11.1%)</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4 (11.8%)</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 (11.1%)</a:t>
                      </a:r>
                    </a:p>
                  </a:txBody>
                  <a:tcPr marT="0" marB="0" anchor="ctr">
                    <a:solidFill>
                      <a:schemeClr val="bg1">
                        <a:lumMod val="95000"/>
                      </a:schemeClr>
                    </a:solidFill>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T="0" marB="0" anchor="ctr">
                    <a:solidFill>
                      <a:schemeClr val="bg1">
                        <a:lumMod val="95000"/>
                      </a:schemeClr>
                    </a:solidFill>
                  </a:tcPr>
                </a:tc>
                <a:extLst>
                  <a:ext uri="{0D108BD9-81ED-4DB2-BD59-A6C34878D82A}">
                    <a16:rowId xmlns:a16="http://schemas.microsoft.com/office/drawing/2014/main" val="3843859808"/>
                  </a:ext>
                </a:extLst>
              </a:tr>
              <a:tr h="315936">
                <a:tc vMerge="1">
                  <a:txBody>
                    <a:bodyPr/>
                    <a:lstStyle/>
                    <a:p>
                      <a:endParaRPr lang="en-US"/>
                    </a:p>
                  </a:txBody>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White</a:t>
                      </a:r>
                    </a:p>
                  </a:txBody>
                  <a:tcPr marT="0" marB="0" anchor="ctr">
                    <a:solidFill>
                      <a:schemeClr val="bg1">
                        <a:lumMod val="95000"/>
                      </a:schemeClr>
                    </a:solidFill>
                  </a:tcPr>
                </a:tc>
                <a:tc hMerge="1">
                  <a:txBody>
                    <a:bodyPr/>
                    <a:lstStyle/>
                    <a:p>
                      <a:pPr marL="0" marR="0">
                        <a:buNone/>
                      </a:pP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97 (84.4%)</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45 (83.3%)</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29 (85.3%)</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23 (85.2%)</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T="0" marB="0" anchor="ctr">
                    <a:solidFill>
                      <a:schemeClr val="bg1">
                        <a:lumMod val="95000"/>
                      </a:schemeClr>
                    </a:solidFill>
                  </a:tcPr>
                </a:tc>
                <a:extLst>
                  <a:ext uri="{0D108BD9-81ED-4DB2-BD59-A6C34878D82A}">
                    <a16:rowId xmlns:a16="http://schemas.microsoft.com/office/drawing/2014/main" val="4105643232"/>
                  </a:ext>
                </a:extLst>
              </a:tr>
              <a:tr h="315936">
                <a:tc vMerge="1">
                  <a:txBody>
                    <a:bodyPr/>
                    <a:lstStyle/>
                    <a:p>
                      <a:endParaRPr lang="en-US"/>
                    </a:p>
                  </a:txBody>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Other/Unknown</a:t>
                      </a:r>
                    </a:p>
                  </a:txBody>
                  <a:tcPr marT="0" marB="0" anchor="ctr">
                    <a:solidFill>
                      <a:schemeClr val="bg1">
                        <a:lumMod val="95000"/>
                      </a:schemeClr>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a:effectLst/>
                          <a:latin typeface="Arial" panose="020B0604020202020204" pitchFamily="34" charset="0"/>
                          <a:ea typeface="Times New Roman" panose="02020603050405020304" pitchFamily="18" charset="0"/>
                          <a:cs typeface="Arial" panose="020B0604020202020204" pitchFamily="34" charset="0"/>
                        </a:rPr>
                        <a:t>4 (3.5%)</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3 (5.6%)</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 (0%)</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 (3.7%)</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T="0" marB="0" anchor="ctr">
                    <a:solidFill>
                      <a:schemeClr val="bg1">
                        <a:lumMod val="95000"/>
                      </a:schemeClr>
                    </a:solidFill>
                  </a:tcPr>
                </a:tc>
                <a:extLst>
                  <a:ext uri="{0D108BD9-81ED-4DB2-BD59-A6C34878D82A}">
                    <a16:rowId xmlns:a16="http://schemas.microsoft.com/office/drawing/2014/main" val="272979144"/>
                  </a:ext>
                </a:extLst>
              </a:tr>
              <a:tr h="315936">
                <a:tc gridSpan="3">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Any comorbidity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solidFill>
                  </a:tcPr>
                </a:tc>
                <a:tc hMerge="1">
                  <a:txBody>
                    <a:bodyPr/>
                    <a:lstStyle/>
                    <a:p>
                      <a:endParaRPr lang="en-US"/>
                    </a:p>
                  </a:txBody>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49 (42.6%)</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22 (40.7%)</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16 (47.1%)</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11 (40.7%)</a:t>
                      </a:r>
                    </a:p>
                  </a:txBody>
                  <a:tcPr marT="0" marB="0" anchor="ctr">
                    <a:solidFill>
                      <a:schemeClr val="bg1"/>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0.823</a:t>
                      </a:r>
                    </a:p>
                  </a:txBody>
                  <a:tcPr marT="0" marB="0" anchor="ctr">
                    <a:solidFill>
                      <a:schemeClr val="bg1"/>
                    </a:solidFill>
                  </a:tcPr>
                </a:tc>
                <a:extLst>
                  <a:ext uri="{0D108BD9-81ED-4DB2-BD59-A6C34878D82A}">
                    <a16:rowId xmlns:a16="http://schemas.microsoft.com/office/drawing/2014/main" val="1394493209"/>
                  </a:ext>
                </a:extLst>
              </a:tr>
              <a:tr h="631871">
                <a:tc>
                  <a:txBody>
                    <a:bodyPr/>
                    <a:lstStyle/>
                    <a:p>
                      <a:pPr marL="0" marR="0">
                        <a:buNone/>
                      </a:pPr>
                      <a:r>
                        <a:rPr lang="en-US" sz="1600" b="1" dirty="0">
                          <a:effectLst/>
                          <a:latin typeface="Arial" panose="020B0604020202020204" pitchFamily="34" charset="0"/>
                          <a:ea typeface="Times New Roman" panose="02020603050405020304" pitchFamily="18" charset="0"/>
                          <a:cs typeface="Arial" panose="020B0604020202020204" pitchFamily="34" charset="0"/>
                        </a:rPr>
                        <a:t>Hernia width, cm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bg1">
                        <a:lumMod val="95000"/>
                      </a:schemeClr>
                    </a:solidFill>
                  </a:tcPr>
                </a:tc>
                <a:tc gridSpan="2">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Mean (SD)</a:t>
                      </a:r>
                    </a:p>
                  </a:txBody>
                  <a:tcPr marT="0" marB="0" anchor="ctr">
                    <a:solidFill>
                      <a:schemeClr val="bg1">
                        <a:lumMod val="95000"/>
                      </a:schemeClr>
                    </a:solidFill>
                  </a:tcPr>
                </a:tc>
                <a:tc hMerge="1">
                  <a:txBody>
                    <a:bodyPr/>
                    <a:lstStyle/>
                    <a:p>
                      <a:pPr marL="0" marR="0">
                        <a:buNone/>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6.96 (6.87)</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2.48 (0.57)</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6.35 (1.94)</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16.7 (7.78)</a:t>
                      </a:r>
                    </a:p>
                  </a:txBody>
                  <a:tcPr marT="0" marB="0" anchor="ctr">
                    <a:solidFill>
                      <a:schemeClr val="bg1">
                        <a:lumMod val="95000"/>
                      </a:schemeClr>
                    </a:solidFill>
                  </a:tcPr>
                </a:tc>
                <a:tc>
                  <a:txBody>
                    <a:bodyPr/>
                    <a:lstStyle/>
                    <a:p>
                      <a:pPr marL="0" marR="0">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&lt;0.001</a:t>
                      </a:r>
                    </a:p>
                  </a:txBody>
                  <a:tcPr marT="0" marB="0" anchor="ctr">
                    <a:solidFill>
                      <a:schemeClr val="bg1">
                        <a:lumMod val="95000"/>
                      </a:schemeClr>
                    </a:solidFill>
                  </a:tcPr>
                </a:tc>
                <a:extLst>
                  <a:ext uri="{0D108BD9-81ED-4DB2-BD59-A6C34878D82A}">
                    <a16:rowId xmlns:a16="http://schemas.microsoft.com/office/drawing/2014/main" val="2928912890"/>
                  </a:ext>
                </a:extLst>
              </a:tr>
            </a:tbl>
          </a:graphicData>
        </a:graphic>
      </p:graphicFrame>
      <p:sp>
        <p:nvSpPr>
          <p:cNvPr id="8" name="Rectangle 7">
            <a:extLst>
              <a:ext uri="{FF2B5EF4-FFF2-40B4-BE49-F238E27FC236}">
                <a16:creationId xmlns:a16="http://schemas.microsoft.com/office/drawing/2014/main" id="{61CE1182-ADEA-5AE6-900B-862E4723E77D}"/>
              </a:ext>
            </a:extLst>
          </p:cNvPr>
          <p:cNvSpPr/>
          <p:nvPr/>
        </p:nvSpPr>
        <p:spPr>
          <a:xfrm>
            <a:off x="10827658" y="2830285"/>
            <a:ext cx="825863" cy="2710544"/>
          </a:xfrm>
          <a:prstGeom prst="rect">
            <a:avLst/>
          </a:prstGeom>
          <a:noFill/>
          <a:ln w="28575">
            <a:solidFill>
              <a:srgbClr val="6BBB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pic>
        <p:nvPicPr>
          <p:cNvPr id="5" name="Picture 4">
            <a:extLst>
              <a:ext uri="{FF2B5EF4-FFF2-40B4-BE49-F238E27FC236}">
                <a16:creationId xmlns:a16="http://schemas.microsoft.com/office/drawing/2014/main" id="{5CFA4CF3-E2A3-B6CE-3EF9-0C044A2B45EE}"/>
              </a:ext>
            </a:extLst>
          </p:cNvPr>
          <p:cNvPicPr>
            <a:picLocks noChangeAspect="1"/>
          </p:cNvPicPr>
          <p:nvPr/>
        </p:nvPicPr>
        <p:blipFill>
          <a:blip r:embed="rId3"/>
          <a:stretch>
            <a:fillRect/>
          </a:stretch>
        </p:blipFill>
        <p:spPr>
          <a:xfrm>
            <a:off x="10611659" y="1"/>
            <a:ext cx="1580341" cy="1498600"/>
          </a:xfrm>
          <a:prstGeom prst="rect">
            <a:avLst/>
          </a:prstGeom>
        </p:spPr>
      </p:pic>
    </p:spTree>
    <p:extLst>
      <p:ext uri="{BB962C8B-B14F-4D97-AF65-F5344CB8AC3E}">
        <p14:creationId xmlns:p14="http://schemas.microsoft.com/office/powerpoint/2010/main" val="241951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8A55-D860-89AD-B1C7-375C5B503E8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227A7DD-FF3D-A425-68F8-0E0C637A1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17322" y="1946768"/>
            <a:ext cx="8157355" cy="4364185"/>
          </a:xfrm>
          <a:prstGeom prst="rect">
            <a:avLst/>
          </a:prstGeom>
          <a:solidFill>
            <a:srgbClr val="FFFFFF"/>
          </a:solidFill>
        </p:spPr>
      </p:pic>
      <p:sp>
        <p:nvSpPr>
          <p:cNvPr id="6" name="TextBox 5">
            <a:extLst>
              <a:ext uri="{FF2B5EF4-FFF2-40B4-BE49-F238E27FC236}">
                <a16:creationId xmlns:a16="http://schemas.microsoft.com/office/drawing/2014/main" id="{4D4C2B0F-350E-A175-1E8F-088349C894D9}"/>
              </a:ext>
            </a:extLst>
          </p:cNvPr>
          <p:cNvSpPr txBox="1"/>
          <p:nvPr/>
        </p:nvSpPr>
        <p:spPr>
          <a:xfrm>
            <a:off x="2792696" y="6310953"/>
            <a:ext cx="2947345" cy="338554"/>
          </a:xfrm>
          <a:prstGeom prst="rect">
            <a:avLst/>
          </a:prstGeom>
          <a:noFill/>
        </p:spPr>
        <p:txBody>
          <a:bodyPr wrap="none" rtlCol="0">
            <a:spAutoFit/>
          </a:bodyPr>
          <a:lstStyle/>
          <a:p>
            <a:r>
              <a:rPr lang="en-US" sz="1600" dirty="0">
                <a:solidFill>
                  <a:srgbClr val="FF0000"/>
                </a:solidFill>
              </a:rPr>
              <a:t>Spearman’s rho = 0.13, p = 0.19</a:t>
            </a:r>
          </a:p>
        </p:txBody>
      </p:sp>
      <p:sp>
        <p:nvSpPr>
          <p:cNvPr id="7" name="TextBox 6">
            <a:extLst>
              <a:ext uri="{FF2B5EF4-FFF2-40B4-BE49-F238E27FC236}">
                <a16:creationId xmlns:a16="http://schemas.microsoft.com/office/drawing/2014/main" id="{83E8ECAF-8FE1-6108-122B-DA61A21B27D3}"/>
              </a:ext>
            </a:extLst>
          </p:cNvPr>
          <p:cNvSpPr txBox="1"/>
          <p:nvPr/>
        </p:nvSpPr>
        <p:spPr>
          <a:xfrm>
            <a:off x="7259544" y="6310953"/>
            <a:ext cx="2349618" cy="338554"/>
          </a:xfrm>
          <a:prstGeom prst="rect">
            <a:avLst/>
          </a:prstGeom>
          <a:noFill/>
        </p:spPr>
        <p:txBody>
          <a:bodyPr wrap="none" rtlCol="0">
            <a:spAutoFit/>
          </a:bodyPr>
          <a:lstStyle/>
          <a:p>
            <a:r>
              <a:rPr lang="en-US" sz="1600" dirty="0">
                <a:solidFill>
                  <a:srgbClr val="FF0000"/>
                </a:solidFill>
                <a:latin typeface="Calibri" panose="020F0502020204030204" pitchFamily="34" charset="0"/>
              </a:rPr>
              <a:t>One-way ANOVA, p = 0.12</a:t>
            </a:r>
            <a:endParaRPr lang="en-US" sz="1600" dirty="0">
              <a:solidFill>
                <a:srgbClr val="FF0000"/>
              </a:solidFill>
            </a:endParaRPr>
          </a:p>
        </p:txBody>
      </p:sp>
      <p:sp>
        <p:nvSpPr>
          <p:cNvPr id="9" name="Title 1">
            <a:extLst>
              <a:ext uri="{FF2B5EF4-FFF2-40B4-BE49-F238E27FC236}">
                <a16:creationId xmlns:a16="http://schemas.microsoft.com/office/drawing/2014/main" id="{D4F62549-3BFC-1F55-DFA6-CB28C6ED43D9}"/>
              </a:ext>
            </a:extLst>
          </p:cNvPr>
          <p:cNvSpPr>
            <a:spLocks noGrp="1"/>
          </p:cNvSpPr>
          <p:nvPr>
            <p:ph type="title"/>
          </p:nvPr>
        </p:nvSpPr>
        <p:spPr>
          <a:xfrm>
            <a:off x="661339" y="690580"/>
            <a:ext cx="10992181" cy="549361"/>
          </a:xfrm>
        </p:spPr>
        <p:txBody>
          <a:bodyPr/>
          <a:lstStyle/>
          <a:p>
            <a:r>
              <a:rPr lang="en-US" b="0" dirty="0"/>
              <a:t>Results - Preoperative</a:t>
            </a:r>
          </a:p>
        </p:txBody>
      </p:sp>
      <p:sp>
        <p:nvSpPr>
          <p:cNvPr id="10" name="Subtitle 3">
            <a:extLst>
              <a:ext uri="{FF2B5EF4-FFF2-40B4-BE49-F238E27FC236}">
                <a16:creationId xmlns:a16="http://schemas.microsoft.com/office/drawing/2014/main" id="{04C76454-64E2-A40D-8FAE-D5EF79CA4825}"/>
              </a:ext>
            </a:extLst>
          </p:cNvPr>
          <p:cNvSpPr txBox="1">
            <a:spLocks/>
          </p:cNvSpPr>
          <p:nvPr/>
        </p:nvSpPr>
        <p:spPr>
          <a:xfrm>
            <a:off x="660400" y="1527286"/>
            <a:ext cx="10993120" cy="428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Scatter and Box Plots of Five Times Sit-to-Stand and Hernia Width</a:t>
            </a:r>
          </a:p>
        </p:txBody>
      </p:sp>
      <p:pic>
        <p:nvPicPr>
          <p:cNvPr id="11" name="Picture 10">
            <a:extLst>
              <a:ext uri="{FF2B5EF4-FFF2-40B4-BE49-F238E27FC236}">
                <a16:creationId xmlns:a16="http://schemas.microsoft.com/office/drawing/2014/main" id="{788AFB97-81C4-A197-E250-F6AF01A364AE}"/>
              </a:ext>
            </a:extLst>
          </p:cNvPr>
          <p:cNvPicPr>
            <a:picLocks noChangeAspect="1"/>
          </p:cNvPicPr>
          <p:nvPr/>
        </p:nvPicPr>
        <p:blipFill>
          <a:blip r:embed="rId4"/>
          <a:stretch>
            <a:fillRect/>
          </a:stretch>
        </p:blipFill>
        <p:spPr>
          <a:xfrm>
            <a:off x="10611659" y="1"/>
            <a:ext cx="1580341" cy="1498600"/>
          </a:xfrm>
          <a:prstGeom prst="rect">
            <a:avLst/>
          </a:prstGeom>
        </p:spPr>
      </p:pic>
    </p:spTree>
    <p:extLst>
      <p:ext uri="{BB962C8B-B14F-4D97-AF65-F5344CB8AC3E}">
        <p14:creationId xmlns:p14="http://schemas.microsoft.com/office/powerpoint/2010/main" val="3699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BB4C-4B3D-6DDF-26B0-2D1CAEE9DA86}"/>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D0D5F70-24D6-8D83-0A94-19F30E7F82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9668" y="1909901"/>
            <a:ext cx="8392664" cy="4364185"/>
          </a:xfrm>
          <a:prstGeom prst="rect">
            <a:avLst/>
          </a:prstGeom>
          <a:solidFill>
            <a:srgbClr val="FFFFFF"/>
          </a:solidFill>
        </p:spPr>
      </p:pic>
      <p:sp>
        <p:nvSpPr>
          <p:cNvPr id="4" name="TextBox 3">
            <a:extLst>
              <a:ext uri="{FF2B5EF4-FFF2-40B4-BE49-F238E27FC236}">
                <a16:creationId xmlns:a16="http://schemas.microsoft.com/office/drawing/2014/main" id="{1110882B-4C92-E290-B263-E3B05AEF02C1}"/>
              </a:ext>
            </a:extLst>
          </p:cNvPr>
          <p:cNvSpPr txBox="1"/>
          <p:nvPr/>
        </p:nvSpPr>
        <p:spPr>
          <a:xfrm>
            <a:off x="2657307" y="6274086"/>
            <a:ext cx="2947345" cy="338554"/>
          </a:xfrm>
          <a:prstGeom prst="rect">
            <a:avLst/>
          </a:prstGeom>
          <a:noFill/>
        </p:spPr>
        <p:txBody>
          <a:bodyPr wrap="none" rtlCol="0">
            <a:spAutoFit/>
          </a:bodyPr>
          <a:lstStyle/>
          <a:p>
            <a:r>
              <a:rPr lang="en-US" sz="1600" dirty="0">
                <a:solidFill>
                  <a:srgbClr val="FF0000"/>
                </a:solidFill>
              </a:rPr>
              <a:t>Spearman’s rho = 0.13, p = 0.16</a:t>
            </a:r>
          </a:p>
        </p:txBody>
      </p:sp>
      <p:sp>
        <p:nvSpPr>
          <p:cNvPr id="7" name="TextBox 6">
            <a:extLst>
              <a:ext uri="{FF2B5EF4-FFF2-40B4-BE49-F238E27FC236}">
                <a16:creationId xmlns:a16="http://schemas.microsoft.com/office/drawing/2014/main" id="{8F2895AC-D8BC-A18D-E3E6-717C4135D578}"/>
              </a:ext>
            </a:extLst>
          </p:cNvPr>
          <p:cNvSpPr txBox="1"/>
          <p:nvPr/>
        </p:nvSpPr>
        <p:spPr>
          <a:xfrm>
            <a:off x="7173021" y="6274086"/>
            <a:ext cx="2361672" cy="338554"/>
          </a:xfrm>
          <a:prstGeom prst="rect">
            <a:avLst/>
          </a:prstGeom>
          <a:noFill/>
        </p:spPr>
        <p:txBody>
          <a:bodyPr wrap="none" rtlCol="0">
            <a:spAutoFit/>
          </a:bodyPr>
          <a:lstStyle/>
          <a:p>
            <a:r>
              <a:rPr lang="en-US" sz="1600" dirty="0">
                <a:solidFill>
                  <a:srgbClr val="FF0000"/>
                </a:solidFill>
              </a:rPr>
              <a:t>one-way ANOVA p = 0.08</a:t>
            </a:r>
          </a:p>
        </p:txBody>
      </p:sp>
      <p:sp>
        <p:nvSpPr>
          <p:cNvPr id="8" name="Title 1">
            <a:extLst>
              <a:ext uri="{FF2B5EF4-FFF2-40B4-BE49-F238E27FC236}">
                <a16:creationId xmlns:a16="http://schemas.microsoft.com/office/drawing/2014/main" id="{DC68AE11-8B87-36BF-BC4B-A69B77FB6459}"/>
              </a:ext>
            </a:extLst>
          </p:cNvPr>
          <p:cNvSpPr>
            <a:spLocks noGrp="1"/>
          </p:cNvSpPr>
          <p:nvPr>
            <p:ph type="title"/>
          </p:nvPr>
        </p:nvSpPr>
        <p:spPr>
          <a:xfrm>
            <a:off x="661339" y="690580"/>
            <a:ext cx="10992181" cy="549361"/>
          </a:xfrm>
        </p:spPr>
        <p:txBody>
          <a:bodyPr/>
          <a:lstStyle/>
          <a:p>
            <a:r>
              <a:rPr lang="en-US" b="0" dirty="0"/>
              <a:t>Results - </a:t>
            </a:r>
            <a:r>
              <a:rPr lang="en-US" b="0" dirty="0" err="1"/>
              <a:t>Pretoperative</a:t>
            </a:r>
            <a:endParaRPr lang="en-US" b="0" dirty="0"/>
          </a:p>
        </p:txBody>
      </p:sp>
      <p:sp>
        <p:nvSpPr>
          <p:cNvPr id="10" name="Subtitle 3">
            <a:extLst>
              <a:ext uri="{FF2B5EF4-FFF2-40B4-BE49-F238E27FC236}">
                <a16:creationId xmlns:a16="http://schemas.microsoft.com/office/drawing/2014/main" id="{0FFF55D6-F31B-5155-10BB-4C33764BD3C3}"/>
              </a:ext>
            </a:extLst>
          </p:cNvPr>
          <p:cNvSpPr txBox="1">
            <a:spLocks/>
          </p:cNvSpPr>
          <p:nvPr/>
        </p:nvSpPr>
        <p:spPr>
          <a:xfrm>
            <a:off x="660400" y="1527286"/>
            <a:ext cx="10993120" cy="428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Scatter and Box Plots of Timed Up &amp; Go and Hernia Width</a:t>
            </a:r>
          </a:p>
        </p:txBody>
      </p:sp>
      <p:pic>
        <p:nvPicPr>
          <p:cNvPr id="11" name="Picture 10">
            <a:extLst>
              <a:ext uri="{FF2B5EF4-FFF2-40B4-BE49-F238E27FC236}">
                <a16:creationId xmlns:a16="http://schemas.microsoft.com/office/drawing/2014/main" id="{A2A90F98-808C-4014-CEA5-200AD8E896C7}"/>
              </a:ext>
            </a:extLst>
          </p:cNvPr>
          <p:cNvPicPr>
            <a:picLocks noChangeAspect="1"/>
          </p:cNvPicPr>
          <p:nvPr/>
        </p:nvPicPr>
        <p:blipFill>
          <a:blip r:embed="rId4"/>
          <a:stretch>
            <a:fillRect/>
          </a:stretch>
        </p:blipFill>
        <p:spPr>
          <a:xfrm>
            <a:off x="10611659" y="1"/>
            <a:ext cx="1580341" cy="1498600"/>
          </a:xfrm>
          <a:prstGeom prst="rect">
            <a:avLst/>
          </a:prstGeom>
        </p:spPr>
      </p:pic>
    </p:spTree>
    <p:extLst>
      <p:ext uri="{BB962C8B-B14F-4D97-AF65-F5344CB8AC3E}">
        <p14:creationId xmlns:p14="http://schemas.microsoft.com/office/powerpoint/2010/main" val="10202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AF53A-4212-0DF9-E61C-C054E2FF8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FC464-9BBC-B75D-4AD4-FC41CCA487B2}"/>
              </a:ext>
            </a:extLst>
          </p:cNvPr>
          <p:cNvSpPr>
            <a:spLocks noGrp="1"/>
          </p:cNvSpPr>
          <p:nvPr>
            <p:ph type="title"/>
          </p:nvPr>
        </p:nvSpPr>
        <p:spPr/>
        <p:txBody>
          <a:bodyPr/>
          <a:lstStyle/>
          <a:p>
            <a:r>
              <a:rPr lang="en-US" b="0" dirty="0"/>
              <a:t>Results - Postoperative</a:t>
            </a:r>
          </a:p>
        </p:txBody>
      </p:sp>
      <p:sp>
        <p:nvSpPr>
          <p:cNvPr id="4" name="Subtitle 3">
            <a:extLst>
              <a:ext uri="{FF2B5EF4-FFF2-40B4-BE49-F238E27FC236}">
                <a16:creationId xmlns:a16="http://schemas.microsoft.com/office/drawing/2014/main" id="{6E0431F4-A35B-99E7-AB71-CB114DFA765E}"/>
              </a:ext>
            </a:extLst>
          </p:cNvPr>
          <p:cNvSpPr>
            <a:spLocks noGrp="1"/>
          </p:cNvSpPr>
          <p:nvPr>
            <p:ph type="subTitle" idx="1"/>
          </p:nvPr>
        </p:nvSpPr>
        <p:spPr>
          <a:xfrm>
            <a:off x="660400" y="1527286"/>
            <a:ext cx="10993120" cy="428625"/>
          </a:xfrm>
        </p:spPr>
        <p:txBody>
          <a:bodyPr/>
          <a:lstStyle/>
          <a:p>
            <a:r>
              <a:rPr lang="en-US" sz="2400" b="1" i="0" dirty="0"/>
              <a:t>Physical Function Test Performance</a:t>
            </a:r>
          </a:p>
        </p:txBody>
      </p:sp>
      <p:pic>
        <p:nvPicPr>
          <p:cNvPr id="10" name="Picture 9">
            <a:extLst>
              <a:ext uri="{FF2B5EF4-FFF2-40B4-BE49-F238E27FC236}">
                <a16:creationId xmlns:a16="http://schemas.microsoft.com/office/drawing/2014/main" id="{5AE0FCCB-C984-9D09-A031-C7B2A974C2A4}"/>
              </a:ext>
            </a:extLst>
          </p:cNvPr>
          <p:cNvPicPr>
            <a:picLocks noChangeAspect="1"/>
          </p:cNvPicPr>
          <p:nvPr/>
        </p:nvPicPr>
        <p:blipFill>
          <a:blip r:embed="rId3"/>
          <a:stretch>
            <a:fillRect/>
          </a:stretch>
        </p:blipFill>
        <p:spPr>
          <a:xfrm>
            <a:off x="422366" y="2243256"/>
            <a:ext cx="5555948" cy="3942931"/>
          </a:xfrm>
          <a:prstGeom prst="rect">
            <a:avLst/>
          </a:prstGeom>
        </p:spPr>
      </p:pic>
      <p:pic>
        <p:nvPicPr>
          <p:cNvPr id="14" name="Picture 13">
            <a:extLst>
              <a:ext uri="{FF2B5EF4-FFF2-40B4-BE49-F238E27FC236}">
                <a16:creationId xmlns:a16="http://schemas.microsoft.com/office/drawing/2014/main" id="{C7DBBD02-96DC-A19D-107F-84A907A110D1}"/>
              </a:ext>
            </a:extLst>
          </p:cNvPr>
          <p:cNvPicPr>
            <a:picLocks noChangeAspect="1"/>
          </p:cNvPicPr>
          <p:nvPr/>
        </p:nvPicPr>
        <p:blipFill>
          <a:blip r:embed="rId4"/>
          <a:stretch>
            <a:fillRect/>
          </a:stretch>
        </p:blipFill>
        <p:spPr>
          <a:xfrm>
            <a:off x="6368869" y="2243257"/>
            <a:ext cx="5486400" cy="3893575"/>
          </a:xfrm>
          <a:prstGeom prst="rect">
            <a:avLst/>
          </a:prstGeom>
        </p:spPr>
      </p:pic>
      <p:cxnSp>
        <p:nvCxnSpPr>
          <p:cNvPr id="16" name="Straight Arrow Connector 15">
            <a:extLst>
              <a:ext uri="{FF2B5EF4-FFF2-40B4-BE49-F238E27FC236}">
                <a16:creationId xmlns:a16="http://schemas.microsoft.com/office/drawing/2014/main" id="{938D74F5-6008-B6FA-BD15-CA8CEC503C94}"/>
              </a:ext>
            </a:extLst>
          </p:cNvPr>
          <p:cNvCxnSpPr/>
          <p:nvPr/>
        </p:nvCxnSpPr>
        <p:spPr>
          <a:xfrm flipV="1">
            <a:off x="1088573" y="4049486"/>
            <a:ext cx="1030513" cy="537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ECC88D-1F67-813F-0A69-E731E5E6988D}"/>
              </a:ext>
            </a:extLst>
          </p:cNvPr>
          <p:cNvCxnSpPr/>
          <p:nvPr/>
        </p:nvCxnSpPr>
        <p:spPr>
          <a:xfrm flipV="1">
            <a:off x="7024916" y="4049486"/>
            <a:ext cx="1030513" cy="537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8D2435-6FE2-71D1-A2DA-E9E0B790ADA0}"/>
              </a:ext>
            </a:extLst>
          </p:cNvPr>
          <p:cNvCxnSpPr>
            <a:cxnSpLocks/>
          </p:cNvCxnSpPr>
          <p:nvPr/>
        </p:nvCxnSpPr>
        <p:spPr>
          <a:xfrm>
            <a:off x="1458685" y="4746172"/>
            <a:ext cx="4103915"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58E351D-5945-29DC-228E-EA50D56B7A45}"/>
              </a:ext>
            </a:extLst>
          </p:cNvPr>
          <p:cNvCxnSpPr>
            <a:cxnSpLocks/>
          </p:cNvCxnSpPr>
          <p:nvPr/>
        </p:nvCxnSpPr>
        <p:spPr>
          <a:xfrm>
            <a:off x="7271658" y="4746172"/>
            <a:ext cx="4223657" cy="489856"/>
          </a:xfrm>
          <a:prstGeom prst="straightConnector1">
            <a:avLst/>
          </a:prstGeom>
          <a:ln>
            <a:solidFill>
              <a:srgbClr val="6BBB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886301-745D-FC8C-CAED-6F91FBB7A144}"/>
              </a:ext>
            </a:extLst>
          </p:cNvPr>
          <p:cNvSpPr txBox="1"/>
          <p:nvPr/>
        </p:nvSpPr>
        <p:spPr>
          <a:xfrm>
            <a:off x="116513" y="3259013"/>
            <a:ext cx="543739" cy="256545"/>
          </a:xfrm>
          <a:prstGeom prst="rect">
            <a:avLst/>
          </a:prstGeom>
          <a:noFill/>
        </p:spPr>
        <p:txBody>
          <a:bodyPr wrap="none" rtlCol="0">
            <a:spAutoFit/>
          </a:bodyPr>
          <a:lstStyle/>
          <a:p>
            <a:r>
              <a:rPr lang="en-US" sz="1067" dirty="0"/>
              <a:t>worse</a:t>
            </a:r>
          </a:p>
        </p:txBody>
      </p:sp>
      <p:sp>
        <p:nvSpPr>
          <p:cNvPr id="5" name="TextBox 4">
            <a:extLst>
              <a:ext uri="{FF2B5EF4-FFF2-40B4-BE49-F238E27FC236}">
                <a16:creationId xmlns:a16="http://schemas.microsoft.com/office/drawing/2014/main" id="{60BAA54F-57B4-672F-F269-DAC40E5AC083}"/>
              </a:ext>
            </a:extLst>
          </p:cNvPr>
          <p:cNvSpPr txBox="1"/>
          <p:nvPr/>
        </p:nvSpPr>
        <p:spPr>
          <a:xfrm>
            <a:off x="116512" y="4849286"/>
            <a:ext cx="542136" cy="256545"/>
          </a:xfrm>
          <a:prstGeom prst="rect">
            <a:avLst/>
          </a:prstGeom>
          <a:noFill/>
        </p:spPr>
        <p:txBody>
          <a:bodyPr wrap="none" rtlCol="0">
            <a:spAutoFit/>
          </a:bodyPr>
          <a:lstStyle/>
          <a:p>
            <a:r>
              <a:rPr lang="en-US" sz="1067" dirty="0"/>
              <a:t>better</a:t>
            </a:r>
          </a:p>
        </p:txBody>
      </p:sp>
      <p:cxnSp>
        <p:nvCxnSpPr>
          <p:cNvPr id="7" name="Straight Arrow Connector 6">
            <a:extLst>
              <a:ext uri="{FF2B5EF4-FFF2-40B4-BE49-F238E27FC236}">
                <a16:creationId xmlns:a16="http://schemas.microsoft.com/office/drawing/2014/main" id="{3C2E19F5-C1EE-EAF7-80D0-DF5FCAF2D060}"/>
              </a:ext>
            </a:extLst>
          </p:cNvPr>
          <p:cNvCxnSpPr/>
          <p:nvPr/>
        </p:nvCxnSpPr>
        <p:spPr>
          <a:xfrm>
            <a:off x="415953" y="5136544"/>
            <a:ext cx="0" cy="578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6570B9E-030D-0289-C159-C18219209304}"/>
              </a:ext>
            </a:extLst>
          </p:cNvPr>
          <p:cNvCxnSpPr/>
          <p:nvPr/>
        </p:nvCxnSpPr>
        <p:spPr>
          <a:xfrm flipV="1">
            <a:off x="415953" y="2481943"/>
            <a:ext cx="0" cy="777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73848073-BF83-6AE8-27A7-300DC4DEC901}"/>
              </a:ext>
            </a:extLst>
          </p:cNvPr>
          <p:cNvPicPr>
            <a:picLocks noChangeAspect="1"/>
          </p:cNvPicPr>
          <p:nvPr/>
        </p:nvPicPr>
        <p:blipFill>
          <a:blip r:embed="rId5"/>
          <a:stretch>
            <a:fillRect/>
          </a:stretch>
        </p:blipFill>
        <p:spPr>
          <a:xfrm>
            <a:off x="10611659" y="1"/>
            <a:ext cx="1580341" cy="1498600"/>
          </a:xfrm>
          <a:prstGeom prst="rect">
            <a:avLst/>
          </a:prstGeom>
        </p:spPr>
      </p:pic>
    </p:spTree>
    <p:extLst>
      <p:ext uri="{BB962C8B-B14F-4D97-AF65-F5344CB8AC3E}">
        <p14:creationId xmlns:p14="http://schemas.microsoft.com/office/powerpoint/2010/main" val="2548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2061-33D9-756E-234A-0BEB61632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AFDD6-F8FF-84AA-54F3-AB34AE4A9C2E}"/>
              </a:ext>
            </a:extLst>
          </p:cNvPr>
          <p:cNvSpPr>
            <a:spLocks noGrp="1"/>
          </p:cNvSpPr>
          <p:nvPr>
            <p:ph type="title"/>
          </p:nvPr>
        </p:nvSpPr>
        <p:spPr/>
        <p:txBody>
          <a:bodyPr/>
          <a:lstStyle/>
          <a:p>
            <a:r>
              <a:rPr lang="en-US" b="0" dirty="0"/>
              <a:t>Results - Postoperative</a:t>
            </a:r>
          </a:p>
        </p:txBody>
      </p:sp>
      <p:sp>
        <p:nvSpPr>
          <p:cNvPr id="4" name="Subtitle 3">
            <a:extLst>
              <a:ext uri="{FF2B5EF4-FFF2-40B4-BE49-F238E27FC236}">
                <a16:creationId xmlns:a16="http://schemas.microsoft.com/office/drawing/2014/main" id="{11E5AB53-718D-FDDD-4E5C-288387A8CD1A}"/>
              </a:ext>
            </a:extLst>
          </p:cNvPr>
          <p:cNvSpPr>
            <a:spLocks noGrp="1"/>
          </p:cNvSpPr>
          <p:nvPr>
            <p:ph type="subTitle" idx="1"/>
          </p:nvPr>
        </p:nvSpPr>
        <p:spPr>
          <a:xfrm>
            <a:off x="660400" y="1527286"/>
            <a:ext cx="10993120" cy="428625"/>
          </a:xfrm>
        </p:spPr>
        <p:txBody>
          <a:bodyPr/>
          <a:lstStyle/>
          <a:p>
            <a:r>
              <a:rPr lang="en-US" sz="2400" b="1" i="0" dirty="0"/>
              <a:t>Performance by Hernia Size</a:t>
            </a:r>
          </a:p>
        </p:txBody>
      </p:sp>
      <p:pic>
        <p:nvPicPr>
          <p:cNvPr id="7" name="Picture 6">
            <a:extLst>
              <a:ext uri="{FF2B5EF4-FFF2-40B4-BE49-F238E27FC236}">
                <a16:creationId xmlns:a16="http://schemas.microsoft.com/office/drawing/2014/main" id="{538874D7-27F6-C2C9-14BA-613A60AFC9C7}"/>
              </a:ext>
            </a:extLst>
          </p:cNvPr>
          <p:cNvPicPr>
            <a:picLocks noChangeAspect="1"/>
          </p:cNvPicPr>
          <p:nvPr/>
        </p:nvPicPr>
        <p:blipFill>
          <a:blip r:embed="rId3"/>
          <a:stretch>
            <a:fillRect/>
          </a:stretch>
        </p:blipFill>
        <p:spPr>
          <a:xfrm>
            <a:off x="241906" y="2243256"/>
            <a:ext cx="5411247" cy="3840240"/>
          </a:xfrm>
          <a:prstGeom prst="rect">
            <a:avLst/>
          </a:prstGeom>
        </p:spPr>
      </p:pic>
      <p:pic>
        <p:nvPicPr>
          <p:cNvPr id="12" name="Picture 11">
            <a:extLst>
              <a:ext uri="{FF2B5EF4-FFF2-40B4-BE49-F238E27FC236}">
                <a16:creationId xmlns:a16="http://schemas.microsoft.com/office/drawing/2014/main" id="{FC9FBF93-4C5B-2923-E20A-20DAF8F6B18F}"/>
              </a:ext>
            </a:extLst>
          </p:cNvPr>
          <p:cNvPicPr>
            <a:picLocks noChangeAspect="1"/>
          </p:cNvPicPr>
          <p:nvPr/>
        </p:nvPicPr>
        <p:blipFill>
          <a:blip r:embed="rId4"/>
          <a:stretch>
            <a:fillRect/>
          </a:stretch>
        </p:blipFill>
        <p:spPr>
          <a:xfrm>
            <a:off x="6242275" y="2243257"/>
            <a:ext cx="5411245" cy="3840239"/>
          </a:xfrm>
          <a:prstGeom prst="rect">
            <a:avLst/>
          </a:prstGeom>
        </p:spPr>
      </p:pic>
      <p:cxnSp>
        <p:nvCxnSpPr>
          <p:cNvPr id="5" name="Straight Arrow Connector 4">
            <a:extLst>
              <a:ext uri="{FF2B5EF4-FFF2-40B4-BE49-F238E27FC236}">
                <a16:creationId xmlns:a16="http://schemas.microsoft.com/office/drawing/2014/main" id="{F4D70D00-D761-8028-C555-A9AC3604C8D1}"/>
              </a:ext>
            </a:extLst>
          </p:cNvPr>
          <p:cNvCxnSpPr/>
          <p:nvPr/>
        </p:nvCxnSpPr>
        <p:spPr>
          <a:xfrm flipV="1">
            <a:off x="943428" y="4557485"/>
            <a:ext cx="0" cy="71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68770B8-BAD1-9DAF-B58D-5F80F778C1E3}"/>
              </a:ext>
            </a:extLst>
          </p:cNvPr>
          <p:cNvCxnSpPr>
            <a:cxnSpLocks/>
          </p:cNvCxnSpPr>
          <p:nvPr/>
        </p:nvCxnSpPr>
        <p:spPr>
          <a:xfrm flipV="1">
            <a:off x="2002971" y="2989943"/>
            <a:ext cx="0" cy="2075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85B6AF-75F9-4B8E-F6F3-E6E002D072B4}"/>
              </a:ext>
            </a:extLst>
          </p:cNvPr>
          <p:cNvCxnSpPr>
            <a:cxnSpLocks/>
          </p:cNvCxnSpPr>
          <p:nvPr/>
        </p:nvCxnSpPr>
        <p:spPr>
          <a:xfrm flipV="1">
            <a:off x="3077028" y="4368800"/>
            <a:ext cx="0" cy="100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852F9A1-1AFF-8588-4B7B-84B97D54EED4}"/>
              </a:ext>
            </a:extLst>
          </p:cNvPr>
          <p:cNvCxnSpPr>
            <a:cxnSpLocks/>
          </p:cNvCxnSpPr>
          <p:nvPr/>
        </p:nvCxnSpPr>
        <p:spPr>
          <a:xfrm flipV="1">
            <a:off x="4122056" y="4673600"/>
            <a:ext cx="0" cy="69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D5DB21-1134-C37C-8C36-5D47B1E03759}"/>
              </a:ext>
            </a:extLst>
          </p:cNvPr>
          <p:cNvCxnSpPr>
            <a:cxnSpLocks/>
          </p:cNvCxnSpPr>
          <p:nvPr/>
        </p:nvCxnSpPr>
        <p:spPr>
          <a:xfrm flipV="1">
            <a:off x="5225141" y="4252686"/>
            <a:ext cx="0" cy="1161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283EC2-5108-35CF-F058-8B3CCE1A9919}"/>
              </a:ext>
            </a:extLst>
          </p:cNvPr>
          <p:cNvCxnSpPr>
            <a:cxnSpLocks/>
          </p:cNvCxnSpPr>
          <p:nvPr/>
        </p:nvCxnSpPr>
        <p:spPr>
          <a:xfrm flipV="1">
            <a:off x="6850741" y="4252685"/>
            <a:ext cx="0" cy="76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0EE4F6-1752-6D4C-E67C-90C5BB854605}"/>
              </a:ext>
            </a:extLst>
          </p:cNvPr>
          <p:cNvCxnSpPr>
            <a:cxnSpLocks/>
          </p:cNvCxnSpPr>
          <p:nvPr/>
        </p:nvCxnSpPr>
        <p:spPr>
          <a:xfrm flipV="1">
            <a:off x="7910284" y="2989943"/>
            <a:ext cx="0" cy="1944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56EEEF8-042D-D11D-A985-C6BC7E5BA1DB}"/>
              </a:ext>
            </a:extLst>
          </p:cNvPr>
          <p:cNvCxnSpPr>
            <a:cxnSpLocks/>
          </p:cNvCxnSpPr>
          <p:nvPr/>
        </p:nvCxnSpPr>
        <p:spPr>
          <a:xfrm flipV="1">
            <a:off x="9013371" y="4368800"/>
            <a:ext cx="0" cy="97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7EB2911-6207-9963-E978-A8695F6426FE}"/>
              </a:ext>
            </a:extLst>
          </p:cNvPr>
          <p:cNvCxnSpPr>
            <a:cxnSpLocks/>
          </p:cNvCxnSpPr>
          <p:nvPr/>
        </p:nvCxnSpPr>
        <p:spPr>
          <a:xfrm flipV="1">
            <a:off x="10116456" y="4789715"/>
            <a:ext cx="0" cy="58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11C30C-0AF3-96FE-3092-52E3A70B125F}"/>
              </a:ext>
            </a:extLst>
          </p:cNvPr>
          <p:cNvCxnSpPr>
            <a:cxnSpLocks/>
          </p:cNvCxnSpPr>
          <p:nvPr/>
        </p:nvCxnSpPr>
        <p:spPr>
          <a:xfrm flipV="1">
            <a:off x="11248569" y="4789716"/>
            <a:ext cx="0" cy="624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6767B5D-70BB-B240-F14B-B2B11BB4A9E7}"/>
              </a:ext>
            </a:extLst>
          </p:cNvPr>
          <p:cNvSpPr txBox="1"/>
          <p:nvPr/>
        </p:nvSpPr>
        <p:spPr>
          <a:xfrm>
            <a:off x="-26140" y="3200952"/>
            <a:ext cx="611707" cy="256545"/>
          </a:xfrm>
          <a:prstGeom prst="rect">
            <a:avLst/>
          </a:prstGeom>
          <a:noFill/>
        </p:spPr>
        <p:txBody>
          <a:bodyPr wrap="square" rtlCol="0">
            <a:spAutoFit/>
          </a:bodyPr>
          <a:lstStyle/>
          <a:p>
            <a:r>
              <a:rPr lang="en-US" sz="1067" dirty="0"/>
              <a:t>worse</a:t>
            </a:r>
          </a:p>
        </p:txBody>
      </p:sp>
      <p:sp>
        <p:nvSpPr>
          <p:cNvPr id="8" name="TextBox 7">
            <a:extLst>
              <a:ext uri="{FF2B5EF4-FFF2-40B4-BE49-F238E27FC236}">
                <a16:creationId xmlns:a16="http://schemas.microsoft.com/office/drawing/2014/main" id="{AB56F2A6-C1D4-4E85-C56A-07F44F066E28}"/>
              </a:ext>
            </a:extLst>
          </p:cNvPr>
          <p:cNvSpPr txBox="1"/>
          <p:nvPr/>
        </p:nvSpPr>
        <p:spPr>
          <a:xfrm>
            <a:off x="-26140" y="4791225"/>
            <a:ext cx="598883" cy="256545"/>
          </a:xfrm>
          <a:prstGeom prst="rect">
            <a:avLst/>
          </a:prstGeom>
          <a:noFill/>
        </p:spPr>
        <p:txBody>
          <a:bodyPr wrap="square" rtlCol="0">
            <a:spAutoFit/>
          </a:bodyPr>
          <a:lstStyle/>
          <a:p>
            <a:r>
              <a:rPr lang="en-US" sz="1067" dirty="0"/>
              <a:t>better</a:t>
            </a:r>
          </a:p>
        </p:txBody>
      </p:sp>
      <p:cxnSp>
        <p:nvCxnSpPr>
          <p:cNvPr id="10" name="Straight Arrow Connector 9">
            <a:extLst>
              <a:ext uri="{FF2B5EF4-FFF2-40B4-BE49-F238E27FC236}">
                <a16:creationId xmlns:a16="http://schemas.microsoft.com/office/drawing/2014/main" id="{89A4FE7F-D5F2-A042-0234-F33CD2C8E11A}"/>
              </a:ext>
            </a:extLst>
          </p:cNvPr>
          <p:cNvCxnSpPr>
            <a:cxnSpLocks/>
          </p:cNvCxnSpPr>
          <p:nvPr/>
        </p:nvCxnSpPr>
        <p:spPr>
          <a:xfrm>
            <a:off x="273301" y="5078484"/>
            <a:ext cx="0" cy="578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CAF5015-4B86-3263-B126-23B3764E13F1}"/>
              </a:ext>
            </a:extLst>
          </p:cNvPr>
          <p:cNvCxnSpPr>
            <a:cxnSpLocks/>
          </p:cNvCxnSpPr>
          <p:nvPr/>
        </p:nvCxnSpPr>
        <p:spPr>
          <a:xfrm flipV="1">
            <a:off x="273302" y="2547258"/>
            <a:ext cx="6255" cy="6536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3C13683A-2CE8-B31D-9368-59E2BABD6EEC}"/>
              </a:ext>
            </a:extLst>
          </p:cNvPr>
          <p:cNvPicPr>
            <a:picLocks noChangeAspect="1"/>
          </p:cNvPicPr>
          <p:nvPr/>
        </p:nvPicPr>
        <p:blipFill>
          <a:blip r:embed="rId5"/>
          <a:stretch>
            <a:fillRect/>
          </a:stretch>
        </p:blipFill>
        <p:spPr>
          <a:xfrm>
            <a:off x="10611659" y="1"/>
            <a:ext cx="1580341" cy="1498600"/>
          </a:xfrm>
          <a:prstGeom prst="rect">
            <a:avLst/>
          </a:prstGeom>
        </p:spPr>
      </p:pic>
    </p:spTree>
    <p:extLst>
      <p:ext uri="{BB962C8B-B14F-4D97-AF65-F5344CB8AC3E}">
        <p14:creationId xmlns:p14="http://schemas.microsoft.com/office/powerpoint/2010/main" val="3438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86421-92FB-888D-A4DF-DB2690155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E2762-282D-4FF0-FF5D-C2DBF3049D93}"/>
              </a:ext>
            </a:extLst>
          </p:cNvPr>
          <p:cNvSpPr>
            <a:spLocks noGrp="1"/>
          </p:cNvSpPr>
          <p:nvPr>
            <p:ph type="title"/>
          </p:nvPr>
        </p:nvSpPr>
        <p:spPr>
          <a:xfrm>
            <a:off x="661339" y="690580"/>
            <a:ext cx="10992181" cy="549361"/>
          </a:xfrm>
        </p:spPr>
        <p:txBody>
          <a:bodyPr anchor="b">
            <a:noAutofit/>
          </a:bodyPr>
          <a:lstStyle/>
          <a:p>
            <a:r>
              <a:rPr lang="en-US" b="0" dirty="0"/>
              <a:t>Results - Postoperative</a:t>
            </a:r>
          </a:p>
        </p:txBody>
      </p:sp>
      <p:sp>
        <p:nvSpPr>
          <p:cNvPr id="4" name="Subtitle 3">
            <a:extLst>
              <a:ext uri="{FF2B5EF4-FFF2-40B4-BE49-F238E27FC236}">
                <a16:creationId xmlns:a16="http://schemas.microsoft.com/office/drawing/2014/main" id="{ECB29CC4-6D98-2B23-EF40-07EDD1F05FC5}"/>
              </a:ext>
            </a:extLst>
          </p:cNvPr>
          <p:cNvSpPr>
            <a:spLocks noGrp="1"/>
          </p:cNvSpPr>
          <p:nvPr>
            <p:ph type="subTitle" idx="1"/>
          </p:nvPr>
        </p:nvSpPr>
        <p:spPr>
          <a:xfrm>
            <a:off x="680720" y="1504826"/>
            <a:ext cx="10993120" cy="428625"/>
          </a:xfrm>
        </p:spPr>
        <p:txBody>
          <a:bodyPr>
            <a:noAutofit/>
          </a:bodyPr>
          <a:lstStyle/>
          <a:p>
            <a:pPr>
              <a:spcAft>
                <a:spcPts val="800"/>
              </a:spcAft>
            </a:pPr>
            <a:r>
              <a:rPr lang="en-US" sz="2400" b="1" i="0" dirty="0"/>
              <a:t>Performance changes from baseline (GEE Model)</a:t>
            </a:r>
          </a:p>
        </p:txBody>
      </p:sp>
      <p:graphicFrame>
        <p:nvGraphicFramePr>
          <p:cNvPr id="15" name="Table 14">
            <a:extLst>
              <a:ext uri="{FF2B5EF4-FFF2-40B4-BE49-F238E27FC236}">
                <a16:creationId xmlns:a16="http://schemas.microsoft.com/office/drawing/2014/main" id="{5E2CE021-D290-096A-E27E-A3FCD783E14E}"/>
              </a:ext>
            </a:extLst>
          </p:cNvPr>
          <p:cNvGraphicFramePr>
            <a:graphicFrameLocks noGrp="1"/>
          </p:cNvGraphicFramePr>
          <p:nvPr/>
        </p:nvGraphicFramePr>
        <p:xfrm>
          <a:off x="701040" y="2062992"/>
          <a:ext cx="10972800" cy="4104438"/>
        </p:xfrm>
        <a:graphic>
          <a:graphicData uri="http://schemas.openxmlformats.org/drawingml/2006/table">
            <a:tbl>
              <a:tblPr firstRow="1" firstCol="1" bandRow="1">
                <a:solidFill>
                  <a:schemeClr val="bg1"/>
                </a:solidFill>
                <a:tableStyleId>{5C22544A-7EE6-4342-B048-85BDC9FD1C3A}</a:tableStyleId>
              </a:tblPr>
              <a:tblGrid>
                <a:gridCol w="1828800">
                  <a:extLst>
                    <a:ext uri="{9D8B030D-6E8A-4147-A177-3AD203B41FA5}">
                      <a16:colId xmlns:a16="http://schemas.microsoft.com/office/drawing/2014/main" val="4264768769"/>
                    </a:ext>
                  </a:extLst>
                </a:gridCol>
                <a:gridCol w="1828800">
                  <a:extLst>
                    <a:ext uri="{9D8B030D-6E8A-4147-A177-3AD203B41FA5}">
                      <a16:colId xmlns:a16="http://schemas.microsoft.com/office/drawing/2014/main" val="3669255677"/>
                    </a:ext>
                  </a:extLst>
                </a:gridCol>
                <a:gridCol w="1828800">
                  <a:extLst>
                    <a:ext uri="{9D8B030D-6E8A-4147-A177-3AD203B41FA5}">
                      <a16:colId xmlns:a16="http://schemas.microsoft.com/office/drawing/2014/main" val="3138077434"/>
                    </a:ext>
                  </a:extLst>
                </a:gridCol>
                <a:gridCol w="1828800">
                  <a:extLst>
                    <a:ext uri="{9D8B030D-6E8A-4147-A177-3AD203B41FA5}">
                      <a16:colId xmlns:a16="http://schemas.microsoft.com/office/drawing/2014/main" val="2835841516"/>
                    </a:ext>
                  </a:extLst>
                </a:gridCol>
                <a:gridCol w="1828800">
                  <a:extLst>
                    <a:ext uri="{9D8B030D-6E8A-4147-A177-3AD203B41FA5}">
                      <a16:colId xmlns:a16="http://schemas.microsoft.com/office/drawing/2014/main" val="3000393416"/>
                    </a:ext>
                  </a:extLst>
                </a:gridCol>
                <a:gridCol w="1828800">
                  <a:extLst>
                    <a:ext uri="{9D8B030D-6E8A-4147-A177-3AD203B41FA5}">
                      <a16:colId xmlns:a16="http://schemas.microsoft.com/office/drawing/2014/main" val="2745237793"/>
                    </a:ext>
                  </a:extLst>
                </a:gridCol>
              </a:tblGrid>
              <a:tr h="315725">
                <a:tc>
                  <a:txBody>
                    <a:bodyPr/>
                    <a:lstStyle/>
                    <a:p>
                      <a:pPr marL="0" marR="0">
                        <a:buNone/>
                      </a:pPr>
                      <a:r>
                        <a:rPr lang="en-US" sz="1200" b="1" cap="none" spc="0">
                          <a:solidFill>
                            <a:schemeClr val="bg1"/>
                          </a:solidFill>
                          <a:effectLst/>
                          <a:latin typeface="Arial" panose="020B0604020202020204" pitchFamily="34" charset="0"/>
                          <a:cs typeface="Arial" panose="020B0604020202020204" pitchFamily="34" charset="0"/>
                        </a:rPr>
                        <a:t>Time Point</a:t>
                      </a:r>
                      <a:endParaRPr lang="en-US" sz="1200" b="1" cap="none" spc="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a:buNone/>
                      </a:pPr>
                      <a:r>
                        <a:rPr lang="en-US" sz="1200" b="1" cap="none" spc="0">
                          <a:solidFill>
                            <a:schemeClr val="bg1"/>
                          </a:solidFill>
                          <a:effectLst/>
                          <a:latin typeface="Arial" panose="020B0604020202020204" pitchFamily="34" charset="0"/>
                          <a:cs typeface="Arial" panose="020B0604020202020204" pitchFamily="34" charset="0"/>
                        </a:rPr>
                        <a:t>Estimate</a:t>
                      </a:r>
                      <a:endParaRPr lang="en-US" sz="1200" b="1" cap="none" spc="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buNone/>
                      </a:pPr>
                      <a:r>
                        <a:rPr lang="en-US" sz="1200" b="1" cap="none" spc="0">
                          <a:solidFill>
                            <a:schemeClr val="bg1"/>
                          </a:solidFill>
                          <a:effectLst/>
                          <a:latin typeface="Arial" panose="020B0604020202020204" pitchFamily="34" charset="0"/>
                          <a:cs typeface="Arial" panose="020B0604020202020204" pitchFamily="34" charset="0"/>
                        </a:rPr>
                        <a:t>Standard Error</a:t>
                      </a:r>
                      <a:endParaRPr lang="en-US" sz="1200" b="1" cap="none" spc="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2700" cmpd="sng">
                      <a:noFill/>
                    </a:lnL>
                    <a:lnR w="12700" cmpd="sng">
                      <a:noFill/>
                    </a:lnR>
                    <a:lnT w="19050" cap="flat" cmpd="sng" algn="ctr">
                      <a:solidFill>
                        <a:schemeClr val="tx1"/>
                      </a:solidFill>
                      <a:prstDash val="solid"/>
                    </a:lnT>
                    <a:lnB w="38100" cmpd="sng">
                      <a:noFill/>
                    </a:lnB>
                    <a:solidFill>
                      <a:schemeClr val="tx1"/>
                    </a:solidFill>
                  </a:tcPr>
                </a:tc>
                <a:tc gridSpan="2">
                  <a:txBody>
                    <a:bodyPr/>
                    <a:lstStyle/>
                    <a:p>
                      <a:pPr marL="0" marR="0" algn="ctr">
                        <a:buNone/>
                      </a:pPr>
                      <a:r>
                        <a:rPr lang="en-US" sz="1200" b="1" cap="none" spc="0">
                          <a:solidFill>
                            <a:schemeClr val="bg1"/>
                          </a:solidFill>
                          <a:effectLst/>
                          <a:latin typeface="Arial" panose="020B0604020202020204" pitchFamily="34" charset="0"/>
                          <a:cs typeface="Arial" panose="020B0604020202020204" pitchFamily="34" charset="0"/>
                        </a:rPr>
                        <a:t>95% Confidence Interval</a:t>
                      </a:r>
                      <a:endParaRPr lang="en-US" sz="1200" b="1" cap="none" spc="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a:txBody>
                    <a:bodyPr/>
                    <a:lstStyle/>
                    <a:p>
                      <a:pPr marL="0" marR="0">
                        <a:buNone/>
                      </a:pPr>
                      <a:r>
                        <a:rPr lang="en-US" sz="1200" b="1" cap="none" spc="0" dirty="0">
                          <a:solidFill>
                            <a:schemeClr val="bg1"/>
                          </a:solidFill>
                          <a:effectLst/>
                          <a:latin typeface="Arial" panose="020B0604020202020204" pitchFamily="34" charset="0"/>
                          <a:cs typeface="Arial" panose="020B0604020202020204" pitchFamily="34" charset="0"/>
                        </a:rPr>
                        <a:t>P-value</a:t>
                      </a:r>
                      <a:endParaRPr lang="en-US" sz="1200" b="1" cap="none" spc="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090324846"/>
                  </a:ext>
                </a:extLst>
              </a:tr>
              <a:tr h="315725">
                <a:tc gridSpan="6">
                  <a:txBody>
                    <a:bodyPr/>
                    <a:lstStyle/>
                    <a:p>
                      <a:pPr marL="0" marR="0" algn="ctr">
                        <a:buNone/>
                      </a:pPr>
                      <a:r>
                        <a:rPr lang="en-US" sz="1200" cap="none" spc="0" dirty="0">
                          <a:solidFill>
                            <a:schemeClr val="tx1"/>
                          </a:solidFill>
                          <a:effectLst/>
                          <a:latin typeface="Arial" panose="020B0604020202020204" pitchFamily="34" charset="0"/>
                          <a:cs typeface="Arial" panose="020B0604020202020204" pitchFamily="34" charset="0"/>
                        </a:rPr>
                        <a:t>Timed Up &amp; Go</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9050" cap="flat" cmpd="sng" algn="ctr">
                      <a:noFill/>
                      <a:prstDash val="solid"/>
                    </a:lnL>
                    <a:lnR w="1905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4915776"/>
                  </a:ext>
                </a:extLst>
              </a:tr>
              <a:tr h="315725">
                <a:tc>
                  <a:txBody>
                    <a:bodyPr/>
                    <a:lstStyle/>
                    <a:p>
                      <a:pPr marL="0" marR="0">
                        <a:buNone/>
                      </a:pPr>
                      <a:r>
                        <a:rPr lang="en-US" sz="1200" b="1" cap="none" spc="0" dirty="0">
                          <a:solidFill>
                            <a:schemeClr val="tx1"/>
                          </a:solidFill>
                          <a:effectLst/>
                          <a:latin typeface="Arial" panose="020B0604020202020204" pitchFamily="34" charset="0"/>
                          <a:cs typeface="Arial" panose="020B0604020202020204" pitchFamily="34" charset="0"/>
                        </a:rPr>
                        <a:t>Baseline</a:t>
                      </a:r>
                      <a:endParaRPr lang="en-US" sz="1200" b="1"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Reference</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45605263"/>
                  </a:ext>
                </a:extLst>
              </a:tr>
              <a:tr h="315725">
                <a:tc>
                  <a:txBody>
                    <a:bodyPr/>
                    <a:lstStyle/>
                    <a:p>
                      <a:pPr marL="0" marR="0">
                        <a:buNone/>
                      </a:pPr>
                      <a:r>
                        <a:rPr lang="en-US" sz="1200" b="1" cap="none" spc="0" dirty="0">
                          <a:solidFill>
                            <a:schemeClr val="tx1"/>
                          </a:solidFill>
                          <a:effectLst/>
                          <a:latin typeface="Arial" panose="020B0604020202020204" pitchFamily="34" charset="0"/>
                          <a:cs typeface="Arial" panose="020B0604020202020204" pitchFamily="34" charset="0"/>
                        </a:rPr>
                        <a:t>4 Weeks</a:t>
                      </a:r>
                      <a:endParaRPr lang="en-US" sz="1200" b="1"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0.94</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0.35</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0.25</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1.63</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*0.007</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43697598"/>
                  </a:ext>
                </a:extLst>
              </a:tr>
              <a:tr h="315725">
                <a:tc>
                  <a:txBody>
                    <a:bodyPr/>
                    <a:lstStyle/>
                    <a:p>
                      <a:pPr marL="0" marR="0">
                        <a:buNone/>
                      </a:pPr>
                      <a:r>
                        <a:rPr lang="en-US" sz="1200" b="1" cap="none" spc="0" dirty="0">
                          <a:solidFill>
                            <a:schemeClr val="tx1"/>
                          </a:solidFill>
                          <a:effectLst/>
                          <a:latin typeface="Arial" panose="020B0604020202020204" pitchFamily="34" charset="0"/>
                          <a:cs typeface="Arial" panose="020B0604020202020204" pitchFamily="34" charset="0"/>
                        </a:rPr>
                        <a:t>10 Weeks</a:t>
                      </a:r>
                      <a:endParaRPr lang="en-US" sz="1200" b="1"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-0.08</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0.15</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-0.37</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0.22</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0.616</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35090081"/>
                  </a:ext>
                </a:extLst>
              </a:tr>
              <a:tr h="315725">
                <a:tc>
                  <a:txBody>
                    <a:bodyPr/>
                    <a:lstStyle/>
                    <a:p>
                      <a:pPr marL="0" marR="0">
                        <a:buNone/>
                      </a:pPr>
                      <a:r>
                        <a:rPr lang="en-US" sz="1200" b="1" cap="none" spc="0" dirty="0">
                          <a:solidFill>
                            <a:schemeClr val="tx1"/>
                          </a:solidFill>
                          <a:effectLst/>
                          <a:latin typeface="Arial" panose="020B0604020202020204" pitchFamily="34" charset="0"/>
                          <a:cs typeface="Arial" panose="020B0604020202020204" pitchFamily="34" charset="0"/>
                        </a:rPr>
                        <a:t>6 Months</a:t>
                      </a:r>
                      <a:endParaRPr lang="en-US" sz="1200" b="1"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-0.04</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0.17</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-0.36</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0.29</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0.825</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658948245"/>
                  </a:ext>
                </a:extLst>
              </a:tr>
              <a:tr h="315725">
                <a:tc>
                  <a:txBody>
                    <a:bodyPr/>
                    <a:lstStyle/>
                    <a:p>
                      <a:pPr marL="0" marR="0">
                        <a:buNone/>
                      </a:pPr>
                      <a:r>
                        <a:rPr lang="en-US" sz="1200" b="1" cap="none" spc="0" dirty="0">
                          <a:solidFill>
                            <a:schemeClr val="tx1"/>
                          </a:solidFill>
                          <a:effectLst/>
                          <a:latin typeface="Arial" panose="020B0604020202020204" pitchFamily="34" charset="0"/>
                          <a:cs typeface="Arial" panose="020B0604020202020204" pitchFamily="34" charset="0"/>
                        </a:rPr>
                        <a:t>1 Year</a:t>
                      </a:r>
                      <a:endParaRPr lang="en-US" sz="1200" b="1"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0.16</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0.19</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-0.20</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0.53</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0.382</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54233448"/>
                  </a:ext>
                </a:extLst>
              </a:tr>
              <a:tr h="315725">
                <a:tc gridSpan="6">
                  <a:txBody>
                    <a:bodyPr/>
                    <a:lstStyle/>
                    <a:p>
                      <a:pPr marL="0" marR="0" algn="ctr">
                        <a:buNone/>
                      </a:pPr>
                      <a:r>
                        <a:rPr lang="en-US" sz="1200" cap="none" spc="0" dirty="0">
                          <a:solidFill>
                            <a:schemeClr val="tx1"/>
                          </a:solidFill>
                          <a:effectLst/>
                          <a:latin typeface="Arial" panose="020B0604020202020204" pitchFamily="34" charset="0"/>
                          <a:cs typeface="Arial" panose="020B0604020202020204" pitchFamily="34" charset="0"/>
                        </a:rPr>
                        <a:t>Five Times Sit-to-Stand</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nchor="ctr">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3819044"/>
                  </a:ext>
                </a:extLst>
              </a:tr>
              <a:tr h="315725">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Baseline</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Reference</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a:buNone/>
                      </a:pP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3390353"/>
                  </a:ext>
                </a:extLst>
              </a:tr>
              <a:tr h="315725">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4 Weeks</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1.81</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0.73</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0.37</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3.25</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*0.014</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329052752"/>
                  </a:ext>
                </a:extLst>
              </a:tr>
              <a:tr h="315725">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10 Weeks</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-1.13</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0.35</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-1.83</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-0.44</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*0.001</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57235396"/>
                  </a:ext>
                </a:extLst>
              </a:tr>
              <a:tr h="315725">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6 Months</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-1.32</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0.34</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-1.99</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-0.65</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*&lt;.0001</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01875537"/>
                  </a:ext>
                </a:extLst>
              </a:tr>
              <a:tr h="315725">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1 Year</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-1.50</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0.31</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a:solidFill>
                            <a:schemeClr val="tx1"/>
                          </a:solidFill>
                          <a:effectLst/>
                          <a:latin typeface="Arial" panose="020B0604020202020204" pitchFamily="34" charset="0"/>
                          <a:cs typeface="Arial" panose="020B0604020202020204" pitchFamily="34" charset="0"/>
                        </a:rPr>
                        <a:t>-2.10</a:t>
                      </a:r>
                      <a:endParaRPr lang="en-US" sz="1200" cap="none" spc="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-0.89</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90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buNone/>
                      </a:pPr>
                      <a:r>
                        <a:rPr lang="en-US" sz="1200" cap="none" spc="0" dirty="0">
                          <a:solidFill>
                            <a:schemeClr val="tx1"/>
                          </a:solidFill>
                          <a:effectLst/>
                          <a:latin typeface="Arial" panose="020B0604020202020204" pitchFamily="34" charset="0"/>
                          <a:cs typeface="Arial" panose="020B0604020202020204" pitchFamily="34" charset="0"/>
                        </a:rPr>
                        <a:t>*&lt;.0001</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86349" marR="49817" marT="66423" marB="66423">
                    <a:lnL w="190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61842125"/>
                  </a:ext>
                </a:extLst>
              </a:tr>
            </a:tbl>
          </a:graphicData>
        </a:graphic>
      </p:graphicFrame>
      <p:sp>
        <p:nvSpPr>
          <p:cNvPr id="17" name="Rectangle 16">
            <a:extLst>
              <a:ext uri="{FF2B5EF4-FFF2-40B4-BE49-F238E27FC236}">
                <a16:creationId xmlns:a16="http://schemas.microsoft.com/office/drawing/2014/main" id="{331C7D90-30EC-BE8C-DC37-ED4A2364BAB9}"/>
              </a:ext>
            </a:extLst>
          </p:cNvPr>
          <p:cNvSpPr/>
          <p:nvPr/>
        </p:nvSpPr>
        <p:spPr>
          <a:xfrm>
            <a:off x="680720" y="2989943"/>
            <a:ext cx="10972800" cy="3338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6BD67BB1-689C-6839-3905-0F89076C7BF1}"/>
              </a:ext>
            </a:extLst>
          </p:cNvPr>
          <p:cNvSpPr/>
          <p:nvPr/>
        </p:nvSpPr>
        <p:spPr>
          <a:xfrm>
            <a:off x="701040" y="4862286"/>
            <a:ext cx="10972800" cy="3338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E47FB10A-4935-719C-3275-5D95F7C103B8}"/>
              </a:ext>
            </a:extLst>
          </p:cNvPr>
          <p:cNvSpPr/>
          <p:nvPr/>
        </p:nvSpPr>
        <p:spPr>
          <a:xfrm>
            <a:off x="680720" y="5196115"/>
            <a:ext cx="10993120" cy="971307"/>
          </a:xfrm>
          <a:prstGeom prst="rect">
            <a:avLst/>
          </a:prstGeom>
          <a:noFill/>
          <a:ln>
            <a:solidFill>
              <a:srgbClr val="6B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451AE80C-0A9D-52FD-C943-A3EA70C5231D}"/>
              </a:ext>
            </a:extLst>
          </p:cNvPr>
          <p:cNvPicPr>
            <a:picLocks noChangeAspect="1"/>
          </p:cNvPicPr>
          <p:nvPr/>
        </p:nvPicPr>
        <p:blipFill>
          <a:blip r:embed="rId3"/>
          <a:stretch>
            <a:fillRect/>
          </a:stretch>
        </p:blipFill>
        <p:spPr>
          <a:xfrm>
            <a:off x="10611659" y="1"/>
            <a:ext cx="1580341" cy="1498600"/>
          </a:xfrm>
          <a:prstGeom prst="rect">
            <a:avLst/>
          </a:prstGeom>
        </p:spPr>
      </p:pic>
    </p:spTree>
    <p:extLst>
      <p:ext uri="{BB962C8B-B14F-4D97-AF65-F5344CB8AC3E}">
        <p14:creationId xmlns:p14="http://schemas.microsoft.com/office/powerpoint/2010/main" val="34442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40841-F04F-0B72-DB9E-82216B758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E57B4-2617-4AE5-4463-3A5D3F7F5CD3}"/>
              </a:ext>
            </a:extLst>
          </p:cNvPr>
          <p:cNvSpPr>
            <a:spLocks noGrp="1"/>
          </p:cNvSpPr>
          <p:nvPr>
            <p:ph type="title"/>
          </p:nvPr>
        </p:nvSpPr>
        <p:spPr/>
        <p:txBody>
          <a:bodyPr/>
          <a:lstStyle/>
          <a:p>
            <a:r>
              <a:rPr lang="en-US" b="0" dirty="0"/>
              <a:t>Results - Postoperative</a:t>
            </a:r>
          </a:p>
        </p:txBody>
      </p:sp>
      <p:sp>
        <p:nvSpPr>
          <p:cNvPr id="4" name="Subtitle 3">
            <a:extLst>
              <a:ext uri="{FF2B5EF4-FFF2-40B4-BE49-F238E27FC236}">
                <a16:creationId xmlns:a16="http://schemas.microsoft.com/office/drawing/2014/main" id="{C2B49719-B652-597C-D404-4B99609FEE44}"/>
              </a:ext>
            </a:extLst>
          </p:cNvPr>
          <p:cNvSpPr>
            <a:spLocks noGrp="1"/>
          </p:cNvSpPr>
          <p:nvPr>
            <p:ph type="subTitle" idx="1"/>
          </p:nvPr>
        </p:nvSpPr>
        <p:spPr>
          <a:xfrm>
            <a:off x="660400" y="1527286"/>
            <a:ext cx="10993120" cy="428625"/>
          </a:xfrm>
        </p:spPr>
        <p:txBody>
          <a:bodyPr/>
          <a:lstStyle/>
          <a:p>
            <a:r>
              <a:rPr lang="en-US" sz="2400" b="1" i="0" dirty="0"/>
              <a:t>Performance trends over time (Quadratic Estimate)</a:t>
            </a:r>
          </a:p>
        </p:txBody>
      </p:sp>
      <p:pic>
        <p:nvPicPr>
          <p:cNvPr id="13" name="Picture 12">
            <a:extLst>
              <a:ext uri="{FF2B5EF4-FFF2-40B4-BE49-F238E27FC236}">
                <a16:creationId xmlns:a16="http://schemas.microsoft.com/office/drawing/2014/main" id="{840AC2F0-0B6F-3B73-B4B3-59CA6C713E2B}"/>
              </a:ext>
            </a:extLst>
          </p:cNvPr>
          <p:cNvPicPr>
            <a:picLocks noChangeAspect="1"/>
          </p:cNvPicPr>
          <p:nvPr/>
        </p:nvPicPr>
        <p:blipFill>
          <a:blip r:embed="rId3"/>
          <a:stretch>
            <a:fillRect/>
          </a:stretch>
        </p:blipFill>
        <p:spPr>
          <a:xfrm>
            <a:off x="3014133" y="2001138"/>
            <a:ext cx="6163735" cy="4374263"/>
          </a:xfrm>
          <a:prstGeom prst="rect">
            <a:avLst/>
          </a:prstGeom>
        </p:spPr>
      </p:pic>
      <p:sp>
        <p:nvSpPr>
          <p:cNvPr id="15" name="Rectangle 14">
            <a:extLst>
              <a:ext uri="{FF2B5EF4-FFF2-40B4-BE49-F238E27FC236}">
                <a16:creationId xmlns:a16="http://schemas.microsoft.com/office/drawing/2014/main" id="{96B63B5B-C8F5-6420-3563-FC86B1C57131}"/>
              </a:ext>
            </a:extLst>
          </p:cNvPr>
          <p:cNvSpPr/>
          <p:nvPr/>
        </p:nvSpPr>
        <p:spPr>
          <a:xfrm>
            <a:off x="4075954" y="5331013"/>
            <a:ext cx="1374588" cy="4542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9E5E823C-BFE1-39E1-E53B-90A349262F06}"/>
              </a:ext>
            </a:extLst>
          </p:cNvPr>
          <p:cNvSpPr txBox="1"/>
          <p:nvPr/>
        </p:nvSpPr>
        <p:spPr>
          <a:xfrm>
            <a:off x="2714692" y="3168189"/>
            <a:ext cx="543739" cy="256545"/>
          </a:xfrm>
          <a:prstGeom prst="rect">
            <a:avLst/>
          </a:prstGeom>
          <a:noFill/>
        </p:spPr>
        <p:txBody>
          <a:bodyPr wrap="none" rtlCol="0">
            <a:spAutoFit/>
          </a:bodyPr>
          <a:lstStyle/>
          <a:p>
            <a:r>
              <a:rPr lang="en-US" sz="1067" dirty="0"/>
              <a:t>worse</a:t>
            </a:r>
          </a:p>
        </p:txBody>
      </p:sp>
      <p:sp>
        <p:nvSpPr>
          <p:cNvPr id="5" name="TextBox 4">
            <a:extLst>
              <a:ext uri="{FF2B5EF4-FFF2-40B4-BE49-F238E27FC236}">
                <a16:creationId xmlns:a16="http://schemas.microsoft.com/office/drawing/2014/main" id="{AFD325BE-0A6C-2BE5-E698-1BBBA7F46CA5}"/>
              </a:ext>
            </a:extLst>
          </p:cNvPr>
          <p:cNvSpPr txBox="1"/>
          <p:nvPr/>
        </p:nvSpPr>
        <p:spPr>
          <a:xfrm>
            <a:off x="2714691" y="4758462"/>
            <a:ext cx="542136" cy="256545"/>
          </a:xfrm>
          <a:prstGeom prst="rect">
            <a:avLst/>
          </a:prstGeom>
          <a:noFill/>
        </p:spPr>
        <p:txBody>
          <a:bodyPr wrap="none" rtlCol="0">
            <a:spAutoFit/>
          </a:bodyPr>
          <a:lstStyle/>
          <a:p>
            <a:r>
              <a:rPr lang="en-US" sz="1067" dirty="0"/>
              <a:t>better</a:t>
            </a:r>
          </a:p>
        </p:txBody>
      </p:sp>
      <p:cxnSp>
        <p:nvCxnSpPr>
          <p:cNvPr id="6" name="Straight Arrow Connector 5">
            <a:extLst>
              <a:ext uri="{FF2B5EF4-FFF2-40B4-BE49-F238E27FC236}">
                <a16:creationId xmlns:a16="http://schemas.microsoft.com/office/drawing/2014/main" id="{41E1A18C-B850-01D4-60C4-169152C47607}"/>
              </a:ext>
            </a:extLst>
          </p:cNvPr>
          <p:cNvCxnSpPr>
            <a:cxnSpLocks/>
          </p:cNvCxnSpPr>
          <p:nvPr/>
        </p:nvCxnSpPr>
        <p:spPr>
          <a:xfrm>
            <a:off x="3014132" y="5045720"/>
            <a:ext cx="0" cy="739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D1575504-D79F-1C69-46BE-6E5E6FBCFB59}"/>
              </a:ext>
            </a:extLst>
          </p:cNvPr>
          <p:cNvCxnSpPr/>
          <p:nvPr/>
        </p:nvCxnSpPr>
        <p:spPr>
          <a:xfrm flipV="1">
            <a:off x="3014132" y="2391119"/>
            <a:ext cx="0" cy="777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73D1A72F-91F3-F0AE-7708-6B2F90F8C824}"/>
              </a:ext>
            </a:extLst>
          </p:cNvPr>
          <p:cNvPicPr>
            <a:picLocks noChangeAspect="1"/>
          </p:cNvPicPr>
          <p:nvPr/>
        </p:nvPicPr>
        <p:blipFill>
          <a:blip r:embed="rId4"/>
          <a:stretch>
            <a:fillRect/>
          </a:stretch>
        </p:blipFill>
        <p:spPr>
          <a:xfrm>
            <a:off x="10611659" y="1"/>
            <a:ext cx="1580341" cy="1498600"/>
          </a:xfrm>
          <a:prstGeom prst="rect">
            <a:avLst/>
          </a:prstGeom>
        </p:spPr>
      </p:pic>
    </p:spTree>
    <p:extLst>
      <p:ext uri="{BB962C8B-B14F-4D97-AF65-F5344CB8AC3E}">
        <p14:creationId xmlns:p14="http://schemas.microsoft.com/office/powerpoint/2010/main" val="13955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1D26-BC38-02FA-0135-A057F133E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DBBEA-6967-3B1D-783C-A4B397BE15BD}"/>
              </a:ext>
            </a:extLst>
          </p:cNvPr>
          <p:cNvSpPr>
            <a:spLocks noGrp="1"/>
          </p:cNvSpPr>
          <p:nvPr>
            <p:ph type="title"/>
          </p:nvPr>
        </p:nvSpPr>
        <p:spPr/>
        <p:txBody>
          <a:bodyPr/>
          <a:lstStyle/>
          <a:p>
            <a:r>
              <a:rPr lang="en-US" b="0"/>
              <a:t>Conclusions</a:t>
            </a:r>
            <a:endParaRPr lang="en-US" b="0" dirty="0"/>
          </a:p>
        </p:txBody>
      </p:sp>
      <p:pic>
        <p:nvPicPr>
          <p:cNvPr id="8" name="Graphic 7" descr="Periodic Graph outline">
            <a:extLst>
              <a:ext uri="{FF2B5EF4-FFF2-40B4-BE49-F238E27FC236}">
                <a16:creationId xmlns:a16="http://schemas.microsoft.com/office/drawing/2014/main" id="{3F12477A-7AAD-1510-579E-787F40EE9F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0949" y="1828426"/>
            <a:ext cx="3060975" cy="3060975"/>
          </a:xfrm>
          <a:prstGeom prst="rect">
            <a:avLst/>
          </a:prstGeom>
        </p:spPr>
      </p:pic>
      <p:sp>
        <p:nvSpPr>
          <p:cNvPr id="9" name="TextBox 8">
            <a:extLst>
              <a:ext uri="{FF2B5EF4-FFF2-40B4-BE49-F238E27FC236}">
                <a16:creationId xmlns:a16="http://schemas.microsoft.com/office/drawing/2014/main" id="{B795AE1A-C7AF-A57B-0D7C-07C70A0FCB6A}"/>
              </a:ext>
            </a:extLst>
          </p:cNvPr>
          <p:cNvSpPr txBox="1"/>
          <p:nvPr/>
        </p:nvSpPr>
        <p:spPr>
          <a:xfrm>
            <a:off x="2624025" y="4714432"/>
            <a:ext cx="4263275" cy="1077026"/>
          </a:xfrm>
          <a:prstGeom prst="rect">
            <a:avLst/>
          </a:prstGeom>
          <a:noFill/>
        </p:spPr>
        <p:txBody>
          <a:bodyPr wrap="square" rtlCol="0">
            <a:spAutoFit/>
          </a:bodyPr>
          <a:lstStyle/>
          <a:p>
            <a:pPr algn="ctr"/>
            <a:r>
              <a:rPr lang="en-US" sz="2133" dirty="0">
                <a:solidFill>
                  <a:schemeClr val="tx2"/>
                </a:solidFill>
              </a:rPr>
              <a:t>Recovery after </a:t>
            </a:r>
          </a:p>
          <a:p>
            <a:pPr algn="ctr"/>
            <a:r>
              <a:rPr lang="en-US" sz="2133" dirty="0">
                <a:solidFill>
                  <a:schemeClr val="tx2"/>
                </a:solidFill>
              </a:rPr>
              <a:t>ventral hernia repair </a:t>
            </a:r>
          </a:p>
          <a:p>
            <a:pPr algn="ctr"/>
            <a:r>
              <a:rPr lang="en-US" sz="2133" dirty="0">
                <a:solidFill>
                  <a:schemeClr val="tx2"/>
                </a:solidFill>
              </a:rPr>
              <a:t>is nonlinear </a:t>
            </a:r>
          </a:p>
        </p:txBody>
      </p:sp>
      <p:pic>
        <p:nvPicPr>
          <p:cNvPr id="11" name="Graphic 10" descr="Alterations &amp; Tailoring outline">
            <a:extLst>
              <a:ext uri="{FF2B5EF4-FFF2-40B4-BE49-F238E27FC236}">
                <a16:creationId xmlns:a16="http://schemas.microsoft.com/office/drawing/2014/main" id="{D44C12EA-AC29-B7BD-36A4-198AB533E4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7849" y="2299009"/>
            <a:ext cx="2119811" cy="2119811"/>
          </a:xfrm>
          <a:prstGeom prst="rect">
            <a:avLst/>
          </a:prstGeom>
        </p:spPr>
      </p:pic>
      <p:sp>
        <p:nvSpPr>
          <p:cNvPr id="12" name="TextBox 11">
            <a:extLst>
              <a:ext uri="{FF2B5EF4-FFF2-40B4-BE49-F238E27FC236}">
                <a16:creationId xmlns:a16="http://schemas.microsoft.com/office/drawing/2014/main" id="{E8D4059C-4BBB-4506-73F1-C1BEF1EF7077}"/>
              </a:ext>
            </a:extLst>
          </p:cNvPr>
          <p:cNvSpPr txBox="1"/>
          <p:nvPr/>
        </p:nvSpPr>
        <p:spPr>
          <a:xfrm>
            <a:off x="6355630" y="4721412"/>
            <a:ext cx="2521588" cy="1077026"/>
          </a:xfrm>
          <a:prstGeom prst="rect">
            <a:avLst/>
          </a:prstGeom>
          <a:noFill/>
        </p:spPr>
        <p:txBody>
          <a:bodyPr wrap="none" rtlCol="0">
            <a:spAutoFit/>
          </a:bodyPr>
          <a:lstStyle/>
          <a:p>
            <a:r>
              <a:rPr lang="en-US" sz="2133" dirty="0">
                <a:solidFill>
                  <a:schemeClr val="tx2"/>
                </a:solidFill>
              </a:rPr>
              <a:t>Larger hernias incur</a:t>
            </a:r>
          </a:p>
          <a:p>
            <a:r>
              <a:rPr lang="en-US" sz="2133" dirty="0">
                <a:solidFill>
                  <a:schemeClr val="tx2"/>
                </a:solidFill>
              </a:rPr>
              <a:t>greater impairment</a:t>
            </a:r>
          </a:p>
          <a:p>
            <a:r>
              <a:rPr lang="en-US" sz="2133" dirty="0">
                <a:solidFill>
                  <a:schemeClr val="tx2"/>
                </a:solidFill>
              </a:rPr>
              <a:t>post-operatively</a:t>
            </a:r>
          </a:p>
        </p:txBody>
      </p:sp>
      <p:pic>
        <p:nvPicPr>
          <p:cNvPr id="14" name="Picture 13">
            <a:extLst>
              <a:ext uri="{FF2B5EF4-FFF2-40B4-BE49-F238E27FC236}">
                <a16:creationId xmlns:a16="http://schemas.microsoft.com/office/drawing/2014/main" id="{3AB2B4CC-D18C-5594-0844-D60BA95F7FCB}"/>
              </a:ext>
            </a:extLst>
          </p:cNvPr>
          <p:cNvPicPr>
            <a:picLocks noChangeAspect="1"/>
          </p:cNvPicPr>
          <p:nvPr/>
        </p:nvPicPr>
        <p:blipFill>
          <a:blip r:embed="rId7"/>
          <a:stretch>
            <a:fillRect/>
          </a:stretch>
        </p:blipFill>
        <p:spPr>
          <a:xfrm>
            <a:off x="9408458" y="2136589"/>
            <a:ext cx="1953489" cy="2444652"/>
          </a:xfrm>
          <a:prstGeom prst="rect">
            <a:avLst/>
          </a:prstGeom>
        </p:spPr>
      </p:pic>
      <p:sp>
        <p:nvSpPr>
          <p:cNvPr id="15" name="TextBox 14">
            <a:extLst>
              <a:ext uri="{FF2B5EF4-FFF2-40B4-BE49-F238E27FC236}">
                <a16:creationId xmlns:a16="http://schemas.microsoft.com/office/drawing/2014/main" id="{D788F7E6-4834-77DC-F1A8-D69C59B2D912}"/>
              </a:ext>
            </a:extLst>
          </p:cNvPr>
          <p:cNvSpPr txBox="1"/>
          <p:nvPr/>
        </p:nvSpPr>
        <p:spPr>
          <a:xfrm>
            <a:off x="8961801" y="4721412"/>
            <a:ext cx="2899127" cy="1077026"/>
          </a:xfrm>
          <a:prstGeom prst="rect">
            <a:avLst/>
          </a:prstGeom>
          <a:noFill/>
        </p:spPr>
        <p:txBody>
          <a:bodyPr wrap="none" rtlCol="0">
            <a:spAutoFit/>
          </a:bodyPr>
          <a:lstStyle/>
          <a:p>
            <a:pPr algn="ctr"/>
            <a:r>
              <a:rPr lang="en-US" sz="2133" dirty="0">
                <a:solidFill>
                  <a:schemeClr val="tx2"/>
                </a:solidFill>
              </a:rPr>
              <a:t>Five Times Sit-to-Stand</a:t>
            </a:r>
          </a:p>
          <a:p>
            <a:pPr algn="ctr"/>
            <a:r>
              <a:rPr lang="en-US" sz="2133" dirty="0">
                <a:solidFill>
                  <a:schemeClr val="tx2"/>
                </a:solidFill>
              </a:rPr>
              <a:t>captures meaningful </a:t>
            </a:r>
          </a:p>
          <a:p>
            <a:pPr algn="ctr"/>
            <a:r>
              <a:rPr lang="en-US" sz="2133" dirty="0">
                <a:solidFill>
                  <a:schemeClr val="tx2"/>
                </a:solidFill>
              </a:rPr>
              <a:t>recovery patterns</a:t>
            </a:r>
          </a:p>
        </p:txBody>
      </p:sp>
      <p:cxnSp>
        <p:nvCxnSpPr>
          <p:cNvPr id="17" name="Straight Connector 16">
            <a:extLst>
              <a:ext uri="{FF2B5EF4-FFF2-40B4-BE49-F238E27FC236}">
                <a16:creationId xmlns:a16="http://schemas.microsoft.com/office/drawing/2014/main" id="{E6183EA4-C5BC-5904-6A07-88C4DFC9837D}"/>
              </a:ext>
            </a:extLst>
          </p:cNvPr>
          <p:cNvCxnSpPr/>
          <p:nvPr/>
        </p:nvCxnSpPr>
        <p:spPr>
          <a:xfrm>
            <a:off x="6096000" y="1660438"/>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34C829-DC1C-73C0-F8AA-CAB7AD407A9A}"/>
              </a:ext>
            </a:extLst>
          </p:cNvPr>
          <p:cNvCxnSpPr/>
          <p:nvPr/>
        </p:nvCxnSpPr>
        <p:spPr>
          <a:xfrm>
            <a:off x="8919509" y="1660438"/>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3C13F14-53EE-9317-7CA8-FFB50A1B4014}"/>
              </a:ext>
            </a:extLst>
          </p:cNvPr>
          <p:cNvCxnSpPr/>
          <p:nvPr/>
        </p:nvCxnSpPr>
        <p:spPr>
          <a:xfrm>
            <a:off x="3210949" y="1660438"/>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7F50ED-5002-01E2-7062-3BFAB30B5969}"/>
              </a:ext>
            </a:extLst>
          </p:cNvPr>
          <p:cNvSpPr txBox="1"/>
          <p:nvPr/>
        </p:nvSpPr>
        <p:spPr>
          <a:xfrm>
            <a:off x="-428727" y="4734013"/>
            <a:ext cx="4263275" cy="1077026"/>
          </a:xfrm>
          <a:prstGeom prst="rect">
            <a:avLst/>
          </a:prstGeom>
          <a:noFill/>
        </p:spPr>
        <p:txBody>
          <a:bodyPr wrap="square" rtlCol="0">
            <a:spAutoFit/>
          </a:bodyPr>
          <a:lstStyle/>
          <a:p>
            <a:pPr algn="ctr"/>
            <a:r>
              <a:rPr lang="en-US" sz="2133" dirty="0">
                <a:solidFill>
                  <a:schemeClr val="tx2"/>
                </a:solidFill>
              </a:rPr>
              <a:t>Hernia size does NOT</a:t>
            </a:r>
          </a:p>
          <a:p>
            <a:pPr algn="ctr"/>
            <a:r>
              <a:rPr lang="en-US" sz="2133" dirty="0">
                <a:solidFill>
                  <a:schemeClr val="tx2"/>
                </a:solidFill>
              </a:rPr>
              <a:t>predict baseline </a:t>
            </a:r>
          </a:p>
          <a:p>
            <a:pPr algn="ctr"/>
            <a:r>
              <a:rPr lang="en-US" sz="2133" dirty="0">
                <a:solidFill>
                  <a:schemeClr val="tx2"/>
                </a:solidFill>
              </a:rPr>
              <a:t>impairment</a:t>
            </a:r>
          </a:p>
        </p:txBody>
      </p:sp>
      <p:pic>
        <p:nvPicPr>
          <p:cNvPr id="6" name="Graphic 5" descr="Badge Cross with solid fill">
            <a:extLst>
              <a:ext uri="{FF2B5EF4-FFF2-40B4-BE49-F238E27FC236}">
                <a16:creationId xmlns:a16="http://schemas.microsoft.com/office/drawing/2014/main" id="{00F964A2-E7BD-F88B-C823-B3242C74DF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242" y="2330120"/>
            <a:ext cx="2197759" cy="2197759"/>
          </a:xfrm>
          <a:prstGeom prst="rect">
            <a:avLst/>
          </a:prstGeom>
        </p:spPr>
      </p:pic>
      <p:pic>
        <p:nvPicPr>
          <p:cNvPr id="7" name="Picture 6">
            <a:extLst>
              <a:ext uri="{FF2B5EF4-FFF2-40B4-BE49-F238E27FC236}">
                <a16:creationId xmlns:a16="http://schemas.microsoft.com/office/drawing/2014/main" id="{04CE917B-FE34-59EB-FCDC-5509560C2811}"/>
              </a:ext>
            </a:extLst>
          </p:cNvPr>
          <p:cNvPicPr>
            <a:picLocks noChangeAspect="1"/>
          </p:cNvPicPr>
          <p:nvPr/>
        </p:nvPicPr>
        <p:blipFill>
          <a:blip r:embed="rId10"/>
          <a:stretch>
            <a:fillRect/>
          </a:stretch>
        </p:blipFill>
        <p:spPr>
          <a:xfrm>
            <a:off x="10611659" y="1"/>
            <a:ext cx="1580341" cy="1498600"/>
          </a:xfrm>
          <a:prstGeom prst="rect">
            <a:avLst/>
          </a:prstGeom>
        </p:spPr>
      </p:pic>
    </p:spTree>
    <p:extLst>
      <p:ext uri="{BB962C8B-B14F-4D97-AF65-F5344CB8AC3E}">
        <p14:creationId xmlns:p14="http://schemas.microsoft.com/office/powerpoint/2010/main" val="33498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3D24-7BC9-66BB-3BE6-6E13F4C54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646A1-126D-E5D9-C9CE-440BB3E67F55}"/>
              </a:ext>
            </a:extLst>
          </p:cNvPr>
          <p:cNvSpPr>
            <a:spLocks noGrp="1"/>
          </p:cNvSpPr>
          <p:nvPr>
            <p:ph type="title"/>
          </p:nvPr>
        </p:nvSpPr>
        <p:spPr/>
        <p:txBody>
          <a:bodyPr/>
          <a:lstStyle/>
          <a:p>
            <a:r>
              <a:rPr lang="en-US" b="0" dirty="0"/>
              <a:t>Future Steps</a:t>
            </a:r>
          </a:p>
        </p:txBody>
      </p:sp>
      <p:sp>
        <p:nvSpPr>
          <p:cNvPr id="3" name="Text Placeholder 2">
            <a:extLst>
              <a:ext uri="{FF2B5EF4-FFF2-40B4-BE49-F238E27FC236}">
                <a16:creationId xmlns:a16="http://schemas.microsoft.com/office/drawing/2014/main" id="{53A12A16-F423-70D2-F833-8E94D0F335F3}"/>
              </a:ext>
            </a:extLst>
          </p:cNvPr>
          <p:cNvSpPr>
            <a:spLocks noGrp="1"/>
          </p:cNvSpPr>
          <p:nvPr>
            <p:ph type="body" sz="quarter" idx="13"/>
          </p:nvPr>
        </p:nvSpPr>
        <p:spPr>
          <a:xfrm>
            <a:off x="660400" y="1662033"/>
            <a:ext cx="9727179" cy="1749571"/>
          </a:xfrm>
        </p:spPr>
        <p:txBody>
          <a:bodyPr/>
          <a:lstStyle/>
          <a:p>
            <a:pPr marL="0" indent="0">
              <a:lnSpc>
                <a:spcPct val="100000"/>
              </a:lnSpc>
              <a:spcBef>
                <a:spcPts val="800"/>
              </a:spcBef>
              <a:buNone/>
            </a:pPr>
            <a:r>
              <a:rPr lang="en-US" sz="2133" b="1" dirty="0"/>
              <a:t>Questions:</a:t>
            </a:r>
          </a:p>
          <a:p>
            <a:pPr>
              <a:lnSpc>
                <a:spcPct val="100000"/>
              </a:lnSpc>
              <a:spcBef>
                <a:spcPts val="800"/>
              </a:spcBef>
              <a:buFontTx/>
              <a:buChar char="-"/>
            </a:pPr>
            <a:r>
              <a:rPr lang="en-US" sz="2133" dirty="0"/>
              <a:t>How do these tests align with patient-reported outcomes?</a:t>
            </a:r>
          </a:p>
          <a:p>
            <a:pPr>
              <a:lnSpc>
                <a:spcPct val="100000"/>
              </a:lnSpc>
              <a:spcBef>
                <a:spcPts val="800"/>
              </a:spcBef>
              <a:buFontTx/>
              <a:buChar char="-"/>
            </a:pPr>
            <a:r>
              <a:rPr lang="en-US" sz="2133" dirty="0"/>
              <a:t>What factors drive variability in recovery besides hernia size?</a:t>
            </a:r>
          </a:p>
          <a:p>
            <a:pPr>
              <a:lnSpc>
                <a:spcPct val="100000"/>
              </a:lnSpc>
              <a:spcBef>
                <a:spcPts val="800"/>
              </a:spcBef>
              <a:buFontTx/>
              <a:buChar char="-"/>
            </a:pPr>
            <a:r>
              <a:rPr lang="en-US" sz="2133" dirty="0"/>
              <a:t>Is there a physiologic ceiling to recovery after ventral hernia repair?</a:t>
            </a:r>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p:txBody>
      </p:sp>
      <p:pic>
        <p:nvPicPr>
          <p:cNvPr id="5" name="Graphic 4" descr="Question Mark with solid fill">
            <a:extLst>
              <a:ext uri="{FF2B5EF4-FFF2-40B4-BE49-F238E27FC236}">
                <a16:creationId xmlns:a16="http://schemas.microsoft.com/office/drawing/2014/main" id="{862D3AD2-EE4F-DDB9-D7CC-BA4D19949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5945" y="2006603"/>
            <a:ext cx="1219200" cy="1219200"/>
          </a:xfrm>
          <a:prstGeom prst="rect">
            <a:avLst/>
          </a:prstGeom>
        </p:spPr>
      </p:pic>
      <p:sp>
        <p:nvSpPr>
          <p:cNvPr id="9" name="TextBox 8">
            <a:extLst>
              <a:ext uri="{FF2B5EF4-FFF2-40B4-BE49-F238E27FC236}">
                <a16:creationId xmlns:a16="http://schemas.microsoft.com/office/drawing/2014/main" id="{073FF941-FE82-737D-E1EA-8BB4964CA5A1}"/>
              </a:ext>
            </a:extLst>
          </p:cNvPr>
          <p:cNvSpPr txBox="1"/>
          <p:nvPr/>
        </p:nvSpPr>
        <p:spPr>
          <a:xfrm>
            <a:off x="2349797" y="3992466"/>
            <a:ext cx="9363835" cy="2143857"/>
          </a:xfrm>
          <a:prstGeom prst="rect">
            <a:avLst/>
          </a:prstGeom>
          <a:noFill/>
        </p:spPr>
        <p:txBody>
          <a:bodyPr wrap="square">
            <a:spAutoFit/>
          </a:bodyPr>
          <a:lstStyle/>
          <a:p>
            <a:pPr>
              <a:spcBef>
                <a:spcPts val="800"/>
              </a:spcBef>
            </a:pPr>
            <a:r>
              <a:rPr lang="en-US" sz="2133" b="1" dirty="0">
                <a:solidFill>
                  <a:schemeClr val="tx2"/>
                </a:solidFill>
              </a:rPr>
              <a:t>Areas of Focus: </a:t>
            </a:r>
          </a:p>
          <a:p>
            <a:pPr marL="380990" indent="-380990">
              <a:spcBef>
                <a:spcPts val="800"/>
              </a:spcBef>
              <a:buFontTx/>
              <a:buChar char="-"/>
            </a:pPr>
            <a:r>
              <a:rPr lang="en-US" sz="2133" dirty="0">
                <a:solidFill>
                  <a:schemeClr val="tx2"/>
                </a:solidFill>
              </a:rPr>
              <a:t>Identify and assess other physical function tests</a:t>
            </a:r>
          </a:p>
          <a:p>
            <a:pPr marL="380990" indent="-380990">
              <a:spcBef>
                <a:spcPts val="800"/>
              </a:spcBef>
              <a:buFontTx/>
              <a:buChar char="-"/>
            </a:pPr>
            <a:r>
              <a:rPr lang="en-US" sz="2133" dirty="0">
                <a:solidFill>
                  <a:schemeClr val="tx2"/>
                </a:solidFill>
              </a:rPr>
              <a:t>Correlate test performance with outcomes such as SSI, SSO, recurrence</a:t>
            </a:r>
          </a:p>
          <a:p>
            <a:pPr marL="380990" indent="-380990">
              <a:spcBef>
                <a:spcPts val="800"/>
              </a:spcBef>
              <a:buFontTx/>
              <a:buChar char="-"/>
            </a:pPr>
            <a:r>
              <a:rPr lang="en-US" sz="2133" dirty="0">
                <a:solidFill>
                  <a:schemeClr val="tx2"/>
                </a:solidFill>
              </a:rPr>
              <a:t>RCT evaluation of physical therapy vs standard precautions</a:t>
            </a:r>
          </a:p>
          <a:p>
            <a:pPr marL="380990" indent="-380990">
              <a:spcBef>
                <a:spcPts val="800"/>
              </a:spcBef>
              <a:buFontTx/>
              <a:buChar char="-"/>
            </a:pPr>
            <a:endParaRPr lang="en-US" sz="2133" dirty="0">
              <a:solidFill>
                <a:schemeClr val="tx2"/>
              </a:solidFill>
            </a:endParaRPr>
          </a:p>
        </p:txBody>
      </p:sp>
      <p:pic>
        <p:nvPicPr>
          <p:cNvPr id="6" name="Graphic 5" descr="Exclamation mark with solid fill">
            <a:extLst>
              <a:ext uri="{FF2B5EF4-FFF2-40B4-BE49-F238E27FC236}">
                <a16:creationId xmlns:a16="http://schemas.microsoft.com/office/drawing/2014/main" id="{EEA59196-1954-8A1B-83BC-B15B88E93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140" y="4278085"/>
            <a:ext cx="1219200" cy="1219200"/>
          </a:xfrm>
          <a:prstGeom prst="rect">
            <a:avLst/>
          </a:prstGeom>
        </p:spPr>
      </p:pic>
      <p:pic>
        <p:nvPicPr>
          <p:cNvPr id="4" name="Picture 3">
            <a:extLst>
              <a:ext uri="{FF2B5EF4-FFF2-40B4-BE49-F238E27FC236}">
                <a16:creationId xmlns:a16="http://schemas.microsoft.com/office/drawing/2014/main" id="{9245730E-29D3-92A0-4115-E27357FB81E2}"/>
              </a:ext>
            </a:extLst>
          </p:cNvPr>
          <p:cNvPicPr>
            <a:picLocks noChangeAspect="1"/>
          </p:cNvPicPr>
          <p:nvPr/>
        </p:nvPicPr>
        <p:blipFill>
          <a:blip r:embed="rId7"/>
          <a:stretch>
            <a:fillRect/>
          </a:stretch>
        </p:blipFill>
        <p:spPr>
          <a:xfrm>
            <a:off x="10611659" y="1"/>
            <a:ext cx="1580341" cy="1498600"/>
          </a:xfrm>
          <a:prstGeom prst="rect">
            <a:avLst/>
          </a:prstGeom>
        </p:spPr>
      </p:pic>
    </p:spTree>
    <p:extLst>
      <p:ext uri="{BB962C8B-B14F-4D97-AF65-F5344CB8AC3E}">
        <p14:creationId xmlns:p14="http://schemas.microsoft.com/office/powerpoint/2010/main" val="22678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18FC-0777-40AB-40DA-7BD7EC06A07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D1916EE-CB8F-6DEC-3C8F-3D675723024D}"/>
              </a:ext>
            </a:extLst>
          </p:cNvPr>
          <p:cNvSpPr txBox="1">
            <a:spLocks noGrp="1"/>
          </p:cNvSpPr>
          <p:nvPr>
            <p:ph type="title" idx="4294967295"/>
          </p:nvPr>
        </p:nvSpPr>
        <p:spPr>
          <a:xfrm>
            <a:off x="-296731" y="1601230"/>
            <a:ext cx="5312365" cy="70560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l" rtl="0" eaLnBrk="1" fontAlgn="base" hangingPunct="1">
              <a:lnSpc>
                <a:spcPct val="85000"/>
              </a:lnSpc>
              <a:spcBef>
                <a:spcPct val="0"/>
              </a:spcBef>
              <a:spcAft>
                <a:spcPct val="0"/>
              </a:spcAft>
              <a:defRPr sz="3000" kern="1200">
                <a:solidFill>
                  <a:schemeClr val="accent1"/>
                </a:solidFill>
                <a:latin typeface="Arial" pitchFamily="34" charset="0"/>
                <a:ea typeface="+mj-ea"/>
                <a:cs typeface="Arial" pitchFamily="34" charset="0"/>
              </a:defRPr>
            </a:lvl1pPr>
            <a:lvl2pPr algn="l" rtl="0" eaLnBrk="1" fontAlgn="base" hangingPunct="1">
              <a:lnSpc>
                <a:spcPct val="85000"/>
              </a:lnSpc>
              <a:spcBef>
                <a:spcPct val="0"/>
              </a:spcBef>
              <a:spcAft>
                <a:spcPct val="0"/>
              </a:spcAft>
              <a:defRPr sz="3200">
                <a:solidFill>
                  <a:schemeClr val="tx1"/>
                </a:solidFill>
                <a:latin typeface="Arial"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cs typeface="Arial" charset="0"/>
              </a:defRPr>
            </a:lvl5pPr>
            <a:lvl6pPr marL="457200" algn="l" rtl="0" eaLnBrk="1" fontAlgn="base" hangingPunct="1">
              <a:lnSpc>
                <a:spcPct val="85000"/>
              </a:lnSpc>
              <a:spcBef>
                <a:spcPct val="0"/>
              </a:spcBef>
              <a:spcAft>
                <a:spcPct val="0"/>
              </a:spcAft>
              <a:defRPr sz="3200">
                <a:solidFill>
                  <a:schemeClr val="tx1"/>
                </a:solidFill>
                <a:latin typeface="Arial" charset="0"/>
                <a:cs typeface="Arial" charset="0"/>
              </a:defRPr>
            </a:lvl6pPr>
            <a:lvl7pPr marL="914400" algn="l" rtl="0" eaLnBrk="1" fontAlgn="base" hangingPunct="1">
              <a:lnSpc>
                <a:spcPct val="85000"/>
              </a:lnSpc>
              <a:spcBef>
                <a:spcPct val="0"/>
              </a:spcBef>
              <a:spcAft>
                <a:spcPct val="0"/>
              </a:spcAft>
              <a:defRPr sz="3200">
                <a:solidFill>
                  <a:schemeClr val="tx1"/>
                </a:solidFill>
                <a:latin typeface="Arial" charset="0"/>
                <a:cs typeface="Arial" charset="0"/>
              </a:defRPr>
            </a:lvl7pPr>
            <a:lvl8pPr marL="1371600" algn="l" rtl="0" eaLnBrk="1" fontAlgn="base" hangingPunct="1">
              <a:lnSpc>
                <a:spcPct val="85000"/>
              </a:lnSpc>
              <a:spcBef>
                <a:spcPct val="0"/>
              </a:spcBef>
              <a:spcAft>
                <a:spcPct val="0"/>
              </a:spcAft>
              <a:defRPr sz="3200">
                <a:solidFill>
                  <a:schemeClr val="tx1"/>
                </a:solidFill>
                <a:latin typeface="Arial" charset="0"/>
                <a:cs typeface="Arial" charset="0"/>
              </a:defRPr>
            </a:lvl8pPr>
            <a:lvl9pPr marL="1828800" algn="l" rtl="0" eaLnBrk="1" fontAlgn="base" hangingPunct="1">
              <a:lnSpc>
                <a:spcPct val="85000"/>
              </a:lnSpc>
              <a:spcBef>
                <a:spcPct val="0"/>
              </a:spcBef>
              <a:spcAft>
                <a:spcPct val="0"/>
              </a:spcAft>
              <a:defRPr sz="3200">
                <a:solidFill>
                  <a:schemeClr val="tx1"/>
                </a:solidFill>
                <a:latin typeface="Arial" charset="0"/>
                <a:cs typeface="Arial" charset="0"/>
              </a:defRPr>
            </a:lvl9pPr>
          </a:lstStyle>
          <a:p>
            <a:pPr algn="ctr" defTabSz="1219170">
              <a:defRPr/>
            </a:pPr>
            <a:r>
              <a:rPr lang="en-US" sz="4800" dirty="0"/>
              <a:t>Disclosures</a:t>
            </a:r>
          </a:p>
        </p:txBody>
      </p:sp>
      <p:sp>
        <p:nvSpPr>
          <p:cNvPr id="6" name="Subtitle 2">
            <a:extLst>
              <a:ext uri="{FF2B5EF4-FFF2-40B4-BE49-F238E27FC236}">
                <a16:creationId xmlns:a16="http://schemas.microsoft.com/office/drawing/2014/main" id="{ED77BCFA-DA13-24CA-8C08-D41A632BB0C4}"/>
              </a:ext>
            </a:extLst>
          </p:cNvPr>
          <p:cNvSpPr txBox="1">
            <a:spLocks/>
          </p:cNvSpPr>
          <p:nvPr/>
        </p:nvSpPr>
        <p:spPr>
          <a:xfrm>
            <a:off x="493096" y="2318145"/>
            <a:ext cx="11204027" cy="1388252"/>
          </a:xfrm>
          <a:prstGeom prst="rect">
            <a:avLst/>
          </a:prstGeom>
        </p:spPr>
        <p:txBody>
          <a:bodyPr/>
          <a:lstStyle>
            <a:lvl1pPr marL="290513" indent="-290513" algn="l" rtl="0" eaLnBrk="1" fontAlgn="base" hangingPunct="1">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467" dirty="0"/>
              <a:t>William Head: None</a:t>
            </a:r>
          </a:p>
          <a:p>
            <a:pPr marL="0" indent="0">
              <a:spcBef>
                <a:spcPts val="0"/>
              </a:spcBef>
              <a:buNone/>
            </a:pPr>
            <a:r>
              <a:rPr lang="en-US" sz="1467" dirty="0" err="1"/>
              <a:t>Divyaam</a:t>
            </a:r>
            <a:r>
              <a:rPr lang="en-US" sz="1467" dirty="0"/>
              <a:t> Satija: None</a:t>
            </a:r>
          </a:p>
          <a:p>
            <a:pPr marL="0" indent="0">
              <a:spcBef>
                <a:spcPts val="0"/>
              </a:spcBef>
              <a:buNone/>
            </a:pPr>
            <a:r>
              <a:rPr lang="en-US" sz="1467" dirty="0"/>
              <a:t>Kiana Shannon: None</a:t>
            </a:r>
          </a:p>
          <a:p>
            <a:pPr marL="0" indent="0">
              <a:spcBef>
                <a:spcPts val="0"/>
              </a:spcBef>
              <a:buNone/>
            </a:pPr>
            <a:r>
              <a:rPr lang="en-US" sz="1467" dirty="0"/>
              <a:t>Peter Edwards: None</a:t>
            </a:r>
          </a:p>
          <a:p>
            <a:pPr marL="0" indent="0">
              <a:spcBef>
                <a:spcPts val="0"/>
              </a:spcBef>
              <a:buNone/>
            </a:pPr>
            <a:r>
              <a:rPr lang="en-US" sz="1467" dirty="0"/>
              <a:t>Savannah Renshaw: None</a:t>
            </a:r>
          </a:p>
          <a:p>
            <a:pPr marL="0" indent="0">
              <a:spcBef>
                <a:spcPts val="0"/>
              </a:spcBef>
              <a:buNone/>
            </a:pPr>
            <a:r>
              <a:rPr lang="en-US" sz="1467" dirty="0"/>
              <a:t>Elanna </a:t>
            </a:r>
            <a:r>
              <a:rPr lang="en-US" sz="1467" dirty="0" err="1"/>
              <a:t>Arhos</a:t>
            </a:r>
            <a:r>
              <a:rPr lang="en-US" sz="1467" dirty="0"/>
              <a:t>: None</a:t>
            </a:r>
          </a:p>
          <a:p>
            <a:pPr marL="0" indent="0">
              <a:spcBef>
                <a:spcPts val="0"/>
              </a:spcBef>
              <a:buNone/>
            </a:pPr>
            <a:r>
              <a:rPr lang="en-US" sz="1467" dirty="0"/>
              <a:t>Lai Wei: None</a:t>
            </a:r>
          </a:p>
          <a:p>
            <a:pPr marL="0" indent="0">
              <a:spcBef>
                <a:spcPts val="0"/>
              </a:spcBef>
              <a:buNone/>
            </a:pPr>
            <a:r>
              <a:rPr lang="en-US" sz="1467" dirty="0"/>
              <a:t>Stephanie Di Stasi: None</a:t>
            </a:r>
          </a:p>
          <a:p>
            <a:pPr marL="0" indent="0">
              <a:spcBef>
                <a:spcPts val="0"/>
              </a:spcBef>
              <a:buNone/>
            </a:pPr>
            <a:r>
              <a:rPr lang="en-US" sz="1467" dirty="0"/>
              <a:t>Ajit Chaudhari: None</a:t>
            </a:r>
          </a:p>
          <a:p>
            <a:pPr marL="0" indent="0">
              <a:spcBef>
                <a:spcPts val="0"/>
              </a:spcBef>
              <a:buNone/>
            </a:pPr>
            <a:endParaRPr lang="en-US" sz="1467" dirty="0"/>
          </a:p>
          <a:p>
            <a:pPr marL="0" indent="0">
              <a:spcBef>
                <a:spcPts val="0"/>
              </a:spcBef>
              <a:buNone/>
            </a:pPr>
            <a:r>
              <a:rPr lang="en-US" sz="1467" dirty="0"/>
              <a:t>Benjamin Poulose: </a:t>
            </a:r>
          </a:p>
          <a:p>
            <a:pPr>
              <a:spcBef>
                <a:spcPts val="0"/>
              </a:spcBef>
            </a:pPr>
            <a:r>
              <a:rPr lang="en-US" sz="1467" dirty="0"/>
              <a:t>Abdominal Core Health Quality Collaborative (ACHQC) – salary support</a:t>
            </a:r>
          </a:p>
          <a:p>
            <a:pPr>
              <a:spcBef>
                <a:spcPts val="0"/>
              </a:spcBef>
            </a:pPr>
            <a:r>
              <a:rPr lang="en-US" sz="1467" dirty="0"/>
              <a:t>BD Interventional – research support</a:t>
            </a:r>
          </a:p>
          <a:p>
            <a:pPr>
              <a:spcBef>
                <a:spcPts val="0"/>
              </a:spcBef>
            </a:pPr>
            <a:r>
              <a:rPr lang="en-US" sz="1467" dirty="0"/>
              <a:t>Advanced Medical Devices – research support</a:t>
            </a:r>
          </a:p>
          <a:p>
            <a:pPr>
              <a:spcBef>
                <a:spcPts val="0"/>
              </a:spcBef>
            </a:pPr>
            <a:r>
              <a:rPr lang="en-US" sz="1467" dirty="0" err="1"/>
              <a:t>Abbvie</a:t>
            </a:r>
            <a:r>
              <a:rPr lang="en-US" sz="1467" dirty="0"/>
              <a:t>/Allergan – consulting</a:t>
            </a:r>
          </a:p>
          <a:p>
            <a:pPr>
              <a:spcBef>
                <a:spcPts val="0"/>
              </a:spcBef>
            </a:pPr>
            <a:r>
              <a:rPr lang="en-US" sz="1467" dirty="0" err="1"/>
              <a:t>EndoEvolve</a:t>
            </a:r>
            <a:r>
              <a:rPr lang="en-US" sz="1467" dirty="0"/>
              <a:t> – equity</a:t>
            </a:r>
          </a:p>
        </p:txBody>
      </p:sp>
      <p:pic>
        <p:nvPicPr>
          <p:cNvPr id="7" name="Picture 2">
            <a:extLst>
              <a:ext uri="{FF2B5EF4-FFF2-40B4-BE49-F238E27FC236}">
                <a16:creationId xmlns:a16="http://schemas.microsoft.com/office/drawing/2014/main" id="{63C2E8D4-4CDA-6CA2-E96E-2A1D9200E1D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8224" y="5495149"/>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7D863F9-2911-8828-F0ED-901E901AD56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05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20348" y="5815488"/>
            <a:ext cx="5170632" cy="428625"/>
          </a:xfrm>
        </p:spPr>
        <p:txBody>
          <a:bodyPr/>
          <a:lstStyle/>
          <a:p>
            <a:r>
              <a:rPr lang="en-US" dirty="0"/>
              <a:t>Email: William.Head@OSUMC.edu</a:t>
            </a:r>
          </a:p>
        </p:txBody>
      </p:sp>
      <p:pic>
        <p:nvPicPr>
          <p:cNvPr id="3" name="Picture 2" descr="C:\Users\ridg17\Desktop\Block O repeat_Page_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0046EC-EF6F-4D82-6332-FAB48773E4EC}"/>
              </a:ext>
            </a:extLst>
          </p:cNvPr>
          <p:cNvPicPr>
            <a:picLocks noChangeAspect="1"/>
          </p:cNvPicPr>
          <p:nvPr/>
        </p:nvPicPr>
        <p:blipFill>
          <a:blip r:embed="rId4"/>
          <a:stretch>
            <a:fillRect/>
          </a:stretch>
        </p:blipFill>
        <p:spPr>
          <a:xfrm>
            <a:off x="1441266" y="1627256"/>
            <a:ext cx="5680052" cy="3935393"/>
          </a:xfrm>
          <a:prstGeom prst="rect">
            <a:avLst/>
          </a:prstGeom>
        </p:spPr>
      </p:pic>
      <p:pic>
        <p:nvPicPr>
          <p:cNvPr id="6" name="Picture 5">
            <a:extLst>
              <a:ext uri="{FF2B5EF4-FFF2-40B4-BE49-F238E27FC236}">
                <a16:creationId xmlns:a16="http://schemas.microsoft.com/office/drawing/2014/main" id="{909935F0-BCA3-201F-EE02-21E38EA8AEAF}"/>
              </a:ext>
            </a:extLst>
          </p:cNvPr>
          <p:cNvPicPr>
            <a:picLocks noChangeAspect="1"/>
          </p:cNvPicPr>
          <p:nvPr/>
        </p:nvPicPr>
        <p:blipFill>
          <a:blip r:embed="rId5"/>
          <a:stretch>
            <a:fillRect/>
          </a:stretch>
        </p:blipFill>
        <p:spPr>
          <a:xfrm>
            <a:off x="0" y="6244112"/>
            <a:ext cx="7635232" cy="613888"/>
          </a:xfrm>
          <a:prstGeom prst="rect">
            <a:avLst/>
          </a:prstGeom>
        </p:spPr>
      </p:pic>
      <p:pic>
        <p:nvPicPr>
          <p:cNvPr id="4" name="Picture 3">
            <a:extLst>
              <a:ext uri="{FF2B5EF4-FFF2-40B4-BE49-F238E27FC236}">
                <a16:creationId xmlns:a16="http://schemas.microsoft.com/office/drawing/2014/main" id="{9014675A-CBBC-83D2-C0A4-034680AA553D}"/>
              </a:ext>
            </a:extLst>
          </p:cNvPr>
          <p:cNvPicPr>
            <a:picLocks noChangeAspect="1"/>
          </p:cNvPicPr>
          <p:nvPr/>
        </p:nvPicPr>
        <p:blipFill>
          <a:blip r:embed="rId6"/>
          <a:stretch>
            <a:fillRect/>
          </a:stretch>
        </p:blipFill>
        <p:spPr>
          <a:xfrm>
            <a:off x="7247801" y="2250123"/>
            <a:ext cx="2486358" cy="2357754"/>
          </a:xfrm>
          <a:prstGeom prst="rect">
            <a:avLst/>
          </a:prstGeom>
        </p:spPr>
      </p:pic>
    </p:spTree>
    <p:extLst>
      <p:ext uri="{BB962C8B-B14F-4D97-AF65-F5344CB8AC3E}">
        <p14:creationId xmlns:p14="http://schemas.microsoft.com/office/powerpoint/2010/main" val="77794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BA1E-496A-5E48-E4D7-E6A3C3BFA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4AD36-4B2C-5291-A327-7D9642647F26}"/>
              </a:ext>
            </a:extLst>
          </p:cNvPr>
          <p:cNvSpPr>
            <a:spLocks noGrp="1"/>
          </p:cNvSpPr>
          <p:nvPr>
            <p:ph type="title"/>
          </p:nvPr>
        </p:nvSpPr>
        <p:spPr/>
        <p:txBody>
          <a:bodyPr/>
          <a:lstStyle/>
          <a:p>
            <a:r>
              <a:rPr lang="en-US" b="0" dirty="0"/>
              <a:t>Background</a:t>
            </a:r>
          </a:p>
        </p:txBody>
      </p:sp>
      <p:sp>
        <p:nvSpPr>
          <p:cNvPr id="8" name="Text Placeholder 7">
            <a:extLst>
              <a:ext uri="{FF2B5EF4-FFF2-40B4-BE49-F238E27FC236}">
                <a16:creationId xmlns:a16="http://schemas.microsoft.com/office/drawing/2014/main" id="{4F6AF440-C558-483F-F604-202874F56466}"/>
              </a:ext>
            </a:extLst>
          </p:cNvPr>
          <p:cNvSpPr>
            <a:spLocks noGrp="1"/>
          </p:cNvSpPr>
          <p:nvPr>
            <p:ph type="body" sz="quarter" idx="13"/>
          </p:nvPr>
        </p:nvSpPr>
        <p:spPr>
          <a:xfrm>
            <a:off x="660402" y="1679430"/>
            <a:ext cx="7132916" cy="2729285"/>
          </a:xfrm>
        </p:spPr>
        <p:txBody>
          <a:bodyPr/>
          <a:lstStyle/>
          <a:p>
            <a:pPr marL="0" indent="0">
              <a:buNone/>
            </a:pPr>
            <a:r>
              <a:rPr lang="en-US" sz="2400" b="1" dirty="0"/>
              <a:t>Ventral Hernia</a:t>
            </a:r>
          </a:p>
          <a:p>
            <a:pPr marL="0" indent="0">
              <a:buNone/>
            </a:pPr>
            <a:r>
              <a:rPr lang="en-US" sz="2133" dirty="0"/>
              <a:t>More than half-a-million repairs performed annually in US</a:t>
            </a:r>
          </a:p>
          <a:p>
            <a:pPr marL="0" indent="0">
              <a:buNone/>
            </a:pPr>
            <a:endParaRPr lang="en-US" sz="2133" dirty="0"/>
          </a:p>
          <a:p>
            <a:pPr marL="0" indent="0">
              <a:buNone/>
            </a:pPr>
            <a:r>
              <a:rPr lang="en-US" sz="2400" b="1" dirty="0"/>
              <a:t>Traditional Outcome Metrics</a:t>
            </a:r>
          </a:p>
          <a:p>
            <a:pPr marL="0" indent="0">
              <a:buNone/>
            </a:pPr>
            <a:r>
              <a:rPr lang="en-US" sz="2133" dirty="0"/>
              <a:t>Success of repair has historically been measured with SSI, SSO, recurrence</a:t>
            </a:r>
          </a:p>
          <a:p>
            <a:pPr>
              <a:buFontTx/>
              <a:buChar char="-"/>
            </a:pPr>
            <a:endParaRPr lang="en-US" sz="2133" dirty="0"/>
          </a:p>
        </p:txBody>
      </p:sp>
      <p:pic>
        <p:nvPicPr>
          <p:cNvPr id="4" name="Picture 3">
            <a:extLst>
              <a:ext uri="{FF2B5EF4-FFF2-40B4-BE49-F238E27FC236}">
                <a16:creationId xmlns:a16="http://schemas.microsoft.com/office/drawing/2014/main" id="{7676113B-4EF4-7FE1-FA85-C54111F6360D}"/>
              </a:ext>
            </a:extLst>
          </p:cNvPr>
          <p:cNvPicPr>
            <a:picLocks noChangeAspect="1"/>
          </p:cNvPicPr>
          <p:nvPr/>
        </p:nvPicPr>
        <p:blipFill>
          <a:blip r:embed="rId3"/>
          <a:stretch>
            <a:fillRect/>
          </a:stretch>
        </p:blipFill>
        <p:spPr>
          <a:xfrm flipH="1">
            <a:off x="8022877" y="2084279"/>
            <a:ext cx="3690756" cy="3489963"/>
          </a:xfrm>
          <a:prstGeom prst="rect">
            <a:avLst/>
          </a:prstGeom>
        </p:spPr>
      </p:pic>
      <p:sp>
        <p:nvSpPr>
          <p:cNvPr id="9" name="Text Placeholder 7">
            <a:extLst>
              <a:ext uri="{FF2B5EF4-FFF2-40B4-BE49-F238E27FC236}">
                <a16:creationId xmlns:a16="http://schemas.microsoft.com/office/drawing/2014/main" id="{B1F3E693-2FD8-3750-5C26-1ADD78AFCA0C}"/>
              </a:ext>
            </a:extLst>
          </p:cNvPr>
          <p:cNvSpPr txBox="1">
            <a:spLocks/>
          </p:cNvSpPr>
          <p:nvPr/>
        </p:nvSpPr>
        <p:spPr>
          <a:xfrm>
            <a:off x="660402" y="4408715"/>
            <a:ext cx="7132916" cy="4299661"/>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0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en-US" sz="2133" dirty="0"/>
          </a:p>
          <a:p>
            <a:pPr marL="0" indent="0">
              <a:buNone/>
            </a:pPr>
            <a:r>
              <a:rPr lang="en-US" sz="2400" b="1" dirty="0"/>
              <a:t>Emergence of Abdominal Core Health</a:t>
            </a:r>
          </a:p>
          <a:p>
            <a:pPr marL="0" indent="0">
              <a:buNone/>
            </a:pPr>
            <a:r>
              <a:rPr lang="en-US" sz="2133" dirty="0"/>
              <a:t>Stability and function of the coordinated system bounded by the diaphragm, pelvic floor, abdominal wall, and flanks</a:t>
            </a:r>
            <a:endParaRPr lang="en-US" sz="2667" dirty="0"/>
          </a:p>
        </p:txBody>
      </p:sp>
    </p:spTree>
    <p:extLst>
      <p:ext uri="{BB962C8B-B14F-4D97-AF65-F5344CB8AC3E}">
        <p14:creationId xmlns:p14="http://schemas.microsoft.com/office/powerpoint/2010/main" val="39668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55B0-E6C7-0ACF-E689-F8C6F16092BA}"/>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5524BF93-6CF5-5EA2-E94F-7282995188F0}"/>
              </a:ext>
            </a:extLst>
          </p:cNvPr>
          <p:cNvSpPr txBox="1">
            <a:spLocks/>
          </p:cNvSpPr>
          <p:nvPr/>
        </p:nvSpPr>
        <p:spPr>
          <a:xfrm>
            <a:off x="660403" y="1624573"/>
            <a:ext cx="11043920" cy="428625"/>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The Role of Physical Function Testing</a:t>
            </a:r>
          </a:p>
        </p:txBody>
      </p:sp>
      <p:sp>
        <p:nvSpPr>
          <p:cNvPr id="15" name="Content Placeholder 2">
            <a:extLst>
              <a:ext uri="{FF2B5EF4-FFF2-40B4-BE49-F238E27FC236}">
                <a16:creationId xmlns:a16="http://schemas.microsoft.com/office/drawing/2014/main" id="{A5CC9A81-8D74-26BC-A5E4-B2C74BF363E3}"/>
              </a:ext>
            </a:extLst>
          </p:cNvPr>
          <p:cNvSpPr txBox="1">
            <a:spLocks/>
          </p:cNvSpPr>
          <p:nvPr/>
        </p:nvSpPr>
        <p:spPr>
          <a:xfrm>
            <a:off x="660404" y="2287210"/>
            <a:ext cx="11053233" cy="428625"/>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dirty="0"/>
              <a:t>Objective measurement of a patient’s</a:t>
            </a:r>
          </a:p>
          <a:p>
            <a:pPr marL="0" indent="0">
              <a:buNone/>
            </a:pPr>
            <a:endParaRPr lang="en-US" sz="2133" dirty="0"/>
          </a:p>
          <a:p>
            <a:pPr marL="0" indent="0">
              <a:buNone/>
            </a:pPr>
            <a:endParaRPr lang="en-US" sz="2133" dirty="0"/>
          </a:p>
          <a:p>
            <a:pPr marL="0" indent="0">
              <a:buNone/>
            </a:pPr>
            <a:endParaRPr lang="en-US" sz="2133" dirty="0"/>
          </a:p>
        </p:txBody>
      </p:sp>
      <p:pic>
        <p:nvPicPr>
          <p:cNvPr id="16" name="Graphic 15" descr="Muscular arm outline">
            <a:extLst>
              <a:ext uri="{FF2B5EF4-FFF2-40B4-BE49-F238E27FC236}">
                <a16:creationId xmlns:a16="http://schemas.microsoft.com/office/drawing/2014/main" id="{FF3A9768-E1D8-45E6-C661-E7DBE5E9D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9161" y="2819400"/>
            <a:ext cx="1219200" cy="1219200"/>
          </a:xfrm>
          <a:prstGeom prst="rect">
            <a:avLst/>
          </a:prstGeom>
        </p:spPr>
      </p:pic>
      <p:pic>
        <p:nvPicPr>
          <p:cNvPr id="17" name="Graphic 16" descr="Yoga outline">
            <a:extLst>
              <a:ext uri="{FF2B5EF4-FFF2-40B4-BE49-F238E27FC236}">
                <a16:creationId xmlns:a16="http://schemas.microsoft.com/office/drawing/2014/main" id="{F424E8E1-B518-4AD1-116D-344249739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9048" y="2819400"/>
            <a:ext cx="1219200" cy="1219200"/>
          </a:xfrm>
          <a:prstGeom prst="rect">
            <a:avLst/>
          </a:prstGeom>
        </p:spPr>
      </p:pic>
      <p:pic>
        <p:nvPicPr>
          <p:cNvPr id="18" name="Graphic 17" descr="Yoga outline">
            <a:extLst>
              <a:ext uri="{FF2B5EF4-FFF2-40B4-BE49-F238E27FC236}">
                <a16:creationId xmlns:a16="http://schemas.microsoft.com/office/drawing/2014/main" id="{EACDC4FE-ADC9-8206-D84A-9385766014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9511" y="2819400"/>
            <a:ext cx="1219200" cy="1219200"/>
          </a:xfrm>
          <a:prstGeom prst="rect">
            <a:avLst/>
          </a:prstGeom>
        </p:spPr>
      </p:pic>
      <p:sp>
        <p:nvSpPr>
          <p:cNvPr id="21" name="TextBox 20">
            <a:extLst>
              <a:ext uri="{FF2B5EF4-FFF2-40B4-BE49-F238E27FC236}">
                <a16:creationId xmlns:a16="http://schemas.microsoft.com/office/drawing/2014/main" id="{989E2075-F6AB-4B28-0DBC-7956FAA09B79}"/>
              </a:ext>
            </a:extLst>
          </p:cNvPr>
          <p:cNvSpPr txBox="1"/>
          <p:nvPr/>
        </p:nvSpPr>
        <p:spPr>
          <a:xfrm>
            <a:off x="754743" y="4958084"/>
            <a:ext cx="10338728" cy="1405256"/>
          </a:xfrm>
          <a:prstGeom prst="rect">
            <a:avLst/>
          </a:prstGeom>
          <a:noFill/>
        </p:spPr>
        <p:txBody>
          <a:bodyPr wrap="none" rtlCol="0">
            <a:spAutoFit/>
          </a:bodyPr>
          <a:lstStyle/>
          <a:p>
            <a:r>
              <a:rPr lang="en-US" sz="2133" dirty="0">
                <a:solidFill>
                  <a:schemeClr val="tx2"/>
                </a:solidFill>
              </a:rPr>
              <a:t>Used commonly in orthopedics as a surrogate measure for postoperative recovery</a:t>
            </a:r>
          </a:p>
          <a:p>
            <a:endParaRPr lang="en-US" sz="2133" dirty="0">
              <a:solidFill>
                <a:schemeClr val="tx2"/>
              </a:solidFill>
            </a:endParaRPr>
          </a:p>
          <a:p>
            <a:r>
              <a:rPr lang="en-US" sz="2133" u="sng" dirty="0">
                <a:solidFill>
                  <a:schemeClr val="tx2"/>
                </a:solidFill>
              </a:rPr>
              <a:t>No prior studies</a:t>
            </a:r>
            <a:r>
              <a:rPr lang="en-US" sz="2133" dirty="0">
                <a:solidFill>
                  <a:schemeClr val="tx2"/>
                </a:solidFill>
              </a:rPr>
              <a:t> have applied these tests longitudinally in the ventral hernia population</a:t>
            </a:r>
          </a:p>
          <a:p>
            <a:endParaRPr lang="en-US" sz="2133" b="1" dirty="0">
              <a:solidFill>
                <a:schemeClr val="tx2"/>
              </a:solidFill>
            </a:endParaRPr>
          </a:p>
        </p:txBody>
      </p:sp>
      <p:sp>
        <p:nvSpPr>
          <p:cNvPr id="22" name="TextBox 21">
            <a:extLst>
              <a:ext uri="{FF2B5EF4-FFF2-40B4-BE49-F238E27FC236}">
                <a16:creationId xmlns:a16="http://schemas.microsoft.com/office/drawing/2014/main" id="{E2DCA752-FB34-2240-3837-482BFC4801F9}"/>
              </a:ext>
            </a:extLst>
          </p:cNvPr>
          <p:cNvSpPr txBox="1"/>
          <p:nvPr/>
        </p:nvSpPr>
        <p:spPr>
          <a:xfrm>
            <a:off x="1592821" y="4038600"/>
            <a:ext cx="1136850" cy="420564"/>
          </a:xfrm>
          <a:prstGeom prst="rect">
            <a:avLst/>
          </a:prstGeom>
          <a:noFill/>
        </p:spPr>
        <p:txBody>
          <a:bodyPr wrap="none" rtlCol="0">
            <a:spAutoFit/>
          </a:bodyPr>
          <a:lstStyle/>
          <a:p>
            <a:r>
              <a:rPr lang="en-US" sz="2133" dirty="0">
                <a:solidFill>
                  <a:schemeClr val="tx2"/>
                </a:solidFill>
              </a:rPr>
              <a:t>mobility</a:t>
            </a:r>
          </a:p>
        </p:txBody>
      </p:sp>
      <p:sp>
        <p:nvSpPr>
          <p:cNvPr id="29" name="TextBox 28">
            <a:extLst>
              <a:ext uri="{FF2B5EF4-FFF2-40B4-BE49-F238E27FC236}">
                <a16:creationId xmlns:a16="http://schemas.microsoft.com/office/drawing/2014/main" id="{1147BA42-282F-ECD2-3BB5-4521DC7FBB93}"/>
              </a:ext>
            </a:extLst>
          </p:cNvPr>
          <p:cNvSpPr txBox="1"/>
          <p:nvPr/>
        </p:nvSpPr>
        <p:spPr>
          <a:xfrm>
            <a:off x="4156446" y="3981976"/>
            <a:ext cx="1158779" cy="420564"/>
          </a:xfrm>
          <a:prstGeom prst="rect">
            <a:avLst/>
          </a:prstGeom>
          <a:noFill/>
        </p:spPr>
        <p:txBody>
          <a:bodyPr wrap="none" rtlCol="0">
            <a:spAutoFit/>
          </a:bodyPr>
          <a:lstStyle/>
          <a:p>
            <a:r>
              <a:rPr lang="en-US" sz="2133" dirty="0">
                <a:solidFill>
                  <a:schemeClr val="tx2"/>
                </a:solidFill>
              </a:rPr>
              <a:t>strength</a:t>
            </a:r>
          </a:p>
        </p:txBody>
      </p:sp>
      <p:sp>
        <p:nvSpPr>
          <p:cNvPr id="30" name="TextBox 29">
            <a:extLst>
              <a:ext uri="{FF2B5EF4-FFF2-40B4-BE49-F238E27FC236}">
                <a16:creationId xmlns:a16="http://schemas.microsoft.com/office/drawing/2014/main" id="{62498F36-E994-4F52-ECAD-EDBBF2442C22}"/>
              </a:ext>
            </a:extLst>
          </p:cNvPr>
          <p:cNvSpPr txBox="1"/>
          <p:nvPr/>
        </p:nvSpPr>
        <p:spPr>
          <a:xfrm>
            <a:off x="6826928" y="4005899"/>
            <a:ext cx="1140056" cy="420564"/>
          </a:xfrm>
          <a:prstGeom prst="rect">
            <a:avLst/>
          </a:prstGeom>
          <a:noFill/>
        </p:spPr>
        <p:txBody>
          <a:bodyPr wrap="none" rtlCol="0">
            <a:spAutoFit/>
          </a:bodyPr>
          <a:lstStyle/>
          <a:p>
            <a:r>
              <a:rPr lang="en-US" sz="2133" dirty="0">
                <a:solidFill>
                  <a:schemeClr val="tx2"/>
                </a:solidFill>
              </a:rPr>
              <a:t>balance</a:t>
            </a:r>
          </a:p>
        </p:txBody>
      </p:sp>
      <p:sp>
        <p:nvSpPr>
          <p:cNvPr id="31" name="TextBox 30">
            <a:extLst>
              <a:ext uri="{FF2B5EF4-FFF2-40B4-BE49-F238E27FC236}">
                <a16:creationId xmlns:a16="http://schemas.microsoft.com/office/drawing/2014/main" id="{DDE1D1F4-8593-73B6-C0D3-FA04851D0652}"/>
              </a:ext>
            </a:extLst>
          </p:cNvPr>
          <p:cNvSpPr txBox="1"/>
          <p:nvPr/>
        </p:nvSpPr>
        <p:spPr>
          <a:xfrm>
            <a:off x="9158209" y="4005855"/>
            <a:ext cx="2176943" cy="420564"/>
          </a:xfrm>
          <a:prstGeom prst="rect">
            <a:avLst/>
          </a:prstGeom>
          <a:noFill/>
        </p:spPr>
        <p:txBody>
          <a:bodyPr wrap="none" rtlCol="0">
            <a:spAutoFit/>
          </a:bodyPr>
          <a:lstStyle/>
          <a:p>
            <a:r>
              <a:rPr lang="en-US" sz="2133" dirty="0">
                <a:solidFill>
                  <a:schemeClr val="tx2"/>
                </a:solidFill>
              </a:rPr>
              <a:t>functional status</a:t>
            </a:r>
          </a:p>
        </p:txBody>
      </p:sp>
      <p:sp>
        <p:nvSpPr>
          <p:cNvPr id="32" name="TextBox 31">
            <a:extLst>
              <a:ext uri="{FF2B5EF4-FFF2-40B4-BE49-F238E27FC236}">
                <a16:creationId xmlns:a16="http://schemas.microsoft.com/office/drawing/2014/main" id="{B7B14E03-72EC-D02F-1F32-20988B293F3C}"/>
              </a:ext>
            </a:extLst>
          </p:cNvPr>
          <p:cNvSpPr txBox="1"/>
          <p:nvPr/>
        </p:nvSpPr>
        <p:spPr>
          <a:xfrm>
            <a:off x="3224241" y="3183914"/>
            <a:ext cx="349776" cy="461665"/>
          </a:xfrm>
          <a:prstGeom prst="rect">
            <a:avLst/>
          </a:prstGeom>
          <a:noFill/>
        </p:spPr>
        <p:txBody>
          <a:bodyPr wrap="none" rtlCol="0">
            <a:spAutoFit/>
          </a:bodyPr>
          <a:lstStyle/>
          <a:p>
            <a:r>
              <a:rPr lang="en-US" sz="2400" b="1" dirty="0"/>
              <a:t>+</a:t>
            </a:r>
          </a:p>
        </p:txBody>
      </p:sp>
      <p:sp>
        <p:nvSpPr>
          <p:cNvPr id="33" name="TextBox 32">
            <a:extLst>
              <a:ext uri="{FF2B5EF4-FFF2-40B4-BE49-F238E27FC236}">
                <a16:creationId xmlns:a16="http://schemas.microsoft.com/office/drawing/2014/main" id="{0336190B-B428-6790-FDB3-0E1F758B0C0F}"/>
              </a:ext>
            </a:extLst>
          </p:cNvPr>
          <p:cNvSpPr txBox="1"/>
          <p:nvPr/>
        </p:nvSpPr>
        <p:spPr>
          <a:xfrm>
            <a:off x="5977707" y="3183914"/>
            <a:ext cx="349776" cy="461665"/>
          </a:xfrm>
          <a:prstGeom prst="rect">
            <a:avLst/>
          </a:prstGeom>
          <a:noFill/>
        </p:spPr>
        <p:txBody>
          <a:bodyPr wrap="none" rtlCol="0">
            <a:spAutoFit/>
          </a:bodyPr>
          <a:lstStyle/>
          <a:p>
            <a:r>
              <a:rPr lang="en-US" sz="2400" b="1" dirty="0"/>
              <a:t>+</a:t>
            </a:r>
          </a:p>
        </p:txBody>
      </p:sp>
      <p:sp>
        <p:nvSpPr>
          <p:cNvPr id="34" name="TextBox 33">
            <a:extLst>
              <a:ext uri="{FF2B5EF4-FFF2-40B4-BE49-F238E27FC236}">
                <a16:creationId xmlns:a16="http://schemas.microsoft.com/office/drawing/2014/main" id="{AA43FA02-4DFC-2742-2BED-9F0633C3142A}"/>
              </a:ext>
            </a:extLst>
          </p:cNvPr>
          <p:cNvSpPr txBox="1"/>
          <p:nvPr/>
        </p:nvSpPr>
        <p:spPr>
          <a:xfrm>
            <a:off x="8945329" y="3155158"/>
            <a:ext cx="349776" cy="461665"/>
          </a:xfrm>
          <a:prstGeom prst="rect">
            <a:avLst/>
          </a:prstGeom>
          <a:noFill/>
        </p:spPr>
        <p:txBody>
          <a:bodyPr wrap="none" rtlCol="0">
            <a:spAutoFit/>
          </a:bodyPr>
          <a:lstStyle/>
          <a:p>
            <a:r>
              <a:rPr lang="en-US" sz="2400" b="1" dirty="0"/>
              <a:t>=</a:t>
            </a:r>
          </a:p>
        </p:txBody>
      </p:sp>
      <p:pic>
        <p:nvPicPr>
          <p:cNvPr id="35" name="Graphic 24" descr="Woman with cane outline">
            <a:extLst>
              <a:ext uri="{FF2B5EF4-FFF2-40B4-BE49-F238E27FC236}">
                <a16:creationId xmlns:a16="http://schemas.microsoft.com/office/drawing/2014/main" id="{8CC30AD3-67BC-E091-60FA-B133C6E28E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7636" y="2819400"/>
            <a:ext cx="1219200" cy="1219200"/>
          </a:xfrm>
          <a:prstGeom prst="rect">
            <a:avLst/>
          </a:prstGeom>
        </p:spPr>
      </p:pic>
      <p:sp>
        <p:nvSpPr>
          <p:cNvPr id="38" name="Title 1">
            <a:extLst>
              <a:ext uri="{FF2B5EF4-FFF2-40B4-BE49-F238E27FC236}">
                <a16:creationId xmlns:a16="http://schemas.microsoft.com/office/drawing/2014/main" id="{E93161EB-1C79-DCB0-9FCA-0492A8BA1E0A}"/>
              </a:ext>
            </a:extLst>
          </p:cNvPr>
          <p:cNvSpPr>
            <a:spLocks noGrp="1"/>
          </p:cNvSpPr>
          <p:nvPr>
            <p:ph type="title"/>
          </p:nvPr>
        </p:nvSpPr>
        <p:spPr>
          <a:xfrm>
            <a:off x="661338" y="690580"/>
            <a:ext cx="11052295" cy="549361"/>
          </a:xfrm>
        </p:spPr>
        <p:txBody>
          <a:bodyPr/>
          <a:lstStyle/>
          <a:p>
            <a:r>
              <a:rPr lang="en-US" b="0" dirty="0"/>
              <a:t>Background</a:t>
            </a:r>
          </a:p>
        </p:txBody>
      </p:sp>
    </p:spTree>
    <p:extLst>
      <p:ext uri="{BB962C8B-B14F-4D97-AF65-F5344CB8AC3E}">
        <p14:creationId xmlns:p14="http://schemas.microsoft.com/office/powerpoint/2010/main" val="20238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818C-73F7-D465-CC3A-A237F4CC4C86}"/>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FD2966BC-1344-4D52-FE7A-B5A37A26147F}"/>
              </a:ext>
            </a:extLst>
          </p:cNvPr>
          <p:cNvSpPr txBox="1">
            <a:spLocks/>
          </p:cNvSpPr>
          <p:nvPr/>
        </p:nvSpPr>
        <p:spPr>
          <a:xfrm>
            <a:off x="660403" y="1624573"/>
            <a:ext cx="11043920" cy="428625"/>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latin typeface="Aptos" panose="020B0004020202020204" pitchFamily="34" charset="0"/>
              </a:rPr>
              <a:t>Study Rationale</a:t>
            </a:r>
          </a:p>
        </p:txBody>
      </p:sp>
      <p:sp>
        <p:nvSpPr>
          <p:cNvPr id="38" name="Title 1">
            <a:extLst>
              <a:ext uri="{FF2B5EF4-FFF2-40B4-BE49-F238E27FC236}">
                <a16:creationId xmlns:a16="http://schemas.microsoft.com/office/drawing/2014/main" id="{D36D6CDC-A427-A08D-369F-EBD3F39019F9}"/>
              </a:ext>
            </a:extLst>
          </p:cNvPr>
          <p:cNvSpPr>
            <a:spLocks noGrp="1"/>
          </p:cNvSpPr>
          <p:nvPr>
            <p:ph type="title"/>
          </p:nvPr>
        </p:nvSpPr>
        <p:spPr>
          <a:xfrm>
            <a:off x="661338" y="690580"/>
            <a:ext cx="11052295" cy="549361"/>
          </a:xfrm>
        </p:spPr>
        <p:txBody>
          <a:bodyPr/>
          <a:lstStyle/>
          <a:p>
            <a:r>
              <a:rPr lang="en-US" sz="3730" b="0" dirty="0">
                <a:latin typeface="Aptos" panose="020B0004020202020204" pitchFamily="34" charset="0"/>
              </a:rPr>
              <a:t>Background</a:t>
            </a:r>
          </a:p>
        </p:txBody>
      </p:sp>
      <p:sp>
        <p:nvSpPr>
          <p:cNvPr id="4" name="Text Placeholder 4">
            <a:extLst>
              <a:ext uri="{FF2B5EF4-FFF2-40B4-BE49-F238E27FC236}">
                <a16:creationId xmlns:a16="http://schemas.microsoft.com/office/drawing/2014/main" id="{C576523B-5D79-A552-1581-FC57AC934C44}"/>
              </a:ext>
            </a:extLst>
          </p:cNvPr>
          <p:cNvSpPr txBox="1">
            <a:spLocks/>
          </p:cNvSpPr>
          <p:nvPr/>
        </p:nvSpPr>
        <p:spPr>
          <a:xfrm>
            <a:off x="660403" y="2405185"/>
            <a:ext cx="8289925" cy="2922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30" dirty="0">
                <a:latin typeface="Aptos" panose="020B0004020202020204" pitchFamily="34" charset="0"/>
              </a:rPr>
              <a:t>Growing recognition of abdominal </a:t>
            </a:r>
            <a:r>
              <a:rPr lang="en-US" sz="2130" u="sng" dirty="0">
                <a:latin typeface="Aptos" panose="020B0004020202020204" pitchFamily="34" charset="0"/>
              </a:rPr>
              <a:t>core</a:t>
            </a:r>
            <a:r>
              <a:rPr lang="en-US" sz="2130" dirty="0">
                <a:latin typeface="Aptos" panose="020B0004020202020204" pitchFamily="34" charset="0"/>
              </a:rPr>
              <a:t> integrity in patient outcomes</a:t>
            </a:r>
          </a:p>
          <a:p>
            <a:pPr marL="0" indent="0">
              <a:buFont typeface="Arial" panose="020B0604020202020204" pitchFamily="34" charset="0"/>
              <a:buNone/>
            </a:pPr>
            <a:endParaRPr lang="en-US" sz="2130" dirty="0">
              <a:latin typeface="Aptos" panose="020B0004020202020204" pitchFamily="34" charset="0"/>
            </a:endParaRPr>
          </a:p>
          <a:p>
            <a:pPr marL="0" indent="0">
              <a:buFont typeface="Arial" panose="020B0604020202020204" pitchFamily="34" charset="0"/>
              <a:buNone/>
            </a:pPr>
            <a:endParaRPr lang="en-US" sz="2130" dirty="0">
              <a:latin typeface="Aptos" panose="020B0004020202020204" pitchFamily="34" charset="0"/>
            </a:endParaRPr>
          </a:p>
          <a:p>
            <a:pPr marL="0" indent="0">
              <a:buFont typeface="Arial" panose="020B0604020202020204" pitchFamily="34" charset="0"/>
              <a:buNone/>
            </a:pPr>
            <a:r>
              <a:rPr lang="en-US" sz="2130" dirty="0">
                <a:latin typeface="Aptos" panose="020B0004020202020204" pitchFamily="34" charset="0"/>
              </a:rPr>
              <a:t>Understanding the relationship between hernias and function can improve:</a:t>
            </a:r>
          </a:p>
        </p:txBody>
      </p:sp>
      <p:cxnSp>
        <p:nvCxnSpPr>
          <p:cNvPr id="5" name="Straight Arrow Connector 4">
            <a:extLst>
              <a:ext uri="{FF2B5EF4-FFF2-40B4-BE49-F238E27FC236}">
                <a16:creationId xmlns:a16="http://schemas.microsoft.com/office/drawing/2014/main" id="{5E3A634D-E3E3-BA73-9DB8-D7F6245B5CC5}"/>
              </a:ext>
            </a:extLst>
          </p:cNvPr>
          <p:cNvCxnSpPr>
            <a:cxnSpLocks/>
          </p:cNvCxnSpPr>
          <p:nvPr/>
        </p:nvCxnSpPr>
        <p:spPr>
          <a:xfrm>
            <a:off x="6096000" y="4458364"/>
            <a:ext cx="0" cy="4674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19AFD8E-A751-8AF6-029D-F610ABE4DE5F}"/>
              </a:ext>
            </a:extLst>
          </p:cNvPr>
          <p:cNvCxnSpPr>
            <a:cxnSpLocks/>
          </p:cNvCxnSpPr>
          <p:nvPr/>
        </p:nvCxnSpPr>
        <p:spPr>
          <a:xfrm>
            <a:off x="6096000" y="5414195"/>
            <a:ext cx="0" cy="3991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F03ABD7-5E9A-79B7-952D-F6AD5B6217A6}"/>
              </a:ext>
            </a:extLst>
          </p:cNvPr>
          <p:cNvSpPr txBox="1"/>
          <p:nvPr/>
        </p:nvSpPr>
        <p:spPr>
          <a:xfrm>
            <a:off x="3799319" y="4061911"/>
            <a:ext cx="4572000" cy="420115"/>
          </a:xfrm>
          <a:prstGeom prst="rect">
            <a:avLst/>
          </a:prstGeom>
          <a:noFill/>
        </p:spPr>
        <p:txBody>
          <a:bodyPr wrap="square">
            <a:spAutoFit/>
          </a:bodyPr>
          <a:lstStyle/>
          <a:p>
            <a:pPr marL="342891" lvl="1" indent="0" algn="ctr">
              <a:buNone/>
            </a:pPr>
            <a:r>
              <a:rPr lang="en-US" sz="2130" dirty="0">
                <a:solidFill>
                  <a:schemeClr val="tx2"/>
                </a:solidFill>
                <a:latin typeface="Aptos" panose="020B0004020202020204" pitchFamily="34" charset="0"/>
              </a:rPr>
              <a:t>Preoperative risk assessment</a:t>
            </a:r>
          </a:p>
        </p:txBody>
      </p:sp>
      <p:sp>
        <p:nvSpPr>
          <p:cNvPr id="8" name="TextBox 7">
            <a:extLst>
              <a:ext uri="{FF2B5EF4-FFF2-40B4-BE49-F238E27FC236}">
                <a16:creationId xmlns:a16="http://schemas.microsoft.com/office/drawing/2014/main" id="{D1E70561-16AB-9346-C293-0D73B50246CE}"/>
              </a:ext>
            </a:extLst>
          </p:cNvPr>
          <p:cNvSpPr txBox="1"/>
          <p:nvPr/>
        </p:nvSpPr>
        <p:spPr>
          <a:xfrm>
            <a:off x="4005780" y="4950993"/>
            <a:ext cx="4180440" cy="420115"/>
          </a:xfrm>
          <a:prstGeom prst="rect">
            <a:avLst/>
          </a:prstGeom>
          <a:noFill/>
        </p:spPr>
        <p:txBody>
          <a:bodyPr wrap="none" rtlCol="0">
            <a:spAutoFit/>
          </a:bodyPr>
          <a:lstStyle/>
          <a:p>
            <a:pPr marL="342891" lvl="1" indent="0" algn="ctr">
              <a:buNone/>
            </a:pPr>
            <a:r>
              <a:rPr lang="en-US" sz="2130" dirty="0">
                <a:solidFill>
                  <a:schemeClr val="tx2"/>
                </a:solidFill>
                <a:latin typeface="Aptos" panose="020B0004020202020204" pitchFamily="34" charset="0"/>
              </a:rPr>
              <a:t>Intraoperative decision-making</a:t>
            </a:r>
          </a:p>
        </p:txBody>
      </p:sp>
      <p:sp>
        <p:nvSpPr>
          <p:cNvPr id="9" name="TextBox 8">
            <a:extLst>
              <a:ext uri="{FF2B5EF4-FFF2-40B4-BE49-F238E27FC236}">
                <a16:creationId xmlns:a16="http://schemas.microsoft.com/office/drawing/2014/main" id="{4D89E3E7-25D3-BA1B-8366-68CFA27EC5D8}"/>
              </a:ext>
            </a:extLst>
          </p:cNvPr>
          <p:cNvSpPr txBox="1"/>
          <p:nvPr/>
        </p:nvSpPr>
        <p:spPr>
          <a:xfrm>
            <a:off x="4304180" y="5840075"/>
            <a:ext cx="4067139" cy="420115"/>
          </a:xfrm>
          <a:prstGeom prst="rect">
            <a:avLst/>
          </a:prstGeom>
          <a:noFill/>
        </p:spPr>
        <p:txBody>
          <a:bodyPr wrap="none" rtlCol="0">
            <a:spAutoFit/>
          </a:bodyPr>
          <a:lstStyle/>
          <a:p>
            <a:r>
              <a:rPr lang="en-US" sz="2130" dirty="0">
                <a:solidFill>
                  <a:schemeClr val="tx2"/>
                </a:solidFill>
                <a:latin typeface="Aptos" panose="020B0004020202020204" pitchFamily="34" charset="0"/>
              </a:rPr>
              <a:t>Postoperative recovery strategies</a:t>
            </a:r>
          </a:p>
        </p:txBody>
      </p:sp>
    </p:spTree>
    <p:extLst>
      <p:ext uri="{BB962C8B-B14F-4D97-AF65-F5344CB8AC3E}">
        <p14:creationId xmlns:p14="http://schemas.microsoft.com/office/powerpoint/2010/main" val="3966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5BE02-5973-E857-30B9-AF9EE3EF1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39ADC-4860-FD62-1219-F8E56B8AC41F}"/>
              </a:ext>
            </a:extLst>
          </p:cNvPr>
          <p:cNvSpPr>
            <a:spLocks noGrp="1"/>
          </p:cNvSpPr>
          <p:nvPr>
            <p:ph type="title"/>
          </p:nvPr>
        </p:nvSpPr>
        <p:spPr/>
        <p:txBody>
          <a:bodyPr/>
          <a:lstStyle/>
          <a:p>
            <a:r>
              <a:rPr lang="en-US" b="0" dirty="0"/>
              <a:t>Objective</a:t>
            </a:r>
          </a:p>
        </p:txBody>
      </p:sp>
      <p:sp>
        <p:nvSpPr>
          <p:cNvPr id="3" name="Text Placeholder 2">
            <a:extLst>
              <a:ext uri="{FF2B5EF4-FFF2-40B4-BE49-F238E27FC236}">
                <a16:creationId xmlns:a16="http://schemas.microsoft.com/office/drawing/2014/main" id="{70E078BA-B72A-7097-3EFB-632C7EF4618E}"/>
              </a:ext>
            </a:extLst>
          </p:cNvPr>
          <p:cNvSpPr>
            <a:spLocks noGrp="1"/>
          </p:cNvSpPr>
          <p:nvPr>
            <p:ph type="body" sz="quarter" idx="13"/>
          </p:nvPr>
        </p:nvSpPr>
        <p:spPr>
          <a:xfrm>
            <a:off x="318977" y="1679430"/>
            <a:ext cx="11674549" cy="1882279"/>
          </a:xfrm>
        </p:spPr>
        <p:txBody>
          <a:bodyPr/>
          <a:lstStyle/>
          <a:p>
            <a:pPr marL="0" indent="0" algn="ctr">
              <a:lnSpc>
                <a:spcPct val="100000"/>
              </a:lnSpc>
              <a:spcBef>
                <a:spcPts val="800"/>
              </a:spcBef>
              <a:buNone/>
            </a:pPr>
            <a:r>
              <a:rPr lang="en-US" sz="2400" b="1" dirty="0"/>
              <a:t>Question:</a:t>
            </a:r>
          </a:p>
          <a:p>
            <a:pPr marL="0" indent="0" algn="ctr">
              <a:lnSpc>
                <a:spcPct val="100000"/>
              </a:lnSpc>
              <a:spcBef>
                <a:spcPts val="800"/>
              </a:spcBef>
              <a:buNone/>
            </a:pPr>
            <a:r>
              <a:rPr lang="en-US" sz="2133" dirty="0"/>
              <a:t>What is the recovery before/after ventral hernia repair as measured by physical function tests?</a:t>
            </a:r>
          </a:p>
          <a:p>
            <a:pPr marL="0" indent="0" algn="ctr">
              <a:lnSpc>
                <a:spcPct val="100000"/>
              </a:lnSpc>
              <a:spcBef>
                <a:spcPts val="800"/>
              </a:spcBef>
              <a:buNone/>
            </a:pPr>
            <a:endParaRPr lang="en-US" sz="2133" b="1" dirty="0"/>
          </a:p>
          <a:p>
            <a:pPr marL="0" indent="0" algn="ctr">
              <a:lnSpc>
                <a:spcPct val="100000"/>
              </a:lnSpc>
              <a:spcBef>
                <a:spcPts val="800"/>
              </a:spcBef>
              <a:buNone/>
            </a:pPr>
            <a:endParaRPr lang="en-US" sz="2133" b="1" dirty="0"/>
          </a:p>
        </p:txBody>
      </p:sp>
      <p:sp>
        <p:nvSpPr>
          <p:cNvPr id="6" name="Rectangle 5">
            <a:extLst>
              <a:ext uri="{FF2B5EF4-FFF2-40B4-BE49-F238E27FC236}">
                <a16:creationId xmlns:a16="http://schemas.microsoft.com/office/drawing/2014/main" id="{EE109C11-EBBE-124E-0029-A81C9BA6AF4E}"/>
              </a:ext>
              <a:ext uri="{C183D7F6-B498-43B3-948B-1728B52AA6E4}">
                <adec:decorative xmlns:adec="http://schemas.microsoft.com/office/drawing/2017/decorative" val="1"/>
              </a:ext>
            </a:extLst>
          </p:cNvPr>
          <p:cNvSpPr/>
          <p:nvPr/>
        </p:nvSpPr>
        <p:spPr>
          <a:xfrm>
            <a:off x="660400" y="4260350"/>
            <a:ext cx="11053232" cy="1663371"/>
          </a:xfrm>
          <a:prstGeom prst="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D25C96F4-232E-AE3B-A0E5-696F766640CB}"/>
              </a:ext>
            </a:extLst>
          </p:cNvPr>
          <p:cNvSpPr txBox="1">
            <a:spLocks/>
          </p:cNvSpPr>
          <p:nvPr/>
        </p:nvSpPr>
        <p:spPr>
          <a:xfrm>
            <a:off x="660401" y="4356243"/>
            <a:ext cx="11053233" cy="105508"/>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0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800"/>
              </a:spcBef>
              <a:buNone/>
            </a:pPr>
            <a:r>
              <a:rPr lang="en-US" sz="2400" b="1" dirty="0"/>
              <a:t>Hypothesis:</a:t>
            </a:r>
          </a:p>
          <a:p>
            <a:pPr marL="0" indent="0" algn="ctr">
              <a:lnSpc>
                <a:spcPct val="100000"/>
              </a:lnSpc>
              <a:spcBef>
                <a:spcPts val="800"/>
              </a:spcBef>
              <a:buNone/>
            </a:pPr>
            <a:r>
              <a:rPr lang="en-US" sz="2400" dirty="0"/>
              <a:t>Larger hernia defects are associated with poorer functional test performance</a:t>
            </a:r>
            <a:endParaRPr lang="en-US" sz="2133" dirty="0"/>
          </a:p>
          <a:p>
            <a:pPr marL="0" indent="0" algn="ctr">
              <a:lnSpc>
                <a:spcPct val="100000"/>
              </a:lnSpc>
              <a:spcBef>
                <a:spcPts val="800"/>
              </a:spcBef>
              <a:buNone/>
            </a:pPr>
            <a:r>
              <a:rPr lang="en-US" sz="2133" dirty="0"/>
              <a:t>Patients demonstrate linear improvements in physical function test performance over time</a:t>
            </a:r>
          </a:p>
        </p:txBody>
      </p:sp>
      <p:sp>
        <p:nvSpPr>
          <p:cNvPr id="8" name="Right Arrow 7">
            <a:extLst>
              <a:ext uri="{FF2B5EF4-FFF2-40B4-BE49-F238E27FC236}">
                <a16:creationId xmlns:a16="http://schemas.microsoft.com/office/drawing/2014/main" id="{B5C43BBC-5039-42C4-8DE0-22853D6A4672}"/>
              </a:ext>
            </a:extLst>
          </p:cNvPr>
          <p:cNvSpPr/>
          <p:nvPr/>
        </p:nvSpPr>
        <p:spPr>
          <a:xfrm rot="5400000">
            <a:off x="5595445" y="3251479"/>
            <a:ext cx="1001111" cy="413883"/>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28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9AF0-1A4F-6E56-AF9E-767E51FEA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72268-F5CA-9405-A975-1430167AE82C}"/>
              </a:ext>
            </a:extLst>
          </p:cNvPr>
          <p:cNvSpPr>
            <a:spLocks noGrp="1"/>
          </p:cNvSpPr>
          <p:nvPr>
            <p:ph type="title"/>
          </p:nvPr>
        </p:nvSpPr>
        <p:spPr/>
        <p:txBody>
          <a:bodyPr/>
          <a:lstStyle/>
          <a:p>
            <a:r>
              <a:rPr lang="en-US" b="0" dirty="0"/>
              <a:t>Methods</a:t>
            </a:r>
          </a:p>
        </p:txBody>
      </p:sp>
      <p:sp>
        <p:nvSpPr>
          <p:cNvPr id="3" name="Text Placeholder 2">
            <a:extLst>
              <a:ext uri="{FF2B5EF4-FFF2-40B4-BE49-F238E27FC236}">
                <a16:creationId xmlns:a16="http://schemas.microsoft.com/office/drawing/2014/main" id="{61F0B646-5B06-8BFC-00CB-0F1661C2E8A1}"/>
              </a:ext>
            </a:extLst>
          </p:cNvPr>
          <p:cNvSpPr>
            <a:spLocks noGrp="1"/>
          </p:cNvSpPr>
          <p:nvPr>
            <p:ph type="body" sz="quarter" idx="13"/>
          </p:nvPr>
        </p:nvSpPr>
        <p:spPr>
          <a:xfrm>
            <a:off x="660401" y="1679429"/>
            <a:ext cx="11053233" cy="4487992"/>
          </a:xfrm>
        </p:spPr>
        <p:txBody>
          <a:bodyPr>
            <a:normAutofit/>
          </a:bodyPr>
          <a:lstStyle/>
          <a:p>
            <a:pPr marL="0" indent="0">
              <a:lnSpc>
                <a:spcPct val="110000"/>
              </a:lnSpc>
              <a:spcBef>
                <a:spcPts val="800"/>
              </a:spcBef>
              <a:buNone/>
            </a:pPr>
            <a:r>
              <a:rPr lang="en-US" sz="2400" b="1" dirty="0"/>
              <a:t>Design: </a:t>
            </a:r>
            <a:r>
              <a:rPr lang="en-US" sz="2133" dirty="0"/>
              <a:t>Review of prospectively collected data in </a:t>
            </a:r>
            <a:r>
              <a:rPr lang="en-US" sz="2133" i="1" dirty="0"/>
              <a:t>Pilot Trial of Abdominal Core Rehabilitation To Improve Outcomes after Ventral Hernia Repair</a:t>
            </a:r>
          </a:p>
          <a:p>
            <a:pPr marL="0" indent="0">
              <a:lnSpc>
                <a:spcPct val="110000"/>
              </a:lnSpc>
              <a:spcBef>
                <a:spcPts val="800"/>
              </a:spcBef>
              <a:buNone/>
            </a:pPr>
            <a:endParaRPr lang="en-US" sz="1600" dirty="0"/>
          </a:p>
          <a:p>
            <a:pPr marL="0" indent="0">
              <a:buNone/>
            </a:pPr>
            <a:r>
              <a:rPr lang="en-US" sz="2400" b="1" dirty="0">
                <a:latin typeface="Arial" panose="020B0604020202020204" pitchFamily="34" charset="0"/>
                <a:cs typeface="Arial" panose="020B0604020202020204" pitchFamily="34" charset="0"/>
              </a:rPr>
              <a:t>Population: </a:t>
            </a:r>
            <a:r>
              <a:rPr lang="en-US" sz="2133" dirty="0">
                <a:latin typeface="Arial" panose="020B0604020202020204" pitchFamily="34" charset="0"/>
                <a:cs typeface="Arial" panose="020B0604020202020204" pitchFamily="34" charset="0"/>
              </a:rPr>
              <a:t>Elective ventral hernia repair patients 4/2022 - 8/2024</a:t>
            </a:r>
          </a:p>
          <a:p>
            <a:pPr marL="0" indent="0">
              <a:lnSpc>
                <a:spcPct val="110000"/>
              </a:lnSpc>
              <a:spcBef>
                <a:spcPts val="800"/>
              </a:spcBef>
              <a:buNone/>
            </a:pPr>
            <a:endParaRPr lang="en-US" sz="2133" dirty="0"/>
          </a:p>
          <a:p>
            <a:pPr marL="0" indent="0">
              <a:lnSpc>
                <a:spcPct val="110000"/>
              </a:lnSpc>
              <a:spcBef>
                <a:spcPts val="800"/>
              </a:spcBef>
              <a:buNone/>
            </a:pPr>
            <a:endParaRPr lang="en-US" dirty="0"/>
          </a:p>
          <a:p>
            <a:pPr marL="0" indent="0">
              <a:lnSpc>
                <a:spcPct val="110000"/>
              </a:lnSpc>
              <a:spcBef>
                <a:spcPts val="800"/>
              </a:spcBef>
              <a:buNone/>
            </a:pPr>
            <a:endParaRPr lang="en-US" sz="3333" dirty="0"/>
          </a:p>
          <a:p>
            <a:pPr marL="6351" indent="0">
              <a:lnSpc>
                <a:spcPct val="110000"/>
              </a:lnSpc>
              <a:spcBef>
                <a:spcPts val="800"/>
              </a:spcBef>
              <a:buNone/>
            </a:pPr>
            <a:r>
              <a:rPr lang="en-US" sz="2400" b="1" dirty="0"/>
              <a:t>Data Analysis: </a:t>
            </a:r>
            <a:r>
              <a:rPr lang="en-US" sz="2133" dirty="0"/>
              <a:t>Primary outcome: Two physical function tests</a:t>
            </a:r>
          </a:p>
          <a:p>
            <a:pPr marL="6351" indent="0">
              <a:lnSpc>
                <a:spcPct val="110000"/>
              </a:lnSpc>
              <a:spcBef>
                <a:spcPts val="800"/>
              </a:spcBef>
              <a:buNone/>
            </a:pPr>
            <a:endParaRPr lang="en-US" sz="2133" dirty="0"/>
          </a:p>
        </p:txBody>
      </p:sp>
      <p:graphicFrame>
        <p:nvGraphicFramePr>
          <p:cNvPr id="5" name="Table 4">
            <a:extLst>
              <a:ext uri="{FF2B5EF4-FFF2-40B4-BE49-F238E27FC236}">
                <a16:creationId xmlns:a16="http://schemas.microsoft.com/office/drawing/2014/main" id="{86728120-BCD2-C7A6-2D0A-AF20FA99E133}"/>
              </a:ext>
            </a:extLst>
          </p:cNvPr>
          <p:cNvGraphicFramePr>
            <a:graphicFrameLocks noGrp="1"/>
          </p:cNvGraphicFramePr>
          <p:nvPr/>
        </p:nvGraphicFramePr>
        <p:xfrm>
          <a:off x="2658035" y="3429000"/>
          <a:ext cx="6875931" cy="1300480"/>
        </p:xfrm>
        <a:graphic>
          <a:graphicData uri="http://schemas.openxmlformats.org/drawingml/2006/table">
            <a:tbl>
              <a:tblPr firstRow="1" bandRow="1">
                <a:tableStyleId>{5C22544A-7EE6-4342-B048-85BDC9FD1C3A}</a:tableStyleId>
              </a:tblPr>
              <a:tblGrid>
                <a:gridCol w="3058600">
                  <a:extLst>
                    <a:ext uri="{9D8B030D-6E8A-4147-A177-3AD203B41FA5}">
                      <a16:colId xmlns:a16="http://schemas.microsoft.com/office/drawing/2014/main" val="2803763401"/>
                    </a:ext>
                  </a:extLst>
                </a:gridCol>
                <a:gridCol w="3817331">
                  <a:extLst>
                    <a:ext uri="{9D8B030D-6E8A-4147-A177-3AD203B41FA5}">
                      <a16:colId xmlns:a16="http://schemas.microsoft.com/office/drawing/2014/main" val="2229540129"/>
                    </a:ext>
                  </a:extLst>
                </a:gridCol>
              </a:tblGrid>
              <a:tr h="325120">
                <a:tc>
                  <a:txBody>
                    <a:bodyPr/>
                    <a:lstStyle/>
                    <a:p>
                      <a:r>
                        <a:rPr lang="en-US" sz="1300" dirty="0"/>
                        <a:t>Inclusion</a:t>
                      </a:r>
                    </a:p>
                  </a:txBody>
                  <a:tcPr marL="121920" marR="121920" marT="60960" marB="60960"/>
                </a:tc>
                <a:tc>
                  <a:txBody>
                    <a:bodyPr/>
                    <a:lstStyle/>
                    <a:p>
                      <a:r>
                        <a:rPr lang="en-US" sz="1300" dirty="0"/>
                        <a:t>Exclusion</a:t>
                      </a:r>
                    </a:p>
                  </a:txBody>
                  <a:tcPr marL="121920" marR="121920" marT="60960" marB="60960"/>
                </a:tc>
                <a:extLst>
                  <a:ext uri="{0D108BD9-81ED-4DB2-BD59-A6C34878D82A}">
                    <a16:rowId xmlns:a16="http://schemas.microsoft.com/office/drawing/2014/main" val="96619232"/>
                  </a:ext>
                </a:extLst>
              </a:tr>
              <a:tr h="325120">
                <a:tc>
                  <a:txBody>
                    <a:bodyPr/>
                    <a:lstStyle/>
                    <a:p>
                      <a:r>
                        <a:rPr lang="en-US" sz="1300" dirty="0"/>
                        <a:t>Ages 18-70</a:t>
                      </a:r>
                    </a:p>
                  </a:txBody>
                  <a:tcPr marL="121920" marR="121920" marT="60960" marB="60960"/>
                </a:tc>
                <a:tc>
                  <a:txBody>
                    <a:bodyPr/>
                    <a:lstStyle/>
                    <a:p>
                      <a:r>
                        <a:rPr lang="en-US" sz="1300" dirty="0"/>
                        <a:t>Movement/balance disorder</a:t>
                      </a:r>
                    </a:p>
                  </a:txBody>
                  <a:tcPr marL="121920" marR="121920" marT="60960" marB="60960"/>
                </a:tc>
                <a:extLst>
                  <a:ext uri="{0D108BD9-81ED-4DB2-BD59-A6C34878D82A}">
                    <a16:rowId xmlns:a16="http://schemas.microsoft.com/office/drawing/2014/main" val="3507679532"/>
                  </a:ext>
                </a:extLst>
              </a:tr>
              <a:tr h="325120">
                <a:tc>
                  <a:txBody>
                    <a:bodyPr/>
                    <a:lstStyle/>
                    <a:p>
                      <a:r>
                        <a:rPr lang="en-US" sz="1300" dirty="0"/>
                        <a:t>Independent functional status</a:t>
                      </a:r>
                    </a:p>
                  </a:txBody>
                  <a:tcPr marL="121920" marR="121920" marT="60960" marB="60960"/>
                </a:tc>
                <a:tc>
                  <a:txBody>
                    <a:bodyPr/>
                    <a:lstStyle/>
                    <a:p>
                      <a:r>
                        <a:rPr lang="en-US" sz="1300" dirty="0"/>
                        <a:t>Ambulatory assist device (cane/walker)</a:t>
                      </a:r>
                    </a:p>
                  </a:txBody>
                  <a:tcPr marL="121920" marR="121920" marT="60960" marB="60960"/>
                </a:tc>
                <a:extLst>
                  <a:ext uri="{0D108BD9-81ED-4DB2-BD59-A6C34878D82A}">
                    <a16:rowId xmlns:a16="http://schemas.microsoft.com/office/drawing/2014/main" val="1295663806"/>
                  </a:ext>
                </a:extLst>
              </a:tr>
              <a:tr h="325120">
                <a:tc>
                  <a:txBody>
                    <a:bodyPr/>
                    <a:lstStyle/>
                    <a:p>
                      <a:r>
                        <a:rPr lang="en-US" sz="1300" dirty="0"/>
                        <a:t>Width ≥2cm</a:t>
                      </a:r>
                    </a:p>
                  </a:txBody>
                  <a:tcPr marL="121920" marR="121920" marT="60960" marB="60960"/>
                </a:tc>
                <a:tc>
                  <a:txBody>
                    <a:bodyPr/>
                    <a:lstStyle/>
                    <a:p>
                      <a:r>
                        <a:rPr lang="en-US" sz="1300" dirty="0"/>
                        <a:t>Current PT or skilled exercise program</a:t>
                      </a:r>
                    </a:p>
                  </a:txBody>
                  <a:tcPr marL="121920" marR="121920" marT="60960" marB="60960"/>
                </a:tc>
                <a:extLst>
                  <a:ext uri="{0D108BD9-81ED-4DB2-BD59-A6C34878D82A}">
                    <a16:rowId xmlns:a16="http://schemas.microsoft.com/office/drawing/2014/main" val="2905167845"/>
                  </a:ext>
                </a:extLst>
              </a:tr>
            </a:tbl>
          </a:graphicData>
        </a:graphic>
      </p:graphicFrame>
      <p:graphicFrame>
        <p:nvGraphicFramePr>
          <p:cNvPr id="6" name="Diagram 5">
            <a:extLst>
              <a:ext uri="{FF2B5EF4-FFF2-40B4-BE49-F238E27FC236}">
                <a16:creationId xmlns:a16="http://schemas.microsoft.com/office/drawing/2014/main" id="{37A44F3B-ACA1-39B2-07C5-312013D03239}"/>
              </a:ext>
            </a:extLst>
          </p:cNvPr>
          <p:cNvGraphicFramePr/>
          <p:nvPr/>
        </p:nvGraphicFramePr>
        <p:xfrm>
          <a:off x="2123016" y="4879793"/>
          <a:ext cx="8128000" cy="218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7009A7C-B591-AA7E-47AE-D1EDA067995D}"/>
              </a:ext>
            </a:extLst>
          </p:cNvPr>
          <p:cNvPicPr>
            <a:picLocks noChangeAspect="1"/>
          </p:cNvPicPr>
          <p:nvPr/>
        </p:nvPicPr>
        <p:blipFill>
          <a:blip r:embed="rId8"/>
          <a:stretch>
            <a:fillRect/>
          </a:stretch>
        </p:blipFill>
        <p:spPr>
          <a:xfrm>
            <a:off x="10342207" y="1239940"/>
            <a:ext cx="1580341" cy="1498600"/>
          </a:xfrm>
          <a:prstGeom prst="rect">
            <a:avLst/>
          </a:prstGeom>
        </p:spPr>
      </p:pic>
    </p:spTree>
    <p:extLst>
      <p:ext uri="{BB962C8B-B14F-4D97-AF65-F5344CB8AC3E}">
        <p14:creationId xmlns:p14="http://schemas.microsoft.com/office/powerpoint/2010/main" val="108134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8FE64-C106-BF77-DFC3-1E925027087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BCAE2E2-4523-871F-9259-FD863B1A619E}"/>
              </a:ext>
            </a:extLst>
          </p:cNvPr>
          <p:cNvSpPr>
            <a:spLocks noGrp="1"/>
          </p:cNvSpPr>
          <p:nvPr>
            <p:ph type="title"/>
          </p:nvPr>
        </p:nvSpPr>
        <p:spPr>
          <a:xfrm>
            <a:off x="661342" y="690585"/>
            <a:ext cx="11042981" cy="549361"/>
          </a:xfrm>
        </p:spPr>
        <p:txBody>
          <a:bodyPr/>
          <a:lstStyle/>
          <a:p>
            <a:r>
              <a:rPr lang="en-US" b="0" dirty="0"/>
              <a:t>Methods</a:t>
            </a:r>
          </a:p>
        </p:txBody>
      </p:sp>
      <p:sp>
        <p:nvSpPr>
          <p:cNvPr id="9" name="Subtitle 2">
            <a:extLst>
              <a:ext uri="{FF2B5EF4-FFF2-40B4-BE49-F238E27FC236}">
                <a16:creationId xmlns:a16="http://schemas.microsoft.com/office/drawing/2014/main" id="{A9AE982A-73BA-CCFE-3719-3438B93CEE96}"/>
              </a:ext>
            </a:extLst>
          </p:cNvPr>
          <p:cNvSpPr txBox="1">
            <a:spLocks/>
          </p:cNvSpPr>
          <p:nvPr/>
        </p:nvSpPr>
        <p:spPr>
          <a:xfrm>
            <a:off x="661341" y="1502645"/>
            <a:ext cx="11043920" cy="428625"/>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b="1" dirty="0"/>
              <a:t>Timed Up &amp; Go (TUG)</a:t>
            </a:r>
          </a:p>
        </p:txBody>
      </p:sp>
      <p:pic>
        <p:nvPicPr>
          <p:cNvPr id="13" name="Screen Recording 2025-03-02 at 12.35.13 PM.mov">
            <a:hlinkClick r:id="" action="ppaction://media"/>
            <a:extLst>
              <a:ext uri="{FF2B5EF4-FFF2-40B4-BE49-F238E27FC236}">
                <a16:creationId xmlns:a16="http://schemas.microsoft.com/office/drawing/2014/main" id="{D2AC7996-C641-412F-C632-23D0C87F1DE3}"/>
              </a:ext>
            </a:extLst>
          </p:cNvPr>
          <p:cNvPicPr>
            <a:picLocks noChangeAspect="1"/>
          </p:cNvPicPr>
          <p:nvPr>
            <a:videoFile r:link="rId1"/>
            <p:extLst>
              <p:ext uri="{DAA4B4D4-6D71-4841-9C94-3DE7FCFB9230}">
                <p14:media xmlns:p14="http://schemas.microsoft.com/office/powerpoint/2010/main" r:embed="rId2">
                  <p14:trim st="6960.8961" end="4624.5927"/>
                </p14:media>
              </p:ext>
            </p:extLst>
          </p:nvPr>
        </p:nvPicPr>
        <p:blipFill>
          <a:blip r:embed="rId5"/>
          <a:stretch>
            <a:fillRect/>
          </a:stretch>
        </p:blipFill>
        <p:spPr>
          <a:xfrm>
            <a:off x="2161006" y="1931270"/>
            <a:ext cx="7869989" cy="4392841"/>
          </a:xfrm>
          <a:prstGeom prst="rect">
            <a:avLst/>
          </a:prstGeom>
          <a:noFill/>
        </p:spPr>
      </p:pic>
      <p:pic>
        <p:nvPicPr>
          <p:cNvPr id="2" name="Picture 1">
            <a:extLst>
              <a:ext uri="{FF2B5EF4-FFF2-40B4-BE49-F238E27FC236}">
                <a16:creationId xmlns:a16="http://schemas.microsoft.com/office/drawing/2014/main" id="{970C64E7-8ED2-12A8-E62E-1AA0E3FD088A}"/>
              </a:ext>
            </a:extLst>
          </p:cNvPr>
          <p:cNvPicPr>
            <a:picLocks noChangeAspect="1"/>
          </p:cNvPicPr>
          <p:nvPr/>
        </p:nvPicPr>
        <p:blipFill>
          <a:blip r:embed="rId6"/>
          <a:stretch>
            <a:fillRect/>
          </a:stretch>
        </p:blipFill>
        <p:spPr>
          <a:xfrm>
            <a:off x="10611659" y="17297"/>
            <a:ext cx="1580341" cy="1498600"/>
          </a:xfrm>
          <a:prstGeom prst="rect">
            <a:avLst/>
          </a:prstGeom>
        </p:spPr>
      </p:pic>
    </p:spTree>
    <p:extLst>
      <p:ext uri="{BB962C8B-B14F-4D97-AF65-F5344CB8AC3E}">
        <p14:creationId xmlns:p14="http://schemas.microsoft.com/office/powerpoint/2010/main" val="1603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2F905-5879-BF75-1A9F-447A0F2B1BD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4ECADD6-338A-2620-65F0-70FA4F73720B}"/>
              </a:ext>
            </a:extLst>
          </p:cNvPr>
          <p:cNvSpPr>
            <a:spLocks noGrp="1"/>
          </p:cNvSpPr>
          <p:nvPr>
            <p:ph type="title"/>
          </p:nvPr>
        </p:nvSpPr>
        <p:spPr>
          <a:xfrm>
            <a:off x="661342" y="690585"/>
            <a:ext cx="11042981" cy="549361"/>
          </a:xfrm>
        </p:spPr>
        <p:txBody>
          <a:bodyPr/>
          <a:lstStyle/>
          <a:p>
            <a:r>
              <a:rPr lang="en-US" b="0" dirty="0"/>
              <a:t>Methods</a:t>
            </a:r>
          </a:p>
        </p:txBody>
      </p:sp>
      <p:sp>
        <p:nvSpPr>
          <p:cNvPr id="11" name="Subtitle 2">
            <a:extLst>
              <a:ext uri="{FF2B5EF4-FFF2-40B4-BE49-F238E27FC236}">
                <a16:creationId xmlns:a16="http://schemas.microsoft.com/office/drawing/2014/main" id="{E625B785-6B10-40E5-11CB-BFDCAAB408BD}"/>
              </a:ext>
            </a:extLst>
          </p:cNvPr>
          <p:cNvSpPr txBox="1">
            <a:spLocks/>
          </p:cNvSpPr>
          <p:nvPr/>
        </p:nvSpPr>
        <p:spPr>
          <a:xfrm>
            <a:off x="660403" y="1498601"/>
            <a:ext cx="11043920" cy="428625"/>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b="1" dirty="0"/>
              <a:t>Five Times Sit-to-Stand (5xSTS)</a:t>
            </a:r>
          </a:p>
        </p:txBody>
      </p:sp>
      <p:pic>
        <p:nvPicPr>
          <p:cNvPr id="12" name="Screen Recording 2025-03-02 at 12.37.10 PM.mov">
            <a:hlinkClick r:id="" action="ppaction://media"/>
            <a:extLst>
              <a:ext uri="{FF2B5EF4-FFF2-40B4-BE49-F238E27FC236}">
                <a16:creationId xmlns:a16="http://schemas.microsoft.com/office/drawing/2014/main" id="{8ED41027-6A94-8553-1D45-ACB20C825B71}"/>
              </a:ext>
            </a:extLst>
          </p:cNvPr>
          <p:cNvPicPr>
            <a:picLocks noChangeAspect="1"/>
          </p:cNvPicPr>
          <p:nvPr>
            <a:videoFile r:link="rId1"/>
            <p:extLst>
              <p:ext uri="{DAA4B4D4-6D71-4841-9C94-3DE7FCFB9230}">
                <p14:media xmlns:p14="http://schemas.microsoft.com/office/powerpoint/2010/main" r:embed="rId2">
                  <p14:trim st="3752.9296" end="6779.3959"/>
                </p14:media>
              </p:ext>
            </p:extLst>
          </p:nvPr>
        </p:nvPicPr>
        <p:blipFill>
          <a:blip r:embed="rId5"/>
          <a:stretch>
            <a:fillRect/>
          </a:stretch>
        </p:blipFill>
        <p:spPr>
          <a:xfrm>
            <a:off x="1844539" y="1927226"/>
            <a:ext cx="8675648" cy="4272757"/>
          </a:xfrm>
          <a:prstGeom prst="rect">
            <a:avLst/>
          </a:prstGeom>
          <a:noFill/>
        </p:spPr>
      </p:pic>
      <p:pic>
        <p:nvPicPr>
          <p:cNvPr id="2" name="Picture 1">
            <a:extLst>
              <a:ext uri="{FF2B5EF4-FFF2-40B4-BE49-F238E27FC236}">
                <a16:creationId xmlns:a16="http://schemas.microsoft.com/office/drawing/2014/main" id="{ADA32CE8-64A8-E9B6-A882-533C44520821}"/>
              </a:ext>
            </a:extLst>
          </p:cNvPr>
          <p:cNvPicPr>
            <a:picLocks noChangeAspect="1"/>
          </p:cNvPicPr>
          <p:nvPr/>
        </p:nvPicPr>
        <p:blipFill>
          <a:blip r:embed="rId6"/>
          <a:stretch>
            <a:fillRect/>
          </a:stretch>
        </p:blipFill>
        <p:spPr>
          <a:xfrm>
            <a:off x="10611659" y="1"/>
            <a:ext cx="1580341" cy="1498600"/>
          </a:xfrm>
          <a:prstGeom prst="rect">
            <a:avLst/>
          </a:prstGeom>
        </p:spPr>
      </p:pic>
    </p:spTree>
    <p:extLst>
      <p:ext uri="{BB962C8B-B14F-4D97-AF65-F5344CB8AC3E}">
        <p14:creationId xmlns:p14="http://schemas.microsoft.com/office/powerpoint/2010/main" val="8073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TotalTime>
  <Words>3739</Words>
  <Application>Microsoft Macintosh PowerPoint</Application>
  <PresentationFormat>Widescreen</PresentationFormat>
  <Paragraphs>344</Paragraphs>
  <Slides>20</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Calibri</vt:lpstr>
      <vt:lpstr>Wingdings</vt:lpstr>
      <vt:lpstr>Office Theme</vt:lpstr>
      <vt:lpstr>Evaluating the Relationship Between Abdominal Core Rehabilitation PT and Functional Tests and Hernia Defect Size</vt:lpstr>
      <vt:lpstr>Disclosures</vt:lpstr>
      <vt:lpstr>Background</vt:lpstr>
      <vt:lpstr>Background</vt:lpstr>
      <vt:lpstr>Background</vt:lpstr>
      <vt:lpstr>Objective</vt:lpstr>
      <vt:lpstr>Methods</vt:lpstr>
      <vt:lpstr>Methods</vt:lpstr>
      <vt:lpstr>Methods</vt:lpstr>
      <vt:lpstr>Results</vt:lpstr>
      <vt:lpstr>Results</vt:lpstr>
      <vt:lpstr>Results - Preoperative</vt:lpstr>
      <vt:lpstr>Results - Pretoperative</vt:lpstr>
      <vt:lpstr>Results - Postoperative</vt:lpstr>
      <vt:lpstr>Results - Postoperative</vt:lpstr>
      <vt:lpstr>Results - Postoperative</vt:lpstr>
      <vt:lpstr>Results - Postoperative</vt:lpstr>
      <vt:lpstr>Conclusions</vt:lpstr>
      <vt:lpstr>Future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Head</dc:creator>
  <cp:lastModifiedBy>Taylor Head</cp:lastModifiedBy>
  <cp:revision>10</cp:revision>
  <dcterms:created xsi:type="dcterms:W3CDTF">2026-02-15T15:47:30Z</dcterms:created>
  <dcterms:modified xsi:type="dcterms:W3CDTF">2026-02-15T18:51:23Z</dcterms:modified>
</cp:coreProperties>
</file>