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28" r:id="rId2"/>
    <p:sldId id="512" r:id="rId3"/>
    <p:sldId id="516" r:id="rId4"/>
    <p:sldId id="534" r:id="rId5"/>
    <p:sldId id="538" r:id="rId6"/>
    <p:sldId id="517" r:id="rId7"/>
    <p:sldId id="518" r:id="rId8"/>
    <p:sldId id="519" r:id="rId9"/>
    <p:sldId id="520" r:id="rId10"/>
    <p:sldId id="445" r:id="rId11"/>
    <p:sldId id="521" r:id="rId12"/>
    <p:sldId id="530" r:id="rId13"/>
    <p:sldId id="531" r:id="rId14"/>
    <p:sldId id="532" r:id="rId15"/>
    <p:sldId id="533" r:id="rId16"/>
    <p:sldId id="528" r:id="rId17"/>
    <p:sldId id="525" r:id="rId18"/>
    <p:sldId id="535" r:id="rId19"/>
    <p:sldId id="537" r:id="rId20"/>
    <p:sldId id="524" r:id="rId21"/>
    <p:sldId id="539" r:id="rId22"/>
    <p:sldId id="463" r:id="rId23"/>
  </p:sldIdLst>
  <p:sldSz cx="9144000" cy="6858000" type="screen4x3"/>
  <p:notesSz cx="6980238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0FF"/>
    <a:srgbClr val="75A3FF"/>
    <a:srgbClr val="6281E4"/>
    <a:srgbClr val="5B92FF"/>
    <a:srgbClr val="DF4587"/>
    <a:srgbClr val="66CCFF"/>
    <a:srgbClr val="CC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86437" autoAdjust="0"/>
  </p:normalViewPr>
  <p:slideViewPr>
    <p:cSldViewPr>
      <p:cViewPr varScale="1">
        <p:scale>
          <a:sx n="95" d="100"/>
          <a:sy n="95" d="100"/>
        </p:scale>
        <p:origin x="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78" y="29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772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80FDD47-0E83-4E19-B0B1-F5BF6BDCE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5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F8B5D2-9DB5-4BC3-9CD6-53F24D5D1A2D}" type="datetimeFigureOut">
              <a:rPr lang="en-US"/>
              <a:pPr>
                <a:defRPr/>
              </a:pPr>
              <a:t>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87850"/>
            <a:ext cx="5583238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241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4463" y="8772525"/>
            <a:ext cx="3024187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581DA7-DB6F-4AC3-AB1E-879D9C31F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2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75EFA-0B28-4A3F-B580-32B39A1D9A0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8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0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72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6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8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81DA7-DB6F-4AC3-AB1E-879D9C31FE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1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3A98-0306-4D14-B744-E9467098C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1493-2060-4271-BC11-5EDA80356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EAC6-7722-4CBE-9BE8-97D9632DD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CC1F-F5D4-40E3-9D18-2F80A1941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22DA-9D59-4364-9929-12366FCAA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7EF30-DC51-4C7E-9D62-E4675CAB6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2759-1F33-481D-86EF-F415265676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49BC-75C0-4CC3-AA4D-6624491E3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1FAB-0140-4742-AE35-FCAACE223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EB66-2977-4C3E-B182-DFE208778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46A4-3710-45F1-9C65-C898DB1BF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59A7-FEAB-4CF6-9DDD-E977E8755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632AF5-127A-4BDD-BF9F-0D9E89AD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6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6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6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06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0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herniasociety.org/mesh-advisor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101" y="1981200"/>
            <a:ext cx="8229600" cy="2149475"/>
          </a:xfrm>
        </p:spPr>
        <p:txBody>
          <a:bodyPr/>
          <a:lstStyle/>
          <a:p>
            <a:pPr eaLnBrk="1" hangingPunct="1">
              <a:buClr>
                <a:srgbClr val="5B92FF"/>
              </a:buClr>
              <a:defRPr/>
            </a:pPr>
            <a:br>
              <a:rPr lang="en-US" sz="5400" dirty="0">
                <a:solidFill>
                  <a:srgbClr val="75A3FF"/>
                </a:solidFill>
                <a:effectLst/>
              </a:rPr>
            </a:br>
            <a:br>
              <a:rPr lang="en-US" sz="5400" dirty="0">
                <a:solidFill>
                  <a:srgbClr val="75A3FF"/>
                </a:solidFill>
                <a:effectLst/>
              </a:rPr>
            </a:br>
            <a:r>
              <a:rPr lang="en-US" sz="4400" dirty="0">
                <a:solidFill>
                  <a:srgbClr val="75A3FF"/>
                </a:solidFill>
                <a:effectLst/>
              </a:rPr>
              <a:t> </a:t>
            </a:r>
            <a:br>
              <a:rPr lang="en-US" sz="4400" dirty="0">
                <a:solidFill>
                  <a:srgbClr val="75A3FF"/>
                </a:solidFill>
                <a:effectLst/>
              </a:rPr>
            </a:br>
            <a:r>
              <a:rPr lang="en-US" sz="3600" dirty="0">
                <a:solidFill>
                  <a:srgbClr val="75A3FF"/>
                </a:solidFill>
                <a:effectLst/>
              </a:rPr>
              <a:t>2023 Quality Improvement Summit</a:t>
            </a:r>
            <a:br>
              <a:rPr lang="en-US" sz="5400" dirty="0">
                <a:solidFill>
                  <a:srgbClr val="75A3FF"/>
                </a:solidFill>
                <a:effectLst/>
              </a:rPr>
            </a:br>
            <a:br>
              <a:rPr lang="en-US" sz="4400" b="0" i="1" dirty="0">
                <a:effectLst/>
              </a:rPr>
            </a:b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Getting the Most Out of the QC in Community &amp; Private Practice: Tips &amp; Tricks on How to Incorporate the QC workflow for Data Entry and How I Market Myself Using the QC</a:t>
            </a:r>
            <a:br>
              <a:rPr lang="en-US" sz="4400" b="0" i="1" dirty="0">
                <a:effectLst/>
              </a:rPr>
            </a:br>
            <a:br>
              <a:rPr lang="en-US" sz="2800" b="0" cap="all" dirty="0"/>
            </a:br>
            <a:r>
              <a:rPr lang="en-US" sz="20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Winnie Henderson MD, PhD, FACS, CGRA</a:t>
            </a:r>
            <a:br>
              <a:rPr lang="en-US" sz="20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US" sz="2000" b="0" dirty="0">
                <a:solidFill>
                  <a:schemeClr val="tx1"/>
                </a:solidFill>
                <a:effectLst/>
                <a:latin typeface="+mn-lt"/>
              </a:rPr>
              <a:t>ACHQC QI Committee</a:t>
            </a:r>
            <a:br>
              <a:rPr lang="en-US" sz="20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March 4</a:t>
            </a:r>
            <a:r>
              <a:rPr lang="en-US" sz="1600" b="0" baseline="300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, 2023</a:t>
            </a:r>
            <a:br>
              <a:rPr lang="en-US" sz="28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br>
              <a:rPr lang="en-US" sz="2800" dirty="0">
                <a:solidFill>
                  <a:schemeClr val="tx1"/>
                </a:solidFill>
                <a:effectLst/>
              </a:rPr>
            </a:br>
            <a:br>
              <a:rPr lang="en-US" sz="4400" dirty="0"/>
            </a:br>
            <a:endParaRPr lang="en-US" sz="2000" dirty="0"/>
          </a:p>
        </p:txBody>
      </p:sp>
      <p:pic>
        <p:nvPicPr>
          <p:cNvPr id="45058" name="Picture 2" descr="https://i2.wp.com/oregonsurgicalwellness.com/wp-content/uploads/2020/10/achqc.png?fit=266%2C72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847850" cy="500170"/>
          </a:xfrm>
          <a:prstGeom prst="rect">
            <a:avLst/>
          </a:prstGeom>
          <a:noFill/>
        </p:spPr>
      </p:pic>
      <p:pic>
        <p:nvPicPr>
          <p:cNvPr id="8" name="Picture 6" descr="Oregon Surgical Well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6172200"/>
            <a:ext cx="745005" cy="4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9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sz="37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Abdominal Core Health Mobile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A5E23-8D6B-0665-16C2-3C87A857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057275"/>
            <a:ext cx="7362825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238381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90600"/>
            <a:ext cx="4343400" cy="56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https://www.achqc.org/patients/achqc-mobile-app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479425"/>
            <a:ext cx="551497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3124200" cy="626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3200400" cy="636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819400" cy="57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000"/>
            <a:ext cx="2895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"/>
            <a:ext cx="27069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418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Mesh Advisory Statement | </a:t>
            </a:r>
            <a:r>
              <a:rPr lang="en-US" sz="24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AmericanHernia</a:t>
            </a:r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(americanherniasociety.org)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B3A85-F5CA-C9F3-238E-BCA59C038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506" y="965181"/>
            <a:ext cx="4278987" cy="56443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4953000" cy="38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4724400" cy="36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096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https://www.achqc.org/patients/opioid-reduction-initiative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sz="37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 Marketing &amp; Data Entry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F987A-D1DF-F13C-1B6E-DBA44A5D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58" y="838200"/>
            <a:ext cx="3652667" cy="2368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EC61E-DFC8-D080-8861-52D87F935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58" y="3316427"/>
            <a:ext cx="3652667" cy="3312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BD4F1-490A-0692-3611-266FAD80E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287" y="1708997"/>
            <a:ext cx="44557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4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7316788" cy="288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0"/>
            <a:ext cx="733009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853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93864"/>
            <a:ext cx="8229600" cy="4525963"/>
          </a:xfrm>
        </p:spPr>
        <p:txBody>
          <a:bodyPr/>
          <a:lstStyle/>
          <a:p>
            <a:pPr marL="742950" indent="-742950" eaLnBrk="1" hangingPunct="1">
              <a:buClr>
                <a:srgbClr val="6281E4"/>
              </a:buClr>
              <a:defRPr/>
            </a:pPr>
            <a:r>
              <a:rPr lang="en-US" sz="4000" b="1" dirty="0">
                <a:effectLst/>
              </a:rPr>
              <a:t>ACHQC Website</a:t>
            </a:r>
          </a:p>
          <a:p>
            <a:pPr marL="742950" indent="-742950" eaLnBrk="1" hangingPunct="1">
              <a:buClr>
                <a:srgbClr val="6281E4"/>
              </a:buClr>
              <a:defRPr/>
            </a:pPr>
            <a:r>
              <a:rPr lang="en-US" sz="4000" b="1" dirty="0">
                <a:effectLst/>
              </a:rPr>
              <a:t>Abdominal Core Surgery Rehab</a:t>
            </a:r>
          </a:p>
          <a:p>
            <a:pPr marL="742950" indent="-742950" eaLnBrk="1" hangingPunct="1">
              <a:buClr>
                <a:srgbClr val="6281E4"/>
              </a:buClr>
              <a:defRPr/>
            </a:pPr>
            <a:r>
              <a:rPr lang="en-US" sz="4000" b="1" dirty="0">
                <a:effectLst/>
              </a:rPr>
              <a:t>ACHQC Mobile App</a:t>
            </a:r>
          </a:p>
          <a:p>
            <a:pPr marL="742950" indent="-742950" eaLnBrk="1" hangingPunct="1">
              <a:buClr>
                <a:srgbClr val="6281E4"/>
              </a:buClr>
              <a:defRPr/>
            </a:pPr>
            <a:r>
              <a:rPr lang="en-US" sz="4000" b="1" dirty="0">
                <a:effectLst/>
              </a:rPr>
              <a:t>Patient Informational Flyers</a:t>
            </a:r>
          </a:p>
          <a:p>
            <a:pPr marL="742950" indent="-742950" eaLnBrk="1" hangingPunct="1">
              <a:buClr>
                <a:srgbClr val="6281E4"/>
              </a:buClr>
              <a:defRPr/>
            </a:pPr>
            <a:r>
              <a:rPr lang="en-US" sz="4000" b="1" dirty="0">
                <a:effectLst/>
              </a:rPr>
              <a:t>Marketing &amp; Data Entry </a:t>
            </a:r>
          </a:p>
          <a:p>
            <a:pPr eaLnBrk="1" hangingPunct="1">
              <a:buClr>
                <a:srgbClr val="6281E4"/>
              </a:buClr>
              <a:buFont typeface="Wingdings" pitchFamily="2" charset="2"/>
              <a:buChar char="§"/>
              <a:defRPr/>
            </a:pPr>
            <a:endParaRPr lang="en-US" sz="2800" b="1" dirty="0">
              <a:effectLst/>
            </a:endParaRPr>
          </a:p>
          <a:p>
            <a:pPr>
              <a:buClr>
                <a:srgbClr val="6281E4"/>
              </a:buClr>
              <a:defRPr/>
            </a:pPr>
            <a:endParaRPr lang="en-US" sz="2400" b="1" dirty="0">
              <a:effectLst/>
            </a:endParaRPr>
          </a:p>
          <a:p>
            <a:pPr>
              <a:buClr>
                <a:srgbClr val="6281E4"/>
              </a:buClr>
              <a:defRPr/>
            </a:pPr>
            <a:endParaRPr lang="en-US" sz="2400" b="1" dirty="0">
              <a:effectLst/>
            </a:endParaRPr>
          </a:p>
        </p:txBody>
      </p:sp>
      <p:pic>
        <p:nvPicPr>
          <p:cNvPr id="8" name="Picture 6" descr="Oregon Surgical Well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31157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2.wp.com/oregonsurgicalwellness.com/wp-content/uploads/2020/10/achqc.png?fit=266%2C72&amp;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86400"/>
            <a:ext cx="2205566" cy="596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23D55-C817-0569-0B3D-59A57F37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16" y="838200"/>
            <a:ext cx="4380366" cy="5636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44AC0-08F1-0749-1137-EC03CFF911C7}"/>
              </a:ext>
            </a:extLst>
          </p:cNvPr>
          <p:cNvSpPr txBox="1"/>
          <p:nvPr/>
        </p:nvSpPr>
        <p:spPr>
          <a:xfrm>
            <a:off x="1295400" y="76200"/>
            <a:ext cx="61721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Lane County Medical Society Medical Matters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effectLst/>
                <a:latin typeface="+mj-lt"/>
              </a:rPr>
              <a:t> June 2021 &amp; 2022  National Hernia Awareness Month 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18" y="304800"/>
            <a:ext cx="8222482" cy="103758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    National Registry Data Management Team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7E77A-01BB-6909-DD5D-57A36FBB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4" y="4693976"/>
            <a:ext cx="1743445" cy="196138"/>
          </a:xfrm>
          <a:prstGeom prst="rect">
            <a:avLst/>
          </a:prstGeom>
        </p:spPr>
      </p:pic>
      <p:pic>
        <p:nvPicPr>
          <p:cNvPr id="10" name="Picture 2" descr="https://i2.wp.com/oregonsurgicalwellness.com/wp-content/uploads/2020/10/achqc.png?fit=266%2C72&amp;ssl=1">
            <a:extLst>
              <a:ext uri="{FF2B5EF4-FFF2-40B4-BE49-F238E27FC236}">
                <a16:creationId xmlns:a16="http://schemas.microsoft.com/office/drawing/2014/main" id="{8AD2E2AA-B915-AE23-5BB0-6B9E587BF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764" y="4653728"/>
            <a:ext cx="1502852" cy="40678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E7081-AA03-B980-451E-2D1BAF064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241" y="4592621"/>
            <a:ext cx="1359072" cy="594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A473D3-6173-1E8A-B0CE-69DEE0CF5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089997"/>
            <a:ext cx="1307775" cy="454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1B5AA5-9CC0-F27A-198A-25BA85700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995" y="4640246"/>
            <a:ext cx="1844841" cy="383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AED28-2948-D189-B4F2-BAD047545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02" y="1442321"/>
            <a:ext cx="8194596" cy="2996072"/>
          </a:xfrm>
          <a:prstGeom prst="rect">
            <a:avLst/>
          </a:prstGeom>
        </p:spPr>
      </p:pic>
      <p:pic>
        <p:nvPicPr>
          <p:cNvPr id="5" name="Picture 6" descr="Oregon Surgical Wellness">
            <a:extLst>
              <a:ext uri="{FF2B5EF4-FFF2-40B4-BE49-F238E27FC236}">
                <a16:creationId xmlns:a16="http://schemas.microsoft.com/office/drawing/2014/main" id="{16E5D77B-9070-B4A7-9BA9-48F9BCEB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565"/>
            <a:ext cx="819218" cy="5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8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8" name="Picture 6" descr="Oregon Surgical Well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119233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:\Users\Winnie\Desktop\ScreenHunter_166 Oct. 03 22.5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24000"/>
            <a:ext cx="7075549" cy="3657600"/>
          </a:xfrm>
          <a:prstGeom prst="rect">
            <a:avLst/>
          </a:prstGeom>
          <a:noFill/>
        </p:spPr>
      </p:pic>
      <p:pic>
        <p:nvPicPr>
          <p:cNvPr id="17412" name="Picture 4" descr="https://i2.wp.com/oregonsurgicalwellness.com/wp-content/uploads/2020/10/achqc.png?fit=266%2C72&amp;ssl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867400"/>
            <a:ext cx="16891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0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sz="37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ACHQC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38C9F-76C2-6ED4-AE55-F36C712C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11" y="914400"/>
            <a:ext cx="5676777" cy="5493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sz="37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ACHQC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E33A3-70F2-89F4-EFC7-7264656C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525800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sz="37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Abdominal Core Surgery Rehab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15AAD-7FB4-DC90-6109-E657BCB5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6980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3563F-07BC-530B-3B5D-9E92B12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776" y="486740"/>
            <a:ext cx="4930447" cy="5884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304800"/>
            <a:ext cx="8216900" cy="59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4724400" cy="636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50250" cy="59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3673475" cy="151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13595</TotalTime>
  <Words>178</Words>
  <Application>Microsoft Office PowerPoint</Application>
  <PresentationFormat>On-screen Show (4:3)</PresentationFormat>
  <Paragraphs>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Garamond</vt:lpstr>
      <vt:lpstr>Wingdings</vt:lpstr>
      <vt:lpstr>Stream</vt:lpstr>
      <vt:lpstr>    2023 Quality Improvement Summit  Getting the Most Out of the QC in Community &amp; Private Practice: Tips &amp; Tricks on How to Incorporate the QC workflow for Data Entry and How I Market Myself Using the QC  Winnie Henderson MD, PhD, FACS, CGRA ACHQC QI Committee March 4th , 2023   </vt:lpstr>
      <vt:lpstr>PowerPoint Presentation</vt:lpstr>
      <vt:lpstr>ACHQC Website</vt:lpstr>
      <vt:lpstr>ACHQC Website</vt:lpstr>
      <vt:lpstr>Abdominal Core Surgery Rehab</vt:lpstr>
      <vt:lpstr>PowerPoint Presentation</vt:lpstr>
      <vt:lpstr>PowerPoint Presentation</vt:lpstr>
      <vt:lpstr>PowerPoint Presentation</vt:lpstr>
      <vt:lpstr>PowerPoint Presentation</vt:lpstr>
      <vt:lpstr>Abdominal Core Health Mobile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Marketing &amp; Data Entry</vt:lpstr>
      <vt:lpstr>PowerPoint Presentation</vt:lpstr>
      <vt:lpstr>PowerPoint Presentation</vt:lpstr>
      <vt:lpstr>    National Registry Data Management Team</vt:lpstr>
      <vt:lpstr>Thank You</vt:lpstr>
    </vt:vector>
  </TitlesOfParts>
  <Company>UC Davis Department of Plastic Surgery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Presentations</dc:title>
  <dc:creator>Winnie Henderson</dc:creator>
  <cp:lastModifiedBy>Winnie Henderson</cp:lastModifiedBy>
  <cp:revision>618</cp:revision>
  <dcterms:created xsi:type="dcterms:W3CDTF">2006-03-23T04:50:47Z</dcterms:created>
  <dcterms:modified xsi:type="dcterms:W3CDTF">2023-02-28T15:15:25Z</dcterms:modified>
</cp:coreProperties>
</file>