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9"/>
    <p:restoredTop sz="94626"/>
  </p:normalViewPr>
  <p:slideViewPr>
    <p:cSldViewPr snapToGrid="0">
      <p:cViewPr varScale="1">
        <p:scale>
          <a:sx n="85" d="100"/>
          <a:sy n="85" d="100"/>
        </p:scale>
        <p:origin x="208"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advent of robotic hernia repair has enabled many of us to expand our armamentarium to include minimally invasive abdominal wall reconstruction.  Intuitively this should provide significant patient benefits for wound complications and recovery, but data confirming this is lacking.</a:t>
            </a:r>
          </a:p>
        </p:txBody>
      </p:sp>
    </p:spTree>
    <p:extLst>
      <p:ext uri="{BB962C8B-B14F-4D97-AF65-F5344CB8AC3E}">
        <p14:creationId xmlns:p14="http://schemas.microsoft.com/office/powerpoint/2010/main" val="359024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were 5 patients that were converted to open repair after beginning robotically, none of who developed an SSI or required intervention for their SSO.  </a:t>
            </a:r>
          </a:p>
        </p:txBody>
      </p:sp>
    </p:spTree>
    <p:extLst>
      <p:ext uri="{BB962C8B-B14F-4D97-AF65-F5344CB8AC3E}">
        <p14:creationId xmlns:p14="http://schemas.microsoft.com/office/powerpoint/2010/main" val="110134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2 year study and we are still gathering data for complete follow-up. We have also not analyzed PRO or cost data yet.  </a:t>
            </a:r>
          </a:p>
        </p:txBody>
      </p:sp>
    </p:spTree>
    <p:extLst>
      <p:ext uri="{BB962C8B-B14F-4D97-AF65-F5344CB8AC3E}">
        <p14:creationId xmlns:p14="http://schemas.microsoft.com/office/powerpoint/2010/main" val="383055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some important limitations that deserve mention.  First, our sample size was likely an underestimate of the n needed to demonstrate a difference.  This is in part due to the use of the composite outcome, as we did not feel we could reach the number of patients needed based on power analysis for SSI alone.  Also, the composite outcomes on our retrospective review likely had significant selection bias that skewed the power analysis toward a lower sample size.  Second, this was a </a:t>
            </a:r>
            <a:r>
              <a:rPr lang="en-US" dirty="0" err="1"/>
              <a:t>surpisingly</a:t>
            </a:r>
            <a:r>
              <a:rPr lang="en-US" dirty="0"/>
              <a:t> difficult trial to recruit patients into, and interestingly it was NOT because all patients wanted to proceed robotically.  There were many patients who declined randomization in favor of open repair as well for a variety of reasons.  What was intended to take less than 2 years took nearly 4.  Our follow-up has also been a challenge with 39 patients either withdrawing from the study after surgery, never scheduling surgery after randomization, or lost-to-follow-up.  We are still in process of chart review and contacting all patients for follow-up.  Finally, there has been some evolution of robotic technique during the study, as we transitioned from a robotic transabdominal RM repair with TAR to predominantly </a:t>
            </a:r>
            <a:r>
              <a:rPr lang="en-US" dirty="0" err="1"/>
              <a:t>eTEP</a:t>
            </a:r>
            <a:r>
              <a:rPr lang="en-US" dirty="0"/>
              <a:t>.  Unclear if this transition had any effect on the outcomes as yet.  </a:t>
            </a:r>
          </a:p>
        </p:txBody>
      </p:sp>
    </p:spTree>
    <p:extLst>
      <p:ext uri="{BB962C8B-B14F-4D97-AF65-F5344CB8AC3E}">
        <p14:creationId xmlns:p14="http://schemas.microsoft.com/office/powerpoint/2010/main" val="296572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Despite these limitations this is the first RCT comparing open and robotic VHR and as important first step in gathering high-level data on this approach.  As seen with most other published studies, there is a reduced LOS with robotic repair, which is certainly clinically relevant.  While there was a modest reduction in negative outcomes overall with robotic repair, this was not a statistically significant finding.  Further study is certainly warranted to better identify the optimal patient for robotic repair and to demonstrate what clinical benefit may exist for robotic vs open repair.  Incorporation of PRO data, opioid use, and larger sample size will be key steps for future study design.  </a:t>
            </a:r>
          </a:p>
        </p:txBody>
      </p:sp>
    </p:spTree>
    <p:extLst>
      <p:ext uri="{BB962C8B-B14F-4D97-AF65-F5344CB8AC3E}">
        <p14:creationId xmlns:p14="http://schemas.microsoft.com/office/powerpoint/2010/main" val="52140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large study published comparing open and robotic AWR was from the ACHQC, comparing 222 open to 111 robotic repairs using a propensity score match.  There was trend toward lower SSI rates, but a clear benefit in length of stay favoring robotic repair.  </a:t>
            </a:r>
          </a:p>
        </p:txBody>
      </p:sp>
    </p:spTree>
    <p:extLst>
      <p:ext uri="{BB962C8B-B14F-4D97-AF65-F5344CB8AC3E}">
        <p14:creationId xmlns:p14="http://schemas.microsoft.com/office/powerpoint/2010/main" val="51032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recent review indicates a similar benefit for LOS reduction, but again no significant difference in SSI.  There was a difference in SSO, but no difference SSOs requiring intervention.  A lower risk of general complications was seen with robotic TAR in this study.  </a:t>
            </a:r>
          </a:p>
        </p:txBody>
      </p:sp>
    </p:spTree>
    <p:extLst>
      <p:ext uri="{BB962C8B-B14F-4D97-AF65-F5344CB8AC3E}">
        <p14:creationId xmlns:p14="http://schemas.microsoft.com/office/powerpoint/2010/main" val="2114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recent large study comparing open and robotic repair once again demonstrated the benefit of shorter LOS with no other differences in clinical outcomes.  A slight improvement in quality of life was identified after robotic repair.  </a:t>
            </a:r>
          </a:p>
        </p:txBody>
      </p:sp>
    </p:spTree>
    <p:extLst>
      <p:ext uri="{BB962C8B-B14F-4D97-AF65-F5344CB8AC3E}">
        <p14:creationId xmlns:p14="http://schemas.microsoft.com/office/powerpoint/2010/main" val="243881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study is the first RCT comparing open and robotic </a:t>
            </a:r>
            <a:r>
              <a:rPr lang="en-US" dirty="0" err="1"/>
              <a:t>retromuscular</a:t>
            </a:r>
            <a:r>
              <a:rPr lang="en-US" dirty="0"/>
              <a:t> repair.  Since we feel the greatest potential benefit in overall complications is in higher risk patients, we actually designed the trial include more complex patients with larger hernias and comorbidities commonly associated with infection risk.  </a:t>
            </a:r>
          </a:p>
        </p:txBody>
      </p:sp>
    </p:spTree>
    <p:extLst>
      <p:ext uri="{BB962C8B-B14F-4D97-AF65-F5344CB8AC3E}">
        <p14:creationId xmlns:p14="http://schemas.microsoft.com/office/powerpoint/2010/main" val="246147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Due to the overall low incidence of infection and a prohibitive number of patients needed to see a difference in SSI on our initial power analysis, we opted to use a composite outcome using the factors seen here as our primary endpoint.  This may be unfamiliar to many here, but it is a methodology used in several other disciplines.  It’s much like a central line “bundle” – is it the use of CHG, full drape, </a:t>
            </a:r>
            <a:r>
              <a:rPr lang="en-US" dirty="0" err="1"/>
              <a:t>biopatch</a:t>
            </a:r>
            <a:r>
              <a:rPr lang="en-US" dirty="0"/>
              <a:t> that reduces line infections?  The difference can really only be seen when all measures are used.  Here, the technique can result in a variety of potential negative outcomes, thus combining the outcomes may demonstrate a difference in negative outcome that may not be seen with any single outcome measure.</a:t>
            </a:r>
          </a:p>
        </p:txBody>
      </p:sp>
    </p:spTree>
    <p:extLst>
      <p:ext uri="{BB962C8B-B14F-4D97-AF65-F5344CB8AC3E}">
        <p14:creationId xmlns:p14="http://schemas.microsoft.com/office/powerpoint/2010/main" val="156026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initial power analysis based on our institutional retrospective data demonstrated a composite outcome of 52% for open repair vs 24% for robotic, thus needing 46 patients in each arm to show this difference.  Intention to treat analysis was performed, so the 5 patients converted to open repair were included in the robotic arm.</a:t>
            </a:r>
          </a:p>
        </p:txBody>
      </p:sp>
    </p:spTree>
    <p:extLst>
      <p:ext uri="{BB962C8B-B14F-4D97-AF65-F5344CB8AC3E}">
        <p14:creationId xmlns:p14="http://schemas.microsoft.com/office/powerpoint/2010/main" val="80659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was a significant difference between groups was a longer mean operative time with robotic repair, which was expected.  There was also a 1.4cm mean difference in hernia width between the two groups, though the clinical significance of this difference is unclear.</a:t>
            </a:r>
          </a:p>
        </p:txBody>
      </p:sp>
    </p:spTree>
    <p:extLst>
      <p:ext uri="{BB962C8B-B14F-4D97-AF65-F5344CB8AC3E}">
        <p14:creationId xmlns:p14="http://schemas.microsoft.com/office/powerpoint/2010/main" val="406461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primary outcome showed a composite outcome of 13.3% for open repair and 8.7% for robotic, which did not reach statistical significance.  Analysis of individual outcomes also did not demonstrate statistical significance between groups.  As see with other studies, though, we did still see a shorter LOS with robotic repair.</a:t>
            </a:r>
          </a:p>
        </p:txBody>
      </p:sp>
    </p:spTree>
    <p:extLst>
      <p:ext uri="{BB962C8B-B14F-4D97-AF65-F5344CB8AC3E}">
        <p14:creationId xmlns:p14="http://schemas.microsoft.com/office/powerpoint/2010/main" val="387871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2" name="Picture 6" descr="Picture 6"/>
          <p:cNvPicPr>
            <a:picLocks noChangeAspect="1"/>
          </p:cNvPicPr>
          <p:nvPr/>
        </p:nvPicPr>
        <p:blipFill>
          <a:blip r:embed="rId2"/>
          <a:stretch>
            <a:fillRect/>
          </a:stretch>
        </p:blipFill>
        <p:spPr>
          <a:xfrm>
            <a:off x="0" y="0"/>
            <a:ext cx="12188825" cy="6858000"/>
          </a:xfrm>
          <a:prstGeom prst="rect">
            <a:avLst/>
          </a:prstGeom>
          <a:ln w="12700">
            <a:miter lim="400000"/>
          </a:ln>
        </p:spPr>
      </p:pic>
      <p:sp>
        <p:nvSpPr>
          <p:cNvPr id="13" name="Title Text"/>
          <p:cNvSpPr txBox="1">
            <a:spLocks noGrp="1"/>
          </p:cNvSpPr>
          <p:nvPr>
            <p:ph type="title"/>
          </p:nvPr>
        </p:nvSpPr>
        <p:spPr>
          <a:xfrm>
            <a:off x="209227" y="4006998"/>
            <a:ext cx="11817458" cy="906691"/>
          </a:xfrm>
          <a:prstGeom prst="rect">
            <a:avLst/>
          </a:prstGeom>
        </p:spPr>
        <p:txBody>
          <a:bodyPr anchor="t"/>
          <a:lstStyle>
            <a:lvl1pPr algn="ctr">
              <a:defRPr sz="4800"/>
            </a:lvl1pPr>
          </a:lstStyle>
          <a:p>
            <a:r>
              <a:t>Title Text</a:t>
            </a:r>
          </a:p>
        </p:txBody>
      </p:sp>
      <p:sp>
        <p:nvSpPr>
          <p:cNvPr id="14" name="Body Level One…"/>
          <p:cNvSpPr txBox="1">
            <a:spLocks noGrp="1"/>
          </p:cNvSpPr>
          <p:nvPr>
            <p:ph type="body" sz="quarter" idx="1"/>
          </p:nvPr>
        </p:nvSpPr>
        <p:spPr>
          <a:xfrm>
            <a:off x="1522477" y="4928823"/>
            <a:ext cx="9144001" cy="957021"/>
          </a:xfrm>
          <a:prstGeom prst="rect">
            <a:avLst/>
          </a:prstGeom>
        </p:spPr>
        <p:txBody>
          <a:bodyPr/>
          <a:lstStyle>
            <a:lvl1pPr marL="0" indent="0" algn="ctr">
              <a:buSzTx/>
              <a:buFontTx/>
              <a:buNone/>
              <a:defRPr sz="3200"/>
            </a:lvl1pPr>
            <a:lvl2pPr marL="0" indent="457200" algn="ctr">
              <a:buSzTx/>
              <a:buFontTx/>
              <a:buNone/>
              <a:defRPr sz="3200"/>
            </a:lvl2pPr>
            <a:lvl3pPr marL="0" indent="914400" algn="ctr">
              <a:buSzTx/>
              <a:buFontTx/>
              <a:buNone/>
              <a:defRPr sz="3200"/>
            </a:lvl3pPr>
            <a:lvl4pPr marL="0" indent="1371600" algn="ctr">
              <a:buSzTx/>
              <a:buFontTx/>
              <a:buNone/>
              <a:defRPr sz="3200"/>
            </a:lvl4pPr>
            <a:lvl5pPr marL="0" indent="1828800"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32"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42" name="Title Text"/>
          <p:cNvSpPr txBox="1">
            <a:spLocks noGrp="1"/>
          </p:cNvSpPr>
          <p:nvPr>
            <p:ph type="title"/>
          </p:nvPr>
        </p:nvSpPr>
        <p:spPr>
          <a:xfrm>
            <a:off x="683220" y="411619"/>
            <a:ext cx="10515601" cy="1325563"/>
          </a:xfrm>
          <a:prstGeom prst="rect">
            <a:avLst/>
          </a:prstGeom>
        </p:spPr>
        <p:txBody>
          <a:bodyPr/>
          <a:lstStyle>
            <a:lvl1pPr>
              <a:defRPr sz="4400"/>
            </a:lvl1p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lvl2pPr marL="723900" indent="-266700"/>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52" name="Title Text"/>
          <p:cNvSpPr txBox="1">
            <a:spLocks noGrp="1"/>
          </p:cNvSpPr>
          <p:nvPr>
            <p:ph type="title"/>
          </p:nvPr>
        </p:nvSpPr>
        <p:spPr>
          <a:xfrm>
            <a:off x="700305" y="396121"/>
            <a:ext cx="10515601" cy="1325563"/>
          </a:xfrm>
          <a:prstGeom prst="rect">
            <a:avLst/>
          </a:prstGeom>
        </p:spPr>
        <p:txBody>
          <a:bodyPr/>
          <a:lstStyle>
            <a:lvl1pPr>
              <a:defRPr sz="4400"/>
            </a:lvl1p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2"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63" name="Title Text"/>
          <p:cNvSpPr txBox="1">
            <a:spLocks noGrp="1"/>
          </p:cNvSpPr>
          <p:nvPr>
            <p:ph type="title"/>
          </p:nvPr>
        </p:nvSpPr>
        <p:spPr>
          <a:xfrm>
            <a:off x="683220" y="396121"/>
            <a:ext cx="10515601" cy="1325563"/>
          </a:xfrm>
          <a:prstGeom prst="rect">
            <a:avLst/>
          </a:prstGeom>
        </p:spPr>
        <p:txBody>
          <a:bodyPr/>
          <a:lstStyle>
            <a:lvl1pPr>
              <a:defRPr sz="4400"/>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1"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79"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sp>
        <p:nvSpPr>
          <p:cNvPr id="80" name="Title Text"/>
          <p:cNvSpPr txBox="1">
            <a:spLocks noGrp="1"/>
          </p:cNvSpPr>
          <p:nvPr>
            <p:ph type="title"/>
          </p:nvPr>
        </p:nvSpPr>
        <p:spPr>
          <a:xfrm>
            <a:off x="839787" y="433961"/>
            <a:ext cx="8381705" cy="898885"/>
          </a:xfrm>
          <a:prstGeom prst="rect">
            <a:avLst/>
          </a:prstGeom>
        </p:spPr>
        <p:txBody>
          <a:bodyPr anchor="b"/>
          <a:lstStyle>
            <a:lvl1pPr>
              <a:defRPr sz="3200"/>
            </a:lvl1pPr>
          </a:lstStyle>
          <a:p>
            <a:r>
              <a:t>Title Text</a:t>
            </a:r>
          </a:p>
        </p:txBody>
      </p:sp>
      <p:sp>
        <p:nvSpPr>
          <p:cNvPr id="81" name="Body Level One…"/>
          <p:cNvSpPr txBox="1">
            <a:spLocks noGrp="1"/>
          </p:cNvSpPr>
          <p:nvPr>
            <p:ph type="body" sz="half" idx="1"/>
          </p:nvPr>
        </p:nvSpPr>
        <p:spPr>
          <a:xfrm>
            <a:off x="5183187" y="1436867"/>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0" name="Picture 1" descr="Picture 1"/>
          <p:cNvPicPr>
            <a:picLocks noChangeAspect="1"/>
          </p:cNvPicPr>
          <p:nvPr/>
        </p:nvPicPr>
        <p:blipFill>
          <a:blip r:embed="rId2"/>
          <a:stretch>
            <a:fillRect/>
          </a:stretch>
        </p:blipFill>
        <p:spPr>
          <a:xfrm>
            <a:off x="0" y="6477046"/>
            <a:ext cx="12192000" cy="396453"/>
          </a:xfrm>
          <a:prstGeom prst="rect">
            <a:avLst/>
          </a:prstGeom>
          <a:ln w="12700">
            <a:miter lim="400000"/>
          </a:ln>
        </p:spPr>
      </p:pic>
      <p:pic>
        <p:nvPicPr>
          <p:cNvPr id="91" name="Picture 6" descr="Picture 6"/>
          <p:cNvPicPr>
            <a:picLocks noChangeAspect="1"/>
          </p:cNvPicPr>
          <p:nvPr/>
        </p:nvPicPr>
        <p:blipFill>
          <a:blip r:embed="rId3"/>
          <a:stretch>
            <a:fillRect/>
          </a:stretch>
        </p:blipFill>
        <p:spPr>
          <a:xfrm>
            <a:off x="0" y="0"/>
            <a:ext cx="12188825" cy="6858000"/>
          </a:xfrm>
          <a:prstGeom prst="rect">
            <a:avLst/>
          </a:prstGeom>
          <a:ln w="12700">
            <a:miter lim="400000"/>
          </a:ln>
        </p:spPr>
      </p:pic>
      <p:pic>
        <p:nvPicPr>
          <p:cNvPr id="92" name="Picture 1" descr="Picture 1"/>
          <p:cNvPicPr>
            <a:picLocks noChangeAspect="1"/>
          </p:cNvPicPr>
          <p:nvPr/>
        </p:nvPicPr>
        <p:blipFill>
          <a:blip r:embed="rId4"/>
          <a:stretch>
            <a:fillRect/>
          </a:stretch>
        </p:blipFill>
        <p:spPr>
          <a:xfrm>
            <a:off x="4907796" y="3916402"/>
            <a:ext cx="2376407" cy="853961"/>
          </a:xfrm>
          <a:prstGeom prst="rect">
            <a:avLst/>
          </a:prstGeom>
          <a:ln w="12700">
            <a:miter lim="400000"/>
          </a:ln>
        </p:spPr>
      </p:pic>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1"/>
          <a:stretch>
            <a:fillRect/>
          </a:stretch>
        </p:blipFill>
        <p:spPr>
          <a:xfrm>
            <a:off x="0" y="6477046"/>
            <a:ext cx="12192000" cy="396453"/>
          </a:xfrm>
          <a:prstGeom prst="rect">
            <a:avLst/>
          </a:prstGeom>
          <a:ln w="12700">
            <a:miter lim="400000"/>
          </a:ln>
        </p:spPr>
      </p:pic>
      <p:sp>
        <p:nvSpPr>
          <p:cNvPr id="3" name="Title Text"/>
          <p:cNvSpPr txBox="1">
            <a:spLocks noGrp="1"/>
          </p:cNvSpPr>
          <p:nvPr>
            <p:ph type="title"/>
          </p:nvPr>
        </p:nvSpPr>
        <p:spPr>
          <a:xfrm>
            <a:off x="380326" y="420927"/>
            <a:ext cx="11458323" cy="865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501706" y="1739788"/>
            <a:ext cx="11336943" cy="4126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184150"/>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5pPr>
      <a:lvl6pPr marL="0" marR="0" indent="4572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6pPr>
      <a:lvl7pPr marL="0" marR="0" indent="9144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7pPr>
      <a:lvl8pPr marL="0" marR="0" indent="13716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8pPr>
      <a:lvl9pPr marL="0" marR="0" indent="1828800" algn="l"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Verdana"/>
          <a:ea typeface="Verdana"/>
          <a:cs typeface="Verdana"/>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1pPr>
      <a:lvl2pPr marL="6858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2pPr>
      <a:lvl3pPr marL="11430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3pPr>
      <a:lvl4pPr marL="16002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4pPr>
      <a:lvl5pPr marL="20574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3"/>
          <p:cNvSpPr txBox="1"/>
          <p:nvPr/>
        </p:nvSpPr>
        <p:spPr>
          <a:xfrm>
            <a:off x="923543" y="1170432"/>
            <a:ext cx="9406130" cy="473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400" b="1"/>
            </a:pPr>
            <a:r>
              <a:t>Open versus Robotic REtrOmuscular Ventral Hernia Repair:</a:t>
            </a:r>
          </a:p>
          <a:p>
            <a:pPr algn="ctr">
              <a:defRPr sz="4400" b="1"/>
            </a:pPr>
            <a:r>
              <a:t>Preliminary outcomes of ORREO trial</a:t>
            </a:r>
          </a:p>
          <a:p>
            <a:pPr algn="ctr">
              <a:defRPr sz="3600" b="1"/>
            </a:pPr>
            <a:endParaRPr/>
          </a:p>
          <a:p>
            <a:pPr algn="ctr">
              <a:defRPr sz="3600" b="1"/>
            </a:pPr>
            <a:endParaRPr/>
          </a:p>
          <a:p>
            <a:pPr algn="ctr">
              <a:defRPr sz="2400"/>
            </a:pPr>
            <a:r>
              <a:t>Jeremy Warren, MD FACS</a:t>
            </a:r>
          </a:p>
          <a:p>
            <a:pPr algn="ctr">
              <a:defRPr sz="2400"/>
            </a:pPr>
            <a:endParaRPr/>
          </a:p>
          <a:p>
            <a:pPr algn="ctr">
              <a:defRPr sz="2400"/>
            </a:pPr>
            <a:r>
              <a:t>University of South Carolina School of Medicine Greenville</a:t>
            </a:r>
          </a:p>
          <a:p>
            <a:pPr algn="ctr">
              <a:defRPr sz="2400"/>
            </a:pPr>
            <a:r>
              <a:t>Prisma Health Upstate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43"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pic>
        <p:nvPicPr>
          <p:cNvPr id="144" name="Image" descr="Image"/>
          <p:cNvPicPr>
            <a:picLocks noChangeAspect="1"/>
          </p:cNvPicPr>
          <p:nvPr/>
        </p:nvPicPr>
        <p:blipFill>
          <a:blip r:embed="rId3"/>
          <a:stretch>
            <a:fillRect/>
          </a:stretch>
        </p:blipFill>
        <p:spPr>
          <a:xfrm>
            <a:off x="2844175" y="30079"/>
            <a:ext cx="6098129" cy="6462974"/>
          </a:xfrm>
          <a:prstGeom prst="rect">
            <a:avLst/>
          </a:prstGeom>
          <a:ln w="12700">
            <a:miter lim="400000"/>
          </a:ln>
        </p:spPr>
      </p:pic>
      <p:sp>
        <p:nvSpPr>
          <p:cNvPr id="145" name="Arrow"/>
          <p:cNvSpPr/>
          <p:nvPr/>
        </p:nvSpPr>
        <p:spPr>
          <a:xfrm flipH="1">
            <a:off x="8100239" y="5175753"/>
            <a:ext cx="1270001" cy="800581"/>
          </a:xfrm>
          <a:prstGeom prst="rightArrow">
            <a:avLst>
              <a:gd name="adj1" fmla="val 32000"/>
              <a:gd name="adj2" fmla="val 72661"/>
            </a:avLst>
          </a:prstGeom>
          <a:solidFill>
            <a:srgbClr val="FFFFFF"/>
          </a:solidFill>
          <a:ln w="38100">
            <a:solidFill>
              <a:schemeClr val="accent1"/>
            </a:solidFill>
            <a:miter/>
          </a:ln>
        </p:spPr>
        <p:txBody>
          <a:bodyPr lIns="45719" rIns="45719" anchor="ct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3"/>
          <a:srcRect t="71727"/>
          <a:stretch>
            <a:fillRect/>
          </a:stretch>
        </p:blipFill>
        <p:spPr>
          <a:xfrm>
            <a:off x="394346" y="1431860"/>
            <a:ext cx="6459561" cy="1274766"/>
          </a:xfrm>
          <a:prstGeom prst="rect">
            <a:avLst/>
          </a:prstGeom>
          <a:ln w="12700">
            <a:miter lim="400000"/>
          </a:ln>
        </p:spPr>
      </p:pic>
      <p:sp>
        <p:nvSpPr>
          <p:cNvPr id="14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4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a:solidFill>
                  <a:srgbClr val="FFFFFF"/>
                </a:solidFill>
              </a:defRPr>
            </a:lvl1pPr>
          </a:lstStyle>
          <a:p>
            <a:r>
              <a:t>R</a:t>
            </a:r>
          </a:p>
        </p:txBody>
      </p:sp>
      <p:pic>
        <p:nvPicPr>
          <p:cNvPr id="150" name="Image" descr="Image"/>
          <p:cNvPicPr>
            <a:picLocks noChangeAspect="1"/>
          </p:cNvPicPr>
          <p:nvPr/>
        </p:nvPicPr>
        <p:blipFill>
          <a:blip r:embed="rId3"/>
          <a:srcRect b="26759"/>
          <a:stretch>
            <a:fillRect/>
          </a:stretch>
        </p:blipFill>
        <p:spPr>
          <a:xfrm>
            <a:off x="394346" y="3130431"/>
            <a:ext cx="6459561" cy="3302293"/>
          </a:xfrm>
          <a:prstGeom prst="rect">
            <a:avLst/>
          </a:prstGeom>
          <a:ln w="12700">
            <a:miter lim="400000"/>
          </a:ln>
        </p:spPr>
      </p:pic>
      <p:sp>
        <p:nvSpPr>
          <p:cNvPr id="151" name="TextBox 13"/>
          <p:cNvSpPr txBox="1"/>
          <p:nvPr/>
        </p:nvSpPr>
        <p:spPr>
          <a:xfrm>
            <a:off x="7359680" y="3070989"/>
            <a:ext cx="4442359" cy="305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500" b="1"/>
            </a:pPr>
            <a:r>
              <a:t>Shorter LOS</a:t>
            </a:r>
          </a:p>
          <a:p>
            <a:pPr>
              <a:defRPr sz="2500"/>
            </a:pPr>
            <a:endParaRPr/>
          </a:p>
          <a:p>
            <a:pPr>
              <a:defRPr sz="2500"/>
            </a:pPr>
            <a:endParaRPr/>
          </a:p>
          <a:p>
            <a:pPr>
              <a:defRPr sz="2300"/>
            </a:pPr>
            <a:r>
              <a:t>SSIPI - wound opening, perc drain x2 (open); wound opening (robotic)</a:t>
            </a:r>
          </a:p>
          <a:p>
            <a:pPr>
              <a:defRPr sz="2300"/>
            </a:pPr>
            <a:endParaRPr/>
          </a:p>
          <a:p>
            <a:pPr>
              <a:defRPr sz="2300"/>
            </a:pPr>
            <a:r>
              <a:t>All SSOPI were perc drains</a:t>
            </a:r>
          </a:p>
        </p:txBody>
      </p:sp>
      <p:sp>
        <p:nvSpPr>
          <p:cNvPr id="152" name="Rounded Rectangle"/>
          <p:cNvSpPr/>
          <p:nvPr/>
        </p:nvSpPr>
        <p:spPr>
          <a:xfrm>
            <a:off x="3730057" y="2036599"/>
            <a:ext cx="3141745" cy="383753"/>
          </a:xfrm>
          <a:prstGeom prst="roundRect">
            <a:avLst>
              <a:gd name="adj" fmla="val 49641"/>
            </a:avLst>
          </a:prstGeom>
          <a:ln w="12700">
            <a:solidFill>
              <a:srgbClr val="BE1132"/>
            </a:solidFill>
            <a:miter/>
          </a:ln>
        </p:spPr>
        <p:txBody>
          <a:bodyPr lIns="45719" rIns="45719" anchor="ctr"/>
          <a:lstStyle/>
          <a:p>
            <a:endParaRPr/>
          </a:p>
        </p:txBody>
      </p:sp>
      <p:sp>
        <p:nvSpPr>
          <p:cNvPr id="153" name="Rounded Rectangle"/>
          <p:cNvSpPr/>
          <p:nvPr/>
        </p:nvSpPr>
        <p:spPr>
          <a:xfrm>
            <a:off x="3730057" y="3635164"/>
            <a:ext cx="3141745" cy="383753"/>
          </a:xfrm>
          <a:prstGeom prst="roundRect">
            <a:avLst>
              <a:gd name="adj" fmla="val 49641"/>
            </a:avLst>
          </a:prstGeom>
          <a:ln w="12700">
            <a:solidFill>
              <a:srgbClr val="BE1132"/>
            </a:solidFill>
            <a:miter/>
          </a:ln>
        </p:spPr>
        <p:txBody>
          <a:bodyPr lIns="45719" rIns="45719" anchor="ctr"/>
          <a:lstStyle/>
          <a:p>
            <a:endParaRPr/>
          </a:p>
        </p:txBody>
      </p:sp>
      <p:sp>
        <p:nvSpPr>
          <p:cNvPr id="154" name="TextBox 13"/>
          <p:cNvSpPr txBox="1"/>
          <p:nvPr/>
        </p:nvSpPr>
        <p:spPr>
          <a:xfrm>
            <a:off x="7359680" y="1604421"/>
            <a:ext cx="4442359"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b="1"/>
            </a:lvl1pPr>
          </a:lstStyle>
          <a:p>
            <a:r>
              <a:t>No difference in primary outcome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Results</a:t>
            </a:r>
          </a:p>
        </p:txBody>
      </p:sp>
      <p:sp>
        <p:nvSpPr>
          <p:cNvPr id="157"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58" name="TextBox 13"/>
          <p:cNvSpPr txBox="1"/>
          <p:nvPr/>
        </p:nvSpPr>
        <p:spPr>
          <a:xfrm>
            <a:off x="1031342" y="2145029"/>
            <a:ext cx="10515546" cy="256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pPr>
            <a:r>
              <a:t>5 patients required conversion to open</a:t>
            </a:r>
          </a:p>
          <a:p>
            <a:pPr lvl="1">
              <a:defRPr sz="3200"/>
            </a:pPr>
            <a:endParaRPr/>
          </a:p>
          <a:p>
            <a:pPr lvl="2">
              <a:defRPr sz="3200"/>
            </a:pPr>
            <a:r>
              <a:t>0 SSI</a:t>
            </a:r>
          </a:p>
          <a:p>
            <a:pPr lvl="2">
              <a:defRPr sz="3200"/>
            </a:pPr>
            <a:r>
              <a:t>3 SSO (2 seroma, 1 cellulitis)</a:t>
            </a:r>
          </a:p>
          <a:p>
            <a:pPr lvl="2">
              <a:defRPr sz="3200"/>
            </a:pPr>
            <a:r>
              <a:t>0 SSOPI</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
          <p:cNvSpPr txBox="1"/>
          <p:nvPr/>
        </p:nvSpPr>
        <p:spPr>
          <a:xfrm>
            <a:off x="362710" y="463295"/>
            <a:ext cx="4530268"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Pending results</a:t>
            </a:r>
          </a:p>
        </p:txBody>
      </p:sp>
      <p:sp>
        <p:nvSpPr>
          <p:cNvPr id="161"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a:solidFill>
                  <a:srgbClr val="FFFFFF"/>
                </a:solidFill>
              </a:defRPr>
            </a:lvl1pPr>
          </a:lstStyle>
          <a:p>
            <a:r>
              <a:t>R</a:t>
            </a:r>
          </a:p>
        </p:txBody>
      </p:sp>
      <p:sp>
        <p:nvSpPr>
          <p:cNvPr id="162" name="TextBox 13"/>
          <p:cNvSpPr txBox="1"/>
          <p:nvPr/>
        </p:nvSpPr>
        <p:spPr>
          <a:xfrm>
            <a:off x="838227" y="1711886"/>
            <a:ext cx="10515546" cy="207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pPr>
            <a:r>
              <a:t>PROs</a:t>
            </a:r>
          </a:p>
          <a:p>
            <a:pPr lvl="1">
              <a:defRPr sz="3200"/>
            </a:pPr>
            <a:endParaRPr/>
          </a:p>
          <a:p>
            <a:pPr lvl="1">
              <a:defRPr sz="3200"/>
            </a:pPr>
            <a:r>
              <a:t>Recurrence at 2 years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Limitations</a:t>
            </a:r>
          </a:p>
        </p:txBody>
      </p:sp>
      <p:sp>
        <p:nvSpPr>
          <p:cNvPr id="16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70" name="TextBox 13"/>
          <p:cNvSpPr txBox="1"/>
          <p:nvPr/>
        </p:nvSpPr>
        <p:spPr>
          <a:xfrm>
            <a:off x="838227" y="1552471"/>
            <a:ext cx="10515546" cy="4031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endParaRPr dirty="0"/>
          </a:p>
          <a:p>
            <a:pPr>
              <a:defRPr sz="3200"/>
            </a:pPr>
            <a:r>
              <a:rPr dirty="0"/>
              <a:t>Small sample size</a:t>
            </a:r>
          </a:p>
          <a:p>
            <a:pPr>
              <a:defRPr sz="3200"/>
            </a:pPr>
            <a:endParaRPr dirty="0"/>
          </a:p>
          <a:p>
            <a:pPr>
              <a:defRPr sz="3200"/>
            </a:pPr>
            <a:r>
              <a:rPr dirty="0"/>
              <a:t>Recruitment and randomization</a:t>
            </a:r>
          </a:p>
          <a:p>
            <a:pPr>
              <a:defRPr sz="3200"/>
            </a:pPr>
            <a:endParaRPr dirty="0"/>
          </a:p>
          <a:p>
            <a:pPr>
              <a:defRPr sz="3200"/>
            </a:pPr>
            <a:r>
              <a:rPr dirty="0"/>
              <a:t>Follow-up</a:t>
            </a:r>
          </a:p>
          <a:p>
            <a:pPr>
              <a:defRPr sz="3200"/>
            </a:pPr>
            <a:endParaRPr dirty="0"/>
          </a:p>
          <a:p>
            <a:pPr>
              <a:defRPr sz="3200"/>
            </a:pPr>
            <a:r>
              <a:rPr dirty="0"/>
              <a:t>Evolution of technique (</a:t>
            </a:r>
            <a:r>
              <a:rPr dirty="0" err="1"/>
              <a:t>eTEP</a:t>
            </a:r>
            <a:r>
              <a:rPr dirty="0"/>
              <a:t>, fixation), ERAS (TAP blocks)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Summary</a:t>
            </a:r>
          </a:p>
        </p:txBody>
      </p:sp>
      <p:sp>
        <p:nvSpPr>
          <p:cNvPr id="165"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66" name="TextBox 13"/>
          <p:cNvSpPr txBox="1"/>
          <p:nvPr/>
        </p:nvSpPr>
        <p:spPr>
          <a:xfrm>
            <a:off x="838227" y="1711886"/>
            <a:ext cx="10515546" cy="355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First RCT comparing open v robotic VHR.</a:t>
            </a:r>
          </a:p>
          <a:p>
            <a:pPr>
              <a:defRPr sz="3200"/>
            </a:pPr>
            <a:endParaRPr/>
          </a:p>
          <a:p>
            <a:pPr>
              <a:defRPr sz="3200"/>
            </a:pPr>
            <a:r>
              <a:t>Robotic repair appears to shorten LOS compared to open, as seen with other studies.</a:t>
            </a:r>
          </a:p>
          <a:p>
            <a:pPr>
              <a:defRPr sz="3200"/>
            </a:pPr>
            <a:endParaRPr/>
          </a:p>
          <a:p>
            <a:pPr>
              <a:defRPr sz="3200"/>
            </a:pPr>
            <a:r>
              <a:t>Future study with larger sample size needed to determine other differences.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Disclosure</a:t>
            </a:r>
          </a:p>
        </p:txBody>
      </p:sp>
      <p:sp>
        <p:nvSpPr>
          <p:cNvPr id="105"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06" name="TextBox 13"/>
          <p:cNvSpPr txBox="1"/>
          <p:nvPr/>
        </p:nvSpPr>
        <p:spPr>
          <a:xfrm>
            <a:off x="907807" y="1613718"/>
            <a:ext cx="10515547" cy="157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rPr dirty="0"/>
              <a:t>Intuitive</a:t>
            </a:r>
            <a:r>
              <a:rPr lang="en-US" dirty="0"/>
              <a:t> (JAW, AMC)</a:t>
            </a:r>
            <a:endParaRPr dirty="0"/>
          </a:p>
          <a:p>
            <a:pPr>
              <a:defRPr sz="3200"/>
            </a:pPr>
            <a:endParaRPr dirty="0"/>
          </a:p>
          <a:p>
            <a:pPr>
              <a:defRPr sz="3200"/>
            </a:pPr>
            <a:r>
              <a:rPr dirty="0"/>
              <a:t>Study funded with SAGES grant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0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10" name="TextBox 13"/>
          <p:cNvSpPr txBox="1"/>
          <p:nvPr/>
        </p:nvSpPr>
        <p:spPr>
          <a:xfrm>
            <a:off x="907807" y="1613718"/>
            <a:ext cx="10515547" cy="207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Does minimally invasive abdominal wall reconstruction improve clinical outcomes?</a:t>
            </a:r>
          </a:p>
          <a:p>
            <a:pPr>
              <a:defRPr sz="3200"/>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13"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pic>
        <p:nvPicPr>
          <p:cNvPr id="114" name="Image" descr="Image"/>
          <p:cNvPicPr>
            <a:picLocks noChangeAspect="1"/>
          </p:cNvPicPr>
          <p:nvPr/>
        </p:nvPicPr>
        <p:blipFill>
          <a:blip r:embed="rId3"/>
          <a:stretch>
            <a:fillRect/>
          </a:stretch>
        </p:blipFill>
        <p:spPr>
          <a:xfrm>
            <a:off x="1115959" y="1629576"/>
            <a:ext cx="9960082" cy="1286637"/>
          </a:xfrm>
          <a:prstGeom prst="rect">
            <a:avLst/>
          </a:prstGeom>
          <a:ln w="12700">
            <a:miter lim="400000"/>
          </a:ln>
        </p:spPr>
      </p:pic>
      <p:sp>
        <p:nvSpPr>
          <p:cNvPr id="115" name="Carbonell AM, Ann Surg 2018"/>
          <p:cNvSpPr txBox="1"/>
          <p:nvPr/>
        </p:nvSpPr>
        <p:spPr>
          <a:xfrm>
            <a:off x="4680310" y="6026448"/>
            <a:ext cx="283138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Carbonell AM, Ann Surg 2018</a:t>
            </a:r>
          </a:p>
        </p:txBody>
      </p:sp>
      <p:sp>
        <p:nvSpPr>
          <p:cNvPr id="116" name="TextBox 13"/>
          <p:cNvSpPr txBox="1"/>
          <p:nvPr/>
        </p:nvSpPr>
        <p:spPr>
          <a:xfrm>
            <a:off x="838227" y="3187365"/>
            <a:ext cx="10515546" cy="157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222 open vs 111 roboticRM</a:t>
            </a:r>
          </a:p>
          <a:p>
            <a:pPr lvl="2">
              <a:defRPr sz="3200"/>
            </a:pPr>
            <a:r>
              <a:t>4 vs 2% SSI (p=0.05)</a:t>
            </a:r>
          </a:p>
          <a:p>
            <a:pPr lvl="2">
              <a:defRPr sz="3200"/>
            </a:pPr>
            <a:r>
              <a:t>LOS 3 vs 2 days (p&lt;0.001)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1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20" name="Bracale U, Hernia 2021"/>
          <p:cNvSpPr txBox="1"/>
          <p:nvPr/>
        </p:nvSpPr>
        <p:spPr>
          <a:xfrm>
            <a:off x="4805521" y="6026448"/>
            <a:ext cx="222047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Bracale U, Hernia 2021</a:t>
            </a:r>
          </a:p>
        </p:txBody>
      </p:sp>
      <p:pic>
        <p:nvPicPr>
          <p:cNvPr id="121" name="Image" descr="Image"/>
          <p:cNvPicPr>
            <a:picLocks noChangeAspect="1"/>
          </p:cNvPicPr>
          <p:nvPr/>
        </p:nvPicPr>
        <p:blipFill>
          <a:blip r:embed="rId3"/>
          <a:stretch>
            <a:fillRect/>
          </a:stretch>
        </p:blipFill>
        <p:spPr>
          <a:xfrm>
            <a:off x="972719" y="1510923"/>
            <a:ext cx="9886081" cy="1342555"/>
          </a:xfrm>
          <a:prstGeom prst="rect">
            <a:avLst/>
          </a:prstGeom>
          <a:ln w="12700">
            <a:miter lim="400000"/>
          </a:ln>
        </p:spPr>
      </p:pic>
      <p:sp>
        <p:nvSpPr>
          <p:cNvPr id="122" name="TextBox 13"/>
          <p:cNvSpPr txBox="1"/>
          <p:nvPr/>
        </p:nvSpPr>
        <p:spPr>
          <a:xfrm>
            <a:off x="838227" y="3187365"/>
            <a:ext cx="10515546" cy="306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237 rTAR vs 594 oTAR from 6 studies</a:t>
            </a:r>
          </a:p>
          <a:p>
            <a:pPr lvl="1">
              <a:defRPr sz="3200"/>
            </a:pPr>
            <a:r>
              <a:t>No difference in SSI (3.6 vs 5.2%; p=0.44)</a:t>
            </a:r>
          </a:p>
          <a:p>
            <a:pPr lvl="1">
              <a:defRPr sz="3200"/>
            </a:pPr>
            <a:r>
              <a:t>Lower SSO for rTAR (5.3 vs 11.5%; p=0.02).  No diff in SSOPI</a:t>
            </a:r>
          </a:p>
          <a:p>
            <a:pPr lvl="1">
              <a:defRPr sz="3200"/>
            </a:pPr>
            <a:r>
              <a:t>Lower systemic complications rTAR (6.3 vs 26.5%; p&lt;0.001)</a:t>
            </a:r>
          </a:p>
          <a:p>
            <a:pPr lvl="1">
              <a:defRPr sz="3200"/>
            </a:pPr>
            <a:r>
              <a:t>Shorter LOS with rTAR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Background</a:t>
            </a:r>
          </a:p>
        </p:txBody>
      </p:sp>
      <p:sp>
        <p:nvSpPr>
          <p:cNvPr id="125"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26" name="Collins CE, Ann Surg 2021"/>
          <p:cNvSpPr txBox="1"/>
          <p:nvPr/>
        </p:nvSpPr>
        <p:spPr>
          <a:xfrm>
            <a:off x="4805521" y="6026448"/>
            <a:ext cx="245599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Collins CE, Ann Surg 2021</a:t>
            </a:r>
          </a:p>
        </p:txBody>
      </p:sp>
      <p:pic>
        <p:nvPicPr>
          <p:cNvPr id="127" name="Image" descr="Image"/>
          <p:cNvPicPr>
            <a:picLocks noChangeAspect="1"/>
          </p:cNvPicPr>
          <p:nvPr/>
        </p:nvPicPr>
        <p:blipFill>
          <a:blip r:embed="rId3"/>
          <a:stretch>
            <a:fillRect/>
          </a:stretch>
        </p:blipFill>
        <p:spPr>
          <a:xfrm>
            <a:off x="1709169" y="1461512"/>
            <a:ext cx="8648701" cy="977901"/>
          </a:xfrm>
          <a:prstGeom prst="rect">
            <a:avLst/>
          </a:prstGeom>
          <a:ln w="12700">
            <a:miter lim="400000"/>
          </a:ln>
        </p:spPr>
      </p:pic>
      <p:sp>
        <p:nvSpPr>
          <p:cNvPr id="128" name="TextBox 13"/>
          <p:cNvSpPr txBox="1"/>
          <p:nvPr/>
        </p:nvSpPr>
        <p:spPr>
          <a:xfrm>
            <a:off x="838227" y="2883451"/>
            <a:ext cx="10515546" cy="256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pPr>
            <a:r>
              <a:t>350 robotic matched to 759 open; all patients &gt;65y/o</a:t>
            </a:r>
          </a:p>
          <a:p>
            <a:pPr lvl="2">
              <a:defRPr sz="3200"/>
            </a:pPr>
            <a:r>
              <a:t>LOS:  1 vs 4 days (p&lt;0.001)</a:t>
            </a:r>
          </a:p>
          <a:p>
            <a:pPr lvl="2">
              <a:defRPr sz="3200"/>
            </a:pPr>
            <a:r>
              <a:t>No difference in complications</a:t>
            </a:r>
          </a:p>
          <a:p>
            <a:pPr lvl="2">
              <a:defRPr sz="3200"/>
            </a:pPr>
            <a:r>
              <a:t>Slight improvement in QOL at 1 year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Methods</a:t>
            </a:r>
          </a:p>
        </p:txBody>
      </p:sp>
      <p:sp>
        <p:nvSpPr>
          <p:cNvPr id="131"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32" name="TextBox 13"/>
          <p:cNvSpPr txBox="1"/>
          <p:nvPr/>
        </p:nvSpPr>
        <p:spPr>
          <a:xfrm>
            <a:off x="838227" y="1711886"/>
            <a:ext cx="10515546" cy="355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pPr>
            <a:r>
              <a:t>Prospective RCT</a:t>
            </a:r>
          </a:p>
          <a:p>
            <a:pPr lvl="2">
              <a:defRPr sz="3200"/>
            </a:pPr>
            <a:r>
              <a:t>Inclusion:  </a:t>
            </a:r>
          </a:p>
          <a:p>
            <a:pPr lvl="3">
              <a:defRPr sz="3200"/>
            </a:pPr>
            <a:r>
              <a:t>Hernia 7-15cm</a:t>
            </a:r>
          </a:p>
          <a:p>
            <a:pPr lvl="3">
              <a:defRPr sz="3200"/>
            </a:pPr>
            <a:r>
              <a:t>At least one:  DM, COPD, BMI &gt;30, current smoker</a:t>
            </a:r>
          </a:p>
          <a:p>
            <a:pPr lvl="2">
              <a:defRPr sz="3200"/>
            </a:pPr>
            <a:r>
              <a:t>Exclusion:</a:t>
            </a:r>
          </a:p>
          <a:p>
            <a:pPr lvl="3">
              <a:defRPr sz="3200"/>
            </a:pPr>
            <a:r>
              <a:t>Presence of stoma</a:t>
            </a:r>
          </a:p>
          <a:p>
            <a:pPr lvl="3">
              <a:defRPr sz="3200"/>
            </a:pPr>
            <a:r>
              <a:t>Wound class 3 or 4</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Methods</a:t>
            </a:r>
          </a:p>
        </p:txBody>
      </p:sp>
      <p:sp>
        <p:nvSpPr>
          <p:cNvPr id="135"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36" name="TextBox 13"/>
          <p:cNvSpPr txBox="1"/>
          <p:nvPr/>
        </p:nvSpPr>
        <p:spPr>
          <a:xfrm>
            <a:off x="838227" y="1711886"/>
            <a:ext cx="10515546" cy="355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pPr>
            <a:r>
              <a:t>Primary endpoint:  </a:t>
            </a:r>
          </a:p>
          <a:p>
            <a:pPr lvl="2">
              <a:defRPr sz="3200"/>
            </a:pPr>
            <a:r>
              <a:t>Composite outcome</a:t>
            </a:r>
          </a:p>
          <a:p>
            <a:pPr lvl="3">
              <a:defRPr sz="3200"/>
            </a:pPr>
            <a:r>
              <a:t>SSO (excluding simple seroma)</a:t>
            </a:r>
          </a:p>
          <a:p>
            <a:pPr lvl="3">
              <a:defRPr sz="3200"/>
            </a:pPr>
            <a:r>
              <a:t>SSOPI</a:t>
            </a:r>
          </a:p>
          <a:p>
            <a:pPr lvl="3">
              <a:defRPr sz="3200"/>
            </a:pPr>
            <a:r>
              <a:t>SSI</a:t>
            </a:r>
          </a:p>
          <a:p>
            <a:pPr lvl="3">
              <a:defRPr sz="3200"/>
            </a:pPr>
            <a:r>
              <a:t>Readmission </a:t>
            </a:r>
          </a:p>
          <a:p>
            <a:pPr lvl="3">
              <a:defRPr sz="3200"/>
            </a:pPr>
            <a:r>
              <a:t>Recurrence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Box 1"/>
          <p:cNvSpPr txBox="1"/>
          <p:nvPr/>
        </p:nvSpPr>
        <p:spPr>
          <a:xfrm>
            <a:off x="362710" y="463295"/>
            <a:ext cx="2841207"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vl1pPr>
          </a:lstStyle>
          <a:p>
            <a:r>
              <a:t>Methods</a:t>
            </a:r>
          </a:p>
        </p:txBody>
      </p:sp>
      <p:sp>
        <p:nvSpPr>
          <p:cNvPr id="139" name="Rectangle 4"/>
          <p:cNvSpPr/>
          <p:nvPr/>
        </p:nvSpPr>
        <p:spPr>
          <a:xfrm>
            <a:off x="316991" y="1037819"/>
            <a:ext cx="5181601" cy="133363"/>
          </a:xfrm>
          <a:prstGeom prst="rect">
            <a:avLst/>
          </a:prstGeom>
          <a:gradFill>
            <a:gsLst>
              <a:gs pos="0">
                <a:srgbClr val="FDDA05"/>
              </a:gs>
              <a:gs pos="29000">
                <a:srgbClr val="EE3F51"/>
              </a:gs>
              <a:gs pos="69000">
                <a:srgbClr val="CC2169"/>
              </a:gs>
              <a:gs pos="100000">
                <a:srgbClr val="92246B"/>
              </a:gs>
            </a:gsLst>
          </a:gradFill>
          <a:ln w="12700">
            <a:miter lim="400000"/>
          </a:ln>
        </p:spPr>
        <p:txBody>
          <a:bodyPr lIns="45719" rIns="45719" anchor="ctr"/>
          <a:lstStyle/>
          <a:p>
            <a:pPr algn="ctr">
              <a:defRPr>
                <a:solidFill>
                  <a:srgbClr val="FFFFFF"/>
                </a:solidFill>
              </a:defRPr>
            </a:pPr>
            <a:endParaRPr/>
          </a:p>
        </p:txBody>
      </p:sp>
      <p:sp>
        <p:nvSpPr>
          <p:cNvPr id="140" name="TextBox 13"/>
          <p:cNvSpPr txBox="1"/>
          <p:nvPr/>
        </p:nvSpPr>
        <p:spPr>
          <a:xfrm>
            <a:off x="838227" y="1711886"/>
            <a:ext cx="10515546" cy="405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3200"/>
            </a:pPr>
            <a:r>
              <a:t>Power analysis:  </a:t>
            </a:r>
          </a:p>
          <a:p>
            <a:pPr lvl="2">
              <a:defRPr sz="3200"/>
            </a:pPr>
            <a:r>
              <a:t>Based on retrospective review of open / robotic cases</a:t>
            </a:r>
          </a:p>
          <a:p>
            <a:pPr lvl="2">
              <a:defRPr sz="3200"/>
            </a:pPr>
            <a:r>
              <a:t>Composite outcome:  Open - 52.2%, Robotic - 24.1%</a:t>
            </a:r>
          </a:p>
          <a:p>
            <a:pPr lvl="2">
              <a:defRPr sz="3200"/>
            </a:pPr>
            <a:r>
              <a:t>Calculated 46pts in each arm to detect difference</a:t>
            </a:r>
          </a:p>
          <a:p>
            <a:pPr lvl="2">
              <a:defRPr sz="3200"/>
            </a:pPr>
            <a:r>
              <a:t>Enrolled 100 total (50 each arm)</a:t>
            </a:r>
          </a:p>
          <a:p>
            <a:pPr lvl="2">
              <a:defRPr sz="3200"/>
            </a:pPr>
            <a:endParaRPr/>
          </a:p>
          <a:p>
            <a:pPr lvl="1">
              <a:defRPr sz="3200"/>
            </a:pPr>
            <a:r>
              <a:t>Intention to treat analysis:  5 patients converted to open included in robotic arm</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1336</Words>
  <Application>Microsoft Macintosh PowerPoint</Application>
  <PresentationFormat>Widescreen</PresentationFormat>
  <Paragraphs>105</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Jeremy Warren</cp:lastModifiedBy>
  <cp:revision>3</cp:revision>
  <dcterms:modified xsi:type="dcterms:W3CDTF">2022-09-14T20:09:11Z</dcterms:modified>
</cp:coreProperties>
</file>