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928"/>
  </p:normalViewPr>
  <p:slideViewPr>
    <p:cSldViewPr snapToGrid="0">
      <p:cViewPr varScale="1">
        <p:scale>
          <a:sx n="97" d="100"/>
          <a:sy n="97" d="100"/>
        </p:scale>
        <p:origin x="11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Wound complications continue to afflict a high percentage of patients after open ventral hernia repair and AWR.  One fairly simple intervention is the used of antimicrobial irrigation at the time of repair.  However there is very little hernia specific data and limited data overall to guide the choice of antibiotic or the optimal technique for delivery.  </a:t>
            </a:r>
          </a:p>
        </p:txBody>
      </p:sp>
    </p:spTree>
    <p:extLst>
      <p:ext uri="{BB962C8B-B14F-4D97-AF65-F5344CB8AC3E}">
        <p14:creationId xmlns:p14="http://schemas.microsoft.com/office/powerpoint/2010/main" val="73694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Repair technique was also similar between groups, with 85 and 83% requiring TAR in the saline and antibiotic groups.  About 80% of cases in this study were clean. </a:t>
            </a:r>
          </a:p>
        </p:txBody>
      </p:sp>
    </p:spTree>
    <p:extLst>
      <p:ext uri="{BB962C8B-B14F-4D97-AF65-F5344CB8AC3E}">
        <p14:creationId xmlns:p14="http://schemas.microsoft.com/office/powerpoint/2010/main" val="8440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was no difference seen in SSI or SSIPI with the use of antibiotic irrigation in this study</a:t>
            </a:r>
          </a:p>
        </p:txBody>
      </p:sp>
    </p:spTree>
    <p:extLst>
      <p:ext uri="{BB962C8B-B14F-4D97-AF65-F5344CB8AC3E}">
        <p14:creationId xmlns:p14="http://schemas.microsoft.com/office/powerpoint/2010/main" val="392768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Similarly, no difference was seen with SSO or SSOPI, readmission, or reoperation.  </a:t>
            </a:r>
          </a:p>
        </p:txBody>
      </p:sp>
    </p:spTree>
    <p:extLst>
      <p:ext uri="{BB962C8B-B14F-4D97-AF65-F5344CB8AC3E}">
        <p14:creationId xmlns:p14="http://schemas.microsoft.com/office/powerpoint/2010/main" val="127885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based on this trial, antibiotic irrigation at the time of mesh placement during open RM VHR appears to have no impact on incidence of SSI.  However, it is important to note that about 80% of these patients were clean.  Our power analysis was based on a sample with only 60% of patients having a clean repair, a group with a much lower overall SSI rate (10%) vs clean contaminated (17%) and contaminated (40%) cases.  This difference likely skews our results, as our infection rate for RINSE was 9%, almost identical to that seen in our retrospective analysis.  </a:t>
            </a:r>
          </a:p>
        </p:txBody>
      </p:sp>
    </p:spTree>
    <p:extLst>
      <p:ext uri="{BB962C8B-B14F-4D97-AF65-F5344CB8AC3E}">
        <p14:creationId xmlns:p14="http://schemas.microsoft.com/office/powerpoint/2010/main" val="330403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only 27 patients in the control group and 21 in the antibiotic group were non-clean cases.  8 of the 21 infections occurred in these 48 patients (16.7%), while SSI in clean cases was just 6.4% (13 / 202).  So, while we were not powered appropriately to say that this is a significant difference, it does point to the possible benefit in these higher risk patients and serve as a basis for future study. </a:t>
            </a:r>
          </a:p>
        </p:txBody>
      </p:sp>
    </p:spTree>
    <p:extLst>
      <p:ext uri="{BB962C8B-B14F-4D97-AF65-F5344CB8AC3E}">
        <p14:creationId xmlns:p14="http://schemas.microsoft.com/office/powerpoint/2010/main" val="344060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study evaluated the impact of antibiotic pulse lavage during contaminated RM VHR, demonstrating a reduction in positive culture after lavage.  Of patients who remained positive after lavage, 2 of the 4 (50%) developed an SSI vs only 27.8% of the patients who converted to negative culture after initial positive culture.  It is difficult to draw conclusions from this due to the very small number of patients with positive cultures (22 out of 56) and SSI (11 out of 56).  </a:t>
            </a:r>
          </a:p>
        </p:txBody>
      </p:sp>
    </p:spTree>
    <p:extLst>
      <p:ext uri="{BB962C8B-B14F-4D97-AF65-F5344CB8AC3E}">
        <p14:creationId xmlns:p14="http://schemas.microsoft.com/office/powerpoint/2010/main" val="289787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RCT from the colorectal literature showed more significant results and the basis for our use of antibiotic irrigation during VHR.  In this study, 103 patients were randomized to saline vs antibiotic irrigation of the peritoneal cavity using a Gentamycin-Clindamycin solution.  This intervention saw a significant reduction in SSI from 14 to 4%.  </a:t>
            </a:r>
          </a:p>
        </p:txBody>
      </p:sp>
    </p:spTree>
    <p:extLst>
      <p:ext uri="{BB962C8B-B14F-4D97-AF65-F5344CB8AC3E}">
        <p14:creationId xmlns:p14="http://schemas.microsoft.com/office/powerpoint/2010/main" val="8561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retrospectively analyzed our use of antibiotic irrigation for VHR.  We initially looked at 852 open repairs, comparing those who received no or saline only irrigation, gentamycin irrigation alone, or the gent-</a:t>
            </a:r>
            <a:r>
              <a:rPr lang="en-US" dirty="0" err="1"/>
              <a:t>clinda</a:t>
            </a:r>
            <a:r>
              <a:rPr lang="en-US" dirty="0"/>
              <a:t> irrigation.  As this was a retrospective study, there were some important differences between these groups, though most would actual predict HIGHER SSI, such as large hernia width and greater percentage of more complex repair (TAR).  </a:t>
            </a:r>
          </a:p>
        </p:txBody>
      </p:sp>
    </p:spTree>
    <p:extLst>
      <p:ext uri="{BB962C8B-B14F-4D97-AF65-F5344CB8AC3E}">
        <p14:creationId xmlns:p14="http://schemas.microsoft.com/office/powerpoint/2010/main" val="148695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found that the combination of clindamycin and gentamycin significantly reduced the risk of SSI, decreasing the overall rate from 16.5% for no irrigation and 15% with gentamycin alone to just 5.4% with combination solution.  </a:t>
            </a:r>
          </a:p>
        </p:txBody>
      </p:sp>
    </p:spTree>
    <p:extLst>
      <p:ext uri="{BB962C8B-B14F-4D97-AF65-F5344CB8AC3E}">
        <p14:creationId xmlns:p14="http://schemas.microsoft.com/office/powerpoint/2010/main" val="9527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designing this trial, we performed a subgroup analysis of only patients undergoing open RM hernia repair.  Our initial retrospective study included many preperitoneal hernia repairs and a handful of other techniques.  Using this criteria and comparing only </a:t>
            </a:r>
            <a:r>
              <a:rPr lang="en-US" dirty="0" err="1"/>
              <a:t>gent+clinda</a:t>
            </a:r>
            <a:r>
              <a:rPr lang="en-US" dirty="0"/>
              <a:t> vs saline, we found the differences in SSI as seen above, which was the basis for our power analysis for this study.  </a:t>
            </a:r>
          </a:p>
        </p:txBody>
      </p:sp>
    </p:spTree>
    <p:extLst>
      <p:ext uri="{BB962C8B-B14F-4D97-AF65-F5344CB8AC3E}">
        <p14:creationId xmlns:p14="http://schemas.microsoft.com/office/powerpoint/2010/main" val="200783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determined that 210 patients, 105 in each arm, would detect the differences seen in the prior slide.  We included any patients undergoing elective, open RM hernia repair with or without TAR using a polypropylene mesh.  We excluded dirty / infected wounds or patients repaired with non-RM approach.  Patients were randomized at the time of mesh placement in the operating room after confirming their wound status and that the operation was able to proceed with </a:t>
            </a:r>
            <a:r>
              <a:rPr lang="en-US" dirty="0" err="1"/>
              <a:t>retromuscular</a:t>
            </a:r>
            <a:r>
              <a:rPr lang="en-US" dirty="0"/>
              <a:t> repair and polypropylene mesh.  Once the mesh was placed, solution was instilled in the </a:t>
            </a:r>
            <a:r>
              <a:rPr lang="en-US" dirty="0" err="1"/>
              <a:t>retromuscular</a:t>
            </a:r>
            <a:r>
              <a:rPr lang="en-US" dirty="0"/>
              <a:t> space to completely cover the mesh, letting this dwell for 3 minutes before evacuating.  Use of drains was at the discretion of the surgeon.</a:t>
            </a:r>
          </a:p>
          <a:p>
            <a:endParaRPr lang="en-US" dirty="0"/>
          </a:p>
          <a:p>
            <a:r>
              <a:rPr lang="en-US" dirty="0"/>
              <a:t>Participating sites included Cleveland Clinic, Oregon Health, Penn State, and Prisma Health</a:t>
            </a:r>
          </a:p>
        </p:txBody>
      </p:sp>
    </p:spTree>
    <p:extLst>
      <p:ext uri="{BB962C8B-B14F-4D97-AF65-F5344CB8AC3E}">
        <p14:creationId xmlns:p14="http://schemas.microsoft.com/office/powerpoint/2010/main" val="187234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expected, we saw no significant differences in our patient groups.  </a:t>
            </a:r>
          </a:p>
        </p:txBody>
      </p:sp>
    </p:spTree>
    <p:extLst>
      <p:ext uri="{BB962C8B-B14F-4D97-AF65-F5344CB8AC3E}">
        <p14:creationId xmlns:p14="http://schemas.microsoft.com/office/powerpoint/2010/main" val="210332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also so no significant differences in hernia characteristics</a:t>
            </a:r>
          </a:p>
        </p:txBody>
      </p:sp>
    </p:spTree>
    <p:extLst>
      <p:ext uri="{BB962C8B-B14F-4D97-AF65-F5344CB8AC3E}">
        <p14:creationId xmlns:p14="http://schemas.microsoft.com/office/powerpoint/2010/main" val="878733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2" name="Picture 6" descr="Picture 6"/>
          <p:cNvPicPr>
            <a:picLocks noChangeAspect="1"/>
          </p:cNvPicPr>
          <p:nvPr/>
        </p:nvPicPr>
        <p:blipFill>
          <a:blip r:embed="rId2"/>
          <a:stretch>
            <a:fillRect/>
          </a:stretch>
        </p:blipFill>
        <p:spPr>
          <a:xfrm>
            <a:off x="0" y="0"/>
            <a:ext cx="12188825" cy="6858000"/>
          </a:xfrm>
          <a:prstGeom prst="rect">
            <a:avLst/>
          </a:prstGeom>
          <a:ln w="12700">
            <a:miter lim="400000"/>
          </a:ln>
        </p:spPr>
      </p:pic>
      <p:sp>
        <p:nvSpPr>
          <p:cNvPr id="13" name="Title Text"/>
          <p:cNvSpPr txBox="1">
            <a:spLocks noGrp="1"/>
          </p:cNvSpPr>
          <p:nvPr>
            <p:ph type="title"/>
          </p:nvPr>
        </p:nvSpPr>
        <p:spPr>
          <a:xfrm>
            <a:off x="209227" y="4006998"/>
            <a:ext cx="11817458" cy="906691"/>
          </a:xfrm>
          <a:prstGeom prst="rect">
            <a:avLst/>
          </a:prstGeom>
        </p:spPr>
        <p:txBody>
          <a:bodyPr anchor="t"/>
          <a:lstStyle>
            <a:lvl1pPr algn="ctr">
              <a:defRPr sz="4800"/>
            </a:lvl1pPr>
          </a:lstStyle>
          <a:p>
            <a:r>
              <a:t>Title Text</a:t>
            </a:r>
          </a:p>
        </p:txBody>
      </p:sp>
      <p:sp>
        <p:nvSpPr>
          <p:cNvPr id="14" name="Body Level One…"/>
          <p:cNvSpPr txBox="1">
            <a:spLocks noGrp="1"/>
          </p:cNvSpPr>
          <p:nvPr>
            <p:ph type="body" sz="quarter" idx="1"/>
          </p:nvPr>
        </p:nvSpPr>
        <p:spPr>
          <a:xfrm>
            <a:off x="1522477" y="4928823"/>
            <a:ext cx="9144001" cy="957021"/>
          </a:xfrm>
          <a:prstGeom prst="rect">
            <a:avLst/>
          </a:prstGeom>
        </p:spPr>
        <p:txBody>
          <a:bodyPr/>
          <a:lstStyle>
            <a:lvl1pPr marL="0" indent="0" algn="ctr">
              <a:buSzTx/>
              <a:buFontTx/>
              <a:buNone/>
              <a:defRPr sz="3200"/>
            </a:lvl1pPr>
            <a:lvl2pPr marL="0" indent="457200" algn="ctr">
              <a:buSzTx/>
              <a:buFontTx/>
              <a:buNone/>
              <a:defRPr sz="3200"/>
            </a:lvl2pPr>
            <a:lvl3pPr marL="0" indent="914400" algn="ctr">
              <a:buSzTx/>
              <a:buFontTx/>
              <a:buNone/>
              <a:defRPr sz="3200"/>
            </a:lvl3pPr>
            <a:lvl4pPr marL="0" indent="1371600" algn="ctr">
              <a:buSzTx/>
              <a:buFontTx/>
              <a:buNone/>
              <a:defRPr sz="3200"/>
            </a:lvl4pPr>
            <a:lvl5pPr marL="0" indent="1828800"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32"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42" name="Title Text"/>
          <p:cNvSpPr txBox="1">
            <a:spLocks noGrp="1"/>
          </p:cNvSpPr>
          <p:nvPr>
            <p:ph type="title"/>
          </p:nvPr>
        </p:nvSpPr>
        <p:spPr>
          <a:xfrm>
            <a:off x="683220" y="411619"/>
            <a:ext cx="10515601" cy="1325563"/>
          </a:xfrm>
          <a:prstGeom prst="rect">
            <a:avLst/>
          </a:prstGeom>
        </p:spPr>
        <p:txBody>
          <a:bodyPr/>
          <a:lstStyle>
            <a:lvl1pPr>
              <a:defRPr sz="4400"/>
            </a:lvl1p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lvl2pPr marL="723900" indent="-266700"/>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52" name="Title Text"/>
          <p:cNvSpPr txBox="1">
            <a:spLocks noGrp="1"/>
          </p:cNvSpPr>
          <p:nvPr>
            <p:ph type="title"/>
          </p:nvPr>
        </p:nvSpPr>
        <p:spPr>
          <a:xfrm>
            <a:off x="700305" y="396121"/>
            <a:ext cx="10515601" cy="1325563"/>
          </a:xfrm>
          <a:prstGeom prst="rect">
            <a:avLst/>
          </a:prstGeom>
        </p:spPr>
        <p:txBody>
          <a:bodyPr/>
          <a:lstStyle>
            <a:lvl1pPr>
              <a:defRPr sz="4400"/>
            </a:lvl1p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2"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63" name="Title Text"/>
          <p:cNvSpPr txBox="1">
            <a:spLocks noGrp="1"/>
          </p:cNvSpPr>
          <p:nvPr>
            <p:ph type="title"/>
          </p:nvPr>
        </p:nvSpPr>
        <p:spPr>
          <a:xfrm>
            <a:off x="683220" y="396121"/>
            <a:ext cx="10515601" cy="1325563"/>
          </a:xfrm>
          <a:prstGeom prst="rect">
            <a:avLst/>
          </a:prstGeom>
        </p:spPr>
        <p:txBody>
          <a:bodyPr/>
          <a:lstStyle>
            <a:lvl1pPr>
              <a:defRPr sz="4400"/>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79"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80" name="Title Text"/>
          <p:cNvSpPr txBox="1">
            <a:spLocks noGrp="1"/>
          </p:cNvSpPr>
          <p:nvPr>
            <p:ph type="title"/>
          </p:nvPr>
        </p:nvSpPr>
        <p:spPr>
          <a:xfrm>
            <a:off x="839787" y="433961"/>
            <a:ext cx="8381705" cy="898885"/>
          </a:xfrm>
          <a:prstGeom prst="rect">
            <a:avLst/>
          </a:prstGeom>
        </p:spPr>
        <p:txBody>
          <a:bodyPr anchor="b"/>
          <a:lstStyle>
            <a:lvl1pPr>
              <a:defRPr sz="3200"/>
            </a:lvl1pPr>
          </a:lstStyle>
          <a:p>
            <a:r>
              <a:t>Title Text</a:t>
            </a:r>
          </a:p>
        </p:txBody>
      </p:sp>
      <p:sp>
        <p:nvSpPr>
          <p:cNvPr id="81" name="Body Level One…"/>
          <p:cNvSpPr txBox="1">
            <a:spLocks noGrp="1"/>
          </p:cNvSpPr>
          <p:nvPr>
            <p:ph type="body" sz="half" idx="1"/>
          </p:nvPr>
        </p:nvSpPr>
        <p:spPr>
          <a:xfrm>
            <a:off x="5183187" y="1436867"/>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0"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pic>
        <p:nvPicPr>
          <p:cNvPr id="91" name="Picture 6" descr="Picture 6"/>
          <p:cNvPicPr>
            <a:picLocks noChangeAspect="1"/>
          </p:cNvPicPr>
          <p:nvPr/>
        </p:nvPicPr>
        <p:blipFill>
          <a:blip r:embed="rId3"/>
          <a:stretch>
            <a:fillRect/>
          </a:stretch>
        </p:blipFill>
        <p:spPr>
          <a:xfrm>
            <a:off x="0" y="0"/>
            <a:ext cx="12188825" cy="6858000"/>
          </a:xfrm>
          <a:prstGeom prst="rect">
            <a:avLst/>
          </a:prstGeom>
          <a:ln w="12700">
            <a:miter lim="400000"/>
          </a:ln>
        </p:spPr>
      </p:pic>
      <p:pic>
        <p:nvPicPr>
          <p:cNvPr id="92" name="Picture 1" descr="Picture 1"/>
          <p:cNvPicPr>
            <a:picLocks noChangeAspect="1"/>
          </p:cNvPicPr>
          <p:nvPr/>
        </p:nvPicPr>
        <p:blipFill>
          <a:blip r:embed="rId4"/>
          <a:stretch>
            <a:fillRect/>
          </a:stretch>
        </p:blipFill>
        <p:spPr>
          <a:xfrm>
            <a:off x="4907796" y="3916402"/>
            <a:ext cx="2376407" cy="853961"/>
          </a:xfrm>
          <a:prstGeom prst="rect">
            <a:avLst/>
          </a:prstGeom>
          <a:ln w="12700">
            <a:miter lim="400000"/>
          </a:ln>
        </p:spPr>
      </p:pic>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1"/>
          <a:stretch>
            <a:fillRect/>
          </a:stretch>
        </p:blipFill>
        <p:spPr>
          <a:xfrm>
            <a:off x="0" y="6477046"/>
            <a:ext cx="12192000" cy="396453"/>
          </a:xfrm>
          <a:prstGeom prst="rect">
            <a:avLst/>
          </a:prstGeom>
          <a:ln w="12700">
            <a:miter lim="400000"/>
          </a:ln>
        </p:spPr>
      </p:pic>
      <p:sp>
        <p:nvSpPr>
          <p:cNvPr id="3" name="Title Text"/>
          <p:cNvSpPr txBox="1">
            <a:spLocks noGrp="1"/>
          </p:cNvSpPr>
          <p:nvPr>
            <p:ph type="title"/>
          </p:nvPr>
        </p:nvSpPr>
        <p:spPr>
          <a:xfrm>
            <a:off x="380326" y="420927"/>
            <a:ext cx="11458323" cy="865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501706" y="1739788"/>
            <a:ext cx="11336943" cy="4126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184150"/>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5pPr>
      <a:lvl6pPr marL="0" marR="0" indent="4572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6pPr>
      <a:lvl7pPr marL="0" marR="0" indent="9144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7pPr>
      <a:lvl8pPr marL="0" marR="0" indent="13716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8pPr>
      <a:lvl9pPr marL="0" marR="0" indent="18288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1pPr>
      <a:lvl2pPr marL="6858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2pPr>
      <a:lvl3pPr marL="11430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3pPr>
      <a:lvl4pPr marL="16002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4pPr>
      <a:lvl5pPr marL="20574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3"/>
          <p:cNvSpPr txBox="1"/>
          <p:nvPr/>
        </p:nvSpPr>
        <p:spPr>
          <a:xfrm>
            <a:off x="923543" y="1170432"/>
            <a:ext cx="9406130" cy="473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a:pPr>
            <a:r>
              <a:t>ReducINg Surgical SitE Infections in Ventral Hernia Repair:  </a:t>
            </a:r>
          </a:p>
          <a:p>
            <a:pPr algn="ctr">
              <a:defRPr sz="4400" b="1"/>
            </a:pPr>
            <a:r>
              <a:t>RINSE trial preliminary outcomes</a:t>
            </a:r>
          </a:p>
          <a:p>
            <a:pPr algn="ctr">
              <a:defRPr sz="3600" b="1"/>
            </a:pPr>
            <a:endParaRPr/>
          </a:p>
          <a:p>
            <a:pPr algn="ctr">
              <a:defRPr sz="3600" b="1"/>
            </a:pPr>
            <a:endParaRPr/>
          </a:p>
          <a:p>
            <a:pPr algn="ctr">
              <a:defRPr sz="2400"/>
            </a:pPr>
            <a:r>
              <a:t>Jeremy Warren, MD FACS</a:t>
            </a:r>
          </a:p>
          <a:p>
            <a:pPr algn="ctr">
              <a:defRPr sz="2400"/>
            </a:pPr>
            <a:endParaRPr/>
          </a:p>
          <a:p>
            <a:pPr algn="ctr">
              <a:defRPr sz="2400"/>
            </a:pPr>
            <a:r>
              <a:t>University of South Carolina School of Medicine Greenville</a:t>
            </a:r>
          </a:p>
          <a:p>
            <a:pPr algn="ctr">
              <a:defRPr sz="2400"/>
            </a:pPr>
            <a:r>
              <a:t>Prisma Health Upstate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4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graphicFrame>
        <p:nvGraphicFramePr>
          <p:cNvPr id="150" name="Table"/>
          <p:cNvGraphicFramePr/>
          <p:nvPr/>
        </p:nvGraphicFramePr>
        <p:xfrm>
          <a:off x="2015641" y="1828330"/>
          <a:ext cx="7356474" cy="3617097"/>
        </p:xfrm>
        <a:graphic>
          <a:graphicData uri="http://schemas.openxmlformats.org/drawingml/2006/table">
            <a:tbl>
              <a:tblPr bandRow="1">
                <a:tableStyleId>{4C3C2611-4C71-4FC5-86AE-919BDF0F9419}</a:tableStyleId>
              </a:tblPr>
              <a:tblGrid>
                <a:gridCol w="2452158">
                  <a:extLst>
                    <a:ext uri="{9D8B030D-6E8A-4147-A177-3AD203B41FA5}">
                      <a16:colId xmlns:a16="http://schemas.microsoft.com/office/drawing/2014/main" val="20000"/>
                    </a:ext>
                  </a:extLst>
                </a:gridCol>
                <a:gridCol w="2452158">
                  <a:extLst>
                    <a:ext uri="{9D8B030D-6E8A-4147-A177-3AD203B41FA5}">
                      <a16:colId xmlns:a16="http://schemas.microsoft.com/office/drawing/2014/main" val="20001"/>
                    </a:ext>
                  </a:extLst>
                </a:gridCol>
                <a:gridCol w="2452158">
                  <a:extLst>
                    <a:ext uri="{9D8B030D-6E8A-4147-A177-3AD203B41FA5}">
                      <a16:colId xmlns:a16="http://schemas.microsoft.com/office/drawing/2014/main" val="20002"/>
                    </a:ext>
                  </a:extLst>
                </a:gridCol>
              </a:tblGrid>
              <a:tr h="405935">
                <a:tc>
                  <a:txBody>
                    <a:bodyPr/>
                    <a:lstStyle/>
                    <a:p>
                      <a:pPr algn="l">
                        <a:defRPr sz="1800"/>
                      </a:pPr>
                      <a:endParaRPr/>
                    </a:p>
                  </a:txBody>
                  <a:tcPr marL="0" marR="0" marT="0" marB="0" horzOverflow="overflow">
                    <a:solidFill>
                      <a:srgbClr val="FFFFFF"/>
                    </a:solidFill>
                  </a:tcPr>
                </a:tc>
                <a:tc>
                  <a:txBody>
                    <a:bodyPr/>
                    <a:lstStyle/>
                    <a:p>
                      <a:pPr algn="l">
                        <a:defRPr sz="1800"/>
                      </a:pPr>
                      <a:r>
                        <a:t>Group 1: Control</a:t>
                      </a:r>
                    </a:p>
                  </a:txBody>
                  <a:tcPr marL="0" marR="0" marT="0" marB="0" horzOverflow="overflow">
                    <a:solidFill>
                      <a:srgbClr val="FFFFFF"/>
                    </a:solidFill>
                  </a:tcPr>
                </a:tc>
                <a:tc>
                  <a:txBody>
                    <a:bodyPr/>
                    <a:lstStyle/>
                    <a:p>
                      <a:pPr algn="l">
                        <a:defRPr sz="1800"/>
                      </a:pPr>
                      <a:r>
                        <a:t>Group 2: Antibiotic</a:t>
                      </a:r>
                    </a:p>
                  </a:txBody>
                  <a:tcPr marL="0" marR="0" marT="0" marB="0" horzOverflow="overflow">
                    <a:solidFill>
                      <a:srgbClr val="FFFFFF"/>
                    </a:solidFill>
                  </a:tcPr>
                </a:tc>
                <a:extLst>
                  <a:ext uri="{0D108BD9-81ED-4DB2-BD59-A6C34878D82A}">
                    <a16:rowId xmlns:a16="http://schemas.microsoft.com/office/drawing/2014/main" val="10000"/>
                  </a:ext>
                </a:extLst>
              </a:tr>
              <a:tr h="292100">
                <a:tc>
                  <a:txBody>
                    <a:bodyPr/>
                    <a:lstStyle/>
                    <a:p>
                      <a:pPr algn="l">
                        <a:defRPr sz="1800"/>
                      </a:pPr>
                      <a:r>
                        <a:t>n</a:t>
                      </a:r>
                    </a:p>
                  </a:txBody>
                  <a:tcPr marL="0" marR="0" marT="0" marB="0" horzOverflow="overflow">
                    <a:solidFill>
                      <a:srgbClr val="FFFFFF"/>
                    </a:solidFill>
                  </a:tcPr>
                </a:tc>
                <a:tc>
                  <a:txBody>
                    <a:bodyPr/>
                    <a:lstStyle/>
                    <a:p>
                      <a:pPr algn="l">
                        <a:defRPr sz="1800"/>
                      </a:pPr>
                      <a:r>
                        <a:t>125</a:t>
                      </a:r>
                    </a:p>
                  </a:txBody>
                  <a:tcPr marL="0" marR="0" marT="0" marB="0" horzOverflow="overflow">
                    <a:solidFill>
                      <a:srgbClr val="FFFFFF"/>
                    </a:solidFill>
                  </a:tcPr>
                </a:tc>
                <a:tc>
                  <a:txBody>
                    <a:bodyPr/>
                    <a:lstStyle/>
                    <a:p>
                      <a:pPr algn="l">
                        <a:defRPr sz="1800"/>
                      </a:pPr>
                      <a:r>
                        <a:t>125</a:t>
                      </a:r>
                    </a:p>
                  </a:txBody>
                  <a:tcPr marL="0" marR="0" marT="0" marB="0" horzOverflow="overflow">
                    <a:solidFill>
                      <a:srgbClr val="FFFFFF"/>
                    </a:solidFill>
                  </a:tcPr>
                </a:tc>
                <a:extLst>
                  <a:ext uri="{0D108BD9-81ED-4DB2-BD59-A6C34878D82A}">
                    <a16:rowId xmlns:a16="http://schemas.microsoft.com/office/drawing/2014/main" val="10001"/>
                  </a:ext>
                </a:extLst>
              </a:tr>
              <a:tr h="364502">
                <a:tc>
                  <a:txBody>
                    <a:bodyPr/>
                    <a:lstStyle/>
                    <a:p>
                      <a:pPr algn="l">
                        <a:defRPr sz="1800"/>
                      </a:pPr>
                      <a:r>
                        <a:t>Age; median (IQR)</a:t>
                      </a:r>
                    </a:p>
                  </a:txBody>
                  <a:tcPr marL="0" marR="0" marT="0" marB="0" horzOverflow="overflow">
                    <a:solidFill>
                      <a:srgbClr val="FFFFFF"/>
                    </a:solidFill>
                  </a:tcPr>
                </a:tc>
                <a:tc>
                  <a:txBody>
                    <a:bodyPr/>
                    <a:lstStyle/>
                    <a:p>
                      <a:pPr algn="l">
                        <a:defRPr sz="1800"/>
                      </a:pPr>
                      <a:r>
                        <a:t>62 (50.7-68)</a:t>
                      </a:r>
                    </a:p>
                  </a:txBody>
                  <a:tcPr marL="0" marR="0" marT="0" marB="0" horzOverflow="overflow">
                    <a:solidFill>
                      <a:srgbClr val="FFFFFF"/>
                    </a:solidFill>
                  </a:tcPr>
                </a:tc>
                <a:tc>
                  <a:txBody>
                    <a:bodyPr/>
                    <a:lstStyle/>
                    <a:p>
                      <a:pPr algn="l">
                        <a:defRPr sz="1800"/>
                      </a:pPr>
                      <a:r>
                        <a:t>59 (51.7-67)</a:t>
                      </a:r>
                    </a:p>
                  </a:txBody>
                  <a:tcPr marL="0" marR="0" marT="0" marB="0" horzOverflow="overflow">
                    <a:solidFill>
                      <a:srgbClr val="FFFFFF"/>
                    </a:solidFill>
                  </a:tcPr>
                </a:tc>
                <a:extLst>
                  <a:ext uri="{0D108BD9-81ED-4DB2-BD59-A6C34878D82A}">
                    <a16:rowId xmlns:a16="http://schemas.microsoft.com/office/drawing/2014/main" val="10002"/>
                  </a:ext>
                </a:extLst>
              </a:tr>
              <a:tr h="361551">
                <a:tc>
                  <a:txBody>
                    <a:bodyPr/>
                    <a:lstStyle/>
                    <a:p>
                      <a:pPr algn="l">
                        <a:defRPr sz="1800"/>
                      </a:pPr>
                      <a:r>
                        <a:t>Female</a:t>
                      </a:r>
                    </a:p>
                  </a:txBody>
                  <a:tcPr marL="0" marR="0" marT="0" marB="0" horzOverflow="overflow">
                    <a:solidFill>
                      <a:srgbClr val="FFFFFF"/>
                    </a:solidFill>
                  </a:tcPr>
                </a:tc>
                <a:tc>
                  <a:txBody>
                    <a:bodyPr/>
                    <a:lstStyle/>
                    <a:p>
                      <a:pPr algn="l">
                        <a:defRPr sz="1800"/>
                      </a:pPr>
                      <a:r>
                        <a:t>56.8%</a:t>
                      </a:r>
                    </a:p>
                  </a:txBody>
                  <a:tcPr marL="0" marR="0" marT="0" marB="0" horzOverflow="overflow">
                    <a:solidFill>
                      <a:srgbClr val="FFFFFF"/>
                    </a:solidFill>
                  </a:tcPr>
                </a:tc>
                <a:tc>
                  <a:txBody>
                    <a:bodyPr/>
                    <a:lstStyle/>
                    <a:p>
                      <a:pPr algn="l">
                        <a:defRPr sz="1800"/>
                      </a:pPr>
                      <a:r>
                        <a:t>47.2%</a:t>
                      </a:r>
                    </a:p>
                  </a:txBody>
                  <a:tcPr marL="0" marR="0" marT="0" marB="0" horzOverflow="overflow">
                    <a:solidFill>
                      <a:srgbClr val="FFFFFF"/>
                    </a:solidFill>
                  </a:tcPr>
                </a:tc>
                <a:extLst>
                  <a:ext uri="{0D108BD9-81ED-4DB2-BD59-A6C34878D82A}">
                    <a16:rowId xmlns:a16="http://schemas.microsoft.com/office/drawing/2014/main" val="10003"/>
                  </a:ext>
                </a:extLst>
              </a:tr>
              <a:tr h="374525">
                <a:tc>
                  <a:txBody>
                    <a:bodyPr/>
                    <a:lstStyle/>
                    <a:p>
                      <a:pPr algn="l">
                        <a:defRPr sz="1800"/>
                      </a:pPr>
                      <a:r>
                        <a:t>ASA 3</a:t>
                      </a:r>
                    </a:p>
                  </a:txBody>
                  <a:tcPr marL="0" marR="0" marT="0" marB="0" horzOverflow="overflow">
                    <a:solidFill>
                      <a:srgbClr val="FFFFFF"/>
                    </a:solidFill>
                  </a:tcPr>
                </a:tc>
                <a:tc>
                  <a:txBody>
                    <a:bodyPr/>
                    <a:lstStyle/>
                    <a:p>
                      <a:pPr algn="l">
                        <a:defRPr sz="1800"/>
                      </a:pPr>
                      <a:r>
                        <a:t>83.2%</a:t>
                      </a:r>
                    </a:p>
                  </a:txBody>
                  <a:tcPr marL="0" marR="0" marT="0" marB="0" horzOverflow="overflow">
                    <a:solidFill>
                      <a:srgbClr val="FFFFFF"/>
                    </a:solidFill>
                  </a:tcPr>
                </a:tc>
                <a:tc>
                  <a:txBody>
                    <a:bodyPr/>
                    <a:lstStyle/>
                    <a:p>
                      <a:pPr algn="l">
                        <a:defRPr sz="1800"/>
                      </a:pPr>
                      <a:r>
                        <a:t>81.6%</a:t>
                      </a:r>
                    </a:p>
                  </a:txBody>
                  <a:tcPr marL="0" marR="0" marT="0" marB="0" horzOverflow="overflow">
                    <a:solidFill>
                      <a:srgbClr val="FFFFFF"/>
                    </a:solidFill>
                  </a:tcPr>
                </a:tc>
                <a:extLst>
                  <a:ext uri="{0D108BD9-81ED-4DB2-BD59-A6C34878D82A}">
                    <a16:rowId xmlns:a16="http://schemas.microsoft.com/office/drawing/2014/main" val="10004"/>
                  </a:ext>
                </a:extLst>
              </a:tr>
              <a:tr h="357984">
                <a:tc>
                  <a:txBody>
                    <a:bodyPr/>
                    <a:lstStyle/>
                    <a:p>
                      <a:pPr algn="l">
                        <a:defRPr sz="1800"/>
                      </a:pPr>
                      <a:r>
                        <a:t>BMI; median (IQR)</a:t>
                      </a:r>
                    </a:p>
                  </a:txBody>
                  <a:tcPr marL="0" marR="0" marT="0" marB="0" horzOverflow="overflow">
                    <a:solidFill>
                      <a:srgbClr val="FFFFFF"/>
                    </a:solidFill>
                  </a:tcPr>
                </a:tc>
                <a:tc>
                  <a:txBody>
                    <a:bodyPr/>
                    <a:lstStyle/>
                    <a:p>
                      <a:pPr algn="l">
                        <a:defRPr sz="1800"/>
                      </a:pPr>
                      <a:r>
                        <a:t>33.1 (29.2-36.2)</a:t>
                      </a:r>
                    </a:p>
                  </a:txBody>
                  <a:tcPr marL="0" marR="0" marT="0" marB="0" horzOverflow="overflow">
                    <a:solidFill>
                      <a:srgbClr val="FFFFFF"/>
                    </a:solidFill>
                  </a:tcPr>
                </a:tc>
                <a:tc>
                  <a:txBody>
                    <a:bodyPr/>
                    <a:lstStyle/>
                    <a:p>
                      <a:pPr algn="l">
                        <a:defRPr sz="1800"/>
                      </a:pPr>
                      <a:r>
                        <a:t>33.0 (29.2-37.1)</a:t>
                      </a:r>
                    </a:p>
                  </a:txBody>
                  <a:tcPr marL="0" marR="0" marT="0" marB="0" horzOverflow="overflow">
                    <a:solidFill>
                      <a:srgbClr val="FFFFFF"/>
                    </a:solidFill>
                  </a:tcPr>
                </a:tc>
                <a:extLst>
                  <a:ext uri="{0D108BD9-81ED-4DB2-BD59-A6C34878D82A}">
                    <a16:rowId xmlns:a16="http://schemas.microsoft.com/office/drawing/2014/main" val="10005"/>
                  </a:ext>
                </a:extLst>
              </a:tr>
              <a:tr h="292100">
                <a:tc>
                  <a:txBody>
                    <a:bodyPr/>
                    <a:lstStyle/>
                    <a:p>
                      <a:pPr algn="l">
                        <a:defRPr sz="1800"/>
                      </a:pPr>
                      <a:r>
                        <a:t>HTN</a:t>
                      </a:r>
                    </a:p>
                  </a:txBody>
                  <a:tcPr marL="0" marR="0" marT="0" marB="0" horzOverflow="overflow">
                    <a:solidFill>
                      <a:srgbClr val="FFFFFF"/>
                    </a:solidFill>
                  </a:tcPr>
                </a:tc>
                <a:tc>
                  <a:txBody>
                    <a:bodyPr/>
                    <a:lstStyle/>
                    <a:p>
                      <a:pPr algn="l">
                        <a:defRPr sz="1800"/>
                      </a:pPr>
                      <a:r>
                        <a:t>56.8%</a:t>
                      </a:r>
                    </a:p>
                  </a:txBody>
                  <a:tcPr marL="0" marR="0" marT="0" marB="0" horzOverflow="overflow">
                    <a:solidFill>
                      <a:srgbClr val="FFFFFF"/>
                    </a:solidFill>
                  </a:tcPr>
                </a:tc>
                <a:tc>
                  <a:txBody>
                    <a:bodyPr/>
                    <a:lstStyle/>
                    <a:p>
                      <a:pPr algn="l">
                        <a:defRPr sz="1800"/>
                      </a:pPr>
                      <a:r>
                        <a:t>61.6%</a:t>
                      </a:r>
                    </a:p>
                  </a:txBody>
                  <a:tcPr marL="0" marR="0" marT="0" marB="0" horzOverflow="overflow">
                    <a:solidFill>
                      <a:srgbClr val="FFFFFF"/>
                    </a:solidFill>
                  </a:tcPr>
                </a:tc>
                <a:extLst>
                  <a:ext uri="{0D108BD9-81ED-4DB2-BD59-A6C34878D82A}">
                    <a16:rowId xmlns:a16="http://schemas.microsoft.com/office/drawing/2014/main" val="10006"/>
                  </a:ext>
                </a:extLst>
              </a:tr>
              <a:tr h="292100">
                <a:tc>
                  <a:txBody>
                    <a:bodyPr/>
                    <a:lstStyle/>
                    <a:p>
                      <a:pPr algn="l">
                        <a:defRPr sz="1800"/>
                      </a:pPr>
                      <a:r>
                        <a:t>DM</a:t>
                      </a:r>
                    </a:p>
                  </a:txBody>
                  <a:tcPr marL="0" marR="0" marT="0" marB="0" horzOverflow="overflow">
                    <a:solidFill>
                      <a:srgbClr val="FFFFFF"/>
                    </a:solidFill>
                  </a:tcPr>
                </a:tc>
                <a:tc>
                  <a:txBody>
                    <a:bodyPr/>
                    <a:lstStyle/>
                    <a:p>
                      <a:pPr algn="l">
                        <a:defRPr sz="1800"/>
                      </a:pPr>
                      <a:r>
                        <a:t>21.6%</a:t>
                      </a:r>
                    </a:p>
                  </a:txBody>
                  <a:tcPr marL="0" marR="0" marT="0" marB="0" horzOverflow="overflow">
                    <a:solidFill>
                      <a:srgbClr val="FFFFFF"/>
                    </a:solidFill>
                  </a:tcPr>
                </a:tc>
                <a:tc>
                  <a:txBody>
                    <a:bodyPr/>
                    <a:lstStyle/>
                    <a:p>
                      <a:pPr algn="l">
                        <a:defRPr sz="1800"/>
                      </a:pPr>
                      <a:r>
                        <a:t>26.45</a:t>
                      </a:r>
                    </a:p>
                  </a:txBody>
                  <a:tcPr marL="0" marR="0" marT="0" marB="0" horzOverflow="overflow">
                    <a:solidFill>
                      <a:srgbClr val="FFFFFF"/>
                    </a:solidFill>
                  </a:tcPr>
                </a:tc>
                <a:extLst>
                  <a:ext uri="{0D108BD9-81ED-4DB2-BD59-A6C34878D82A}">
                    <a16:rowId xmlns:a16="http://schemas.microsoft.com/office/drawing/2014/main" val="10007"/>
                  </a:ext>
                </a:extLst>
              </a:tr>
              <a:tr h="292100">
                <a:tc>
                  <a:txBody>
                    <a:bodyPr/>
                    <a:lstStyle/>
                    <a:p>
                      <a:pPr algn="l">
                        <a:defRPr sz="1800"/>
                      </a:pPr>
                      <a:r>
                        <a:t>COPD</a:t>
                      </a:r>
                    </a:p>
                  </a:txBody>
                  <a:tcPr marL="0" marR="0" marT="0" marB="0" horzOverflow="overflow">
                    <a:solidFill>
                      <a:srgbClr val="FFFFFF"/>
                    </a:solidFill>
                  </a:tcPr>
                </a:tc>
                <a:tc>
                  <a:txBody>
                    <a:bodyPr/>
                    <a:lstStyle/>
                    <a:p>
                      <a:pPr algn="l">
                        <a:defRPr sz="1800"/>
                      </a:pPr>
                      <a:r>
                        <a:t>10.4%</a:t>
                      </a:r>
                    </a:p>
                  </a:txBody>
                  <a:tcPr marL="0" marR="0" marT="0" marB="0" horzOverflow="overflow">
                    <a:solidFill>
                      <a:srgbClr val="FFFFFF"/>
                    </a:solidFill>
                  </a:tcPr>
                </a:tc>
                <a:tc>
                  <a:txBody>
                    <a:bodyPr/>
                    <a:lstStyle/>
                    <a:p>
                      <a:pPr algn="l">
                        <a:defRPr sz="1800"/>
                      </a:pPr>
                      <a:r>
                        <a:t>9.6%</a:t>
                      </a:r>
                    </a:p>
                  </a:txBody>
                  <a:tcPr marL="0" marR="0" marT="0" marB="0" horzOverflow="overflow">
                    <a:solidFill>
                      <a:srgbClr val="FFFFFF"/>
                    </a:solidFill>
                  </a:tcPr>
                </a:tc>
                <a:extLst>
                  <a:ext uri="{0D108BD9-81ED-4DB2-BD59-A6C34878D82A}">
                    <a16:rowId xmlns:a16="http://schemas.microsoft.com/office/drawing/2014/main" val="10008"/>
                  </a:ext>
                </a:extLst>
              </a:tr>
              <a:tr h="292100">
                <a:tc>
                  <a:txBody>
                    <a:bodyPr/>
                    <a:lstStyle/>
                    <a:p>
                      <a:pPr algn="l">
                        <a:defRPr sz="1800"/>
                      </a:pPr>
                      <a:r>
                        <a:t>Current smoker</a:t>
                      </a:r>
                    </a:p>
                  </a:txBody>
                  <a:tcPr marL="0" marR="0" marT="0" marB="0" horzOverflow="overflow">
                    <a:solidFill>
                      <a:srgbClr val="FFFFFF"/>
                    </a:solidFill>
                  </a:tcPr>
                </a:tc>
                <a:tc>
                  <a:txBody>
                    <a:bodyPr/>
                    <a:lstStyle/>
                    <a:p>
                      <a:pPr algn="l">
                        <a:defRPr sz="1800"/>
                      </a:pPr>
                      <a:r>
                        <a:t>10.4%</a:t>
                      </a:r>
                    </a:p>
                  </a:txBody>
                  <a:tcPr marL="0" marR="0" marT="0" marB="0" horzOverflow="overflow">
                    <a:solidFill>
                      <a:srgbClr val="FFFFFF"/>
                    </a:solidFill>
                  </a:tcPr>
                </a:tc>
                <a:tc>
                  <a:txBody>
                    <a:bodyPr/>
                    <a:lstStyle/>
                    <a:p>
                      <a:pPr algn="l">
                        <a:defRPr sz="1800"/>
                      </a:pPr>
                      <a:r>
                        <a:t>10.4%</a:t>
                      </a:r>
                    </a:p>
                  </a:txBody>
                  <a:tcPr marL="0" marR="0" marT="0" marB="0" horzOverflow="overflow">
                    <a:solidFill>
                      <a:srgbClr val="FFFFFF"/>
                    </a:solidFill>
                  </a:tcPr>
                </a:tc>
                <a:extLst>
                  <a:ext uri="{0D108BD9-81ED-4DB2-BD59-A6C34878D82A}">
                    <a16:rowId xmlns:a16="http://schemas.microsoft.com/office/drawing/2014/main" val="10009"/>
                  </a:ext>
                </a:extLst>
              </a:tr>
              <a:tr h="292100">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10"/>
                  </a:ext>
                </a:extLst>
              </a:tr>
            </a:tbl>
          </a:graphicData>
        </a:graphic>
      </p:graphicFrame>
      <p:sp>
        <p:nvSpPr>
          <p:cNvPr id="151" name="TextBox 13">
            <a:hlinkClick r:id="" action="ppaction://hlinkshowjump?jump=nextslide"/>
          </p:cNvPr>
          <p:cNvSpPr txBox="1"/>
          <p:nvPr/>
        </p:nvSpPr>
        <p:spPr>
          <a:xfrm>
            <a:off x="981772" y="1206386"/>
            <a:ext cx="2841206"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Demographics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54"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graphicFrame>
        <p:nvGraphicFramePr>
          <p:cNvPr id="155" name="Table"/>
          <p:cNvGraphicFramePr/>
          <p:nvPr/>
        </p:nvGraphicFramePr>
        <p:xfrm>
          <a:off x="1346175" y="1918451"/>
          <a:ext cx="9808632" cy="3617097"/>
        </p:xfrm>
        <a:graphic>
          <a:graphicData uri="http://schemas.openxmlformats.org/drawingml/2006/table">
            <a:tbl>
              <a:tblPr bandRow="1">
                <a:tableStyleId>{4C3C2611-4C71-4FC5-86AE-919BDF0F9419}</a:tableStyleId>
              </a:tblPr>
              <a:tblGrid>
                <a:gridCol w="3287065">
                  <a:extLst>
                    <a:ext uri="{9D8B030D-6E8A-4147-A177-3AD203B41FA5}">
                      <a16:colId xmlns:a16="http://schemas.microsoft.com/office/drawing/2014/main" val="20000"/>
                    </a:ext>
                  </a:extLst>
                </a:gridCol>
                <a:gridCol w="2370044">
                  <a:extLst>
                    <a:ext uri="{9D8B030D-6E8A-4147-A177-3AD203B41FA5}">
                      <a16:colId xmlns:a16="http://schemas.microsoft.com/office/drawing/2014/main" val="20001"/>
                    </a:ext>
                  </a:extLst>
                </a:gridCol>
                <a:gridCol w="2111852">
                  <a:extLst>
                    <a:ext uri="{9D8B030D-6E8A-4147-A177-3AD203B41FA5}">
                      <a16:colId xmlns:a16="http://schemas.microsoft.com/office/drawing/2014/main" val="20002"/>
                    </a:ext>
                  </a:extLst>
                </a:gridCol>
                <a:gridCol w="2039671">
                  <a:extLst>
                    <a:ext uri="{9D8B030D-6E8A-4147-A177-3AD203B41FA5}">
                      <a16:colId xmlns:a16="http://schemas.microsoft.com/office/drawing/2014/main" val="20003"/>
                    </a:ext>
                  </a:extLst>
                </a:gridCol>
              </a:tblGrid>
              <a:tr h="405935">
                <a:tc>
                  <a:txBody>
                    <a:bodyPr/>
                    <a:lstStyle/>
                    <a:p>
                      <a:pPr algn="l">
                        <a:defRPr sz="1800"/>
                      </a:pPr>
                      <a:endParaRPr/>
                    </a:p>
                  </a:txBody>
                  <a:tcPr marL="0" marR="0" marT="0" marB="0" horzOverflow="overflow">
                    <a:solidFill>
                      <a:srgbClr val="FFFFFF"/>
                    </a:solidFill>
                  </a:tcPr>
                </a:tc>
                <a:tc>
                  <a:txBody>
                    <a:bodyPr/>
                    <a:lstStyle/>
                    <a:p>
                      <a:pPr algn="l">
                        <a:defRPr sz="1800"/>
                      </a:pPr>
                      <a:r>
                        <a:t>Group 1: Control</a:t>
                      </a:r>
                    </a:p>
                  </a:txBody>
                  <a:tcPr marL="0" marR="0" marT="0" marB="0" horzOverflow="overflow">
                    <a:solidFill>
                      <a:srgbClr val="FFFFFF"/>
                    </a:solidFill>
                  </a:tcPr>
                </a:tc>
                <a:tc>
                  <a:txBody>
                    <a:bodyPr/>
                    <a:lstStyle/>
                    <a:p>
                      <a:pPr algn="l">
                        <a:defRPr sz="1800"/>
                      </a:pPr>
                      <a:r>
                        <a:t>Group 2: Antibiotic</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0"/>
                  </a:ext>
                </a:extLst>
              </a:tr>
              <a:tr h="292100">
                <a:tc>
                  <a:txBody>
                    <a:bodyPr/>
                    <a:lstStyle/>
                    <a:p>
                      <a:pPr algn="l">
                        <a:defRPr sz="1800"/>
                      </a:pPr>
                      <a:r>
                        <a:t>Incisional hernias</a:t>
                      </a:r>
                    </a:p>
                  </a:txBody>
                  <a:tcPr marL="0" marR="0" marT="0" marB="0" horzOverflow="overflow">
                    <a:solidFill>
                      <a:srgbClr val="FFFFFF"/>
                    </a:solidFill>
                  </a:tcPr>
                </a:tc>
                <a:tc>
                  <a:txBody>
                    <a:bodyPr/>
                    <a:lstStyle/>
                    <a:p>
                      <a:pPr algn="l">
                        <a:defRPr sz="1800"/>
                      </a:pPr>
                      <a:r>
                        <a:t>97.6%</a:t>
                      </a:r>
                    </a:p>
                  </a:txBody>
                  <a:tcPr marL="0" marR="0" marT="0" marB="0" horzOverflow="overflow">
                    <a:solidFill>
                      <a:srgbClr val="FFFFFF"/>
                    </a:solidFill>
                  </a:tcPr>
                </a:tc>
                <a:tc>
                  <a:txBody>
                    <a:bodyPr/>
                    <a:lstStyle/>
                    <a:p>
                      <a:pPr algn="l">
                        <a:defRPr sz="1800"/>
                      </a:pPr>
                      <a:r>
                        <a:t>95.2%</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1"/>
                  </a:ext>
                </a:extLst>
              </a:tr>
              <a:tr h="364502">
                <a:tc>
                  <a:txBody>
                    <a:bodyPr/>
                    <a:lstStyle/>
                    <a:p>
                      <a:pPr algn="l">
                        <a:defRPr sz="1800"/>
                      </a:pPr>
                      <a:r>
                        <a:t>Hernia width; median (IQR)</a:t>
                      </a:r>
                    </a:p>
                  </a:txBody>
                  <a:tcPr marL="0" marR="0" marT="0" marB="0" horzOverflow="overflow">
                    <a:solidFill>
                      <a:srgbClr val="FFFFFF"/>
                    </a:solidFill>
                  </a:tcPr>
                </a:tc>
                <a:tc>
                  <a:txBody>
                    <a:bodyPr/>
                    <a:lstStyle/>
                    <a:p>
                      <a:pPr algn="l">
                        <a:defRPr sz="1800"/>
                      </a:pPr>
                      <a:r>
                        <a:t>14 (10-17)</a:t>
                      </a:r>
                    </a:p>
                  </a:txBody>
                  <a:tcPr marL="0" marR="0" marT="0" marB="0" horzOverflow="overflow">
                    <a:solidFill>
                      <a:srgbClr val="FFFFFF"/>
                    </a:solidFill>
                  </a:tcPr>
                </a:tc>
                <a:tc>
                  <a:txBody>
                    <a:bodyPr/>
                    <a:lstStyle/>
                    <a:p>
                      <a:pPr algn="l">
                        <a:defRPr sz="1800"/>
                      </a:pPr>
                      <a:r>
                        <a:t>14 (10-16.3)</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2"/>
                  </a:ext>
                </a:extLst>
              </a:tr>
              <a:tr h="361551">
                <a:tc>
                  <a:txBody>
                    <a:bodyPr/>
                    <a:lstStyle/>
                    <a:p>
                      <a:pPr algn="l">
                        <a:defRPr sz="1800"/>
                      </a:pPr>
                      <a:r>
                        <a:t>Hernia length; median (IQR)</a:t>
                      </a:r>
                    </a:p>
                  </a:txBody>
                  <a:tcPr marL="0" marR="0" marT="0" marB="0" horzOverflow="overflow">
                    <a:solidFill>
                      <a:srgbClr val="FFFFFF"/>
                    </a:solidFill>
                  </a:tcPr>
                </a:tc>
                <a:tc>
                  <a:txBody>
                    <a:bodyPr/>
                    <a:lstStyle/>
                    <a:p>
                      <a:pPr algn="l">
                        <a:defRPr sz="1800"/>
                      </a:pPr>
                      <a:r>
                        <a:t>20 (15-24)</a:t>
                      </a:r>
                    </a:p>
                  </a:txBody>
                  <a:tcPr marL="0" marR="0" marT="0" marB="0" horzOverflow="overflow">
                    <a:solidFill>
                      <a:srgbClr val="FFFFFF"/>
                    </a:solidFill>
                  </a:tcPr>
                </a:tc>
                <a:tc>
                  <a:txBody>
                    <a:bodyPr/>
                    <a:lstStyle/>
                    <a:p>
                      <a:pPr algn="l">
                        <a:defRPr sz="1800"/>
                      </a:pPr>
                      <a:r>
                        <a:t>20 (15-24)</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3"/>
                  </a:ext>
                </a:extLst>
              </a:tr>
              <a:tr h="374525">
                <a:tc>
                  <a:txBody>
                    <a:bodyPr/>
                    <a:lstStyle/>
                    <a:p>
                      <a:pPr algn="l">
                        <a:defRPr sz="1800"/>
                      </a:pPr>
                      <a:r>
                        <a:t>ASA 3</a:t>
                      </a:r>
                    </a:p>
                  </a:txBody>
                  <a:tcPr marL="0" marR="0" marT="0" marB="0" horzOverflow="overflow">
                    <a:solidFill>
                      <a:srgbClr val="FFFFFF"/>
                    </a:solidFill>
                  </a:tcPr>
                </a:tc>
                <a:tc>
                  <a:txBody>
                    <a:bodyPr/>
                    <a:lstStyle/>
                    <a:p>
                      <a:pPr algn="l">
                        <a:defRPr sz="1800"/>
                      </a:pPr>
                      <a:r>
                        <a:t>83.2%</a:t>
                      </a:r>
                    </a:p>
                  </a:txBody>
                  <a:tcPr marL="0" marR="0" marT="0" marB="0" horzOverflow="overflow">
                    <a:solidFill>
                      <a:srgbClr val="FFFFFF"/>
                    </a:solidFill>
                  </a:tcPr>
                </a:tc>
                <a:tc>
                  <a:txBody>
                    <a:bodyPr/>
                    <a:lstStyle/>
                    <a:p>
                      <a:pPr algn="l">
                        <a:defRPr sz="1800"/>
                      </a:pPr>
                      <a:r>
                        <a:t>81.6%</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4"/>
                  </a:ext>
                </a:extLst>
              </a:tr>
              <a:tr h="357984">
                <a:tc>
                  <a:txBody>
                    <a:bodyPr/>
                    <a:lstStyle/>
                    <a:p>
                      <a:pPr algn="l">
                        <a:defRPr sz="1800"/>
                      </a:pPr>
                      <a:r>
                        <a:t>Modified VHWG grade</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5"/>
                  </a:ext>
                </a:extLst>
              </a:tr>
              <a:tr h="292100">
                <a:tc>
                  <a:txBody>
                    <a:bodyPr/>
                    <a:lstStyle/>
                    <a:p>
                      <a:pPr algn="l">
                        <a:defRPr sz="1800"/>
                      </a:pPr>
                      <a:r>
                        <a:t>1</a:t>
                      </a:r>
                    </a:p>
                  </a:txBody>
                  <a:tcPr marL="0" marR="0" marT="0" marB="0" horzOverflow="overflow">
                    <a:solidFill>
                      <a:srgbClr val="FFFFFF"/>
                    </a:solidFill>
                  </a:tcPr>
                </a:tc>
                <a:tc>
                  <a:txBody>
                    <a:bodyPr/>
                    <a:lstStyle/>
                    <a:p>
                      <a:pPr algn="l">
                        <a:defRPr sz="1800"/>
                      </a:pPr>
                      <a:r>
                        <a:t>15.2%%</a:t>
                      </a:r>
                    </a:p>
                  </a:txBody>
                  <a:tcPr marL="0" marR="0" marT="0" marB="0" horzOverflow="overflow">
                    <a:solidFill>
                      <a:srgbClr val="FFFFFF"/>
                    </a:solidFill>
                  </a:tcPr>
                </a:tc>
                <a:tc>
                  <a:txBody>
                    <a:bodyPr/>
                    <a:lstStyle/>
                    <a:p>
                      <a:pPr algn="l">
                        <a:defRPr sz="1800"/>
                      </a:pPr>
                      <a:r>
                        <a:t>15.2%</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6"/>
                  </a:ext>
                </a:extLst>
              </a:tr>
              <a:tr h="292100">
                <a:tc>
                  <a:txBody>
                    <a:bodyPr/>
                    <a:lstStyle/>
                    <a:p>
                      <a:pPr algn="l">
                        <a:defRPr sz="1800"/>
                      </a:pPr>
                      <a:r>
                        <a:t>2</a:t>
                      </a:r>
                    </a:p>
                  </a:txBody>
                  <a:tcPr marL="0" marR="0" marT="0" marB="0" horzOverflow="overflow">
                    <a:solidFill>
                      <a:srgbClr val="FFFFFF"/>
                    </a:solidFill>
                  </a:tcPr>
                </a:tc>
                <a:tc>
                  <a:txBody>
                    <a:bodyPr/>
                    <a:lstStyle/>
                    <a:p>
                      <a:pPr algn="l">
                        <a:defRPr sz="1800"/>
                      </a:pPr>
                      <a:r>
                        <a:t>63.2%</a:t>
                      </a:r>
                    </a:p>
                  </a:txBody>
                  <a:tcPr marL="0" marR="0" marT="0" marB="0" horzOverflow="overflow">
                    <a:solidFill>
                      <a:srgbClr val="FFFFFF"/>
                    </a:solidFill>
                  </a:tcPr>
                </a:tc>
                <a:tc>
                  <a:txBody>
                    <a:bodyPr/>
                    <a:lstStyle/>
                    <a:p>
                      <a:pPr algn="l">
                        <a:defRPr sz="1800"/>
                      </a:pPr>
                      <a:r>
                        <a:t>68%</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7"/>
                  </a:ext>
                </a:extLst>
              </a:tr>
              <a:tr h="292100">
                <a:tc>
                  <a:txBody>
                    <a:bodyPr/>
                    <a:lstStyle/>
                    <a:p>
                      <a:pPr algn="l">
                        <a:defRPr sz="1800"/>
                      </a:pPr>
                      <a:r>
                        <a:t>3</a:t>
                      </a:r>
                    </a:p>
                  </a:txBody>
                  <a:tcPr marL="0" marR="0" marT="0" marB="0" horzOverflow="overflow">
                    <a:solidFill>
                      <a:srgbClr val="FFFFFF"/>
                    </a:solidFill>
                  </a:tcPr>
                </a:tc>
                <a:tc>
                  <a:txBody>
                    <a:bodyPr/>
                    <a:lstStyle/>
                    <a:p>
                      <a:pPr algn="l">
                        <a:defRPr sz="1800"/>
                      </a:pPr>
                      <a:r>
                        <a:t>21.6%</a:t>
                      </a:r>
                    </a:p>
                  </a:txBody>
                  <a:tcPr marL="0" marR="0" marT="0" marB="0" horzOverflow="overflow">
                    <a:solidFill>
                      <a:srgbClr val="FFFFFF"/>
                    </a:solidFill>
                  </a:tcPr>
                </a:tc>
                <a:tc>
                  <a:txBody>
                    <a:bodyPr/>
                    <a:lstStyle/>
                    <a:p>
                      <a:pPr algn="l">
                        <a:defRPr sz="1800"/>
                      </a:pPr>
                      <a:r>
                        <a:t>16.8%</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8"/>
                  </a:ext>
                </a:extLst>
              </a:tr>
              <a:tr h="292100">
                <a:tc>
                  <a:txBody>
                    <a:bodyPr/>
                    <a:lstStyle/>
                    <a:p>
                      <a:pPr algn="l">
                        <a:defRPr sz="1800"/>
                      </a:pPr>
                      <a:r>
                        <a:t>Recurrent hernia</a:t>
                      </a:r>
                    </a:p>
                  </a:txBody>
                  <a:tcPr marL="0" marR="0" marT="0" marB="0" horzOverflow="overflow">
                    <a:solidFill>
                      <a:srgbClr val="FFFFFF"/>
                    </a:solidFill>
                  </a:tcPr>
                </a:tc>
                <a:tc>
                  <a:txBody>
                    <a:bodyPr/>
                    <a:lstStyle/>
                    <a:p>
                      <a:pPr algn="l">
                        <a:defRPr sz="1800"/>
                      </a:pPr>
                      <a:r>
                        <a:t>63.2%</a:t>
                      </a:r>
                    </a:p>
                  </a:txBody>
                  <a:tcPr marL="0" marR="0" marT="0" marB="0" horzOverflow="overflow">
                    <a:solidFill>
                      <a:srgbClr val="FFFFFF"/>
                    </a:solidFill>
                  </a:tcPr>
                </a:tc>
                <a:tc>
                  <a:txBody>
                    <a:bodyPr/>
                    <a:lstStyle/>
                    <a:p>
                      <a:pPr algn="l">
                        <a:defRPr sz="1800"/>
                      </a:pPr>
                      <a:r>
                        <a:t>52.8%</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9"/>
                  </a:ext>
                </a:extLst>
              </a:tr>
              <a:tr h="292100">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10"/>
                  </a:ext>
                </a:extLst>
              </a:tr>
            </a:tbl>
          </a:graphicData>
        </a:graphic>
      </p:graphicFrame>
      <p:sp>
        <p:nvSpPr>
          <p:cNvPr id="156" name="TextBox 13">
            <a:hlinkClick r:id="" action="ppaction://hlinkshowjump?jump=nextslide"/>
          </p:cNvPr>
          <p:cNvSpPr txBox="1"/>
          <p:nvPr/>
        </p:nvSpPr>
        <p:spPr>
          <a:xfrm>
            <a:off x="981772" y="1206386"/>
            <a:ext cx="3979519"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Hernia Characteristics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5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graphicFrame>
        <p:nvGraphicFramePr>
          <p:cNvPr id="160" name="Table"/>
          <p:cNvGraphicFramePr/>
          <p:nvPr/>
        </p:nvGraphicFramePr>
        <p:xfrm>
          <a:off x="1346175" y="1828330"/>
          <a:ext cx="9277442" cy="4322668"/>
        </p:xfrm>
        <a:graphic>
          <a:graphicData uri="http://schemas.openxmlformats.org/drawingml/2006/table">
            <a:tbl>
              <a:tblPr bandRow="1">
                <a:tableStyleId>{4C3C2611-4C71-4FC5-86AE-919BDF0F9419}</a:tableStyleId>
              </a:tblPr>
              <a:tblGrid>
                <a:gridCol w="3017302">
                  <a:extLst>
                    <a:ext uri="{9D8B030D-6E8A-4147-A177-3AD203B41FA5}">
                      <a16:colId xmlns:a16="http://schemas.microsoft.com/office/drawing/2014/main" val="20000"/>
                    </a:ext>
                  </a:extLst>
                </a:gridCol>
                <a:gridCol w="2639807">
                  <a:extLst>
                    <a:ext uri="{9D8B030D-6E8A-4147-A177-3AD203B41FA5}">
                      <a16:colId xmlns:a16="http://schemas.microsoft.com/office/drawing/2014/main" val="20001"/>
                    </a:ext>
                  </a:extLst>
                </a:gridCol>
                <a:gridCol w="2111852">
                  <a:extLst>
                    <a:ext uri="{9D8B030D-6E8A-4147-A177-3AD203B41FA5}">
                      <a16:colId xmlns:a16="http://schemas.microsoft.com/office/drawing/2014/main" val="20002"/>
                    </a:ext>
                  </a:extLst>
                </a:gridCol>
                <a:gridCol w="1508481">
                  <a:extLst>
                    <a:ext uri="{9D8B030D-6E8A-4147-A177-3AD203B41FA5}">
                      <a16:colId xmlns:a16="http://schemas.microsoft.com/office/drawing/2014/main" val="20003"/>
                    </a:ext>
                  </a:extLst>
                </a:gridCol>
              </a:tblGrid>
              <a:tr h="405935">
                <a:tc>
                  <a:txBody>
                    <a:bodyPr/>
                    <a:lstStyle/>
                    <a:p>
                      <a:pPr algn="l">
                        <a:defRPr sz="1800"/>
                      </a:pPr>
                      <a:endParaRPr/>
                    </a:p>
                  </a:txBody>
                  <a:tcPr marL="0" marR="0" marT="0" marB="0" horzOverflow="overflow">
                    <a:solidFill>
                      <a:srgbClr val="FFFFFF"/>
                    </a:solidFill>
                  </a:tcPr>
                </a:tc>
                <a:tc>
                  <a:txBody>
                    <a:bodyPr/>
                    <a:lstStyle/>
                    <a:p>
                      <a:pPr algn="l">
                        <a:defRPr sz="1800"/>
                      </a:pPr>
                      <a:r>
                        <a:t>Group 1: Control</a:t>
                      </a:r>
                    </a:p>
                  </a:txBody>
                  <a:tcPr marL="0" marR="0" marT="0" marB="0" horzOverflow="overflow">
                    <a:solidFill>
                      <a:srgbClr val="FFFFFF"/>
                    </a:solidFill>
                  </a:tcPr>
                </a:tc>
                <a:tc>
                  <a:txBody>
                    <a:bodyPr/>
                    <a:lstStyle/>
                    <a:p>
                      <a:pPr algn="l">
                        <a:defRPr sz="1800"/>
                      </a:pPr>
                      <a:r>
                        <a:t>Group 2: Antibiotic</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0"/>
                  </a:ext>
                </a:extLst>
              </a:tr>
              <a:tr h="292100">
                <a:tc>
                  <a:txBody>
                    <a:bodyPr/>
                    <a:lstStyle/>
                    <a:p>
                      <a:pPr algn="l">
                        <a:defRPr sz="1800"/>
                      </a:pPr>
                      <a:r>
                        <a:t>Wound class </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1"/>
                  </a:ext>
                </a:extLst>
              </a:tr>
              <a:tr h="364502">
                <a:tc>
                  <a:txBody>
                    <a:bodyPr/>
                    <a:lstStyle/>
                    <a:p>
                      <a:pPr algn="ctr">
                        <a:defRPr sz="1800"/>
                      </a:pPr>
                      <a:r>
                        <a:t>1</a:t>
                      </a:r>
                    </a:p>
                  </a:txBody>
                  <a:tcPr marL="0" marR="0" marT="0" marB="0" horzOverflow="overflow">
                    <a:solidFill>
                      <a:srgbClr val="FFFFFF"/>
                    </a:solidFill>
                  </a:tcPr>
                </a:tc>
                <a:tc>
                  <a:txBody>
                    <a:bodyPr/>
                    <a:lstStyle/>
                    <a:p>
                      <a:pPr algn="l">
                        <a:defRPr sz="1800"/>
                      </a:pPr>
                      <a:r>
                        <a:t>78.4%</a:t>
                      </a:r>
                    </a:p>
                  </a:txBody>
                  <a:tcPr marL="0" marR="0" marT="0" marB="0" horzOverflow="overflow">
                    <a:solidFill>
                      <a:srgbClr val="FFFFFF"/>
                    </a:solidFill>
                  </a:tcPr>
                </a:tc>
                <a:tc>
                  <a:txBody>
                    <a:bodyPr/>
                    <a:lstStyle/>
                    <a:p>
                      <a:pPr algn="l">
                        <a:defRPr sz="1800"/>
                      </a:pPr>
                      <a:r>
                        <a:t>83.2%</a:t>
                      </a:r>
                    </a:p>
                  </a:txBody>
                  <a:tcPr marL="0" marR="0" marT="0" marB="0" horzOverflow="overflow">
                    <a:solidFill>
                      <a:srgbClr val="FFFFFF"/>
                    </a:solidFill>
                  </a:tcPr>
                </a:tc>
                <a:tc>
                  <a:txBody>
                    <a:bodyPr/>
                    <a:lstStyle/>
                    <a:p>
                      <a:pPr algn="l">
                        <a:defRPr sz="1800"/>
                      </a:pPr>
                      <a:r>
                        <a:t>p=0.404</a:t>
                      </a:r>
                    </a:p>
                  </a:txBody>
                  <a:tcPr marL="0" marR="0" marT="0" marB="0" horzOverflow="overflow">
                    <a:solidFill>
                      <a:srgbClr val="FFFFFF"/>
                    </a:solidFill>
                  </a:tcPr>
                </a:tc>
                <a:extLst>
                  <a:ext uri="{0D108BD9-81ED-4DB2-BD59-A6C34878D82A}">
                    <a16:rowId xmlns:a16="http://schemas.microsoft.com/office/drawing/2014/main" val="10002"/>
                  </a:ext>
                </a:extLst>
              </a:tr>
              <a:tr h="361551">
                <a:tc>
                  <a:txBody>
                    <a:bodyPr/>
                    <a:lstStyle/>
                    <a:p>
                      <a:pPr algn="ctr">
                        <a:defRPr sz="1800"/>
                      </a:pPr>
                      <a:r>
                        <a:t>2</a:t>
                      </a:r>
                    </a:p>
                  </a:txBody>
                  <a:tcPr marL="0" marR="0" marT="0" marB="0" horzOverflow="overflow">
                    <a:solidFill>
                      <a:srgbClr val="FFFFFF"/>
                    </a:solidFill>
                  </a:tcPr>
                </a:tc>
                <a:tc>
                  <a:txBody>
                    <a:bodyPr/>
                    <a:lstStyle/>
                    <a:p>
                      <a:pPr algn="l">
                        <a:defRPr sz="1800"/>
                      </a:pPr>
                      <a:r>
                        <a:t>10.4%</a:t>
                      </a:r>
                    </a:p>
                  </a:txBody>
                  <a:tcPr marL="0" marR="0" marT="0" marB="0" horzOverflow="overflow">
                    <a:solidFill>
                      <a:srgbClr val="FFFFFF"/>
                    </a:solidFill>
                  </a:tcPr>
                </a:tc>
                <a:tc>
                  <a:txBody>
                    <a:bodyPr/>
                    <a:lstStyle/>
                    <a:p>
                      <a:pPr algn="l">
                        <a:defRPr sz="1800"/>
                      </a:pPr>
                      <a:r>
                        <a:t>10.4%</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3"/>
                  </a:ext>
                </a:extLst>
              </a:tr>
              <a:tr h="495300">
                <a:tc>
                  <a:txBody>
                    <a:bodyPr/>
                    <a:lstStyle/>
                    <a:p>
                      <a:pPr algn="ctr">
                        <a:defRPr sz="1800"/>
                      </a:pPr>
                      <a:r>
                        <a:t>3</a:t>
                      </a:r>
                    </a:p>
                  </a:txBody>
                  <a:tcPr marL="0" marR="0" marT="0" marB="0" horzOverflow="overflow">
                    <a:solidFill>
                      <a:srgbClr val="FFFFFF"/>
                    </a:solidFill>
                  </a:tcPr>
                </a:tc>
                <a:tc>
                  <a:txBody>
                    <a:bodyPr/>
                    <a:lstStyle/>
                    <a:p>
                      <a:pPr algn="l">
                        <a:defRPr sz="1800"/>
                      </a:pPr>
                      <a:r>
                        <a:t>11.2%</a:t>
                      </a:r>
                    </a:p>
                  </a:txBody>
                  <a:tcPr marL="0" marR="0" marT="0" marB="0" horzOverflow="overflow">
                    <a:solidFill>
                      <a:srgbClr val="FFFFFF"/>
                    </a:solidFill>
                  </a:tcPr>
                </a:tc>
                <a:tc>
                  <a:txBody>
                    <a:bodyPr/>
                    <a:lstStyle/>
                    <a:p>
                      <a:pPr algn="l">
                        <a:defRPr sz="1800"/>
                      </a:pPr>
                      <a:r>
                        <a:t>6.4%</a:t>
                      </a:r>
                    </a:p>
                  </a:txBody>
                  <a:tcPr marL="0" marR="0" marT="0" marB="0" horzOverflow="overflow">
                    <a:solidFill>
                      <a:srgbClr val="FFFFFF"/>
                    </a:solidFill>
                  </a:tcPr>
                </a:tc>
                <a:tc>
                  <a:txBody>
                    <a:bodyPr/>
                    <a:lstStyle/>
                    <a:p>
                      <a:pPr algn="l" defTabSz="457200">
                        <a:defRPr sz="1800">
                          <a:solidFill>
                            <a:srgbClr val="333333"/>
                          </a:solidFill>
                        </a:defRPr>
                      </a:pPr>
                      <a:endParaRPr/>
                    </a:p>
                  </a:txBody>
                  <a:tcPr marL="101600" marR="101600" marT="101600" marB="101600" horzOverflow="overflow">
                    <a:solidFill>
                      <a:srgbClr val="FFFFFF"/>
                    </a:solidFill>
                  </a:tcPr>
                </a:tc>
                <a:extLst>
                  <a:ext uri="{0D108BD9-81ED-4DB2-BD59-A6C34878D82A}">
                    <a16:rowId xmlns:a16="http://schemas.microsoft.com/office/drawing/2014/main" val="10004"/>
                  </a:ext>
                </a:extLst>
              </a:tr>
              <a:tr h="358580">
                <a:tc>
                  <a:txBody>
                    <a:bodyPr/>
                    <a:lstStyle/>
                    <a:p>
                      <a:pPr algn="l">
                        <a:defRPr sz="1800"/>
                      </a:pPr>
                      <a:r>
                        <a:t>Mesh used</a:t>
                      </a:r>
                    </a:p>
                  </a:txBody>
                  <a:tcPr marL="0" marR="0" marT="0" marB="0" horzOverflow="overflow">
                    <a:solidFill>
                      <a:srgbClr val="FFFFFF"/>
                    </a:solidFill>
                  </a:tcPr>
                </a:tc>
                <a:tc>
                  <a:txBody>
                    <a:bodyPr/>
                    <a:lstStyle/>
                    <a:p>
                      <a:pPr algn="l">
                        <a:defRPr sz="1800"/>
                      </a:pPr>
                      <a:r>
                        <a:t>99.2%</a:t>
                      </a:r>
                    </a:p>
                  </a:txBody>
                  <a:tcPr marL="0" marR="0" marT="0" marB="0" horzOverflow="overflow">
                    <a:solidFill>
                      <a:srgbClr val="FFFFFF"/>
                    </a:solidFill>
                  </a:tcPr>
                </a:tc>
                <a:tc>
                  <a:txBody>
                    <a:bodyPr/>
                    <a:lstStyle/>
                    <a:p>
                      <a:pPr algn="l">
                        <a:defRPr sz="1800"/>
                      </a:pPr>
                      <a:r>
                        <a:t>100%</a:t>
                      </a:r>
                    </a:p>
                  </a:txBody>
                  <a:tcPr marL="0" marR="0" marT="0" marB="0" horzOverflow="overflow">
                    <a:solidFill>
                      <a:srgbClr val="FFFFFF"/>
                    </a:solidFill>
                  </a:tcPr>
                </a:tc>
                <a:tc>
                  <a:txBody>
                    <a:bodyPr/>
                    <a:lstStyle/>
                    <a:p>
                      <a:pPr algn="l">
                        <a:defRPr sz="1800"/>
                      </a:pPr>
                      <a:r>
                        <a:t>p=0.316</a:t>
                      </a:r>
                    </a:p>
                  </a:txBody>
                  <a:tcPr marL="0" marR="0" marT="0" marB="0" horzOverflow="overflow">
                    <a:solidFill>
                      <a:srgbClr val="FFFFFF"/>
                    </a:solidFill>
                  </a:tcPr>
                </a:tc>
                <a:extLst>
                  <a:ext uri="{0D108BD9-81ED-4DB2-BD59-A6C34878D82A}">
                    <a16:rowId xmlns:a16="http://schemas.microsoft.com/office/drawing/2014/main" val="10005"/>
                  </a:ext>
                </a:extLst>
              </a:tr>
              <a:tr h="292100">
                <a:tc>
                  <a:txBody>
                    <a:bodyPr/>
                    <a:lstStyle/>
                    <a:p>
                      <a:pPr algn="l">
                        <a:defRPr sz="1800"/>
                      </a:pPr>
                      <a:r>
                        <a:t>Mesh area; median (IQR)</a:t>
                      </a:r>
                    </a:p>
                  </a:txBody>
                  <a:tcPr marL="0" marR="0" marT="0" marB="0" horzOverflow="overflow">
                    <a:solidFill>
                      <a:srgbClr val="FFFFFF"/>
                    </a:solidFill>
                  </a:tcPr>
                </a:tc>
                <a:tc>
                  <a:txBody>
                    <a:bodyPr/>
                    <a:lstStyle/>
                    <a:p>
                      <a:pPr algn="l">
                        <a:defRPr sz="1800"/>
                      </a:pPr>
                      <a:r>
                        <a:t>900cm</a:t>
                      </a:r>
                      <a:r>
                        <a:rPr baseline="31999"/>
                        <a:t>2 </a:t>
                      </a:r>
                      <a:r>
                        <a:t>(900-1012.5)</a:t>
                      </a:r>
                    </a:p>
                  </a:txBody>
                  <a:tcPr marL="0" marR="0" marT="0" marB="0" horzOverflow="overflow">
                    <a:solidFill>
                      <a:srgbClr val="FFFFFF"/>
                    </a:solidFill>
                  </a:tcPr>
                </a:tc>
                <a:tc>
                  <a:txBody>
                    <a:bodyPr/>
                    <a:lstStyle/>
                    <a:p>
                      <a:pPr algn="l">
                        <a:defRPr sz="1800"/>
                      </a:pPr>
                      <a:r>
                        <a:t>900cm</a:t>
                      </a:r>
                      <a:r>
                        <a:rPr baseline="31999"/>
                        <a:t>2</a:t>
                      </a:r>
                      <a:r>
                        <a:t> (900-1376.0)</a:t>
                      </a:r>
                    </a:p>
                  </a:txBody>
                  <a:tcPr marL="0" marR="0" marT="0" marB="0" horzOverflow="overflow">
                    <a:solidFill>
                      <a:srgbClr val="FFFFFF"/>
                    </a:solidFill>
                  </a:tcPr>
                </a:tc>
                <a:tc>
                  <a:txBody>
                    <a:bodyPr/>
                    <a:lstStyle/>
                    <a:p>
                      <a:pPr algn="l">
                        <a:defRPr sz="1800"/>
                      </a:pPr>
                      <a:r>
                        <a:t>p=0.398</a:t>
                      </a:r>
                    </a:p>
                  </a:txBody>
                  <a:tcPr marL="0" marR="0" marT="0" marB="0" horzOverflow="overflow">
                    <a:solidFill>
                      <a:srgbClr val="FFFFFF"/>
                    </a:solidFill>
                  </a:tcPr>
                </a:tc>
                <a:extLst>
                  <a:ext uri="{0D108BD9-81ED-4DB2-BD59-A6C34878D82A}">
                    <a16:rowId xmlns:a16="http://schemas.microsoft.com/office/drawing/2014/main" val="10006"/>
                  </a:ext>
                </a:extLst>
              </a:tr>
              <a:tr h="292100">
                <a:tc>
                  <a:txBody>
                    <a:bodyPr/>
                    <a:lstStyle/>
                    <a:p>
                      <a:pPr algn="l">
                        <a:defRPr sz="1800"/>
                      </a:pPr>
                      <a:r>
                        <a:t>Mesh type, permanent synth</a:t>
                      </a:r>
                    </a:p>
                  </a:txBody>
                  <a:tcPr marL="0" marR="0" marT="0" marB="0" horzOverflow="overflow">
                    <a:solidFill>
                      <a:srgbClr val="FFFFFF"/>
                    </a:solidFill>
                  </a:tcPr>
                </a:tc>
                <a:tc>
                  <a:txBody>
                    <a:bodyPr/>
                    <a:lstStyle/>
                    <a:p>
                      <a:pPr algn="l">
                        <a:defRPr sz="1800"/>
                      </a:pPr>
                      <a:r>
                        <a:t>99.2%</a:t>
                      </a:r>
                    </a:p>
                  </a:txBody>
                  <a:tcPr marL="0" marR="0" marT="0" marB="0" horzOverflow="overflow">
                    <a:solidFill>
                      <a:srgbClr val="FFFFFF"/>
                    </a:solidFill>
                  </a:tcPr>
                </a:tc>
                <a:tc>
                  <a:txBody>
                    <a:bodyPr/>
                    <a:lstStyle/>
                    <a:p>
                      <a:pPr algn="l">
                        <a:defRPr sz="1800"/>
                      </a:pPr>
                      <a:r>
                        <a:t>100%</a:t>
                      </a:r>
                    </a:p>
                  </a:txBody>
                  <a:tcPr marL="0" marR="0" marT="0" marB="0" horzOverflow="overflow">
                    <a:solidFill>
                      <a:srgbClr val="FFFFFF"/>
                    </a:solidFill>
                  </a:tcPr>
                </a:tc>
                <a:tc>
                  <a:txBody>
                    <a:bodyPr/>
                    <a:lstStyle/>
                    <a:p>
                      <a:pPr algn="l">
                        <a:defRPr sz="1800"/>
                      </a:pPr>
                      <a:r>
                        <a:t>p=.314</a:t>
                      </a:r>
                    </a:p>
                  </a:txBody>
                  <a:tcPr marL="0" marR="0" marT="0" marB="0" horzOverflow="overflow">
                    <a:solidFill>
                      <a:srgbClr val="FFFFFF"/>
                    </a:solidFill>
                  </a:tcPr>
                </a:tc>
                <a:extLst>
                  <a:ext uri="{0D108BD9-81ED-4DB2-BD59-A6C34878D82A}">
                    <a16:rowId xmlns:a16="http://schemas.microsoft.com/office/drawing/2014/main" val="10007"/>
                  </a:ext>
                </a:extLst>
              </a:tr>
              <a:tr h="292100">
                <a:tc>
                  <a:txBody>
                    <a:bodyPr/>
                    <a:lstStyle/>
                    <a:p>
                      <a:pPr algn="l">
                        <a:defRPr sz="1800"/>
                      </a:pPr>
                      <a:r>
                        <a:t>Mesh placement; RM</a:t>
                      </a:r>
                    </a:p>
                  </a:txBody>
                  <a:tcPr marL="0" marR="0" marT="0" marB="0" horzOverflow="overflow">
                    <a:solidFill>
                      <a:srgbClr val="FFFFFF"/>
                    </a:solidFill>
                  </a:tcPr>
                </a:tc>
                <a:tc>
                  <a:txBody>
                    <a:bodyPr/>
                    <a:lstStyle/>
                    <a:p>
                      <a:pPr algn="l">
                        <a:defRPr sz="1800"/>
                      </a:pPr>
                      <a:r>
                        <a:t>99.2%</a:t>
                      </a:r>
                    </a:p>
                  </a:txBody>
                  <a:tcPr marL="0" marR="0" marT="0" marB="0" horzOverflow="overflow">
                    <a:solidFill>
                      <a:srgbClr val="FFFFFF"/>
                    </a:solidFill>
                  </a:tcPr>
                </a:tc>
                <a:tc>
                  <a:txBody>
                    <a:bodyPr/>
                    <a:lstStyle/>
                    <a:p>
                      <a:pPr algn="l">
                        <a:defRPr sz="1800"/>
                      </a:pPr>
                      <a:r>
                        <a:t>100%</a:t>
                      </a:r>
                    </a:p>
                  </a:txBody>
                  <a:tcPr marL="0" marR="0" marT="0" marB="0" horzOverflow="overflow">
                    <a:solidFill>
                      <a:srgbClr val="FFFFFF"/>
                    </a:solidFill>
                  </a:tcPr>
                </a:tc>
                <a:tc>
                  <a:txBody>
                    <a:bodyPr/>
                    <a:lstStyle/>
                    <a:p>
                      <a:pPr algn="l">
                        <a:defRPr sz="1800"/>
                      </a:pPr>
                      <a:r>
                        <a:t>p=0.314</a:t>
                      </a:r>
                    </a:p>
                  </a:txBody>
                  <a:tcPr marL="0" marR="0" marT="0" marB="0" horzOverflow="overflow">
                    <a:solidFill>
                      <a:srgbClr val="FFFFFF"/>
                    </a:solidFill>
                  </a:tcPr>
                </a:tc>
                <a:extLst>
                  <a:ext uri="{0D108BD9-81ED-4DB2-BD59-A6C34878D82A}">
                    <a16:rowId xmlns:a16="http://schemas.microsoft.com/office/drawing/2014/main" val="10008"/>
                  </a:ext>
                </a:extLst>
              </a:tr>
              <a:tr h="292100">
                <a:tc>
                  <a:txBody>
                    <a:bodyPr/>
                    <a:lstStyle/>
                    <a:p>
                      <a:pPr algn="l">
                        <a:defRPr sz="1800"/>
                      </a:pPr>
                      <a:r>
                        <a:t>Myofascial release</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r>
                        <a:t>p=0.472</a:t>
                      </a:r>
                    </a:p>
                  </a:txBody>
                  <a:tcPr marL="0" marR="0" marT="0" marB="0" horzOverflow="overflow">
                    <a:solidFill>
                      <a:srgbClr val="FFFFFF"/>
                    </a:solidFill>
                  </a:tcPr>
                </a:tc>
                <a:extLst>
                  <a:ext uri="{0D108BD9-81ED-4DB2-BD59-A6C34878D82A}">
                    <a16:rowId xmlns:a16="http://schemas.microsoft.com/office/drawing/2014/main" val="10009"/>
                  </a:ext>
                </a:extLst>
              </a:tr>
              <a:tr h="292100">
                <a:tc>
                  <a:txBody>
                    <a:bodyPr/>
                    <a:lstStyle/>
                    <a:p>
                      <a:pPr algn="l">
                        <a:defRPr sz="1800"/>
                      </a:pPr>
                      <a:r>
                        <a:t>TAR</a:t>
                      </a:r>
                    </a:p>
                  </a:txBody>
                  <a:tcPr marL="0" marR="0" marT="0" marB="0" horzOverflow="overflow">
                    <a:solidFill>
                      <a:srgbClr val="FFFFFF"/>
                    </a:solidFill>
                  </a:tcPr>
                </a:tc>
                <a:tc>
                  <a:txBody>
                    <a:bodyPr/>
                    <a:lstStyle/>
                    <a:p>
                      <a:pPr algn="l">
                        <a:defRPr sz="1800"/>
                      </a:pPr>
                      <a:r>
                        <a:t>85.8%</a:t>
                      </a:r>
                    </a:p>
                  </a:txBody>
                  <a:tcPr marL="0" marR="0" marT="0" marB="0" horzOverflow="overflow">
                    <a:solidFill>
                      <a:srgbClr val="FFFFFF"/>
                    </a:solidFill>
                  </a:tcPr>
                </a:tc>
                <a:tc>
                  <a:txBody>
                    <a:bodyPr/>
                    <a:lstStyle/>
                    <a:p>
                      <a:pPr algn="l">
                        <a:defRPr sz="1800"/>
                      </a:pPr>
                      <a:r>
                        <a:t>82.7%</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10"/>
                  </a:ext>
                </a:extLst>
              </a:tr>
              <a:tr h="292100">
                <a:tc>
                  <a:txBody>
                    <a:bodyPr/>
                    <a:lstStyle/>
                    <a:p>
                      <a:pPr algn="l">
                        <a:defRPr sz="1800"/>
                      </a:pPr>
                      <a:r>
                        <a:t>Concomitant procedures</a:t>
                      </a:r>
                    </a:p>
                  </a:txBody>
                  <a:tcPr marL="0" marR="0" marT="0" marB="0" horzOverflow="overflow">
                    <a:solidFill>
                      <a:srgbClr val="FFFFFF"/>
                    </a:solidFill>
                  </a:tcPr>
                </a:tc>
                <a:tc>
                  <a:txBody>
                    <a:bodyPr/>
                    <a:lstStyle/>
                    <a:p>
                      <a:pPr algn="l">
                        <a:defRPr sz="1800"/>
                      </a:pPr>
                      <a:r>
                        <a:t>19.2%</a:t>
                      </a:r>
                    </a:p>
                  </a:txBody>
                  <a:tcPr marL="0" marR="0" marT="0" marB="0" horzOverflow="overflow">
                    <a:solidFill>
                      <a:srgbClr val="FFFFFF"/>
                    </a:solidFill>
                  </a:tcPr>
                </a:tc>
                <a:tc>
                  <a:txBody>
                    <a:bodyPr/>
                    <a:lstStyle/>
                    <a:p>
                      <a:pPr algn="l">
                        <a:defRPr sz="1800"/>
                      </a:pPr>
                      <a:r>
                        <a:t>16.8%</a:t>
                      </a:r>
                    </a:p>
                  </a:txBody>
                  <a:tcPr marL="0" marR="0" marT="0" marB="0" horzOverflow="overflow">
                    <a:solidFill>
                      <a:srgbClr val="FFFFFF"/>
                    </a:solidFill>
                  </a:tcPr>
                </a:tc>
                <a:tc>
                  <a:txBody>
                    <a:bodyPr/>
                    <a:lstStyle/>
                    <a:p>
                      <a:pPr algn="l">
                        <a:defRPr sz="1800"/>
                      </a:pPr>
                      <a:r>
                        <a:t>p=0.621</a:t>
                      </a:r>
                    </a:p>
                  </a:txBody>
                  <a:tcPr marL="0" marR="0" marT="0" marB="0" horzOverflow="overflow">
                    <a:solidFill>
                      <a:srgbClr val="FFFFFF"/>
                    </a:solidFill>
                  </a:tcPr>
                </a:tc>
                <a:extLst>
                  <a:ext uri="{0D108BD9-81ED-4DB2-BD59-A6C34878D82A}">
                    <a16:rowId xmlns:a16="http://schemas.microsoft.com/office/drawing/2014/main" val="10011"/>
                  </a:ext>
                </a:extLst>
              </a:tr>
              <a:tr h="292100">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12"/>
                  </a:ext>
                </a:extLst>
              </a:tr>
            </a:tbl>
          </a:graphicData>
        </a:graphic>
      </p:graphicFrame>
      <p:sp>
        <p:nvSpPr>
          <p:cNvPr id="161" name="TextBox 13">
            <a:hlinkClick r:id="" action="ppaction://hlinkshowjump?jump=nextslide"/>
          </p:cNvPr>
          <p:cNvSpPr txBox="1"/>
          <p:nvPr/>
        </p:nvSpPr>
        <p:spPr>
          <a:xfrm>
            <a:off x="981772" y="1206386"/>
            <a:ext cx="3979519"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Operative Details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64"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graphicFrame>
        <p:nvGraphicFramePr>
          <p:cNvPr id="165" name="Table"/>
          <p:cNvGraphicFramePr/>
          <p:nvPr/>
        </p:nvGraphicFramePr>
        <p:xfrm>
          <a:off x="1457278" y="1913355"/>
          <a:ext cx="9277442" cy="3827368"/>
        </p:xfrm>
        <a:graphic>
          <a:graphicData uri="http://schemas.openxmlformats.org/drawingml/2006/table">
            <a:tbl>
              <a:tblPr bandRow="1">
                <a:tableStyleId>{4C3C2611-4C71-4FC5-86AE-919BDF0F9419}</a:tableStyleId>
              </a:tblPr>
              <a:tblGrid>
                <a:gridCol w="3017302">
                  <a:extLst>
                    <a:ext uri="{9D8B030D-6E8A-4147-A177-3AD203B41FA5}">
                      <a16:colId xmlns:a16="http://schemas.microsoft.com/office/drawing/2014/main" val="20000"/>
                    </a:ext>
                  </a:extLst>
                </a:gridCol>
                <a:gridCol w="2639807">
                  <a:extLst>
                    <a:ext uri="{9D8B030D-6E8A-4147-A177-3AD203B41FA5}">
                      <a16:colId xmlns:a16="http://schemas.microsoft.com/office/drawing/2014/main" val="20001"/>
                    </a:ext>
                  </a:extLst>
                </a:gridCol>
                <a:gridCol w="2111852">
                  <a:extLst>
                    <a:ext uri="{9D8B030D-6E8A-4147-A177-3AD203B41FA5}">
                      <a16:colId xmlns:a16="http://schemas.microsoft.com/office/drawing/2014/main" val="20002"/>
                    </a:ext>
                  </a:extLst>
                </a:gridCol>
                <a:gridCol w="1508481">
                  <a:extLst>
                    <a:ext uri="{9D8B030D-6E8A-4147-A177-3AD203B41FA5}">
                      <a16:colId xmlns:a16="http://schemas.microsoft.com/office/drawing/2014/main" val="20003"/>
                    </a:ext>
                  </a:extLst>
                </a:gridCol>
              </a:tblGrid>
              <a:tr h="405935">
                <a:tc>
                  <a:txBody>
                    <a:bodyPr/>
                    <a:lstStyle/>
                    <a:p>
                      <a:pPr algn="l">
                        <a:defRPr sz="1800"/>
                      </a:pPr>
                      <a:endParaRPr/>
                    </a:p>
                  </a:txBody>
                  <a:tcPr marL="0" marR="0" marT="0" marB="0" horzOverflow="overflow">
                    <a:solidFill>
                      <a:srgbClr val="FFFFFF"/>
                    </a:solidFill>
                  </a:tcPr>
                </a:tc>
                <a:tc>
                  <a:txBody>
                    <a:bodyPr/>
                    <a:lstStyle/>
                    <a:p>
                      <a:pPr algn="l">
                        <a:defRPr sz="1800"/>
                      </a:pPr>
                      <a:r>
                        <a:t>Group 1: Control</a:t>
                      </a:r>
                    </a:p>
                  </a:txBody>
                  <a:tcPr marL="0" marR="0" marT="0" marB="0" horzOverflow="overflow">
                    <a:solidFill>
                      <a:srgbClr val="FFFFFF"/>
                    </a:solidFill>
                  </a:tcPr>
                </a:tc>
                <a:tc>
                  <a:txBody>
                    <a:bodyPr/>
                    <a:lstStyle/>
                    <a:p>
                      <a:pPr algn="l">
                        <a:defRPr sz="1800"/>
                      </a:pPr>
                      <a:r>
                        <a:t>Group 2: Antibiotic</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0"/>
                  </a:ext>
                </a:extLst>
              </a:tr>
              <a:tr h="292100">
                <a:tc>
                  <a:txBody>
                    <a:bodyPr/>
                    <a:lstStyle/>
                    <a:p>
                      <a:pPr algn="l">
                        <a:defRPr sz="1800"/>
                      </a:pPr>
                      <a:r>
                        <a:t>Intraop complications</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1"/>
                  </a:ext>
                </a:extLst>
              </a:tr>
              <a:tr h="364502">
                <a:tc>
                  <a:txBody>
                    <a:bodyPr/>
                    <a:lstStyle/>
                    <a:p>
                      <a:pPr algn="ctr">
                        <a:defRPr sz="1800"/>
                      </a:pPr>
                      <a:r>
                        <a:t>bowel injury</a:t>
                      </a:r>
                    </a:p>
                  </a:txBody>
                  <a:tcPr marL="0" marR="0" marT="0" marB="0" horzOverflow="overflow">
                    <a:solidFill>
                      <a:srgbClr val="FFFFFF"/>
                    </a:solidFill>
                  </a:tcPr>
                </a:tc>
                <a:tc>
                  <a:txBody>
                    <a:bodyPr/>
                    <a:lstStyle/>
                    <a:p>
                      <a:pPr algn="l">
                        <a:defRPr sz="1800"/>
                      </a:pPr>
                      <a:r>
                        <a:t> 6 (4.8%)</a:t>
                      </a:r>
                    </a:p>
                  </a:txBody>
                  <a:tcPr marL="0" marR="0" marT="0" marB="0" horzOverflow="overflow">
                    <a:solidFill>
                      <a:srgbClr val="FFFFFF"/>
                    </a:solidFill>
                  </a:tcPr>
                </a:tc>
                <a:tc>
                  <a:txBody>
                    <a:bodyPr/>
                    <a:lstStyle/>
                    <a:p>
                      <a:pPr algn="l">
                        <a:defRPr sz="1800"/>
                      </a:pPr>
                      <a:r>
                        <a:t>3 (2.4%)</a:t>
                      </a:r>
                    </a:p>
                  </a:txBody>
                  <a:tcPr marL="0" marR="0" marT="0" marB="0" horzOverflow="overflow">
                    <a:solidFill>
                      <a:srgbClr val="FFFFFF"/>
                    </a:solidFill>
                  </a:tcPr>
                </a:tc>
                <a:tc>
                  <a:txBody>
                    <a:bodyPr/>
                    <a:lstStyle/>
                    <a:p>
                      <a:pPr algn="l">
                        <a:defRPr sz="1800"/>
                      </a:pPr>
                      <a:r>
                        <a:t>p=0.308</a:t>
                      </a:r>
                    </a:p>
                  </a:txBody>
                  <a:tcPr marL="0" marR="0" marT="0" marB="0" horzOverflow="overflow">
                    <a:solidFill>
                      <a:srgbClr val="FFFFFF"/>
                    </a:solidFill>
                  </a:tcPr>
                </a:tc>
                <a:extLst>
                  <a:ext uri="{0D108BD9-81ED-4DB2-BD59-A6C34878D82A}">
                    <a16:rowId xmlns:a16="http://schemas.microsoft.com/office/drawing/2014/main" val="10002"/>
                  </a:ext>
                </a:extLst>
              </a:tr>
              <a:tr h="361551">
                <a:tc>
                  <a:txBody>
                    <a:bodyPr/>
                    <a:lstStyle/>
                    <a:p>
                      <a:pPr algn="l">
                        <a:defRPr sz="1800"/>
                      </a:pPr>
                      <a:r>
                        <a:t>30-day SSI*</a:t>
                      </a:r>
                    </a:p>
                  </a:txBody>
                  <a:tcPr marL="0" marR="0" marT="0" marB="0" horzOverflow="overflow">
                    <a:solidFill>
                      <a:srgbClr val="FFFFFF"/>
                    </a:solidFill>
                  </a:tcPr>
                </a:tc>
                <a:tc>
                  <a:txBody>
                    <a:bodyPr/>
                    <a:lstStyle/>
                    <a:p>
                      <a:pPr algn="l">
                        <a:defRPr sz="1800"/>
                      </a:pPr>
                      <a:r>
                        <a:t>11 (9.9%)</a:t>
                      </a:r>
                    </a:p>
                  </a:txBody>
                  <a:tcPr marL="0" marR="0" marT="0" marB="0" horzOverflow="overflow">
                    <a:solidFill>
                      <a:srgbClr val="FFFFFF"/>
                    </a:solidFill>
                  </a:tcPr>
                </a:tc>
                <a:tc>
                  <a:txBody>
                    <a:bodyPr/>
                    <a:lstStyle/>
                    <a:p>
                      <a:pPr algn="l">
                        <a:defRPr sz="1800"/>
                      </a:pPr>
                      <a:r>
                        <a:t>10 (9.1%)</a:t>
                      </a:r>
                    </a:p>
                  </a:txBody>
                  <a:tcPr marL="0" marR="0" marT="0" marB="0" horzOverflow="overflow">
                    <a:solidFill>
                      <a:srgbClr val="FFFFFF"/>
                    </a:solidFill>
                  </a:tcPr>
                </a:tc>
                <a:tc>
                  <a:txBody>
                    <a:bodyPr/>
                    <a:lstStyle/>
                    <a:p>
                      <a:pPr algn="l">
                        <a:defRPr sz="1800"/>
                      </a:pPr>
                      <a:r>
                        <a:t>p=0.836</a:t>
                      </a:r>
                    </a:p>
                  </a:txBody>
                  <a:tcPr marL="0" marR="0" marT="0" marB="0" horzOverflow="overflow">
                    <a:solidFill>
                      <a:srgbClr val="FFFFFF"/>
                    </a:solidFill>
                  </a:tcPr>
                </a:tc>
                <a:extLst>
                  <a:ext uri="{0D108BD9-81ED-4DB2-BD59-A6C34878D82A}">
                    <a16:rowId xmlns:a16="http://schemas.microsoft.com/office/drawing/2014/main" val="10003"/>
                  </a:ext>
                </a:extLst>
              </a:tr>
              <a:tr h="358580">
                <a:tc>
                  <a:txBody>
                    <a:bodyPr/>
                    <a:lstStyle/>
                    <a:p>
                      <a:pPr algn="ctr">
                        <a:defRPr sz="1800"/>
                      </a:pPr>
                      <a:r>
                        <a:t>Superficial</a:t>
                      </a:r>
                    </a:p>
                  </a:txBody>
                  <a:tcPr marL="0" marR="0" marT="0" marB="0" horzOverflow="overflow">
                    <a:solidFill>
                      <a:srgbClr val="FFFFFF"/>
                    </a:solidFill>
                  </a:tcPr>
                </a:tc>
                <a:tc>
                  <a:txBody>
                    <a:bodyPr/>
                    <a:lstStyle/>
                    <a:p>
                      <a:pPr algn="l">
                        <a:defRPr sz="1800"/>
                      </a:pPr>
                      <a:r>
                        <a:t>7 (63.6%)</a:t>
                      </a:r>
                    </a:p>
                  </a:txBody>
                  <a:tcPr marL="0" marR="0" marT="0" marB="0" horzOverflow="overflow">
                    <a:solidFill>
                      <a:srgbClr val="FFFFFF"/>
                    </a:solidFill>
                  </a:tcPr>
                </a:tc>
                <a:tc>
                  <a:txBody>
                    <a:bodyPr/>
                    <a:lstStyle/>
                    <a:p>
                      <a:pPr algn="l">
                        <a:defRPr sz="1800"/>
                      </a:pPr>
                      <a:r>
                        <a:t>4 (40%)</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4"/>
                  </a:ext>
                </a:extLst>
              </a:tr>
              <a:tr h="292100">
                <a:tc>
                  <a:txBody>
                    <a:bodyPr/>
                    <a:lstStyle/>
                    <a:p>
                      <a:pPr algn="ctr">
                        <a:defRPr sz="1800"/>
                      </a:pPr>
                      <a:r>
                        <a:t>Deep</a:t>
                      </a:r>
                    </a:p>
                  </a:txBody>
                  <a:tcPr marL="0" marR="0" marT="0" marB="0" horzOverflow="overflow">
                    <a:solidFill>
                      <a:srgbClr val="FFFFFF"/>
                    </a:solidFill>
                  </a:tcPr>
                </a:tc>
                <a:tc>
                  <a:txBody>
                    <a:bodyPr/>
                    <a:lstStyle/>
                    <a:p>
                      <a:pPr algn="l">
                        <a:defRPr sz="1800"/>
                      </a:pPr>
                      <a:r>
                        <a:t>4 (36.4%)</a:t>
                      </a:r>
                    </a:p>
                  </a:txBody>
                  <a:tcPr marL="0" marR="0" marT="0" marB="0" horzOverflow="overflow">
                    <a:solidFill>
                      <a:srgbClr val="FFFFFF"/>
                    </a:solidFill>
                  </a:tcPr>
                </a:tc>
                <a:tc>
                  <a:txBody>
                    <a:bodyPr/>
                    <a:lstStyle/>
                    <a:p>
                      <a:pPr algn="l">
                        <a:defRPr sz="1800"/>
                      </a:pPr>
                      <a:r>
                        <a:t>5 (50%)</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5"/>
                  </a:ext>
                </a:extLst>
              </a:tr>
              <a:tr h="292100">
                <a:tc>
                  <a:txBody>
                    <a:bodyPr/>
                    <a:lstStyle/>
                    <a:p>
                      <a:pPr algn="ctr">
                        <a:defRPr sz="1800"/>
                      </a:pPr>
                      <a:r>
                        <a:t>Organ space</a:t>
                      </a:r>
                    </a:p>
                  </a:txBody>
                  <a:tcPr marL="0" marR="0" marT="0" marB="0" horzOverflow="overflow">
                    <a:solidFill>
                      <a:srgbClr val="FFFFFF"/>
                    </a:solidFill>
                  </a:tcPr>
                </a:tc>
                <a:tc>
                  <a:txBody>
                    <a:bodyPr/>
                    <a:lstStyle/>
                    <a:p>
                      <a:pPr algn="l">
                        <a:defRPr sz="1800"/>
                      </a:pPr>
                      <a:r>
                        <a:t>1 (9.1%)</a:t>
                      </a:r>
                    </a:p>
                  </a:txBody>
                  <a:tcPr marL="0" marR="0" marT="0" marB="0" horzOverflow="overflow">
                    <a:solidFill>
                      <a:srgbClr val="FFFFFF"/>
                    </a:solidFill>
                  </a:tcPr>
                </a:tc>
                <a:tc>
                  <a:txBody>
                    <a:bodyPr/>
                    <a:lstStyle/>
                    <a:p>
                      <a:pPr algn="l">
                        <a:defRPr sz="1800"/>
                      </a:pPr>
                      <a:r>
                        <a:t>1 (10%)</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6"/>
                  </a:ext>
                </a:extLst>
              </a:tr>
              <a:tr h="292100">
                <a:tc>
                  <a:txBody>
                    <a:bodyPr/>
                    <a:lstStyle/>
                    <a:p>
                      <a:pPr algn="l">
                        <a:defRPr sz="1800"/>
                      </a:pPr>
                      <a:r>
                        <a:t>SSIPI</a:t>
                      </a:r>
                    </a:p>
                  </a:txBody>
                  <a:tcPr marL="0" marR="0" marT="0" marB="0" horzOverflow="overflow">
                    <a:solidFill>
                      <a:srgbClr val="FFFFFF"/>
                    </a:solidFill>
                  </a:tcPr>
                </a:tc>
                <a:tc>
                  <a:txBody>
                    <a:bodyPr/>
                    <a:lstStyle/>
                    <a:p>
                      <a:pPr algn="l">
                        <a:defRPr sz="1800"/>
                      </a:pPr>
                      <a:r>
                        <a:t>8</a:t>
                      </a:r>
                    </a:p>
                  </a:txBody>
                  <a:tcPr marL="0" marR="0" marT="0" marB="0" horzOverflow="overflow">
                    <a:solidFill>
                      <a:srgbClr val="FFFFFF"/>
                    </a:solidFill>
                  </a:tcPr>
                </a:tc>
                <a:tc>
                  <a:txBody>
                    <a:bodyPr/>
                    <a:lstStyle/>
                    <a:p>
                      <a:pPr algn="l">
                        <a:defRPr sz="1800"/>
                      </a:pPr>
                      <a:r>
                        <a:t>8</a:t>
                      </a:r>
                    </a:p>
                  </a:txBody>
                  <a:tcPr marL="0" marR="0" marT="0" marB="0" horzOverflow="overflow">
                    <a:solidFill>
                      <a:srgbClr val="FFFFFF"/>
                    </a:solidFill>
                  </a:tcPr>
                </a:tc>
                <a:tc>
                  <a:txBody>
                    <a:bodyPr/>
                    <a:lstStyle/>
                    <a:p>
                      <a:pPr algn="l">
                        <a:defRPr sz="1800"/>
                      </a:pPr>
                      <a:r>
                        <a:t>p=0.985</a:t>
                      </a:r>
                    </a:p>
                  </a:txBody>
                  <a:tcPr marL="0" marR="0" marT="0" marB="0" horzOverflow="overflow">
                    <a:solidFill>
                      <a:srgbClr val="FFFFFF"/>
                    </a:solidFill>
                  </a:tcPr>
                </a:tc>
                <a:extLst>
                  <a:ext uri="{0D108BD9-81ED-4DB2-BD59-A6C34878D82A}">
                    <a16:rowId xmlns:a16="http://schemas.microsoft.com/office/drawing/2014/main" val="10007"/>
                  </a:ext>
                </a:extLst>
              </a:tr>
              <a:tr h="292100">
                <a:tc>
                  <a:txBody>
                    <a:bodyPr/>
                    <a:lstStyle/>
                    <a:p>
                      <a:pPr algn="ctr">
                        <a:defRPr sz="1800"/>
                      </a:pPr>
                      <a:r>
                        <a:t>Wound opening</a:t>
                      </a:r>
                    </a:p>
                  </a:txBody>
                  <a:tcPr marL="0" marR="0" marT="0" marB="0" horzOverflow="overflow">
                    <a:solidFill>
                      <a:srgbClr val="FFFFFF"/>
                    </a:solidFill>
                  </a:tcPr>
                </a:tc>
                <a:tc>
                  <a:txBody>
                    <a:bodyPr/>
                    <a:lstStyle/>
                    <a:p>
                      <a:pPr algn="l">
                        <a:defRPr sz="1800"/>
                      </a:pPr>
                      <a:r>
                        <a:t>5</a:t>
                      </a:r>
                    </a:p>
                  </a:txBody>
                  <a:tcPr marL="0" marR="0" marT="0" marB="0" horzOverflow="overflow">
                    <a:solidFill>
                      <a:srgbClr val="FFFFFF"/>
                    </a:solidFill>
                  </a:tcPr>
                </a:tc>
                <a:tc>
                  <a:txBody>
                    <a:bodyPr/>
                    <a:lstStyle/>
                    <a:p>
                      <a:pPr algn="l">
                        <a:defRPr sz="1800"/>
                      </a:pPr>
                      <a:r>
                        <a:t>5</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8"/>
                  </a:ext>
                </a:extLst>
              </a:tr>
              <a:tr h="292100">
                <a:tc>
                  <a:txBody>
                    <a:bodyPr/>
                    <a:lstStyle/>
                    <a:p>
                      <a:pPr algn="ctr">
                        <a:defRPr sz="1800"/>
                      </a:pPr>
                      <a:r>
                        <a:t>Perc drainage</a:t>
                      </a:r>
                    </a:p>
                  </a:txBody>
                  <a:tcPr marL="0" marR="0" marT="0" marB="0" horzOverflow="overflow">
                    <a:solidFill>
                      <a:srgbClr val="FFFFFF"/>
                    </a:solidFill>
                  </a:tcPr>
                </a:tc>
                <a:tc>
                  <a:txBody>
                    <a:bodyPr/>
                    <a:lstStyle/>
                    <a:p>
                      <a:pPr algn="l">
                        <a:defRPr sz="1800"/>
                      </a:pPr>
                      <a:r>
                        <a:t>2</a:t>
                      </a:r>
                    </a:p>
                  </a:txBody>
                  <a:tcPr marL="0" marR="0" marT="0" marB="0" horzOverflow="overflow">
                    <a:solidFill>
                      <a:srgbClr val="FFFFFF"/>
                    </a:solidFill>
                  </a:tcPr>
                </a:tc>
                <a:tc>
                  <a:txBody>
                    <a:bodyPr/>
                    <a:lstStyle/>
                    <a:p>
                      <a:pPr algn="l">
                        <a:defRPr sz="1800"/>
                      </a:pPr>
                      <a:r>
                        <a:t>2</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9"/>
                  </a:ext>
                </a:extLst>
              </a:tr>
              <a:tr h="292100">
                <a:tc>
                  <a:txBody>
                    <a:bodyPr/>
                    <a:lstStyle/>
                    <a:p>
                      <a:pPr algn="ctr">
                        <a:defRPr sz="1800"/>
                      </a:pPr>
                      <a:r>
                        <a:t>Wound debridement</a:t>
                      </a:r>
                    </a:p>
                  </a:txBody>
                  <a:tcPr marL="0" marR="0" marT="0" marB="0" horzOverflow="overflow">
                    <a:solidFill>
                      <a:srgbClr val="FFFFFF"/>
                    </a:solidFill>
                  </a:tcPr>
                </a:tc>
                <a:tc>
                  <a:txBody>
                    <a:bodyPr/>
                    <a:lstStyle/>
                    <a:p>
                      <a:pPr algn="l">
                        <a:defRPr sz="1800"/>
                      </a:pPr>
                      <a:r>
                        <a:t>0</a:t>
                      </a:r>
                    </a:p>
                  </a:txBody>
                  <a:tcPr marL="0" marR="0" marT="0" marB="0" horzOverflow="overflow">
                    <a:solidFill>
                      <a:srgbClr val="FFFFFF"/>
                    </a:solidFill>
                  </a:tcPr>
                </a:tc>
                <a:tc>
                  <a:txBody>
                    <a:bodyPr/>
                    <a:lstStyle/>
                    <a:p>
                      <a:pPr algn="l">
                        <a:defRPr sz="1800"/>
                      </a:pPr>
                      <a:r>
                        <a:t>3</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10"/>
                  </a:ext>
                </a:extLst>
              </a:tr>
              <a:tr h="292100">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11"/>
                  </a:ext>
                </a:extLst>
              </a:tr>
            </a:tbl>
          </a:graphicData>
        </a:graphic>
      </p:graphicFrame>
      <p:sp>
        <p:nvSpPr>
          <p:cNvPr id="166" name="TextBox 13">
            <a:hlinkClick r:id="" action="ppaction://hlinkshowjump?jump=nextslide"/>
          </p:cNvPr>
          <p:cNvSpPr txBox="1"/>
          <p:nvPr/>
        </p:nvSpPr>
        <p:spPr>
          <a:xfrm>
            <a:off x="981772" y="1206386"/>
            <a:ext cx="3979519"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Outcomes</a:t>
            </a:r>
          </a:p>
        </p:txBody>
      </p:sp>
      <p:sp>
        <p:nvSpPr>
          <p:cNvPr id="167" name="* follow-up: Group 1 n=111, Group 2 n=110"/>
          <p:cNvSpPr txBox="1"/>
          <p:nvPr/>
        </p:nvSpPr>
        <p:spPr>
          <a:xfrm>
            <a:off x="4104212" y="5926641"/>
            <a:ext cx="413366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 follow-up: Group 1 n=111, Group 2 n=110</a:t>
            </a:r>
          </a:p>
        </p:txBody>
      </p:sp>
      <p:sp>
        <p:nvSpPr>
          <p:cNvPr id="168" name="Rounded Rectangle"/>
          <p:cNvSpPr/>
          <p:nvPr/>
        </p:nvSpPr>
        <p:spPr>
          <a:xfrm>
            <a:off x="4379555" y="2937978"/>
            <a:ext cx="3785495" cy="383753"/>
          </a:xfrm>
          <a:prstGeom prst="roundRect">
            <a:avLst>
              <a:gd name="adj" fmla="val 49641"/>
            </a:avLst>
          </a:prstGeom>
          <a:ln w="12700">
            <a:solidFill>
              <a:srgbClr val="BE1132"/>
            </a:solidFill>
            <a:miter/>
          </a:ln>
        </p:spPr>
        <p:txBody>
          <a:bodyPr lIns="45719" rIns="45719" anchor="ctr"/>
          <a:lstStyle/>
          <a:p>
            <a:endParaRPr/>
          </a:p>
        </p:txBody>
      </p:sp>
      <p:sp>
        <p:nvSpPr>
          <p:cNvPr id="169" name="Rounded Rectangle"/>
          <p:cNvSpPr/>
          <p:nvPr/>
        </p:nvSpPr>
        <p:spPr>
          <a:xfrm>
            <a:off x="4379555" y="4262291"/>
            <a:ext cx="3785495" cy="383753"/>
          </a:xfrm>
          <a:prstGeom prst="roundRect">
            <a:avLst>
              <a:gd name="adj" fmla="val 49641"/>
            </a:avLst>
          </a:prstGeom>
          <a:ln w="12700">
            <a:solidFill>
              <a:srgbClr val="BE1132"/>
            </a:solidFill>
            <a:miter/>
          </a:ln>
        </p:spPr>
        <p:txBody>
          <a:bodyPr lIns="45719" rIns="45719" anchor="ctr"/>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72"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graphicFrame>
        <p:nvGraphicFramePr>
          <p:cNvPr id="173" name="Table"/>
          <p:cNvGraphicFramePr/>
          <p:nvPr/>
        </p:nvGraphicFramePr>
        <p:xfrm>
          <a:off x="1457278" y="1913355"/>
          <a:ext cx="9277442" cy="4047066"/>
        </p:xfrm>
        <a:graphic>
          <a:graphicData uri="http://schemas.openxmlformats.org/drawingml/2006/table">
            <a:tbl>
              <a:tblPr bandRow="1">
                <a:tableStyleId>{4C3C2611-4C71-4FC5-86AE-919BDF0F9419}</a:tableStyleId>
              </a:tblPr>
              <a:tblGrid>
                <a:gridCol w="3017302">
                  <a:extLst>
                    <a:ext uri="{9D8B030D-6E8A-4147-A177-3AD203B41FA5}">
                      <a16:colId xmlns:a16="http://schemas.microsoft.com/office/drawing/2014/main" val="20000"/>
                    </a:ext>
                  </a:extLst>
                </a:gridCol>
                <a:gridCol w="2639807">
                  <a:extLst>
                    <a:ext uri="{9D8B030D-6E8A-4147-A177-3AD203B41FA5}">
                      <a16:colId xmlns:a16="http://schemas.microsoft.com/office/drawing/2014/main" val="20001"/>
                    </a:ext>
                  </a:extLst>
                </a:gridCol>
                <a:gridCol w="2111852">
                  <a:extLst>
                    <a:ext uri="{9D8B030D-6E8A-4147-A177-3AD203B41FA5}">
                      <a16:colId xmlns:a16="http://schemas.microsoft.com/office/drawing/2014/main" val="20002"/>
                    </a:ext>
                  </a:extLst>
                </a:gridCol>
                <a:gridCol w="1508481">
                  <a:extLst>
                    <a:ext uri="{9D8B030D-6E8A-4147-A177-3AD203B41FA5}">
                      <a16:colId xmlns:a16="http://schemas.microsoft.com/office/drawing/2014/main" val="20003"/>
                    </a:ext>
                  </a:extLst>
                </a:gridCol>
              </a:tblGrid>
              <a:tr h="405935">
                <a:tc>
                  <a:txBody>
                    <a:bodyPr/>
                    <a:lstStyle/>
                    <a:p>
                      <a:pPr algn="l">
                        <a:defRPr sz="1800"/>
                      </a:pPr>
                      <a:endParaRPr/>
                    </a:p>
                  </a:txBody>
                  <a:tcPr marL="0" marR="0" marT="0" marB="0" horzOverflow="overflow">
                    <a:solidFill>
                      <a:srgbClr val="FFFFFF"/>
                    </a:solidFill>
                  </a:tcPr>
                </a:tc>
                <a:tc>
                  <a:txBody>
                    <a:bodyPr/>
                    <a:lstStyle/>
                    <a:p>
                      <a:pPr algn="l">
                        <a:defRPr sz="1800"/>
                      </a:pPr>
                      <a:r>
                        <a:t>Group 1: Control</a:t>
                      </a:r>
                    </a:p>
                  </a:txBody>
                  <a:tcPr marL="0" marR="0" marT="0" marB="0" horzOverflow="overflow">
                    <a:solidFill>
                      <a:srgbClr val="FFFFFF"/>
                    </a:solidFill>
                  </a:tcPr>
                </a:tc>
                <a:tc>
                  <a:txBody>
                    <a:bodyPr/>
                    <a:lstStyle/>
                    <a:p>
                      <a:pPr algn="l">
                        <a:defRPr sz="1800"/>
                      </a:pPr>
                      <a:r>
                        <a:t>Group 2: Antibiotic</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0"/>
                  </a:ext>
                </a:extLst>
              </a:tr>
              <a:tr h="361551">
                <a:tc>
                  <a:txBody>
                    <a:bodyPr/>
                    <a:lstStyle/>
                    <a:p>
                      <a:pPr algn="l">
                        <a:defRPr sz="1800"/>
                      </a:pPr>
                      <a:r>
                        <a:t>30-day SSO*</a:t>
                      </a:r>
                    </a:p>
                  </a:txBody>
                  <a:tcPr marL="0" marR="0" marT="0" marB="0" horzOverflow="overflow">
                    <a:solidFill>
                      <a:srgbClr val="FFFFFF"/>
                    </a:solidFill>
                  </a:tcPr>
                </a:tc>
                <a:tc>
                  <a:txBody>
                    <a:bodyPr/>
                    <a:lstStyle/>
                    <a:p>
                      <a:pPr algn="l">
                        <a:defRPr sz="1800"/>
                      </a:pPr>
                      <a:r>
                        <a:t>13 (11.7%)</a:t>
                      </a:r>
                    </a:p>
                  </a:txBody>
                  <a:tcPr marL="0" marR="0" marT="0" marB="0" horzOverflow="overflow">
                    <a:solidFill>
                      <a:srgbClr val="FFFFFF"/>
                    </a:solidFill>
                  </a:tcPr>
                </a:tc>
                <a:tc>
                  <a:txBody>
                    <a:bodyPr/>
                    <a:lstStyle/>
                    <a:p>
                      <a:pPr algn="l">
                        <a:defRPr sz="1800"/>
                      </a:pPr>
                      <a:r>
                        <a:t>15 (13.6%)</a:t>
                      </a:r>
                    </a:p>
                  </a:txBody>
                  <a:tcPr marL="0" marR="0" marT="0" marB="0" horzOverflow="overflow">
                    <a:solidFill>
                      <a:srgbClr val="FFFFFF"/>
                    </a:solidFill>
                  </a:tcPr>
                </a:tc>
                <a:tc>
                  <a:txBody>
                    <a:bodyPr/>
                    <a:lstStyle/>
                    <a:p>
                      <a:pPr algn="l">
                        <a:defRPr sz="1800"/>
                      </a:pPr>
                      <a:r>
                        <a:t>p=0.667</a:t>
                      </a:r>
                    </a:p>
                  </a:txBody>
                  <a:tcPr marL="0" marR="0" marT="0" marB="0" horzOverflow="overflow">
                    <a:solidFill>
                      <a:srgbClr val="FFFFFF"/>
                    </a:solidFill>
                  </a:tcPr>
                </a:tc>
                <a:extLst>
                  <a:ext uri="{0D108BD9-81ED-4DB2-BD59-A6C34878D82A}">
                    <a16:rowId xmlns:a16="http://schemas.microsoft.com/office/drawing/2014/main" val="10001"/>
                  </a:ext>
                </a:extLst>
              </a:tr>
              <a:tr h="358580">
                <a:tc>
                  <a:txBody>
                    <a:bodyPr/>
                    <a:lstStyle/>
                    <a:p>
                      <a:pPr algn="ctr">
                        <a:defRPr sz="1800"/>
                      </a:pPr>
                      <a:r>
                        <a:t>Cellulitis</a:t>
                      </a:r>
                    </a:p>
                  </a:txBody>
                  <a:tcPr marL="0" marR="0" marT="0" marB="0" horzOverflow="overflow">
                    <a:solidFill>
                      <a:srgbClr val="FFFFFF"/>
                    </a:solidFill>
                  </a:tcPr>
                </a:tc>
                <a:tc>
                  <a:txBody>
                    <a:bodyPr/>
                    <a:lstStyle/>
                    <a:p>
                      <a:pPr algn="l">
                        <a:defRPr sz="1800"/>
                      </a:pPr>
                      <a:r>
                        <a:t>3 (23.1%)</a:t>
                      </a:r>
                    </a:p>
                  </a:txBody>
                  <a:tcPr marL="0" marR="0" marT="0" marB="0" horzOverflow="overflow">
                    <a:solidFill>
                      <a:srgbClr val="FFFFFF"/>
                    </a:solidFill>
                  </a:tcPr>
                </a:tc>
                <a:tc>
                  <a:txBody>
                    <a:bodyPr/>
                    <a:lstStyle/>
                    <a:p>
                      <a:pPr algn="l">
                        <a:defRPr sz="1800"/>
                      </a:pPr>
                      <a:r>
                        <a:t>2 (13.3%)</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2"/>
                  </a:ext>
                </a:extLst>
              </a:tr>
              <a:tr h="292100">
                <a:tc>
                  <a:txBody>
                    <a:bodyPr/>
                    <a:lstStyle/>
                    <a:p>
                      <a:pPr algn="ctr">
                        <a:defRPr sz="1800"/>
                      </a:pPr>
                      <a:r>
                        <a:t>Seroma</a:t>
                      </a:r>
                    </a:p>
                  </a:txBody>
                  <a:tcPr marL="0" marR="0" marT="0" marB="0" horzOverflow="overflow">
                    <a:solidFill>
                      <a:srgbClr val="FFFFFF"/>
                    </a:solidFill>
                  </a:tcPr>
                </a:tc>
                <a:tc>
                  <a:txBody>
                    <a:bodyPr/>
                    <a:lstStyle/>
                    <a:p>
                      <a:pPr algn="l">
                        <a:defRPr sz="1800"/>
                      </a:pPr>
                      <a:r>
                        <a:t>4 (30.8%)</a:t>
                      </a:r>
                    </a:p>
                  </a:txBody>
                  <a:tcPr marL="0" marR="0" marT="0" marB="0" horzOverflow="overflow">
                    <a:solidFill>
                      <a:srgbClr val="FFFFFF"/>
                    </a:solidFill>
                  </a:tcPr>
                </a:tc>
                <a:tc>
                  <a:txBody>
                    <a:bodyPr/>
                    <a:lstStyle/>
                    <a:p>
                      <a:pPr algn="l">
                        <a:defRPr sz="1800"/>
                      </a:pPr>
                      <a:r>
                        <a:t>9 (60%)</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3"/>
                  </a:ext>
                </a:extLst>
              </a:tr>
              <a:tr h="292100">
                <a:tc>
                  <a:txBody>
                    <a:bodyPr/>
                    <a:lstStyle/>
                    <a:p>
                      <a:pPr algn="ctr">
                        <a:defRPr sz="1800"/>
                      </a:pPr>
                      <a:r>
                        <a:t>Other</a:t>
                      </a:r>
                    </a:p>
                  </a:txBody>
                  <a:tcPr marL="0" marR="0" marT="0" marB="0" horzOverflow="overflow">
                    <a:solidFill>
                      <a:srgbClr val="FFFFFF"/>
                    </a:solidFill>
                  </a:tcPr>
                </a:tc>
                <a:tc>
                  <a:txBody>
                    <a:bodyPr/>
                    <a:lstStyle/>
                    <a:p>
                      <a:pPr algn="l">
                        <a:defRPr sz="1800"/>
                      </a:pPr>
                      <a:r>
                        <a:t>6</a:t>
                      </a:r>
                    </a:p>
                  </a:txBody>
                  <a:tcPr marL="0" marR="0" marT="0" marB="0" horzOverflow="overflow">
                    <a:solidFill>
                      <a:srgbClr val="FFFFFF"/>
                    </a:solidFill>
                  </a:tcPr>
                </a:tc>
                <a:tc>
                  <a:txBody>
                    <a:bodyPr/>
                    <a:lstStyle/>
                    <a:p>
                      <a:pPr algn="l">
                        <a:defRPr sz="1800"/>
                      </a:pPr>
                      <a:r>
                        <a:t>4</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4"/>
                  </a:ext>
                </a:extLst>
              </a:tr>
              <a:tr h="292100">
                <a:tc>
                  <a:txBody>
                    <a:bodyPr/>
                    <a:lstStyle/>
                    <a:p>
                      <a:pPr algn="l">
                        <a:defRPr sz="1800"/>
                      </a:pPr>
                      <a:r>
                        <a:t>SSOPI</a:t>
                      </a:r>
                    </a:p>
                  </a:txBody>
                  <a:tcPr marL="0" marR="0" marT="0" marB="0" horzOverflow="overflow">
                    <a:solidFill>
                      <a:srgbClr val="FFFFFF"/>
                    </a:solidFill>
                  </a:tcPr>
                </a:tc>
                <a:tc>
                  <a:txBody>
                    <a:bodyPr/>
                    <a:lstStyle/>
                    <a:p>
                      <a:pPr algn="l">
                        <a:defRPr sz="1800"/>
                      </a:pPr>
                      <a:r>
                        <a:t>4 (3.6%)</a:t>
                      </a:r>
                    </a:p>
                  </a:txBody>
                  <a:tcPr marL="0" marR="0" marT="0" marB="0" horzOverflow="overflow">
                    <a:solidFill>
                      <a:srgbClr val="FFFFFF"/>
                    </a:solidFill>
                  </a:tcPr>
                </a:tc>
                <a:tc>
                  <a:txBody>
                    <a:bodyPr/>
                    <a:lstStyle/>
                    <a:p>
                      <a:pPr algn="l">
                        <a:defRPr sz="1800"/>
                      </a:pPr>
                      <a:r>
                        <a:t>4 (3.6%)</a:t>
                      </a:r>
                    </a:p>
                  </a:txBody>
                  <a:tcPr marL="0" marR="0" marT="0" marB="0" horzOverflow="overflow">
                    <a:solidFill>
                      <a:srgbClr val="FFFFFF"/>
                    </a:solidFill>
                  </a:tcPr>
                </a:tc>
                <a:tc>
                  <a:txBody>
                    <a:bodyPr/>
                    <a:lstStyle/>
                    <a:p>
                      <a:pPr algn="l">
                        <a:defRPr sz="1800"/>
                      </a:pPr>
                      <a:r>
                        <a:t>p=0.990</a:t>
                      </a:r>
                    </a:p>
                  </a:txBody>
                  <a:tcPr marL="0" marR="0" marT="0" marB="0" horzOverflow="overflow">
                    <a:solidFill>
                      <a:srgbClr val="FFFFFF"/>
                    </a:solidFill>
                  </a:tcPr>
                </a:tc>
                <a:extLst>
                  <a:ext uri="{0D108BD9-81ED-4DB2-BD59-A6C34878D82A}">
                    <a16:rowId xmlns:a16="http://schemas.microsoft.com/office/drawing/2014/main" val="10005"/>
                  </a:ext>
                </a:extLst>
              </a:tr>
              <a:tr h="292100">
                <a:tc>
                  <a:txBody>
                    <a:bodyPr/>
                    <a:lstStyle/>
                    <a:p>
                      <a:pPr algn="ctr">
                        <a:defRPr sz="1800"/>
                      </a:pPr>
                      <a:r>
                        <a:t>Wound opening</a:t>
                      </a:r>
                    </a:p>
                  </a:txBody>
                  <a:tcPr marL="0" marR="0" marT="0" marB="0" horzOverflow="overflow">
                    <a:solidFill>
                      <a:srgbClr val="FFFFFF"/>
                    </a:solidFill>
                  </a:tcPr>
                </a:tc>
                <a:tc>
                  <a:txBody>
                    <a:bodyPr/>
                    <a:lstStyle/>
                    <a:p>
                      <a:pPr algn="l">
                        <a:defRPr sz="1800"/>
                      </a:pPr>
                      <a:r>
                        <a:t>3</a:t>
                      </a:r>
                    </a:p>
                  </a:txBody>
                  <a:tcPr marL="0" marR="0" marT="0" marB="0" horzOverflow="overflow">
                    <a:solidFill>
                      <a:srgbClr val="FFFFFF"/>
                    </a:solidFill>
                  </a:tcPr>
                </a:tc>
                <a:tc>
                  <a:txBody>
                    <a:bodyPr/>
                    <a:lstStyle/>
                    <a:p>
                      <a:pPr algn="l">
                        <a:defRPr sz="1800"/>
                      </a:pPr>
                      <a:r>
                        <a:t>4</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6"/>
                  </a:ext>
                </a:extLst>
              </a:tr>
              <a:tr h="292100">
                <a:tc>
                  <a:txBody>
                    <a:bodyPr/>
                    <a:lstStyle/>
                    <a:p>
                      <a:pPr algn="ctr">
                        <a:defRPr sz="1800"/>
                      </a:pPr>
                      <a:r>
                        <a:t>Perc drainage</a:t>
                      </a:r>
                    </a:p>
                  </a:txBody>
                  <a:tcPr marL="0" marR="0" marT="0" marB="0" horzOverflow="overflow">
                    <a:solidFill>
                      <a:srgbClr val="FFFFFF"/>
                    </a:solidFill>
                  </a:tcPr>
                </a:tc>
                <a:tc>
                  <a:txBody>
                    <a:bodyPr/>
                    <a:lstStyle/>
                    <a:p>
                      <a:pPr algn="l">
                        <a:defRPr sz="1800"/>
                      </a:pPr>
                      <a:r>
                        <a:t>1</a:t>
                      </a:r>
                    </a:p>
                  </a:txBody>
                  <a:tcPr marL="0" marR="0" marT="0" marB="0" horzOverflow="overflow">
                    <a:solidFill>
                      <a:srgbClr val="FFFFFF"/>
                    </a:solidFill>
                  </a:tcPr>
                </a:tc>
                <a:tc>
                  <a:txBody>
                    <a:bodyPr/>
                    <a:lstStyle/>
                    <a:p>
                      <a:pPr algn="l">
                        <a:defRPr sz="1800"/>
                      </a:pPr>
                      <a:r>
                        <a:t>0</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7"/>
                  </a:ext>
                </a:extLst>
              </a:tr>
              <a:tr h="292100">
                <a:tc>
                  <a:txBody>
                    <a:bodyPr/>
                    <a:lstStyle/>
                    <a:p>
                      <a:pPr algn="ctr">
                        <a:defRPr sz="1800"/>
                      </a:pPr>
                      <a:r>
                        <a:t>Wound debridement</a:t>
                      </a:r>
                    </a:p>
                  </a:txBody>
                  <a:tcPr marL="0" marR="0" marT="0" marB="0" horzOverflow="overflow">
                    <a:solidFill>
                      <a:srgbClr val="FFFFFF"/>
                    </a:solidFill>
                  </a:tcPr>
                </a:tc>
                <a:tc>
                  <a:txBody>
                    <a:bodyPr/>
                    <a:lstStyle/>
                    <a:p>
                      <a:pPr algn="l">
                        <a:defRPr sz="1800"/>
                      </a:pPr>
                      <a:r>
                        <a:t>1</a:t>
                      </a:r>
                    </a:p>
                  </a:txBody>
                  <a:tcPr marL="0" marR="0" marT="0" marB="0" horzOverflow="overflow">
                    <a:solidFill>
                      <a:srgbClr val="FFFFFF"/>
                    </a:solidFill>
                  </a:tcPr>
                </a:tc>
                <a:tc>
                  <a:txBody>
                    <a:bodyPr/>
                    <a:lstStyle/>
                    <a:p>
                      <a:pPr algn="l">
                        <a:defRPr sz="1800"/>
                      </a:pPr>
                      <a:r>
                        <a:t>1</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8"/>
                  </a:ext>
                </a:extLst>
              </a:tr>
              <a:tr h="292100">
                <a:tc>
                  <a:txBody>
                    <a:bodyPr/>
                    <a:lstStyle/>
                    <a:p>
                      <a:pPr algn="ctr">
                        <a:defRPr sz="1800"/>
                      </a:pPr>
                      <a:r>
                        <a:t>Partial mesh removal</a:t>
                      </a:r>
                    </a:p>
                  </a:txBody>
                  <a:tcPr marL="0" marR="0" marT="0" marB="0" horzOverflow="overflow">
                    <a:solidFill>
                      <a:srgbClr val="FFFFFF"/>
                    </a:solidFill>
                  </a:tcPr>
                </a:tc>
                <a:tc>
                  <a:txBody>
                    <a:bodyPr/>
                    <a:lstStyle/>
                    <a:p>
                      <a:pPr algn="l">
                        <a:defRPr sz="1800"/>
                      </a:pPr>
                      <a:r>
                        <a:t>1</a:t>
                      </a:r>
                    </a:p>
                  </a:txBody>
                  <a:tcPr marL="0" marR="0" marT="0" marB="0" horzOverflow="overflow">
                    <a:solidFill>
                      <a:srgbClr val="FFFFFF"/>
                    </a:solidFill>
                  </a:tcPr>
                </a:tc>
                <a:tc>
                  <a:txBody>
                    <a:bodyPr/>
                    <a:lstStyle/>
                    <a:p>
                      <a:pPr algn="l">
                        <a:defRPr sz="1800"/>
                      </a:pPr>
                      <a:r>
                        <a:t>0</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09"/>
                  </a:ext>
                </a:extLst>
              </a:tr>
              <a:tr h="292100">
                <a:tc>
                  <a:txBody>
                    <a:bodyPr/>
                    <a:lstStyle/>
                    <a:p>
                      <a:pPr algn="l">
                        <a:defRPr sz="1800"/>
                      </a:pPr>
                      <a:r>
                        <a:t>Readmission</a:t>
                      </a:r>
                    </a:p>
                  </a:txBody>
                  <a:tcPr marL="0" marR="0" marT="0" marB="0" horzOverflow="overflow">
                    <a:solidFill>
                      <a:srgbClr val="FFFFFF"/>
                    </a:solidFill>
                  </a:tcPr>
                </a:tc>
                <a:tc>
                  <a:txBody>
                    <a:bodyPr/>
                    <a:lstStyle/>
                    <a:p>
                      <a:pPr algn="l">
                        <a:defRPr sz="1800"/>
                      </a:pPr>
                      <a:r>
                        <a:t>11 (9.9%)</a:t>
                      </a:r>
                    </a:p>
                  </a:txBody>
                  <a:tcPr marL="0" marR="0" marT="0" marB="0" horzOverflow="overflow">
                    <a:solidFill>
                      <a:srgbClr val="FFFFFF"/>
                    </a:solidFill>
                  </a:tcPr>
                </a:tc>
                <a:tc>
                  <a:txBody>
                    <a:bodyPr/>
                    <a:lstStyle/>
                    <a:p>
                      <a:pPr algn="l">
                        <a:defRPr sz="1800"/>
                      </a:pPr>
                      <a:r>
                        <a:t>7 (6.4%)</a:t>
                      </a:r>
                    </a:p>
                  </a:txBody>
                  <a:tcPr marL="0" marR="0" marT="0" marB="0" horzOverflow="overflow">
                    <a:solidFill>
                      <a:srgbClr val="FFFFFF"/>
                    </a:solidFill>
                  </a:tcPr>
                </a:tc>
                <a:tc>
                  <a:txBody>
                    <a:bodyPr/>
                    <a:lstStyle/>
                    <a:p>
                      <a:pPr algn="l">
                        <a:defRPr sz="1800"/>
                      </a:pPr>
                      <a:r>
                        <a:t>p=0.335</a:t>
                      </a:r>
                    </a:p>
                  </a:txBody>
                  <a:tcPr marL="0" marR="0" marT="0" marB="0" horzOverflow="overflow">
                    <a:solidFill>
                      <a:srgbClr val="FFFFFF"/>
                    </a:solidFill>
                  </a:tcPr>
                </a:tc>
                <a:extLst>
                  <a:ext uri="{0D108BD9-81ED-4DB2-BD59-A6C34878D82A}">
                    <a16:rowId xmlns:a16="http://schemas.microsoft.com/office/drawing/2014/main" val="10010"/>
                  </a:ext>
                </a:extLst>
              </a:tr>
              <a:tr h="292100">
                <a:tc>
                  <a:txBody>
                    <a:bodyPr/>
                    <a:lstStyle/>
                    <a:p>
                      <a:pPr algn="l">
                        <a:defRPr sz="1800"/>
                      </a:pPr>
                      <a:r>
                        <a:t>Reoperation</a:t>
                      </a:r>
                    </a:p>
                  </a:txBody>
                  <a:tcPr marL="0" marR="0" marT="0" marB="0" horzOverflow="overflow">
                    <a:solidFill>
                      <a:srgbClr val="FFFFFF"/>
                    </a:solidFill>
                  </a:tcPr>
                </a:tc>
                <a:tc>
                  <a:txBody>
                    <a:bodyPr/>
                    <a:lstStyle/>
                    <a:p>
                      <a:pPr algn="l">
                        <a:defRPr sz="1800"/>
                      </a:pPr>
                      <a:r>
                        <a:t>6 (5.4%)</a:t>
                      </a:r>
                    </a:p>
                  </a:txBody>
                  <a:tcPr marL="0" marR="0" marT="0" marB="0" horzOverflow="overflow">
                    <a:solidFill>
                      <a:srgbClr val="FFFFFF"/>
                    </a:solidFill>
                  </a:tcPr>
                </a:tc>
                <a:tc>
                  <a:txBody>
                    <a:bodyPr/>
                    <a:lstStyle/>
                    <a:p>
                      <a:pPr algn="l">
                        <a:defRPr sz="1800"/>
                      </a:pPr>
                      <a:r>
                        <a:t>1 (0.9%)</a:t>
                      </a:r>
                    </a:p>
                  </a:txBody>
                  <a:tcPr marL="0" marR="0" marT="0" marB="0" horzOverflow="overflow">
                    <a:solidFill>
                      <a:srgbClr val="FFFFFF"/>
                    </a:solidFill>
                  </a:tcPr>
                </a:tc>
                <a:tc>
                  <a:txBody>
                    <a:bodyPr/>
                    <a:lstStyle/>
                    <a:p>
                      <a:pPr algn="l">
                        <a:defRPr sz="1800"/>
                      </a:pPr>
                      <a:r>
                        <a:t>p=0.056</a:t>
                      </a:r>
                    </a:p>
                  </a:txBody>
                  <a:tcPr marL="0" marR="0" marT="0" marB="0" horzOverflow="overflow">
                    <a:solidFill>
                      <a:srgbClr val="FFFFFF"/>
                    </a:solidFill>
                  </a:tcPr>
                </a:tc>
                <a:extLst>
                  <a:ext uri="{0D108BD9-81ED-4DB2-BD59-A6C34878D82A}">
                    <a16:rowId xmlns:a16="http://schemas.microsoft.com/office/drawing/2014/main" val="10011"/>
                  </a:ext>
                </a:extLst>
              </a:tr>
              <a:tr h="292100">
                <a:tc>
                  <a:txBody>
                    <a:bodyPr/>
                    <a:lstStyle/>
                    <a:p>
                      <a:pPr algn="ctr">
                        <a:defRPr sz="1800"/>
                      </a:pPr>
                      <a:r>
                        <a:t>Wound complication</a:t>
                      </a:r>
                    </a:p>
                  </a:txBody>
                  <a:tcPr marL="0" marR="0" marT="0" marB="0" horzOverflow="overflow">
                    <a:solidFill>
                      <a:srgbClr val="FFFFFF"/>
                    </a:solidFill>
                  </a:tcPr>
                </a:tc>
                <a:tc>
                  <a:txBody>
                    <a:bodyPr/>
                    <a:lstStyle/>
                    <a:p>
                      <a:pPr algn="l">
                        <a:defRPr sz="1800"/>
                      </a:pPr>
                      <a:r>
                        <a:t>2 (33.3%)</a:t>
                      </a:r>
                    </a:p>
                  </a:txBody>
                  <a:tcPr marL="0" marR="0" marT="0" marB="0" horzOverflow="overflow">
                    <a:solidFill>
                      <a:srgbClr val="FFFFFF"/>
                    </a:solidFill>
                  </a:tcPr>
                </a:tc>
                <a:tc>
                  <a:txBody>
                    <a:bodyPr/>
                    <a:lstStyle/>
                    <a:p>
                      <a:pPr algn="l">
                        <a:defRPr sz="1800"/>
                      </a:pPr>
                      <a:r>
                        <a:t>1 (100%)</a:t>
                      </a:r>
                    </a:p>
                  </a:txBody>
                  <a:tcPr marL="0" marR="0" marT="0" marB="0" horzOverflow="overflow">
                    <a:solidFill>
                      <a:srgbClr val="FFFFFF"/>
                    </a:solidFill>
                  </a:tcPr>
                </a:tc>
                <a:tc>
                  <a:txBody>
                    <a:bodyPr/>
                    <a:lstStyle/>
                    <a:p>
                      <a:pPr algn="l">
                        <a:defRPr sz="1800"/>
                      </a:pPr>
                      <a:endParaRPr/>
                    </a:p>
                  </a:txBody>
                  <a:tcPr marL="0" marR="0" marT="0" marB="0" horzOverflow="overflow">
                    <a:solidFill>
                      <a:srgbClr val="FFFFFF"/>
                    </a:solidFill>
                  </a:tcPr>
                </a:tc>
                <a:extLst>
                  <a:ext uri="{0D108BD9-81ED-4DB2-BD59-A6C34878D82A}">
                    <a16:rowId xmlns:a16="http://schemas.microsoft.com/office/drawing/2014/main" val="10012"/>
                  </a:ext>
                </a:extLst>
              </a:tr>
            </a:tbl>
          </a:graphicData>
        </a:graphic>
      </p:graphicFrame>
      <p:sp>
        <p:nvSpPr>
          <p:cNvPr id="174" name="TextBox 13">
            <a:hlinkClick r:id="" action="ppaction://hlinkshowjump?jump=nextslide"/>
          </p:cNvPr>
          <p:cNvSpPr txBox="1"/>
          <p:nvPr/>
        </p:nvSpPr>
        <p:spPr>
          <a:xfrm>
            <a:off x="981772" y="1206386"/>
            <a:ext cx="3979519"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Outcomes</a:t>
            </a:r>
          </a:p>
        </p:txBody>
      </p:sp>
      <p:sp>
        <p:nvSpPr>
          <p:cNvPr id="175" name="* follow-up: Group 1 n=111, Group 2 n=110"/>
          <p:cNvSpPr txBox="1"/>
          <p:nvPr/>
        </p:nvSpPr>
        <p:spPr>
          <a:xfrm>
            <a:off x="4104212" y="5926641"/>
            <a:ext cx="413366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 follow-up: Group 1 n=111, Group 2 n=110</a:t>
            </a:r>
          </a:p>
        </p:txBody>
      </p:sp>
      <p:sp>
        <p:nvSpPr>
          <p:cNvPr id="176" name="Rounded Rectangle"/>
          <p:cNvSpPr/>
          <p:nvPr/>
        </p:nvSpPr>
        <p:spPr>
          <a:xfrm>
            <a:off x="4418178" y="2294261"/>
            <a:ext cx="3785495" cy="383753"/>
          </a:xfrm>
          <a:prstGeom prst="roundRect">
            <a:avLst>
              <a:gd name="adj" fmla="val 49641"/>
            </a:avLst>
          </a:prstGeom>
          <a:ln w="12700">
            <a:solidFill>
              <a:srgbClr val="BE1132"/>
            </a:solidFill>
            <a:miter/>
          </a:ln>
        </p:spPr>
        <p:txBody>
          <a:bodyPr lIns="45719" rIns="45719" anchor="ctr"/>
          <a:lstStyle/>
          <a:p>
            <a:endParaRPr/>
          </a:p>
        </p:txBody>
      </p:sp>
      <p:sp>
        <p:nvSpPr>
          <p:cNvPr id="177" name="Rounded Rectangle"/>
          <p:cNvSpPr/>
          <p:nvPr/>
        </p:nvSpPr>
        <p:spPr>
          <a:xfrm>
            <a:off x="4418178" y="3568123"/>
            <a:ext cx="3785495" cy="383753"/>
          </a:xfrm>
          <a:prstGeom prst="roundRect">
            <a:avLst>
              <a:gd name="adj" fmla="val 49641"/>
            </a:avLst>
          </a:prstGeom>
          <a:ln w="12700">
            <a:solidFill>
              <a:srgbClr val="BE1132"/>
            </a:solidFill>
            <a:miter/>
          </a:ln>
        </p:spPr>
        <p:txBody>
          <a:bodyPr lIns="45719" rIns="45719" anchor="ctr"/>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Summary</a:t>
            </a:r>
          </a:p>
        </p:txBody>
      </p:sp>
      <p:sp>
        <p:nvSpPr>
          <p:cNvPr id="180"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81" name="TextBox 13">
            <a:hlinkClick r:id="" action="ppaction://hlinkshowjump?jump=nextslide"/>
          </p:cNvPr>
          <p:cNvSpPr txBox="1"/>
          <p:nvPr/>
        </p:nvSpPr>
        <p:spPr>
          <a:xfrm>
            <a:off x="624572" y="1794400"/>
            <a:ext cx="10515547"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rPr dirty="0"/>
              <a:t>Antibiotic irrigation did not reduce surgical site infection in open ventral hernia repair.</a:t>
            </a:r>
          </a:p>
          <a:p>
            <a:pPr>
              <a:defRPr sz="3200"/>
            </a:pPr>
            <a:endParaRPr dirty="0"/>
          </a:p>
          <a:p>
            <a:pPr>
              <a:defRPr sz="3200"/>
            </a:pPr>
            <a:r>
              <a:rPr dirty="0"/>
              <a:t>Future study focusing on higher risk population should be considered. </a:t>
            </a:r>
            <a:endParaRPr lang="en-US" dirty="0"/>
          </a:p>
          <a:p>
            <a:pPr>
              <a:defRPr sz="3200"/>
            </a:pPr>
            <a:r>
              <a:rPr lang="en-US" dirty="0"/>
              <a:t>	</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Future study</a:t>
            </a:r>
          </a:p>
        </p:txBody>
      </p:sp>
      <p:sp>
        <p:nvSpPr>
          <p:cNvPr id="184"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a:solidFill>
                  <a:srgbClr val="FFFFFF"/>
                </a:solidFill>
              </a:defRPr>
            </a:lvl1pPr>
          </a:lstStyle>
          <a:p>
            <a:r>
              <a:t>R</a:t>
            </a:r>
          </a:p>
        </p:txBody>
      </p:sp>
      <p:sp>
        <p:nvSpPr>
          <p:cNvPr id="185" name="TextBox 13">
            <a:hlinkClick r:id="" action="ppaction://hlinkshowjump?jump=nextslide"/>
          </p:cNvPr>
          <p:cNvSpPr txBox="1"/>
          <p:nvPr/>
        </p:nvSpPr>
        <p:spPr>
          <a:xfrm>
            <a:off x="624572" y="1794400"/>
            <a:ext cx="10515547" cy="306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30-day SSI (n=21)</a:t>
            </a:r>
          </a:p>
          <a:p>
            <a:pPr lvl="2">
              <a:defRPr sz="3200"/>
            </a:pPr>
            <a:r>
              <a:t>clean:                              n=13/202 (6.4%)</a:t>
            </a:r>
          </a:p>
          <a:p>
            <a:pPr lvl="2">
              <a:defRPr sz="3200"/>
            </a:pPr>
            <a:r>
              <a:t>clean-contaminated:    n=1/26 (3.8%)</a:t>
            </a:r>
          </a:p>
          <a:p>
            <a:pPr lvl="2">
              <a:defRPr sz="3200"/>
            </a:pPr>
            <a:r>
              <a:t>contaminated:               n=7/22 (31.8%)</a:t>
            </a:r>
          </a:p>
          <a:p>
            <a:pPr lvl="2">
              <a:defRPr sz="3200"/>
            </a:pPr>
            <a:endParaRPr/>
          </a:p>
          <a:p>
            <a:pPr>
              <a:defRPr sz="3200"/>
            </a:pPr>
            <a:r>
              <a:t>Is this the right antibiotic choice / method?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Disclosure</a:t>
            </a:r>
          </a:p>
        </p:txBody>
      </p:sp>
      <p:sp>
        <p:nvSpPr>
          <p:cNvPr id="105"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06" name="TextBox 13"/>
          <p:cNvSpPr txBox="1"/>
          <p:nvPr/>
        </p:nvSpPr>
        <p:spPr>
          <a:xfrm>
            <a:off x="907807" y="1613718"/>
            <a:ext cx="10515547"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Intuitive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0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10" name="TextBox 13"/>
          <p:cNvSpPr txBox="1"/>
          <p:nvPr/>
        </p:nvSpPr>
        <p:spPr>
          <a:xfrm>
            <a:off x="907807" y="1613718"/>
            <a:ext cx="10515547" cy="2567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Can antibiotic irrigation reduce the rate of SSI in VHR?</a:t>
            </a:r>
          </a:p>
          <a:p>
            <a:pPr>
              <a:defRPr sz="3200"/>
            </a:pPr>
            <a:endParaRPr/>
          </a:p>
          <a:p>
            <a:pPr>
              <a:defRPr sz="3200"/>
            </a:pPr>
            <a:r>
              <a:t>What antibiotic(s) should be used?</a:t>
            </a:r>
          </a:p>
          <a:p>
            <a:pPr>
              <a:defRPr sz="3200"/>
            </a:pPr>
            <a:endParaRPr/>
          </a:p>
          <a:p>
            <a:pPr>
              <a:defRPr sz="3200"/>
            </a:pPr>
            <a:r>
              <a:t>What technique (pulse lavage, timing, duration, etc)?</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13"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14" name="TextBox 13"/>
          <p:cNvSpPr txBox="1"/>
          <p:nvPr/>
        </p:nvSpPr>
        <p:spPr>
          <a:xfrm>
            <a:off x="1432609" y="2629952"/>
            <a:ext cx="10410458" cy="306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56 patients evaluated prospectively</a:t>
            </a:r>
          </a:p>
          <a:p>
            <a:pPr lvl="1">
              <a:defRPr sz="3200"/>
            </a:pPr>
            <a:r>
              <a:t>22 pos cultures pre-lavage; 4 after lavage (81.8% reduction)</a:t>
            </a:r>
          </a:p>
          <a:p>
            <a:pPr lvl="1">
              <a:defRPr sz="3200"/>
            </a:pPr>
            <a:r>
              <a:t>19.6% SSI (n=11)</a:t>
            </a:r>
          </a:p>
          <a:p>
            <a:pPr lvl="2">
              <a:defRPr sz="3200"/>
            </a:pPr>
            <a:r>
              <a:t>2 of 4 pos-pos (50%)</a:t>
            </a:r>
          </a:p>
          <a:p>
            <a:pPr lvl="2">
              <a:defRPr sz="3200"/>
            </a:pPr>
            <a:r>
              <a:t>5 of 18 pos-neg (27.8%)</a:t>
            </a:r>
          </a:p>
          <a:p>
            <a:pPr lvl="2">
              <a:defRPr sz="3200"/>
            </a:pPr>
            <a:r>
              <a:t>4 of 34 neg-neg (11.8%)</a:t>
            </a:r>
          </a:p>
        </p:txBody>
      </p:sp>
      <p:pic>
        <p:nvPicPr>
          <p:cNvPr id="115" name="Image" descr="Image"/>
          <p:cNvPicPr>
            <a:picLocks noChangeAspect="1"/>
          </p:cNvPicPr>
          <p:nvPr/>
        </p:nvPicPr>
        <p:blipFill>
          <a:blip r:embed="rId3"/>
          <a:stretch>
            <a:fillRect/>
          </a:stretch>
        </p:blipFill>
        <p:spPr>
          <a:xfrm>
            <a:off x="1352523" y="1485517"/>
            <a:ext cx="8389190" cy="798305"/>
          </a:xfrm>
          <a:prstGeom prst="rect">
            <a:avLst/>
          </a:prstGeom>
          <a:ln w="12700">
            <a:miter lim="400000"/>
          </a:ln>
        </p:spPr>
      </p:pic>
      <p:sp>
        <p:nvSpPr>
          <p:cNvPr id="116" name="Majumder A, Surg Techol Int 2015"/>
          <p:cNvSpPr txBox="1"/>
          <p:nvPr/>
        </p:nvSpPr>
        <p:spPr>
          <a:xfrm>
            <a:off x="4902421" y="6039323"/>
            <a:ext cx="324895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Majumder A, Surg Techol Int 2015</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1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20" name="TextBox 13">
            <a:hlinkClick r:id="" action="ppaction://hlinkshowjump?jump=nextslide"/>
          </p:cNvPr>
          <p:cNvSpPr txBox="1"/>
          <p:nvPr/>
        </p:nvSpPr>
        <p:spPr>
          <a:xfrm>
            <a:off x="997928" y="2927342"/>
            <a:ext cx="10515546" cy="207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RCT 103 pts</a:t>
            </a:r>
          </a:p>
          <a:p>
            <a:pPr>
              <a:defRPr sz="3200"/>
            </a:pPr>
            <a:r>
              <a:t>Saline vs abx irrigation</a:t>
            </a:r>
          </a:p>
          <a:p>
            <a:pPr>
              <a:defRPr sz="3200"/>
            </a:pPr>
            <a:r>
              <a:t>Peritoneal cultures</a:t>
            </a:r>
          </a:p>
        </p:txBody>
      </p:sp>
      <p:pic>
        <p:nvPicPr>
          <p:cNvPr id="121" name="Image" descr="Image"/>
          <p:cNvPicPr>
            <a:picLocks noChangeAspect="1"/>
          </p:cNvPicPr>
          <p:nvPr/>
        </p:nvPicPr>
        <p:blipFill>
          <a:blip r:embed="rId3"/>
          <a:stretch>
            <a:fillRect/>
          </a:stretch>
        </p:blipFill>
        <p:spPr>
          <a:xfrm>
            <a:off x="217415" y="1394062"/>
            <a:ext cx="8229601" cy="1206501"/>
          </a:xfrm>
          <a:prstGeom prst="rect">
            <a:avLst/>
          </a:prstGeom>
          <a:ln w="12700">
            <a:miter lim="400000"/>
          </a:ln>
        </p:spPr>
      </p:pic>
      <p:pic>
        <p:nvPicPr>
          <p:cNvPr id="122" name="Image" descr="Image"/>
          <p:cNvPicPr>
            <a:picLocks noChangeAspect="1"/>
          </p:cNvPicPr>
          <p:nvPr/>
        </p:nvPicPr>
        <p:blipFill>
          <a:blip r:embed="rId4"/>
          <a:stretch>
            <a:fillRect/>
          </a:stretch>
        </p:blipFill>
        <p:spPr>
          <a:xfrm>
            <a:off x="4817584" y="2686822"/>
            <a:ext cx="4863378" cy="1960316"/>
          </a:xfrm>
          <a:prstGeom prst="rect">
            <a:avLst/>
          </a:prstGeom>
          <a:ln w="12700">
            <a:miter lim="400000"/>
          </a:ln>
        </p:spPr>
      </p:pic>
      <p:pic>
        <p:nvPicPr>
          <p:cNvPr id="123" name="Image" descr="Image"/>
          <p:cNvPicPr>
            <a:picLocks noChangeAspect="1"/>
          </p:cNvPicPr>
          <p:nvPr/>
        </p:nvPicPr>
        <p:blipFill>
          <a:blip r:embed="rId5"/>
          <a:stretch>
            <a:fillRect/>
          </a:stretch>
        </p:blipFill>
        <p:spPr>
          <a:xfrm>
            <a:off x="9469182" y="3795911"/>
            <a:ext cx="2685080" cy="2775959"/>
          </a:xfrm>
          <a:prstGeom prst="rect">
            <a:avLst/>
          </a:prstGeom>
          <a:ln w="12700">
            <a:miter lim="400000"/>
          </a:ln>
        </p:spPr>
      </p:pic>
      <p:sp>
        <p:nvSpPr>
          <p:cNvPr id="124" name="Ruiz-Tovar, JACS 2012"/>
          <p:cNvSpPr txBox="1"/>
          <p:nvPr/>
        </p:nvSpPr>
        <p:spPr>
          <a:xfrm>
            <a:off x="4902421" y="6039323"/>
            <a:ext cx="2091555"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Ruiz-Tovar, JACS 2012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27"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28" name="TextBox 13">
            <a:hlinkClick r:id="" action="ppaction://hlinkshowjump?jump=nextslide"/>
          </p:cNvPr>
          <p:cNvSpPr txBox="1"/>
          <p:nvPr/>
        </p:nvSpPr>
        <p:spPr>
          <a:xfrm>
            <a:off x="161096" y="2443574"/>
            <a:ext cx="10515546" cy="103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000"/>
            </a:lvl1pPr>
            <a:lvl2pPr>
              <a:defRPr sz="3000"/>
            </a:lvl2pPr>
          </a:lstStyle>
          <a:p>
            <a:r>
              <a:t>Retrospective 852 patients</a:t>
            </a:r>
          </a:p>
          <a:p>
            <a:pPr lvl="1"/>
            <a:r>
              <a:t>no abx = 260; gent = 266; gent + clinda 299</a:t>
            </a:r>
          </a:p>
        </p:txBody>
      </p:sp>
      <p:pic>
        <p:nvPicPr>
          <p:cNvPr id="129" name="Image" descr="Image"/>
          <p:cNvPicPr>
            <a:picLocks noChangeAspect="1"/>
          </p:cNvPicPr>
          <p:nvPr/>
        </p:nvPicPr>
        <p:blipFill>
          <a:blip r:embed="rId3"/>
          <a:stretch>
            <a:fillRect/>
          </a:stretch>
        </p:blipFill>
        <p:spPr>
          <a:xfrm>
            <a:off x="2463469" y="1286862"/>
            <a:ext cx="7265062" cy="1126196"/>
          </a:xfrm>
          <a:prstGeom prst="rect">
            <a:avLst/>
          </a:prstGeom>
          <a:ln w="12700">
            <a:miter lim="400000"/>
          </a:ln>
        </p:spPr>
      </p:pic>
      <p:pic>
        <p:nvPicPr>
          <p:cNvPr id="131" name="Image" descr="Image"/>
          <p:cNvPicPr>
            <a:picLocks noChangeAspect="1"/>
          </p:cNvPicPr>
          <p:nvPr/>
        </p:nvPicPr>
        <p:blipFill>
          <a:blip r:embed="rId4"/>
          <a:stretch>
            <a:fillRect/>
          </a:stretch>
        </p:blipFill>
        <p:spPr>
          <a:xfrm>
            <a:off x="1574332" y="3505330"/>
            <a:ext cx="9043336" cy="2693760"/>
          </a:xfrm>
          <a:prstGeom prst="rect">
            <a:avLst/>
          </a:prstGeom>
          <a:ln w="12700">
            <a:miter lim="400000"/>
          </a:ln>
        </p:spPr>
      </p:pic>
      <p:sp>
        <p:nvSpPr>
          <p:cNvPr id="130" name="Fatula, Am Surg 2018"/>
          <p:cNvSpPr txBox="1"/>
          <p:nvPr/>
        </p:nvSpPr>
        <p:spPr>
          <a:xfrm>
            <a:off x="10065032" y="5986145"/>
            <a:ext cx="206878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err="1"/>
              <a:t>Fatula</a:t>
            </a:r>
            <a:r>
              <a:rPr dirty="0"/>
              <a:t>, Am Surg 2018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34"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pic>
        <p:nvPicPr>
          <p:cNvPr id="135" name="Image" descr="Image"/>
          <p:cNvPicPr>
            <a:picLocks noChangeAspect="1"/>
          </p:cNvPicPr>
          <p:nvPr/>
        </p:nvPicPr>
        <p:blipFill>
          <a:blip r:embed="rId3"/>
          <a:stretch>
            <a:fillRect/>
          </a:stretch>
        </p:blipFill>
        <p:spPr>
          <a:xfrm>
            <a:off x="2298509" y="1327267"/>
            <a:ext cx="7276609" cy="1127986"/>
          </a:xfrm>
          <a:prstGeom prst="rect">
            <a:avLst/>
          </a:prstGeom>
          <a:ln w="12700">
            <a:miter lim="400000"/>
          </a:ln>
        </p:spPr>
      </p:pic>
      <p:sp>
        <p:nvSpPr>
          <p:cNvPr id="136" name="Fatula, Am Surg 2018"/>
          <p:cNvSpPr txBox="1"/>
          <p:nvPr/>
        </p:nvSpPr>
        <p:spPr>
          <a:xfrm>
            <a:off x="4902421" y="6039323"/>
            <a:ext cx="206878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Fatula, Am Surg 2018</a:t>
            </a:r>
          </a:p>
        </p:txBody>
      </p:sp>
      <p:pic>
        <p:nvPicPr>
          <p:cNvPr id="137" name="Image" descr="Image"/>
          <p:cNvPicPr>
            <a:picLocks noChangeAspect="1"/>
          </p:cNvPicPr>
          <p:nvPr/>
        </p:nvPicPr>
        <p:blipFill>
          <a:blip r:embed="rId4"/>
          <a:stretch>
            <a:fillRect/>
          </a:stretch>
        </p:blipFill>
        <p:spPr>
          <a:xfrm>
            <a:off x="172096" y="2920220"/>
            <a:ext cx="11847808" cy="181364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Methods</a:t>
            </a:r>
          </a:p>
        </p:txBody>
      </p:sp>
      <p:sp>
        <p:nvSpPr>
          <p:cNvPr id="140"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41" name="TextBox 13">
            <a:hlinkClick r:id="" action="ppaction://hlinkshowjump?jump=nextslide"/>
          </p:cNvPr>
          <p:cNvSpPr txBox="1"/>
          <p:nvPr/>
        </p:nvSpPr>
        <p:spPr>
          <a:xfrm>
            <a:off x="624572" y="1794400"/>
            <a:ext cx="10515547" cy="2554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rPr dirty="0"/>
              <a:t>Subgroup analysis:  RM +/- TAR, permanent synthetic mesh, excluding dirty wounds, excluding gent alone</a:t>
            </a:r>
          </a:p>
          <a:p>
            <a:pPr>
              <a:defRPr sz="3200"/>
            </a:pPr>
            <a:endParaRPr dirty="0"/>
          </a:p>
          <a:p>
            <a:pPr lvl="2">
              <a:defRPr sz="3200"/>
            </a:pPr>
            <a:endParaRPr dirty="0"/>
          </a:p>
          <a:p>
            <a:pPr>
              <a:defRPr sz="3200"/>
            </a:pPr>
            <a:endParaRPr dirty="0"/>
          </a:p>
        </p:txBody>
      </p:sp>
      <p:graphicFrame>
        <p:nvGraphicFramePr>
          <p:cNvPr id="142" name="Table"/>
          <p:cNvGraphicFramePr/>
          <p:nvPr>
            <p:extLst>
              <p:ext uri="{D42A27DB-BD31-4B8C-83A1-F6EECF244321}">
                <p14:modId xmlns:p14="http://schemas.microsoft.com/office/powerpoint/2010/main" val="3091418417"/>
              </p:ext>
            </p:extLst>
          </p:nvPr>
        </p:nvGraphicFramePr>
        <p:xfrm>
          <a:off x="2614385" y="3187903"/>
          <a:ext cx="5401383" cy="2200695"/>
        </p:xfrm>
        <a:graphic>
          <a:graphicData uri="http://schemas.openxmlformats.org/drawingml/2006/table">
            <a:tbl>
              <a:tblPr bandRow="1">
                <a:tableStyleId>{4C3C2611-4C71-4FC5-86AE-919BDF0F9419}</a:tableStyleId>
              </a:tblPr>
              <a:tblGrid>
                <a:gridCol w="1800461">
                  <a:extLst>
                    <a:ext uri="{9D8B030D-6E8A-4147-A177-3AD203B41FA5}">
                      <a16:colId xmlns:a16="http://schemas.microsoft.com/office/drawing/2014/main" val="20000"/>
                    </a:ext>
                  </a:extLst>
                </a:gridCol>
                <a:gridCol w="1800461">
                  <a:extLst>
                    <a:ext uri="{9D8B030D-6E8A-4147-A177-3AD203B41FA5}">
                      <a16:colId xmlns:a16="http://schemas.microsoft.com/office/drawing/2014/main" val="20001"/>
                    </a:ext>
                  </a:extLst>
                </a:gridCol>
                <a:gridCol w="1800461">
                  <a:extLst>
                    <a:ext uri="{9D8B030D-6E8A-4147-A177-3AD203B41FA5}">
                      <a16:colId xmlns:a16="http://schemas.microsoft.com/office/drawing/2014/main" val="20002"/>
                    </a:ext>
                  </a:extLst>
                </a:gridCol>
              </a:tblGrid>
              <a:tr h="440139">
                <a:tc>
                  <a:txBody>
                    <a:bodyPr/>
                    <a:lstStyle/>
                    <a:p>
                      <a:pPr algn="l">
                        <a:defRPr sz="1800"/>
                      </a:pPr>
                      <a:endParaRPr/>
                    </a:p>
                  </a:txBody>
                  <a:tcPr marL="0" marR="0" marT="0" marB="0" horzOverflow="overflow"/>
                </a:tc>
                <a:tc>
                  <a:txBody>
                    <a:bodyPr/>
                    <a:lstStyle/>
                    <a:p>
                      <a:pPr algn="l">
                        <a:defRPr sz="1800"/>
                      </a:pPr>
                      <a:r>
                        <a:rPr lang="en-US" dirty="0"/>
                        <a:t>A</a:t>
                      </a:r>
                      <a:r>
                        <a:rPr dirty="0"/>
                        <a:t>bx</a:t>
                      </a:r>
                      <a:r>
                        <a:rPr lang="en-US" dirty="0"/>
                        <a:t> (n=224)</a:t>
                      </a:r>
                      <a:endParaRPr dirty="0"/>
                    </a:p>
                  </a:txBody>
                  <a:tcPr marL="0" marR="0" marT="0" marB="0" horzOverflow="overflow"/>
                </a:tc>
                <a:tc>
                  <a:txBody>
                    <a:bodyPr/>
                    <a:lstStyle/>
                    <a:p>
                      <a:pPr algn="l">
                        <a:defRPr sz="1800"/>
                      </a:pPr>
                      <a:r>
                        <a:rPr lang="en-US" dirty="0"/>
                        <a:t>S</a:t>
                      </a:r>
                      <a:r>
                        <a:rPr dirty="0"/>
                        <a:t>aline</a:t>
                      </a:r>
                      <a:r>
                        <a:rPr lang="en-US" dirty="0"/>
                        <a:t> (n=111)</a:t>
                      </a:r>
                      <a:endParaRPr dirty="0"/>
                    </a:p>
                  </a:txBody>
                  <a:tcPr marL="0" marR="0" marT="0" marB="0" horzOverflow="overflow"/>
                </a:tc>
                <a:extLst>
                  <a:ext uri="{0D108BD9-81ED-4DB2-BD59-A6C34878D82A}">
                    <a16:rowId xmlns:a16="http://schemas.microsoft.com/office/drawing/2014/main" val="10000"/>
                  </a:ext>
                </a:extLst>
              </a:tr>
              <a:tr h="440139">
                <a:tc>
                  <a:txBody>
                    <a:bodyPr/>
                    <a:lstStyle/>
                    <a:p>
                      <a:pPr algn="l">
                        <a:defRPr sz="1800"/>
                      </a:pPr>
                      <a:r>
                        <a:t>clean</a:t>
                      </a:r>
                    </a:p>
                  </a:txBody>
                  <a:tcPr marL="0" marR="0" marT="0" marB="0" horzOverflow="overflow"/>
                </a:tc>
                <a:tc>
                  <a:txBody>
                    <a:bodyPr/>
                    <a:lstStyle/>
                    <a:p>
                      <a:pPr algn="l">
                        <a:defRPr sz="1800"/>
                      </a:pPr>
                      <a:r>
                        <a:t>10%</a:t>
                      </a:r>
                    </a:p>
                  </a:txBody>
                  <a:tcPr marL="0" marR="0" marT="0" marB="0" horzOverflow="overflow"/>
                </a:tc>
                <a:tc>
                  <a:txBody>
                    <a:bodyPr/>
                    <a:lstStyle/>
                    <a:p>
                      <a:pPr algn="l">
                        <a:defRPr sz="1800"/>
                      </a:pPr>
                      <a:r>
                        <a:t>3.3%</a:t>
                      </a:r>
                    </a:p>
                  </a:txBody>
                  <a:tcPr marL="0" marR="0" marT="0" marB="0" horzOverflow="overflow"/>
                </a:tc>
                <a:extLst>
                  <a:ext uri="{0D108BD9-81ED-4DB2-BD59-A6C34878D82A}">
                    <a16:rowId xmlns:a16="http://schemas.microsoft.com/office/drawing/2014/main" val="10001"/>
                  </a:ext>
                </a:extLst>
              </a:tr>
              <a:tr h="440139">
                <a:tc>
                  <a:txBody>
                    <a:bodyPr/>
                    <a:lstStyle/>
                    <a:p>
                      <a:pPr algn="l">
                        <a:defRPr sz="1800"/>
                      </a:pPr>
                      <a:r>
                        <a:t>clean cont</a:t>
                      </a:r>
                    </a:p>
                  </a:txBody>
                  <a:tcPr marL="0" marR="0" marT="0" marB="0" horzOverflow="overflow"/>
                </a:tc>
                <a:tc>
                  <a:txBody>
                    <a:bodyPr/>
                    <a:lstStyle/>
                    <a:p>
                      <a:pPr algn="l">
                        <a:defRPr sz="1800"/>
                      </a:pPr>
                      <a:r>
                        <a:t>16.7%</a:t>
                      </a:r>
                    </a:p>
                  </a:txBody>
                  <a:tcPr marL="0" marR="0" marT="0" marB="0" horzOverflow="overflow"/>
                </a:tc>
                <a:tc>
                  <a:txBody>
                    <a:bodyPr/>
                    <a:lstStyle/>
                    <a:p>
                      <a:pPr algn="l">
                        <a:defRPr sz="1800"/>
                      </a:pPr>
                      <a:r>
                        <a:t>4%</a:t>
                      </a:r>
                    </a:p>
                  </a:txBody>
                  <a:tcPr marL="0" marR="0" marT="0" marB="0" horzOverflow="overflow"/>
                </a:tc>
                <a:extLst>
                  <a:ext uri="{0D108BD9-81ED-4DB2-BD59-A6C34878D82A}">
                    <a16:rowId xmlns:a16="http://schemas.microsoft.com/office/drawing/2014/main" val="10002"/>
                  </a:ext>
                </a:extLst>
              </a:tr>
              <a:tr h="440139">
                <a:tc>
                  <a:txBody>
                    <a:bodyPr/>
                    <a:lstStyle/>
                    <a:p>
                      <a:pPr algn="l">
                        <a:defRPr sz="1800"/>
                      </a:pPr>
                      <a:r>
                        <a:t>cont</a:t>
                      </a:r>
                    </a:p>
                  </a:txBody>
                  <a:tcPr marL="0" marR="0" marT="0" marB="0" horzOverflow="overflow"/>
                </a:tc>
                <a:tc>
                  <a:txBody>
                    <a:bodyPr/>
                    <a:lstStyle/>
                    <a:p>
                      <a:pPr algn="l">
                        <a:defRPr sz="1800"/>
                      </a:pPr>
                      <a:r>
                        <a:t>40%</a:t>
                      </a:r>
                    </a:p>
                  </a:txBody>
                  <a:tcPr marL="0" marR="0" marT="0" marB="0" horzOverflow="overflow"/>
                </a:tc>
                <a:tc>
                  <a:txBody>
                    <a:bodyPr/>
                    <a:lstStyle/>
                    <a:p>
                      <a:pPr algn="l">
                        <a:defRPr sz="1800"/>
                      </a:pPr>
                      <a:r>
                        <a:t>7.4%</a:t>
                      </a:r>
                    </a:p>
                  </a:txBody>
                  <a:tcPr marL="0" marR="0" marT="0" marB="0" horzOverflow="overflow"/>
                </a:tc>
                <a:extLst>
                  <a:ext uri="{0D108BD9-81ED-4DB2-BD59-A6C34878D82A}">
                    <a16:rowId xmlns:a16="http://schemas.microsoft.com/office/drawing/2014/main" val="10003"/>
                  </a:ext>
                </a:extLst>
              </a:tr>
              <a:tr h="440139">
                <a:tc>
                  <a:txBody>
                    <a:bodyPr/>
                    <a:lstStyle/>
                    <a:p>
                      <a:pPr algn="l">
                        <a:defRPr sz="1800"/>
                      </a:pPr>
                      <a:r>
                        <a:t>total</a:t>
                      </a:r>
                    </a:p>
                  </a:txBody>
                  <a:tcPr marL="0" marR="0" marT="0" marB="0" horzOverflow="overflow"/>
                </a:tc>
                <a:tc>
                  <a:txBody>
                    <a:bodyPr/>
                    <a:lstStyle/>
                    <a:p>
                      <a:pPr algn="l">
                        <a:defRPr sz="1800"/>
                      </a:pPr>
                      <a:r>
                        <a:t>16.2%</a:t>
                      </a:r>
                    </a:p>
                  </a:txBody>
                  <a:tcPr marL="0" marR="0" marT="0" marB="0" horzOverflow="overflow"/>
                </a:tc>
                <a:tc>
                  <a:txBody>
                    <a:bodyPr/>
                    <a:lstStyle/>
                    <a:p>
                      <a:pPr algn="l">
                        <a:defRPr sz="1800"/>
                      </a:pPr>
                      <a:r>
                        <a:rPr dirty="0"/>
                        <a:t>4.5%</a:t>
                      </a:r>
                    </a:p>
                  </a:txBody>
                  <a:tcPr marL="0" marR="0" marT="0" marB="0" horzOverflow="overflow"/>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Methods</a:t>
            </a:r>
          </a:p>
        </p:txBody>
      </p:sp>
      <p:sp>
        <p:nvSpPr>
          <p:cNvPr id="145"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46" name="TextBox 13">
            <a:hlinkClick r:id="" action="ppaction://hlinkshowjump?jump=nextslide"/>
          </p:cNvPr>
          <p:cNvSpPr txBox="1"/>
          <p:nvPr/>
        </p:nvSpPr>
        <p:spPr>
          <a:xfrm>
            <a:off x="598823" y="1627034"/>
            <a:ext cx="11232655" cy="405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Power analysis:  210 total patients</a:t>
            </a:r>
          </a:p>
          <a:p>
            <a:pPr>
              <a:defRPr sz="3200"/>
            </a:pPr>
            <a:endParaRPr/>
          </a:p>
          <a:p>
            <a:pPr>
              <a:defRPr sz="3200"/>
            </a:pPr>
            <a:r>
              <a:t>Inclusion:  elective open RM VHR +/- TAR with PP mesh; class 1-3</a:t>
            </a:r>
          </a:p>
          <a:p>
            <a:pPr>
              <a:defRPr sz="3200"/>
            </a:pPr>
            <a:r>
              <a:t>Exclusion: dirty wounds, alternate technique or mesh</a:t>
            </a:r>
          </a:p>
          <a:p>
            <a:pPr>
              <a:defRPr sz="3200"/>
            </a:pPr>
            <a:endParaRPr/>
          </a:p>
          <a:p>
            <a:pPr>
              <a:defRPr sz="3200"/>
            </a:pPr>
            <a:r>
              <a:t>Multicenter embedded QC trial</a:t>
            </a:r>
          </a:p>
          <a:p>
            <a:pPr lvl="1">
              <a:defRPr sz="3200"/>
            </a:pPr>
            <a:r>
              <a:t>Cleveland Clinic                    Oregon Health</a:t>
            </a:r>
          </a:p>
          <a:p>
            <a:pPr lvl="1">
              <a:defRPr sz="3200"/>
            </a:pPr>
            <a:r>
              <a:t>Prisma Health                       Penn State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1620</Words>
  <Application>Microsoft Macintosh PowerPoint</Application>
  <PresentationFormat>Widescreen</PresentationFormat>
  <Paragraphs>271</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Jeremy Warren</cp:lastModifiedBy>
  <cp:revision>1</cp:revision>
  <dcterms:modified xsi:type="dcterms:W3CDTF">2022-09-14T21:01:30Z</dcterms:modified>
</cp:coreProperties>
</file>