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58" r:id="rId4"/>
    <p:sldId id="259" r:id="rId5"/>
    <p:sldId id="261" r:id="rId6"/>
    <p:sldId id="268" r:id="rId7"/>
    <p:sldId id="274" r:id="rId8"/>
    <p:sldId id="262" r:id="rId9"/>
    <p:sldId id="272" r:id="rId10"/>
    <p:sldId id="263" r:id="rId11"/>
    <p:sldId id="264" r:id="rId12"/>
    <p:sldId id="265" r:id="rId13"/>
    <p:sldId id="291" r:id="rId14"/>
    <p:sldId id="290" r:id="rId15"/>
    <p:sldId id="289" r:id="rId16"/>
    <p:sldId id="288" r:id="rId17"/>
    <p:sldId id="266" r:id="rId18"/>
    <p:sldId id="278" r:id="rId19"/>
    <p:sldId id="277" r:id="rId20"/>
    <p:sldId id="281" r:id="rId21"/>
    <p:sldId id="293" r:id="rId22"/>
    <p:sldId id="294" r:id="rId23"/>
    <p:sldId id="296" r:id="rId24"/>
    <p:sldId id="297" r:id="rId25"/>
    <p:sldId id="298" r:id="rId26"/>
    <p:sldId id="300" r:id="rId27"/>
    <p:sldId id="307" r:id="rId28"/>
    <p:sldId id="292" r:id="rId29"/>
    <p:sldId id="302" r:id="rId30"/>
    <p:sldId id="303" r:id="rId31"/>
    <p:sldId id="304" r:id="rId32"/>
    <p:sldId id="308" r:id="rId33"/>
    <p:sldId id="305" r:id="rId34"/>
    <p:sldId id="301" r:id="rId35"/>
    <p:sldId id="279" r:id="rId36"/>
    <p:sldId id="287" r:id="rId37"/>
    <p:sldId id="282" r:id="rId38"/>
    <p:sldId id="285" r:id="rId39"/>
    <p:sldId id="283" r:id="rId40"/>
    <p:sldId id="28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4924" y="1567537"/>
            <a:ext cx="11085097" cy="2387600"/>
          </a:xfrm>
        </p:spPr>
        <p:txBody>
          <a:bodyPr anchor="t"/>
          <a:lstStyle>
            <a:lvl1pPr algn="l">
              <a:defRPr sz="54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58" y="2610852"/>
            <a:ext cx="9144000" cy="131144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455" y="2852381"/>
            <a:ext cx="3159457" cy="315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A01665-F82F-4C5E-8139-5EB72B7A6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6259918"/>
            <a:ext cx="3429000" cy="5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2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 sz="4000"/>
            </a:lvl1pPr>
            <a:lvl2pPr marL="914400" indent="-457200">
              <a:defRPr sz="3600"/>
            </a:lvl2pPr>
            <a:lvl3pPr marL="1371600" indent="-457200">
              <a:defRPr sz="3200"/>
            </a:lvl3pPr>
            <a:lvl4pPr marL="1828800" indent="-457200">
              <a:defRPr sz="2800"/>
            </a:lvl4pPr>
            <a:lvl5pPr marL="2286000" indent="-457200"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8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6" y="228600"/>
            <a:ext cx="121888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15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9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MC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35463" r="17987" b="39428"/>
          <a:stretch/>
        </p:blipFill>
        <p:spPr bwMode="auto">
          <a:xfrm>
            <a:off x="3072064" y="2434392"/>
            <a:ext cx="6083968" cy="17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940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92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89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4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85" y="4921097"/>
            <a:ext cx="2373575" cy="23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98CD9A-5F39-4489-8429-FEC24A624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1" y="6259918"/>
            <a:ext cx="3429000" cy="59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15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 cap="none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9250" indent="-3492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53" y="343036"/>
            <a:ext cx="11646919" cy="2387600"/>
          </a:xfrm>
        </p:spPr>
        <p:txBody>
          <a:bodyPr/>
          <a:lstStyle/>
          <a:p>
            <a:r>
              <a:rPr lang="en-US" sz="4000" dirty="0"/>
              <a:t>Surgical Approaches for Core Abdominal Injuries: A Review of </a:t>
            </a:r>
            <a:r>
              <a:rPr lang="en-US" sz="4000" dirty="0" smtClean="0"/>
              <a:t>the Abdominal </a:t>
            </a:r>
            <a:r>
              <a:rPr lang="en-US" sz="4000" dirty="0"/>
              <a:t>Core Health Quality Collaborative Database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1012" y="2463344"/>
            <a:ext cx="8218040" cy="1443317"/>
          </a:xfrm>
        </p:spPr>
        <p:txBody>
          <a:bodyPr>
            <a:noAutofit/>
          </a:bodyPr>
          <a:lstStyle/>
          <a:p>
            <a:r>
              <a:rPr lang="en-US" sz="2800" dirty="0" smtClean="0"/>
              <a:t>March 5, 2023</a:t>
            </a:r>
          </a:p>
          <a:p>
            <a:r>
              <a:rPr lang="en-US" sz="2800" dirty="0" smtClean="0"/>
              <a:t>ACHQC QI Summit</a:t>
            </a:r>
          </a:p>
          <a:p>
            <a:r>
              <a:rPr lang="en-US" sz="2800" dirty="0" smtClean="0"/>
              <a:t>Denver, Colorado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60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Surgical Repair Options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7731"/>
            <a:ext cx="10515600" cy="4529232"/>
          </a:xfrm>
        </p:spPr>
        <p:txBody>
          <a:bodyPr/>
          <a:lstStyle/>
          <a:p>
            <a:r>
              <a:rPr lang="en-US" sz="3200" dirty="0" smtClean="0"/>
              <a:t>Primary or Non-mesh</a:t>
            </a:r>
          </a:p>
          <a:p>
            <a:pPr lvl="1"/>
            <a:r>
              <a:rPr lang="en-US" sz="2800" dirty="0" smtClean="0"/>
              <a:t>Meyer’s</a:t>
            </a:r>
          </a:p>
          <a:p>
            <a:pPr lvl="1"/>
            <a:r>
              <a:rPr lang="en-US" sz="2800" dirty="0" err="1" smtClean="0"/>
              <a:t>Muschawek</a:t>
            </a:r>
            <a:endParaRPr lang="en-US" sz="2800" dirty="0" smtClean="0"/>
          </a:p>
          <a:p>
            <a:pPr lvl="1"/>
            <a:r>
              <a:rPr lang="en-US" sz="2800" dirty="0" smtClean="0"/>
              <a:t>Gilmore </a:t>
            </a:r>
          </a:p>
          <a:p>
            <a:r>
              <a:rPr lang="en-US" sz="3200" dirty="0" smtClean="0"/>
              <a:t>Tension Free Mesh</a:t>
            </a:r>
          </a:p>
          <a:p>
            <a:pPr lvl="1"/>
            <a:r>
              <a:rPr lang="en-US" sz="2800" dirty="0" smtClean="0"/>
              <a:t>Lichtenstein</a:t>
            </a:r>
          </a:p>
          <a:p>
            <a:pPr lvl="1"/>
            <a:r>
              <a:rPr lang="en-US" sz="2800" dirty="0" smtClean="0"/>
              <a:t>Laparoscopic TEP/TAPP</a:t>
            </a:r>
          </a:p>
          <a:p>
            <a:r>
              <a:rPr lang="en-US" sz="3200" dirty="0" smtClean="0"/>
              <a:t>Adductor </a:t>
            </a:r>
            <a:r>
              <a:rPr lang="en-US" sz="3200" dirty="0" err="1" smtClean="0"/>
              <a:t>Tenotomy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028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026799"/>
          </a:xfrm>
        </p:spPr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Meyer’s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3270" y="6383687"/>
            <a:ext cx="3530852" cy="85102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err="1" smtClean="0"/>
              <a:t>Zuckerbraun</a:t>
            </a:r>
            <a:r>
              <a:rPr lang="en-US" sz="1600" dirty="0" smtClean="0"/>
              <a:t>. JAMA </a:t>
            </a:r>
            <a:r>
              <a:rPr lang="en-US" sz="1600" dirty="0" err="1" smtClean="0"/>
              <a:t>Surg</a:t>
            </a:r>
            <a:r>
              <a:rPr lang="en-US" sz="1600" dirty="0" smtClean="0"/>
              <a:t> 2020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505" t="33816" r="4134" b="29492"/>
          <a:stretch/>
        </p:blipFill>
        <p:spPr>
          <a:xfrm>
            <a:off x="3402594" y="1354987"/>
            <a:ext cx="5386811" cy="492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Muschaweck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(Minimal Repair Technique)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ig.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0" y="1423672"/>
            <a:ext cx="4029453" cy="32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Muschaweck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(Minimal Repair Technique)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ig.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0" y="1423671"/>
            <a:ext cx="4075308" cy="33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g.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17" y="1825625"/>
            <a:ext cx="3968028" cy="31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1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Muschaweck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(Minimal Repair Technique)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ig.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0" y="1423672"/>
            <a:ext cx="3714859" cy="30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g.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17" y="1825625"/>
            <a:ext cx="3968028" cy="31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g. 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85" y="2313777"/>
            <a:ext cx="4737750" cy="35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Muschaweck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(Minimal Repair Technique)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ig.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0" y="1423672"/>
            <a:ext cx="3714859" cy="30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g.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17" y="1825625"/>
            <a:ext cx="3968028" cy="31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g. 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85" y="2318801"/>
            <a:ext cx="4737750" cy="35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g. 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89" y="2546679"/>
            <a:ext cx="4119576" cy="40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Muschaweck</a:t>
            </a:r>
            <a:r>
              <a:rPr lang="en-US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(Minimal Repair Technique)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Fig.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0" y="1423672"/>
            <a:ext cx="3714859" cy="301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g.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17" y="1825625"/>
            <a:ext cx="3968028" cy="31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ig. 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85" y="2313777"/>
            <a:ext cx="4737750" cy="35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g. 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31" y="2635243"/>
            <a:ext cx="4028572" cy="392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ig. 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58" y="2865607"/>
            <a:ext cx="4650391" cy="39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Gilmore’s Repair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866" t="10491" r="16461" b="29754"/>
          <a:stretch/>
        </p:blipFill>
        <p:spPr>
          <a:xfrm>
            <a:off x="3250194" y="1285590"/>
            <a:ext cx="5685576" cy="54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Outcomes: No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12" t="41783" r="16832" b="36962"/>
          <a:stretch/>
        </p:blipFill>
        <p:spPr>
          <a:xfrm>
            <a:off x="685779" y="1910282"/>
            <a:ext cx="10820441" cy="3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6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Outcomes: Mesh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12" t="15471" r="16832" b="57896"/>
          <a:stretch/>
        </p:blipFill>
        <p:spPr>
          <a:xfrm>
            <a:off x="1056714" y="1445426"/>
            <a:ext cx="10078571" cy="45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5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Disclosures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12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Outcomes: Combined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12" t="63038" r="16832" b="4332"/>
          <a:stretch/>
        </p:blipFill>
        <p:spPr>
          <a:xfrm>
            <a:off x="1277556" y="1358503"/>
            <a:ext cx="9636888" cy="52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8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ACHQC Database and Primary Goal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Abdominal Injury (CAI) is captured as a variable in the ACHQC.</a:t>
            </a:r>
          </a:p>
          <a:p>
            <a:r>
              <a:rPr lang="en-US" dirty="0" smtClean="0"/>
              <a:t>We aimed to describe how high volume hernia surgeons within the QC address this problem surgically and the short term outcomes.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6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Methods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Registry query for:</a:t>
            </a:r>
          </a:p>
          <a:p>
            <a:pPr lvl="1"/>
            <a:r>
              <a:rPr lang="en-US" dirty="0" smtClean="0"/>
              <a:t>CAI</a:t>
            </a:r>
          </a:p>
          <a:p>
            <a:pPr lvl="1"/>
            <a:r>
              <a:rPr lang="en-US" dirty="0" smtClean="0"/>
              <a:t>Inguinal Hernias (IH)</a:t>
            </a:r>
          </a:p>
          <a:p>
            <a:pPr lvl="1"/>
            <a:r>
              <a:rPr lang="en-US" dirty="0" smtClean="0"/>
              <a:t>Both</a:t>
            </a:r>
          </a:p>
          <a:p>
            <a:r>
              <a:rPr lang="en-US" dirty="0" smtClean="0"/>
              <a:t>Data abstracted:</a:t>
            </a:r>
          </a:p>
          <a:p>
            <a:pPr lvl="1"/>
            <a:r>
              <a:rPr lang="en-US" dirty="0" smtClean="0"/>
              <a:t>Operative approach</a:t>
            </a:r>
          </a:p>
          <a:p>
            <a:pPr lvl="1"/>
            <a:r>
              <a:rPr lang="en-US" dirty="0" smtClean="0"/>
              <a:t>Quality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79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28" y="1700169"/>
            <a:ext cx="6650904" cy="34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6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CAI - Baseline Characteristics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93174"/>
              </p:ext>
            </p:extLst>
          </p:nvPr>
        </p:nvGraphicFramePr>
        <p:xfrm>
          <a:off x="1872378" y="1941095"/>
          <a:ext cx="3744745" cy="3454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745"/>
              </a:tblGrid>
              <a:tr h="298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Characteristics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31.25(10.6) mean(SD)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Range: 18-49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Male            90% (18)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      </a:t>
                      </a:r>
                      <a:r>
                        <a:rPr lang="en-US" sz="1400" dirty="0" smtClean="0">
                          <a:effectLst/>
                        </a:rPr>
                        <a:t>Female        </a:t>
                      </a:r>
                      <a:r>
                        <a:rPr lang="en-US" sz="1400" dirty="0">
                          <a:effectLst/>
                        </a:rPr>
                        <a:t>10% (2)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41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Black            20% (4)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Hispanic      10% (2)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White          70% (14)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7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BMI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26.9 (25.47-29.25) median(IQR)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02063"/>
              </p:ext>
            </p:extLst>
          </p:nvPr>
        </p:nvGraphicFramePr>
        <p:xfrm>
          <a:off x="7154779" y="2817762"/>
          <a:ext cx="3024856" cy="1701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814"/>
                <a:gridCol w="1346042"/>
              </a:tblGrid>
              <a:tr h="3394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en-US" sz="1600" dirty="0">
                          <a:effectLst/>
                        </a:rPr>
                        <a:t>Surgeon Affiliation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Academic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90% (18)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 with academic affiliation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8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CAI - Comorbidities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34536"/>
              </p:ext>
            </p:extLst>
          </p:nvPr>
        </p:nvGraphicFramePr>
        <p:xfrm>
          <a:off x="3663923" y="1554163"/>
          <a:ext cx="4864153" cy="4684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92"/>
                <a:gridCol w="2234761"/>
              </a:tblGrid>
              <a:tr h="2654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Comorbidities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Ascites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Hypertension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2490" algn="ctr"/>
                          <a:tab pos="1745615" algn="r"/>
                        </a:tabLst>
                      </a:pPr>
                      <a:r>
                        <a:rPr lang="en-US" sz="1400" dirty="0">
                          <a:effectLst/>
                        </a:rPr>
                        <a:t>	Diabetes Mellitus	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5% (1)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Dialysis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COPD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Anti-platelet medications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Anti-coagulation mediations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Immunosuppression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Nicotine use within 1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Smoker within 1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History of AAA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History of IBD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History of MRSA infection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Hepatic insufficiency/Liver failure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Collagen vascular disorder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52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CAI - Approach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97563"/>
              </p:ext>
            </p:extLst>
          </p:nvPr>
        </p:nvGraphicFramePr>
        <p:xfrm>
          <a:off x="1224435" y="2230485"/>
          <a:ext cx="4212538" cy="1295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3896"/>
                <a:gridCol w="2218642"/>
              </a:tblGrid>
              <a:tr h="5080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Surgical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Approach - Laterality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Unilateral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 (15)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Bilateral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25% (5)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87362"/>
              </p:ext>
            </p:extLst>
          </p:nvPr>
        </p:nvGraphicFramePr>
        <p:xfrm>
          <a:off x="6070606" y="2230485"/>
          <a:ext cx="4276117" cy="12953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210"/>
                <a:gridCol w="2482907"/>
              </a:tblGrid>
              <a:tr h="38577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Mesh 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3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Unilateral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0095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Bilateral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4/20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31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No Mesh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9/20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700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CAI - Technique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37510"/>
              </p:ext>
            </p:extLst>
          </p:nvPr>
        </p:nvGraphicFramePr>
        <p:xfrm>
          <a:off x="1408536" y="2363508"/>
          <a:ext cx="3888394" cy="270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5949"/>
                <a:gridCol w="1242445"/>
              </a:tblGrid>
              <a:tr h="3667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92680" algn="l"/>
                        </a:tabLst>
                      </a:pPr>
                      <a:r>
                        <a:rPr lang="en-US" sz="1600" dirty="0">
                          <a:effectLst/>
                        </a:rPr>
                        <a:t>Tissue-based Repairs (</a:t>
                      </a:r>
                      <a:r>
                        <a:rPr lang="en-US" sz="1600" dirty="0" smtClean="0">
                          <a:effectLst/>
                        </a:rPr>
                        <a:t>n=9)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Closure of floor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33.3% (4)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Bassini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Femoral orifice exploration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Laparoscopic-to-open conversion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McVay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Shouldice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8.3% 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1943"/>
              </p:ext>
            </p:extLst>
          </p:nvPr>
        </p:nvGraphicFramePr>
        <p:xfrm>
          <a:off x="6342455" y="2363508"/>
          <a:ext cx="4193740" cy="1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4539"/>
                <a:gridCol w="2099201"/>
              </a:tblGrid>
              <a:tr h="3976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Mesh-based Repairs (</a:t>
                      </a:r>
                      <a:r>
                        <a:rPr lang="en-US" sz="1600" dirty="0" smtClean="0">
                          <a:effectLst/>
                        </a:rPr>
                        <a:t>n=11)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5415" algn="ctr"/>
                        </a:tabLst>
                      </a:pPr>
                      <a:r>
                        <a:rPr lang="en-US" sz="1400" dirty="0">
                          <a:effectLst/>
                        </a:rPr>
                        <a:t>TAPP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5415" algn="ctr"/>
                        </a:tabLst>
                      </a:pPr>
                      <a:r>
                        <a:rPr lang="en-US" sz="1400" dirty="0">
                          <a:effectLst/>
                        </a:rPr>
                        <a:t>TEP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2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5415" algn="ctr"/>
                        </a:tabLst>
                      </a:pPr>
                      <a:r>
                        <a:rPr lang="en-US" sz="1400">
                          <a:effectLst/>
                        </a:rPr>
                        <a:t>Lichtenstein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023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Isolated CAI – Postoperative Course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were no postoperative complications, reoperations, or recurrences within 30 days. </a:t>
            </a:r>
          </a:p>
        </p:txBody>
      </p:sp>
    </p:spTree>
    <p:extLst>
      <p:ext uri="{BB962C8B-B14F-4D97-AF65-F5344CB8AC3E}">
        <p14:creationId xmlns:p14="http://schemas.microsoft.com/office/powerpoint/2010/main" val="570677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CAI and IH - Baseline Characteristics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77724"/>
              </p:ext>
            </p:extLst>
          </p:nvPr>
        </p:nvGraphicFramePr>
        <p:xfrm>
          <a:off x="1872378" y="1941094"/>
          <a:ext cx="3744745" cy="431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745"/>
              </a:tblGrid>
              <a:tr h="3725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Baseline </a:t>
                      </a:r>
                      <a:r>
                        <a:rPr lang="en-US" sz="1600" dirty="0" smtClean="0">
                          <a:effectLst/>
                        </a:rPr>
                        <a:t>Characteristics (n=60)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9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Age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</a:rPr>
                        <a:t>36.97(18.39) </a:t>
                      </a:r>
                      <a:r>
                        <a:rPr lang="en-US" sz="1400" dirty="0">
                          <a:effectLst/>
                        </a:rPr>
                        <a:t>mean(SD)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Range: </a:t>
                      </a:r>
                      <a:r>
                        <a:rPr lang="en-US" sz="1400" dirty="0" smtClean="0">
                          <a:effectLst/>
                        </a:rPr>
                        <a:t>18-87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9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Gender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Male            </a:t>
                      </a:r>
                      <a:r>
                        <a:rPr lang="en-US" sz="1400" dirty="0" smtClean="0">
                          <a:effectLst/>
                        </a:rPr>
                        <a:t>96.67% (58)</a:t>
                      </a: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    </a:t>
                      </a:r>
                      <a:r>
                        <a:rPr lang="en-US" sz="1400" dirty="0" smtClean="0">
                          <a:effectLst/>
                        </a:rPr>
                        <a:t>Female        3.33% </a:t>
                      </a:r>
                      <a:r>
                        <a:rPr lang="en-US" sz="1400" dirty="0">
                          <a:effectLst/>
                        </a:rPr>
                        <a:t>(2)   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17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Black            </a:t>
                      </a:r>
                      <a:r>
                        <a:rPr lang="en-US" sz="1400" dirty="0" smtClean="0">
                          <a:effectLst/>
                        </a:rPr>
                        <a:t>11.67% (7)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</a:t>
                      </a:r>
                      <a:r>
                        <a:rPr lang="en-US" sz="1400" dirty="0" smtClean="0">
                          <a:effectLst/>
                        </a:rPr>
                        <a:t>Hispanic      1.67% (1)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Middle Eastern 3.33% (2)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White          </a:t>
                      </a:r>
                      <a:r>
                        <a:rPr lang="en-US" sz="1400" dirty="0" smtClean="0">
                          <a:effectLst/>
                        </a:rPr>
                        <a:t>83.33% (50)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9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BMI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</a:rPr>
                        <a:t>26.20 (23.70-30.26) </a:t>
                      </a:r>
                      <a:r>
                        <a:rPr lang="en-US" sz="1400" dirty="0">
                          <a:effectLst/>
                        </a:rPr>
                        <a:t>median(IQR)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72710"/>
              </p:ext>
            </p:extLst>
          </p:nvPr>
        </p:nvGraphicFramePr>
        <p:xfrm>
          <a:off x="7154779" y="2817762"/>
          <a:ext cx="3024856" cy="1701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814"/>
                <a:gridCol w="1346042"/>
              </a:tblGrid>
              <a:tr h="33941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324350" algn="l"/>
                        </a:tabLst>
                      </a:pPr>
                      <a:r>
                        <a:rPr lang="en-US" sz="1600" dirty="0">
                          <a:effectLst/>
                        </a:rPr>
                        <a:t>Surgeon Affiliation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Academic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68.33% (41)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6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15</a:t>
                      </a:r>
                      <a:r>
                        <a:rPr lang="en-US" sz="1400" dirty="0">
                          <a:effectLst/>
                        </a:rPr>
                        <a:t>% </a:t>
                      </a:r>
                      <a:r>
                        <a:rPr lang="en-US" sz="1400" dirty="0" smtClean="0">
                          <a:effectLst/>
                        </a:rPr>
                        <a:t>(9)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Private with academic affiliation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16.67% (10)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9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 a Name?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Sports Hernia</a:t>
            </a:r>
          </a:p>
          <a:p>
            <a:r>
              <a:rPr lang="en-US" sz="3200" dirty="0" smtClean="0"/>
              <a:t>Athletic </a:t>
            </a:r>
            <a:r>
              <a:rPr lang="en-US" sz="3200" dirty="0"/>
              <a:t>P</a:t>
            </a:r>
            <a:r>
              <a:rPr lang="en-US" sz="3200" dirty="0" smtClean="0"/>
              <a:t>ubalgia</a:t>
            </a:r>
          </a:p>
          <a:p>
            <a:r>
              <a:rPr lang="en-US" sz="3200" dirty="0" smtClean="0"/>
              <a:t>Core Muscle Injury*</a:t>
            </a:r>
          </a:p>
          <a:p>
            <a:r>
              <a:rPr lang="en-US" sz="3200" dirty="0" smtClean="0"/>
              <a:t>Gilmore’s Groin</a:t>
            </a:r>
          </a:p>
          <a:p>
            <a:r>
              <a:rPr lang="en-US" sz="3200" dirty="0" smtClean="0"/>
              <a:t>Sportsman’s Hernia</a:t>
            </a:r>
          </a:p>
          <a:p>
            <a:r>
              <a:rPr lang="en-US" sz="3200" dirty="0" smtClean="0"/>
              <a:t>Groin Pain </a:t>
            </a:r>
            <a:r>
              <a:rPr lang="en-US" sz="3200" dirty="0"/>
              <a:t>S</a:t>
            </a:r>
            <a:r>
              <a:rPr lang="en-US" sz="3200" dirty="0" smtClean="0"/>
              <a:t>yndrome</a:t>
            </a:r>
          </a:p>
          <a:p>
            <a:r>
              <a:rPr lang="en-US" sz="3200" dirty="0" smtClean="0"/>
              <a:t>Inguinal Disruption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1354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CAI and IH -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Comorbidities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38321"/>
              </p:ext>
            </p:extLst>
          </p:nvPr>
        </p:nvGraphicFramePr>
        <p:xfrm>
          <a:off x="3663923" y="1742699"/>
          <a:ext cx="4864153" cy="4684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392"/>
                <a:gridCol w="2234761"/>
              </a:tblGrid>
              <a:tr h="2654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Comorbidities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Ascites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Hypertension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6.67%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72490" algn="ctr"/>
                          <a:tab pos="1745615" algn="r"/>
                        </a:tabLst>
                      </a:pPr>
                      <a:r>
                        <a:rPr lang="en-US" sz="1400" dirty="0">
                          <a:effectLst/>
                        </a:rPr>
                        <a:t>	Diabetes Mellitus	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1.67% </a:t>
                      </a:r>
                      <a:r>
                        <a:rPr lang="en-US" sz="1400" dirty="0">
                          <a:effectLst/>
                        </a:rPr>
                        <a:t>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Dialysis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COPD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Anti-platelet medications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Anti-coagulation mediations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3.33%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Immunosuppression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Nicotine use within 1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6.67%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Smoker within 1 year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6.67%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(4)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History of AAA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History of IBD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History of MRSA infection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Hepatic insufficiency/Liver failure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Collagen vascular disorder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57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CAI and IH -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58907"/>
              </p:ext>
            </p:extLst>
          </p:nvPr>
        </p:nvGraphicFramePr>
        <p:xfrm>
          <a:off x="1183246" y="2683566"/>
          <a:ext cx="4410246" cy="1402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476"/>
                <a:gridCol w="2322770"/>
              </a:tblGrid>
              <a:tr h="5500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Surgical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Approach - Laterality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Unilateral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63% (38)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Bilateral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37% (22)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534"/>
              </p:ext>
            </p:extLst>
          </p:nvPr>
        </p:nvGraphicFramePr>
        <p:xfrm>
          <a:off x="6737872" y="2337577"/>
          <a:ext cx="4358496" cy="1995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756"/>
                <a:gridCol w="2530740"/>
              </a:tblGrid>
              <a:tr h="3551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Mesh 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Unilateral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60095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38/60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Bilateral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20/60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Bilateral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Repair/Unilateral Mesh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2/60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90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No Mesh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</a:rPr>
                        <a:t>0/60</a:t>
                      </a:r>
                      <a:endParaRPr lang="en-US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30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CAI and IH -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Technique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344769"/>
              </p:ext>
            </p:extLst>
          </p:nvPr>
        </p:nvGraphicFramePr>
        <p:xfrm>
          <a:off x="1243780" y="2676546"/>
          <a:ext cx="4135528" cy="2289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4117"/>
                <a:gridCol w="1321411"/>
              </a:tblGrid>
              <a:tr h="3977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39268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Open Repairs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(n=31)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Lichtenstein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67.7% (21)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Closure</a:t>
                      </a:r>
                      <a:r>
                        <a:rPr lang="en-US" sz="1400" baseline="0" dirty="0" smtClean="0">
                          <a:effectLst/>
                        </a:rPr>
                        <a:t> of floor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3.2% </a:t>
                      </a:r>
                      <a:r>
                        <a:rPr lang="en-US" sz="1400" dirty="0">
                          <a:effectLst/>
                        </a:rPr>
                        <a:t>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1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Plug-and-Patch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3.2% </a:t>
                      </a:r>
                      <a:r>
                        <a:rPr lang="en-US" sz="1400" dirty="0">
                          <a:effectLst/>
                        </a:rPr>
                        <a:t>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TREPP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22.6% (7)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25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Shouldice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3.2% </a:t>
                      </a:r>
                      <a:r>
                        <a:rPr lang="en-US" sz="1400" dirty="0">
                          <a:effectLst/>
                        </a:rPr>
                        <a:t>(1)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652316"/>
              </p:ext>
            </p:extLst>
          </p:nvPr>
        </p:nvGraphicFramePr>
        <p:xfrm>
          <a:off x="6441310" y="3255599"/>
          <a:ext cx="4317306" cy="1118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6254"/>
                <a:gridCol w="2161052"/>
              </a:tblGrid>
              <a:tr h="43499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Laparoscopic </a:t>
                      </a:r>
                      <a:r>
                        <a:rPr lang="en-US" sz="1600" dirty="0">
                          <a:effectLst/>
                        </a:rPr>
                        <a:t>Repairs (</a:t>
                      </a:r>
                      <a:r>
                        <a:rPr lang="en-US" sz="1600" dirty="0" smtClean="0">
                          <a:effectLst/>
                        </a:rPr>
                        <a:t>n=29)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5415" algn="ctr"/>
                        </a:tabLst>
                      </a:pPr>
                      <a:r>
                        <a:rPr lang="en-US" sz="1400" dirty="0">
                          <a:effectLst/>
                        </a:rPr>
                        <a:t>TAPP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79.3% (23)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1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15415" algn="ctr"/>
                        </a:tabLst>
                      </a:pPr>
                      <a:r>
                        <a:rPr lang="en-US" sz="1400" dirty="0">
                          <a:effectLst/>
                        </a:rPr>
                        <a:t>TEP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20.7% (6)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333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CAI and IH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Postoperative Course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</a:t>
            </a:r>
            <a:r>
              <a:rPr lang="en-US" dirty="0" smtClean="0"/>
              <a:t>was 1 seroma at 30 days, no </a:t>
            </a:r>
            <a:r>
              <a:rPr lang="en-US" dirty="0"/>
              <a:t>reoperations, or recurrences within 30 days. </a:t>
            </a:r>
          </a:p>
        </p:txBody>
      </p:sp>
    </p:spTree>
    <p:extLst>
      <p:ext uri="{BB962C8B-B14F-4D97-AF65-F5344CB8AC3E}">
        <p14:creationId xmlns:p14="http://schemas.microsoft.com/office/powerpoint/2010/main" val="133012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EuraHS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55305"/>
              </p:ext>
            </p:extLst>
          </p:nvPr>
        </p:nvGraphicFramePr>
        <p:xfrm>
          <a:off x="1753385" y="1554163"/>
          <a:ext cx="8352149" cy="4297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910"/>
                <a:gridCol w="2610047"/>
                <a:gridCol w="2759192"/>
              </a:tblGrid>
              <a:tr h="336542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EuraHS Scores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485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CAI only, n=12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(IQR)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CAI and IH, n=23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Median (IQR)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Baseline Overall Score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 (29.42-57.61)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37.5 (26.44-46.58)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296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30-day Postoperative Overall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 (6.75-41.75)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 (5.17-27.33)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4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64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Baseline Pain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 (11.83-19.17)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13.5 (9.42-16.58)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30-day Postoperative Pain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 (2.42-15.83)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 (2-7)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4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Baseline Esthetical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 (0-6.17)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 (0-7.75)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30-day Esthetical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4.5 (0.42-9.17)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 (0.17-6.83)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84">
                <a:tc gridSpan="3"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484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Baseline Restriction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 (19.42-30.86)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20.5 (15.69-28.08)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296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30-day Postoperative Restriction score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 (0-30.33)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 (0-18.17)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70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480"/>
            <a:ext cx="10515600" cy="4885750"/>
          </a:xfrm>
        </p:spPr>
        <p:txBody>
          <a:bodyPr/>
          <a:lstStyle/>
          <a:p>
            <a:r>
              <a:rPr lang="en-US" sz="2800" dirty="0" smtClean="0"/>
              <a:t>Core abdominal injuries make up a very small subset of ACHQC </a:t>
            </a:r>
            <a:r>
              <a:rPr lang="en-US" sz="2800" smtClean="0"/>
              <a:t>surgeons surgical </a:t>
            </a:r>
            <a:r>
              <a:rPr lang="en-US" sz="2800" dirty="0" smtClean="0"/>
              <a:t>practice.</a:t>
            </a:r>
          </a:p>
          <a:p>
            <a:endParaRPr lang="en-US" sz="2800" dirty="0" smtClean="0"/>
          </a:p>
          <a:p>
            <a:r>
              <a:rPr lang="en-US" sz="2800" dirty="0" smtClean="0"/>
              <a:t>ACHQC surgeons are more likely to perform a mesh based repair for core injuries with or without a concomitant hernia</a:t>
            </a:r>
          </a:p>
          <a:p>
            <a:endParaRPr lang="en-US" sz="2800" dirty="0" smtClean="0"/>
          </a:p>
          <a:p>
            <a:r>
              <a:rPr lang="en-US" sz="2800" dirty="0" smtClean="0"/>
              <a:t>Surgery did improve quality of life at 30 days, but long-term data is missing from the ACHQC.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906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79" y="1312277"/>
            <a:ext cx="7177041" cy="4775701"/>
          </a:xfrm>
        </p:spPr>
      </p:pic>
    </p:spTree>
    <p:extLst>
      <p:ext uri="{BB962C8B-B14F-4D97-AF65-F5344CB8AC3E}">
        <p14:creationId xmlns:p14="http://schemas.microsoft.com/office/powerpoint/2010/main" val="13622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0046" y="6536203"/>
            <a:ext cx="2399169" cy="224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40" y="153908"/>
            <a:ext cx="6531628" cy="2571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558" y="2800356"/>
            <a:ext cx="3765492" cy="39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0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568" y="1740191"/>
            <a:ext cx="3848864" cy="452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3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RCT: Lap TEP vs PT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41" y="1457609"/>
            <a:ext cx="10136918" cy="39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we really talking about?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55598" cy="4351338"/>
          </a:xfrm>
        </p:spPr>
        <p:txBody>
          <a:bodyPr/>
          <a:lstStyle/>
          <a:p>
            <a:r>
              <a:rPr lang="en-US" sz="3600" dirty="0" smtClean="0"/>
              <a:t>Overuse injury from repetitive loading of the pubis that leads to inflammation, tearing, rupture or  destabilization of the core muscles from the pubic bone.   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32" t="18353" r="62129" b="3021"/>
          <a:stretch/>
        </p:blipFill>
        <p:spPr>
          <a:xfrm>
            <a:off x="8329188" y="1950737"/>
            <a:ext cx="3431263" cy="41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2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RCT: Lap TEP vs PT 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73" y="1554163"/>
            <a:ext cx="10198453" cy="431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01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“Pubic Joint”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664" y="1825625"/>
            <a:ext cx="4129135" cy="40048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ore Muscle and Adductor Injury - Clinics in Sports Medic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8" y="1479322"/>
            <a:ext cx="4783490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88" y="1479322"/>
            <a:ext cx="4478741" cy="47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55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“Pubic Joint”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Lionel Messi and Cristiano Ronaldo have now scored an incredible 1,000  goals between them after Barcelona star nets against Atletico | Daily Mail 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076" y="1943065"/>
            <a:ext cx="5371313" cy="391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4703" t="21498" r="7029" b="34471"/>
          <a:stretch/>
        </p:blipFill>
        <p:spPr>
          <a:xfrm>
            <a:off x="992109" y="2119335"/>
            <a:ext cx="4772472" cy="32592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378345" y="5417296"/>
            <a:ext cx="2472350" cy="319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smtClean="0"/>
              <a:t>Meyers et al. Ann Surg 2008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45772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factors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1" y="1665838"/>
            <a:ext cx="10828699" cy="4511125"/>
          </a:xfrm>
        </p:spPr>
        <p:txBody>
          <a:bodyPr/>
          <a:lstStyle/>
          <a:p>
            <a:r>
              <a:rPr lang="en-US" sz="3600" dirty="0" smtClean="0"/>
              <a:t>NHL Study</a:t>
            </a:r>
          </a:p>
          <a:p>
            <a:pPr lvl="1"/>
            <a:r>
              <a:rPr lang="en-US" sz="3200" dirty="0" smtClean="0"/>
              <a:t>Previous injury (2x)</a:t>
            </a:r>
          </a:p>
          <a:p>
            <a:pPr lvl="1"/>
            <a:r>
              <a:rPr lang="en-US" sz="3200" dirty="0" smtClean="0"/>
              <a:t>Limited off season training (3x)</a:t>
            </a:r>
          </a:p>
          <a:p>
            <a:pPr lvl="1"/>
            <a:r>
              <a:rPr lang="en-US" sz="3200" dirty="0" smtClean="0"/>
              <a:t>Veteran (5x)</a:t>
            </a:r>
          </a:p>
          <a:p>
            <a:pPr lvl="1"/>
            <a:r>
              <a:rPr lang="en-US" sz="3200" dirty="0" smtClean="0"/>
              <a:t>Peak </a:t>
            </a:r>
            <a:r>
              <a:rPr lang="en-US" sz="3200" dirty="0"/>
              <a:t>isometric adductor </a:t>
            </a:r>
            <a:r>
              <a:rPr lang="en-US" sz="3200" dirty="0" smtClean="0"/>
              <a:t>torque (0x) </a:t>
            </a:r>
          </a:p>
          <a:p>
            <a:pPr lvl="1"/>
            <a:r>
              <a:rPr lang="en-US" sz="3200" dirty="0" smtClean="0"/>
              <a:t>Total </a:t>
            </a:r>
            <a:r>
              <a:rPr lang="en-US" sz="3200" dirty="0"/>
              <a:t>abduction </a:t>
            </a:r>
            <a:r>
              <a:rPr lang="en-US" sz="3200" dirty="0" smtClean="0"/>
              <a:t>flexibility (0x)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599" t="17567" r="14084" b="62253"/>
          <a:stretch/>
        </p:blipFill>
        <p:spPr>
          <a:xfrm>
            <a:off x="9198320" y="6024696"/>
            <a:ext cx="2842789" cy="697116"/>
          </a:xfrm>
          <a:prstGeom prst="rect">
            <a:avLst/>
          </a:prstGeom>
        </p:spPr>
      </p:pic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546" y="1554163"/>
            <a:ext cx="3792967" cy="229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1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Non-operative Treatment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947" y="1484769"/>
            <a:ext cx="9321684" cy="3349782"/>
          </a:xfrm>
        </p:spPr>
        <p:txBody>
          <a:bodyPr/>
          <a:lstStyle/>
          <a:p>
            <a:r>
              <a:rPr lang="en-US" sz="3600" dirty="0" smtClean="0"/>
              <a:t>NSAIDs</a:t>
            </a:r>
          </a:p>
          <a:p>
            <a:r>
              <a:rPr lang="en-US" sz="3600" dirty="0" smtClean="0"/>
              <a:t>Rest </a:t>
            </a:r>
            <a:r>
              <a:rPr lang="en-US" sz="3200" dirty="0" smtClean="0"/>
              <a:t>True rest for 4-6 weeks </a:t>
            </a:r>
          </a:p>
          <a:p>
            <a:r>
              <a:rPr lang="en-US" sz="3600" dirty="0" smtClean="0"/>
              <a:t>Ice</a:t>
            </a:r>
          </a:p>
          <a:p>
            <a:endParaRPr lang="en-US" sz="3600" dirty="0" smtClean="0"/>
          </a:p>
          <a:p>
            <a:r>
              <a:rPr lang="en-US" sz="3600" dirty="0" smtClean="0"/>
              <a:t>Physical Therapy</a:t>
            </a:r>
          </a:p>
          <a:p>
            <a:pPr lvl="1"/>
            <a:r>
              <a:rPr lang="en-US" sz="3200" dirty="0" smtClean="0"/>
              <a:t>Minimum 3 months</a:t>
            </a:r>
          </a:p>
          <a:p>
            <a:pPr lvl="1"/>
            <a:r>
              <a:rPr lang="en-US" sz="3200" dirty="0" smtClean="0"/>
              <a:t>Strength and Flexibility</a:t>
            </a:r>
          </a:p>
          <a:p>
            <a:pPr lvl="1"/>
            <a:r>
              <a:rPr lang="en-US" sz="3200" dirty="0" smtClean="0"/>
              <a:t>Must participate at home</a:t>
            </a:r>
          </a:p>
        </p:txBody>
      </p:sp>
      <p:pic>
        <p:nvPicPr>
          <p:cNvPr id="4098" name="Picture 2" descr="https://images.saymedia-content.com/.image/t_share/MTc1MTI1OTYwMzIzMDQ4NTQz/strengthening-your-c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49" y="2906162"/>
            <a:ext cx="4902879" cy="36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0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Physiotherapy &amp; Alternative Medicine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Massage</a:t>
            </a:r>
          </a:p>
          <a:p>
            <a:r>
              <a:rPr lang="en-US" dirty="0" smtClean="0"/>
              <a:t>Dry Needling</a:t>
            </a:r>
          </a:p>
          <a:p>
            <a:r>
              <a:rPr lang="en-US" dirty="0" smtClean="0"/>
              <a:t>Acupuncture</a:t>
            </a:r>
          </a:p>
          <a:p>
            <a:r>
              <a:rPr lang="en-US" dirty="0" smtClean="0"/>
              <a:t>PRP injections</a:t>
            </a:r>
          </a:p>
          <a:p>
            <a:r>
              <a:rPr lang="en-US" dirty="0" smtClean="0"/>
              <a:t>Ultrasound Therapy</a:t>
            </a:r>
            <a:endParaRPr lang="en-US" dirty="0"/>
          </a:p>
        </p:txBody>
      </p:sp>
      <p:pic>
        <p:nvPicPr>
          <p:cNvPr id="6148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460" y="2253150"/>
            <a:ext cx="4063340" cy="27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309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77BC"/>
      </a:accent1>
      <a:accent2>
        <a:srgbClr val="7AD0E7"/>
      </a:accent2>
      <a:accent3>
        <a:srgbClr val="F79647"/>
      </a:accent3>
      <a:accent4>
        <a:srgbClr val="F8C946"/>
      </a:accent4>
      <a:accent5>
        <a:srgbClr val="DBDBDB"/>
      </a:accent5>
      <a:accent6>
        <a:srgbClr val="1EC8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 Surgical Treatment of Chronic Pain After Inguinal_Surgery Live</Template>
  <TotalTime>8734</TotalTime>
  <Words>964</Words>
  <Application>Microsoft Office PowerPoint</Application>
  <PresentationFormat>Widescreen</PresentationFormat>
  <Paragraphs>289</Paragraphs>
  <Slides>40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1_Office Theme</vt:lpstr>
      <vt:lpstr>Surgical Approaches for Core Abdominal Injuries: A Review of the Abdominal Core Health Quality Collaborative Database</vt:lpstr>
      <vt:lpstr>Disclosures</vt:lpstr>
      <vt:lpstr>What’s In a Name?</vt:lpstr>
      <vt:lpstr>Who are we really talking about?</vt:lpstr>
      <vt:lpstr>“Pubic Joint”</vt:lpstr>
      <vt:lpstr>“Pubic Joint”</vt:lpstr>
      <vt:lpstr>Risk factors</vt:lpstr>
      <vt:lpstr>Non-operative Treatment</vt:lpstr>
      <vt:lpstr>Physiotherapy &amp; Alternative Medicine</vt:lpstr>
      <vt:lpstr>Surgical Repair Options</vt:lpstr>
      <vt:lpstr>Meyer’s</vt:lpstr>
      <vt:lpstr>Muschaweck (Minimal Repair Technique)</vt:lpstr>
      <vt:lpstr>Muschaweck (Minimal Repair Technique)</vt:lpstr>
      <vt:lpstr>Muschaweck (Minimal Repair Technique)</vt:lpstr>
      <vt:lpstr>Muschaweck (Minimal Repair Technique)</vt:lpstr>
      <vt:lpstr>Muschaweck (Minimal Repair Technique)</vt:lpstr>
      <vt:lpstr>Gilmore’s Repair</vt:lpstr>
      <vt:lpstr>Outcomes: No Mesh</vt:lpstr>
      <vt:lpstr>Outcomes: Mesh</vt:lpstr>
      <vt:lpstr>Outcomes: Combined</vt:lpstr>
      <vt:lpstr>ACHQC Database and Primary Goal</vt:lpstr>
      <vt:lpstr>Methods</vt:lpstr>
      <vt:lpstr>PowerPoint Presentation</vt:lpstr>
      <vt:lpstr>Isolated CAI - Baseline Characteristics</vt:lpstr>
      <vt:lpstr>Isolated CAI - Comorbidities</vt:lpstr>
      <vt:lpstr>Isolated CAI - Approach</vt:lpstr>
      <vt:lpstr>Isolated CAI - Technique</vt:lpstr>
      <vt:lpstr>Isolated CAI – Postoperative Course</vt:lpstr>
      <vt:lpstr>Concomitant CAI and IH - Baseline Characteristics</vt:lpstr>
      <vt:lpstr>Concomitant CAI and IH - Comorbidities</vt:lpstr>
      <vt:lpstr>Concomitant CAI and IH - Approach</vt:lpstr>
      <vt:lpstr>Concomitant CAI and IH - Technique</vt:lpstr>
      <vt:lpstr>Concomitant CAI and IH– Postoperative Course</vt:lpstr>
      <vt:lpstr>Combined EuraHS</vt:lpstr>
      <vt:lpstr>Summary</vt:lpstr>
      <vt:lpstr>Thank You</vt:lpstr>
      <vt:lpstr>PowerPoint Presentation</vt:lpstr>
      <vt:lpstr>PowerPoint Presentation</vt:lpstr>
      <vt:lpstr>RCT: Lap TEP vs PT </vt:lpstr>
      <vt:lpstr>RCT: Lap TEP vs PT </vt:lpstr>
    </vt:vector>
  </TitlesOfParts>
  <Company>Cleveland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 Hernia</dc:title>
  <dc:creator>Krpata, David</dc:creator>
  <cp:lastModifiedBy>Krpata, David</cp:lastModifiedBy>
  <cp:revision>69</cp:revision>
  <dcterms:created xsi:type="dcterms:W3CDTF">2022-01-13T19:28:41Z</dcterms:created>
  <dcterms:modified xsi:type="dcterms:W3CDTF">2023-04-03T20:49:40Z</dcterms:modified>
</cp:coreProperties>
</file>