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44" r:id="rId2"/>
    <p:sldId id="257" r:id="rId3"/>
    <p:sldId id="345" r:id="rId4"/>
    <p:sldId id="269" r:id="rId5"/>
    <p:sldId id="354" r:id="rId6"/>
    <p:sldId id="355" r:id="rId7"/>
    <p:sldId id="356" r:id="rId8"/>
    <p:sldId id="358" r:id="rId9"/>
    <p:sldId id="357" r:id="rId10"/>
    <p:sldId id="351" r:id="rId11"/>
    <p:sldId id="350" r:id="rId12"/>
    <p:sldId id="359" r:id="rId13"/>
    <p:sldId id="346" r:id="rId14"/>
    <p:sldId id="352" r:id="rId15"/>
    <p:sldId id="361" r:id="rId16"/>
    <p:sldId id="289"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 userDrawn="1">
          <p15:clr>
            <a:srgbClr val="A4A3A4"/>
          </p15:clr>
        </p15:guide>
        <p15:guide id="2" orient="horz" pos="3025" userDrawn="1">
          <p15:clr>
            <a:srgbClr val="A4A3A4"/>
          </p15:clr>
        </p15:guide>
        <p15:guide id="3" orient="horz" pos="1188" userDrawn="1">
          <p15:clr>
            <a:srgbClr val="A4A3A4"/>
          </p15:clr>
        </p15:guide>
        <p15:guide id="4" pos="5473" userDrawn="1">
          <p15:clr>
            <a:srgbClr val="A4A3A4"/>
          </p15:clr>
        </p15:guide>
        <p15:guide id="5" pos="432" userDrawn="1">
          <p15:clr>
            <a:srgbClr val="A4A3A4"/>
          </p15:clr>
        </p15:guide>
        <p15:guide id="6" pos="2776" userDrawn="1">
          <p15:clr>
            <a:srgbClr val="A4A3A4"/>
          </p15:clr>
        </p15:guide>
        <p15:guide id="7" orient="horz" pos="28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9AFC8"/>
    <a:srgbClr val="836CA2"/>
    <a:srgbClr val="53565A"/>
    <a:srgbClr val="2D2D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54" autoAdjust="0"/>
    <p:restoredTop sz="80027" autoAdjust="0"/>
  </p:normalViewPr>
  <p:slideViewPr>
    <p:cSldViewPr snapToGrid="0" snapToObjects="1">
      <p:cViewPr>
        <p:scale>
          <a:sx n="100" d="100"/>
          <a:sy n="100" d="100"/>
        </p:scale>
        <p:origin x="568" y="768"/>
      </p:cViewPr>
      <p:guideLst>
        <p:guide orient="horz" pos="218"/>
        <p:guide orient="horz" pos="3025"/>
        <p:guide orient="horz" pos="1188"/>
        <p:guide pos="5473"/>
        <p:guide pos="432"/>
        <p:guide pos="2776"/>
        <p:guide orient="horz" pos="284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982044-5D26-E448-8696-F452F46A029F}" type="datetimeFigureOut">
              <a:rPr lang="en-US" smtClean="0"/>
              <a:t>3/4/23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59F134-A476-8F42-B0AF-2FFFE6F2B415}" type="slidenum">
              <a:rPr lang="en-US" smtClean="0"/>
              <a:t>‹#›</a:t>
            </a:fld>
            <a:endParaRPr lang="en-US"/>
          </a:p>
        </p:txBody>
      </p:sp>
    </p:spTree>
    <p:extLst>
      <p:ext uri="{BB962C8B-B14F-4D97-AF65-F5344CB8AC3E}">
        <p14:creationId xmlns:p14="http://schemas.microsoft.com/office/powerpoint/2010/main" val="117646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69D94-2B78-F841-9B5E-78BC59F8D0BB}" type="datetimeFigureOut">
              <a:rPr lang="en-US" smtClean="0"/>
              <a:t>3/4/23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3B1B5E-696F-8A4A-9730-0DDA82FF5A34}" type="slidenum">
              <a:rPr lang="en-US" smtClean="0"/>
              <a:t>‹#›</a:t>
            </a:fld>
            <a:endParaRPr lang="en-US"/>
          </a:p>
        </p:txBody>
      </p:sp>
    </p:spTree>
    <p:extLst>
      <p:ext uri="{BB962C8B-B14F-4D97-AF65-F5344CB8AC3E}">
        <p14:creationId xmlns:p14="http://schemas.microsoft.com/office/powerpoint/2010/main" val="42118193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3B1B5E-696F-8A4A-9730-0DDA82FF5A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96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day readmission rate was on average 3% for any VHR. This is commonly reported in the literature. There was no statistical difference between open and robotic </a:t>
            </a:r>
          </a:p>
          <a:p>
            <a:endParaRPr lang="en-US" dirty="0"/>
          </a:p>
          <a:p>
            <a:r>
              <a:rPr lang="en-US" dirty="0"/>
              <a:t>The rate of any postop complications (this encompasses skin, respiratory, abdominal, hernia related complications) was 12% overall for both procedures. The open VHR group had a statistically significant increased rate of complication of 13% vs 10% for the robotic group</a:t>
            </a:r>
          </a:p>
          <a:p>
            <a:endParaRPr lang="en-US" dirty="0"/>
          </a:p>
          <a:p>
            <a:r>
              <a:rPr lang="en-US" dirty="0"/>
              <a:t>When we filtered for GI-related complications we found that the most common GI related complication is ileus, and ileus is present more commonly after open VHR</a:t>
            </a:r>
          </a:p>
          <a:p>
            <a:endParaRPr lang="en-US" dirty="0"/>
          </a:p>
          <a:p>
            <a:r>
              <a:rPr lang="en-US" dirty="0"/>
              <a:t>We had no statistical difference for SBO</a:t>
            </a:r>
          </a:p>
          <a:p>
            <a:endParaRPr lang="en-US" dirty="0"/>
          </a:p>
          <a:p>
            <a:r>
              <a:rPr lang="en-US" dirty="0"/>
              <a:t>The rate of re-intervention was statistically significantly higher for open VHR, the most common causes for reintervention were wound disruptions </a:t>
            </a:r>
          </a:p>
          <a:p>
            <a:endParaRPr lang="en-US" dirty="0"/>
          </a:p>
          <a:p>
            <a:r>
              <a:rPr lang="en-US" dirty="0"/>
              <a:t>Delayed bowel injury although rare, and not statistically significant was more common after robotic VHR</a:t>
            </a:r>
          </a:p>
        </p:txBody>
      </p:sp>
      <p:sp>
        <p:nvSpPr>
          <p:cNvPr id="4" name="Slide Number Placeholder 3"/>
          <p:cNvSpPr>
            <a:spLocks noGrp="1"/>
          </p:cNvSpPr>
          <p:nvPr>
            <p:ph type="sldNum" sz="quarter" idx="5"/>
          </p:nvPr>
        </p:nvSpPr>
        <p:spPr/>
        <p:txBody>
          <a:bodyPr/>
          <a:lstStyle/>
          <a:p>
            <a:fld id="{073B1B5E-696F-8A4A-9730-0DDA82FF5A34}" type="slidenum">
              <a:rPr lang="en-US" smtClean="0"/>
              <a:t>10</a:t>
            </a:fld>
            <a:endParaRPr lang="en-US"/>
          </a:p>
        </p:txBody>
      </p:sp>
    </p:spTree>
    <p:extLst>
      <p:ext uri="{BB962C8B-B14F-4D97-AF65-F5344CB8AC3E}">
        <p14:creationId xmlns:p14="http://schemas.microsoft.com/office/powerpoint/2010/main" val="3855435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robotic has an odds ratio of 1.59 for GI related complications when compared to open </a:t>
            </a:r>
          </a:p>
        </p:txBody>
      </p:sp>
      <p:sp>
        <p:nvSpPr>
          <p:cNvPr id="4" name="Slide Number Placeholder 3"/>
          <p:cNvSpPr>
            <a:spLocks noGrp="1"/>
          </p:cNvSpPr>
          <p:nvPr>
            <p:ph type="sldNum" sz="quarter" idx="5"/>
          </p:nvPr>
        </p:nvSpPr>
        <p:spPr/>
        <p:txBody>
          <a:bodyPr/>
          <a:lstStyle/>
          <a:p>
            <a:fld id="{073B1B5E-696F-8A4A-9730-0DDA82FF5A34}" type="slidenum">
              <a:rPr lang="en-US" smtClean="0"/>
              <a:t>11</a:t>
            </a:fld>
            <a:endParaRPr lang="en-US"/>
          </a:p>
        </p:txBody>
      </p:sp>
    </p:spTree>
    <p:extLst>
      <p:ext uri="{BB962C8B-B14F-4D97-AF65-F5344CB8AC3E}">
        <p14:creationId xmlns:p14="http://schemas.microsoft.com/office/powerpoint/2010/main" val="3197885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causes or risk factors for GI related complications that we identified were having an operation for a recurrent hernia</a:t>
            </a:r>
          </a:p>
          <a:p>
            <a:endParaRPr lang="en-US" dirty="0"/>
          </a:p>
          <a:p>
            <a:r>
              <a:rPr lang="en-US" dirty="0"/>
              <a:t>Or a contaminated/dirty case</a:t>
            </a:r>
          </a:p>
        </p:txBody>
      </p:sp>
      <p:sp>
        <p:nvSpPr>
          <p:cNvPr id="4" name="Slide Number Placeholder 3"/>
          <p:cNvSpPr>
            <a:spLocks noGrp="1"/>
          </p:cNvSpPr>
          <p:nvPr>
            <p:ph type="sldNum" sz="quarter" idx="5"/>
          </p:nvPr>
        </p:nvSpPr>
        <p:spPr/>
        <p:txBody>
          <a:bodyPr/>
          <a:lstStyle/>
          <a:p>
            <a:fld id="{073B1B5E-696F-8A4A-9730-0DDA82FF5A34}" type="slidenum">
              <a:rPr lang="en-US" smtClean="0"/>
              <a:t>12</a:t>
            </a:fld>
            <a:endParaRPr lang="en-US"/>
          </a:p>
        </p:txBody>
      </p:sp>
    </p:spTree>
    <p:extLst>
      <p:ext uri="{BB962C8B-B14F-4D97-AF65-F5344CB8AC3E}">
        <p14:creationId xmlns:p14="http://schemas.microsoft.com/office/powerpoint/2010/main" val="3964345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these results: </a:t>
            </a:r>
          </a:p>
        </p:txBody>
      </p:sp>
      <p:sp>
        <p:nvSpPr>
          <p:cNvPr id="4" name="Slide Number Placeholder 3"/>
          <p:cNvSpPr>
            <a:spLocks noGrp="1"/>
          </p:cNvSpPr>
          <p:nvPr>
            <p:ph type="sldNum" sz="quarter" idx="5"/>
          </p:nvPr>
        </p:nvSpPr>
        <p:spPr/>
        <p:txBody>
          <a:bodyPr/>
          <a:lstStyle/>
          <a:p>
            <a:fld id="{073B1B5E-696F-8A4A-9730-0DDA82FF5A34}" type="slidenum">
              <a:rPr lang="en-US" smtClean="0"/>
              <a:t>13</a:t>
            </a:fld>
            <a:endParaRPr lang="en-US"/>
          </a:p>
        </p:txBody>
      </p:sp>
    </p:spTree>
    <p:extLst>
      <p:ext uri="{BB962C8B-B14F-4D97-AF65-F5344CB8AC3E}">
        <p14:creationId xmlns:p14="http://schemas.microsoft.com/office/powerpoint/2010/main" val="1465631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strike="noStrike" dirty="0">
                <a:solidFill>
                  <a:schemeClr val="bg2">
                    <a:lumMod val="10000"/>
                  </a:schemeClr>
                </a:solidFill>
                <a:effectLst/>
                <a:latin typeface="Arial" panose="020B0604020202020204" pitchFamily="34" charset="0"/>
                <a:cs typeface="Arial" panose="020B0604020202020204" pitchFamily="34" charset="0"/>
              </a:rPr>
              <a:t>With less rate of postoperative complications and GI-related complications such as ileus, and less rate for re-intervention in the first 30-days, </a:t>
            </a:r>
            <a:endParaRPr lang="en-US" dirty="0"/>
          </a:p>
        </p:txBody>
      </p:sp>
      <p:sp>
        <p:nvSpPr>
          <p:cNvPr id="4" name="Slide Number Placeholder 3"/>
          <p:cNvSpPr>
            <a:spLocks noGrp="1"/>
          </p:cNvSpPr>
          <p:nvPr>
            <p:ph type="sldNum" sz="quarter" idx="5"/>
          </p:nvPr>
        </p:nvSpPr>
        <p:spPr/>
        <p:txBody>
          <a:bodyPr/>
          <a:lstStyle/>
          <a:p>
            <a:fld id="{073B1B5E-696F-8A4A-9730-0DDA82FF5A34}" type="slidenum">
              <a:rPr lang="en-US" smtClean="0"/>
              <a:t>14</a:t>
            </a:fld>
            <a:endParaRPr lang="en-US"/>
          </a:p>
        </p:txBody>
      </p:sp>
    </p:spTree>
    <p:extLst>
      <p:ext uri="{BB962C8B-B14F-4D97-AF65-F5344CB8AC3E}">
        <p14:creationId xmlns:p14="http://schemas.microsoft.com/office/powerpoint/2010/main" val="4076501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B1B5E-696F-8A4A-9730-0DDA82FF5A34}" type="slidenum">
              <a:rPr lang="en-US" smtClean="0"/>
              <a:t>16</a:t>
            </a:fld>
            <a:endParaRPr lang="en-US"/>
          </a:p>
        </p:txBody>
      </p:sp>
    </p:spTree>
    <p:extLst>
      <p:ext uri="{BB962C8B-B14F-4D97-AF65-F5344CB8AC3E}">
        <p14:creationId xmlns:p14="http://schemas.microsoft.com/office/powerpoint/2010/main" val="333387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B1B5E-696F-8A4A-9730-0DDA82FF5A34}" type="slidenum">
              <a:rPr lang="en-US" smtClean="0"/>
              <a:t>2</a:t>
            </a:fld>
            <a:endParaRPr lang="en-US"/>
          </a:p>
        </p:txBody>
      </p:sp>
    </p:spTree>
    <p:extLst>
      <p:ext uri="{BB962C8B-B14F-4D97-AF65-F5344CB8AC3E}">
        <p14:creationId xmlns:p14="http://schemas.microsoft.com/office/powerpoint/2010/main" val="277364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Robotic surgery continues to increase exponentially, especially in general surgery </a:t>
            </a:r>
          </a:p>
          <a:p>
            <a:endParaRPr lang="en-US" dirty="0"/>
          </a:p>
          <a:p>
            <a:r>
              <a:rPr lang="en-US" dirty="0"/>
              <a:t>Comparative outcomes between robotic and open VHR are not well established and the data is not clear </a:t>
            </a:r>
          </a:p>
          <a:p>
            <a:endParaRPr lang="en-US" dirty="0"/>
          </a:p>
          <a:p>
            <a:r>
              <a:rPr lang="en-US" dirty="0"/>
              <a:t>We set out to perform a highly powered study to answer and compare rates of 30 day postoperative GI complications between robotic and open VHRs</a:t>
            </a:r>
          </a:p>
        </p:txBody>
      </p:sp>
      <p:sp>
        <p:nvSpPr>
          <p:cNvPr id="4" name="Slide Number Placeholder 3"/>
          <p:cNvSpPr>
            <a:spLocks noGrp="1"/>
          </p:cNvSpPr>
          <p:nvPr>
            <p:ph type="sldNum" sz="quarter" idx="5"/>
          </p:nvPr>
        </p:nvSpPr>
        <p:spPr/>
        <p:txBody>
          <a:bodyPr/>
          <a:lstStyle/>
          <a:p>
            <a:fld id="{073B1B5E-696F-8A4A-9730-0DDA82FF5A34}" type="slidenum">
              <a:rPr lang="en-US" smtClean="0"/>
              <a:t>3</a:t>
            </a:fld>
            <a:endParaRPr lang="en-US"/>
          </a:p>
        </p:txBody>
      </p:sp>
    </p:spTree>
    <p:extLst>
      <p:ext uri="{BB962C8B-B14F-4D97-AF65-F5344CB8AC3E}">
        <p14:creationId xmlns:p14="http://schemas.microsoft.com/office/powerpoint/2010/main" val="418295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queried the ACHQC hernia database for adults 18 to 90 years who had undergone either an open vs robotic VHR with a 30 day follow up </a:t>
            </a:r>
          </a:p>
          <a:p>
            <a:endParaRPr lang="en-US" dirty="0"/>
          </a:p>
          <a:p>
            <a:r>
              <a:rPr lang="en-US" dirty="0"/>
              <a:t>We identified 33,000 patients that met this criteria. We matched this group 1:1 adjusting for their demographic and clinical parameters and stratified patients into open vs robotic VHR. Each group had 8148 patients for a total analysis pool of 16296</a:t>
            </a:r>
          </a:p>
          <a:p>
            <a:endParaRPr lang="en-US" dirty="0"/>
          </a:p>
          <a:p>
            <a:r>
              <a:rPr lang="en-US" dirty="0"/>
              <a:t>We then performed logistic regression to determine the rate of GI related complications, readmission, and re-intervention </a:t>
            </a:r>
          </a:p>
        </p:txBody>
      </p:sp>
      <p:sp>
        <p:nvSpPr>
          <p:cNvPr id="4" name="Slide Number Placeholder 3"/>
          <p:cNvSpPr>
            <a:spLocks noGrp="1"/>
          </p:cNvSpPr>
          <p:nvPr>
            <p:ph type="sldNum" sz="quarter" idx="5"/>
          </p:nvPr>
        </p:nvSpPr>
        <p:spPr/>
        <p:txBody>
          <a:bodyPr/>
          <a:lstStyle/>
          <a:p>
            <a:fld id="{073B1B5E-696F-8A4A-9730-0DDA82FF5A34}" type="slidenum">
              <a:rPr lang="en-US" smtClean="0"/>
              <a:t>4</a:t>
            </a:fld>
            <a:endParaRPr lang="en-US"/>
          </a:p>
        </p:txBody>
      </p:sp>
    </p:spTree>
    <p:extLst>
      <p:ext uri="{BB962C8B-B14F-4D97-AF65-F5344CB8AC3E}">
        <p14:creationId xmlns:p14="http://schemas.microsoft.com/office/powerpoint/2010/main" val="2185909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over some of the demographics. I am going to breeze through some of these slides. </a:t>
            </a:r>
          </a:p>
          <a:p>
            <a:endParaRPr lang="en-US" dirty="0"/>
          </a:p>
          <a:p>
            <a:r>
              <a:rPr lang="en-US" dirty="0"/>
              <a:t>Our cohort was equally distributed based on gender, and the vast majority were white</a:t>
            </a:r>
          </a:p>
        </p:txBody>
      </p:sp>
      <p:sp>
        <p:nvSpPr>
          <p:cNvPr id="4" name="Slide Number Placeholder 3"/>
          <p:cNvSpPr>
            <a:spLocks noGrp="1"/>
          </p:cNvSpPr>
          <p:nvPr>
            <p:ph type="sldNum" sz="quarter" idx="5"/>
          </p:nvPr>
        </p:nvSpPr>
        <p:spPr/>
        <p:txBody>
          <a:bodyPr/>
          <a:lstStyle/>
          <a:p>
            <a:fld id="{073B1B5E-696F-8A4A-9730-0DDA82FF5A34}" type="slidenum">
              <a:rPr lang="en-US" smtClean="0"/>
              <a:t>5</a:t>
            </a:fld>
            <a:endParaRPr lang="en-US"/>
          </a:p>
        </p:txBody>
      </p:sp>
    </p:spTree>
    <p:extLst>
      <p:ext uri="{BB962C8B-B14F-4D97-AF65-F5344CB8AC3E}">
        <p14:creationId xmlns:p14="http://schemas.microsoft.com/office/powerpoint/2010/main" val="2910416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age was 58 years, but the majority of patients were above 60</a:t>
            </a:r>
          </a:p>
          <a:p>
            <a:endParaRPr lang="en-US" dirty="0"/>
          </a:p>
          <a:p>
            <a:r>
              <a:rPr lang="en-US" dirty="0"/>
              <a:t>Most patients were nonsmokers</a:t>
            </a:r>
          </a:p>
        </p:txBody>
      </p:sp>
      <p:sp>
        <p:nvSpPr>
          <p:cNvPr id="4" name="Slide Number Placeholder 3"/>
          <p:cNvSpPr>
            <a:spLocks noGrp="1"/>
          </p:cNvSpPr>
          <p:nvPr>
            <p:ph type="sldNum" sz="quarter" idx="5"/>
          </p:nvPr>
        </p:nvSpPr>
        <p:spPr/>
        <p:txBody>
          <a:bodyPr/>
          <a:lstStyle/>
          <a:p>
            <a:fld id="{073B1B5E-696F-8A4A-9730-0DDA82FF5A34}" type="slidenum">
              <a:rPr lang="en-US" smtClean="0"/>
              <a:t>6</a:t>
            </a:fld>
            <a:endParaRPr lang="en-US"/>
          </a:p>
        </p:txBody>
      </p:sp>
    </p:spTree>
    <p:extLst>
      <p:ext uri="{BB962C8B-B14F-4D97-AF65-F5344CB8AC3E}">
        <p14:creationId xmlns:p14="http://schemas.microsoft.com/office/powerpoint/2010/main" val="1339409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BMI was 32 </a:t>
            </a:r>
          </a:p>
          <a:p>
            <a:r>
              <a:rPr lang="en-US" dirty="0"/>
              <a:t>Average LOS was 0 days with a tendency to have higher LOS in the open group </a:t>
            </a:r>
          </a:p>
          <a:p>
            <a:r>
              <a:rPr lang="en-US" dirty="0"/>
              <a:t>Most hernias repaired were small </a:t>
            </a:r>
          </a:p>
        </p:txBody>
      </p:sp>
      <p:sp>
        <p:nvSpPr>
          <p:cNvPr id="4" name="Slide Number Placeholder 3"/>
          <p:cNvSpPr>
            <a:spLocks noGrp="1"/>
          </p:cNvSpPr>
          <p:nvPr>
            <p:ph type="sldNum" sz="quarter" idx="5"/>
          </p:nvPr>
        </p:nvSpPr>
        <p:spPr/>
        <p:txBody>
          <a:bodyPr/>
          <a:lstStyle/>
          <a:p>
            <a:fld id="{073B1B5E-696F-8A4A-9730-0DDA82FF5A34}" type="slidenum">
              <a:rPr lang="en-US" smtClean="0"/>
              <a:t>7</a:t>
            </a:fld>
            <a:endParaRPr lang="en-US"/>
          </a:p>
        </p:txBody>
      </p:sp>
    </p:spTree>
    <p:extLst>
      <p:ext uri="{BB962C8B-B14F-4D97-AF65-F5344CB8AC3E}">
        <p14:creationId xmlns:p14="http://schemas.microsoft.com/office/powerpoint/2010/main" val="382215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the patient comorbidities: </a:t>
            </a:r>
          </a:p>
          <a:p>
            <a:r>
              <a:rPr lang="en-US" dirty="0"/>
              <a:t>Most patients were hypertensive</a:t>
            </a:r>
          </a:p>
          <a:p>
            <a:r>
              <a:rPr lang="en-US" dirty="0"/>
              <a:t>About 20% of them were diabetics </a:t>
            </a:r>
          </a:p>
          <a:p>
            <a:r>
              <a:rPr lang="en-US" dirty="0"/>
              <a:t>Liver and Kidney disease were rare </a:t>
            </a:r>
          </a:p>
        </p:txBody>
      </p:sp>
      <p:sp>
        <p:nvSpPr>
          <p:cNvPr id="4" name="Slide Number Placeholder 3"/>
          <p:cNvSpPr>
            <a:spLocks noGrp="1"/>
          </p:cNvSpPr>
          <p:nvPr>
            <p:ph type="sldNum" sz="quarter" idx="5"/>
          </p:nvPr>
        </p:nvSpPr>
        <p:spPr/>
        <p:txBody>
          <a:bodyPr/>
          <a:lstStyle/>
          <a:p>
            <a:fld id="{073B1B5E-696F-8A4A-9730-0DDA82FF5A34}" type="slidenum">
              <a:rPr lang="en-US" smtClean="0"/>
              <a:t>8</a:t>
            </a:fld>
            <a:endParaRPr lang="en-US"/>
          </a:p>
        </p:txBody>
      </p:sp>
    </p:spTree>
    <p:extLst>
      <p:ext uri="{BB962C8B-B14F-4D97-AF65-F5344CB8AC3E}">
        <p14:creationId xmlns:p14="http://schemas.microsoft.com/office/powerpoint/2010/main" val="2263413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had COPD</a:t>
            </a:r>
          </a:p>
          <a:p>
            <a:r>
              <a:rPr lang="en-US" dirty="0"/>
              <a:t>19% were on either AC or anti-platelets</a:t>
            </a:r>
          </a:p>
          <a:p>
            <a:endParaRPr lang="en-US" dirty="0"/>
          </a:p>
        </p:txBody>
      </p:sp>
      <p:sp>
        <p:nvSpPr>
          <p:cNvPr id="4" name="Slide Number Placeholder 3"/>
          <p:cNvSpPr>
            <a:spLocks noGrp="1"/>
          </p:cNvSpPr>
          <p:nvPr>
            <p:ph type="sldNum" sz="quarter" idx="5"/>
          </p:nvPr>
        </p:nvSpPr>
        <p:spPr/>
        <p:txBody>
          <a:bodyPr/>
          <a:lstStyle/>
          <a:p>
            <a:fld id="{073B1B5E-696F-8A4A-9730-0DDA82FF5A34}" type="slidenum">
              <a:rPr lang="en-US" smtClean="0"/>
              <a:t>9</a:t>
            </a:fld>
            <a:endParaRPr lang="en-US"/>
          </a:p>
        </p:txBody>
      </p:sp>
    </p:spTree>
    <p:extLst>
      <p:ext uri="{BB962C8B-B14F-4D97-AF65-F5344CB8AC3E}">
        <p14:creationId xmlns:p14="http://schemas.microsoft.com/office/powerpoint/2010/main" val="299440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Freeform 5"/>
          <p:cNvSpPr>
            <a:spLocks noEditPoints="1"/>
          </p:cNvSpPr>
          <p:nvPr userDrawn="1"/>
        </p:nvSpPr>
        <p:spPr bwMode="auto">
          <a:xfrm>
            <a:off x="590929" y="236938"/>
            <a:ext cx="1510380" cy="659561"/>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680793" y="1700784"/>
            <a:ext cx="8006007" cy="970779"/>
          </a:xfrm>
        </p:spPr>
        <p:txBody>
          <a:bodyPr wrap="square" lIns="0" tIns="0" rIns="0" bIns="0" anchor="ctr" anchorCtr="0">
            <a:spAutoFit/>
          </a:bodyPr>
          <a:lstStyle>
            <a:lvl1pPr>
              <a:lnSpc>
                <a:spcPct val="83000"/>
              </a:lnSpc>
              <a:defRPr sz="3800" cap="all">
                <a:solidFill>
                  <a:srgbClr val="FFFFFF"/>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0793" y="3069913"/>
            <a:ext cx="8006007" cy="221599"/>
          </a:xfrm>
        </p:spPr>
        <p:txBody>
          <a:bodyPr wrap="square" lIns="0" tIns="0" rIns="0" bIns="0" anchor="ctr" anchorCtr="0">
            <a:spAutoFit/>
          </a:bodyPr>
          <a:lstStyle>
            <a:lvl1pPr marL="0" indent="0" algn="l">
              <a:buNone/>
              <a:defRPr sz="1600" b="0" i="0" cap="none"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7" name="Picture Placeholder 16"/>
          <p:cNvSpPr>
            <a:spLocks noGrp="1"/>
          </p:cNvSpPr>
          <p:nvPr>
            <p:ph type="pic" sz="quarter" idx="10"/>
          </p:nvPr>
        </p:nvSpPr>
        <p:spPr>
          <a:xfrm>
            <a:off x="372" y="3803758"/>
            <a:ext cx="9142042" cy="1342124"/>
          </a:xfrm>
          <a:custGeom>
            <a:avLst/>
            <a:gdLst>
              <a:gd name="connsiteX0" fmla="*/ 0 w 9142413"/>
              <a:gd name="connsiteY0" fmla="*/ 0 h 1360841"/>
              <a:gd name="connsiteX1" fmla="*/ 9142413 w 9142413"/>
              <a:gd name="connsiteY1" fmla="*/ 0 h 1360841"/>
              <a:gd name="connsiteX2" fmla="*/ 9142413 w 9142413"/>
              <a:gd name="connsiteY2" fmla="*/ 1360841 h 1360841"/>
              <a:gd name="connsiteX3" fmla="*/ 0 w 9142413"/>
              <a:gd name="connsiteY3" fmla="*/ 1360841 h 1360841"/>
              <a:gd name="connsiteX4" fmla="*/ 0 w 9142413"/>
              <a:gd name="connsiteY4" fmla="*/ 0 h 1360841"/>
              <a:gd name="connsiteX0" fmla="*/ 0 w 9142413"/>
              <a:gd name="connsiteY0" fmla="*/ 0 h 1360841"/>
              <a:gd name="connsiteX1" fmla="*/ 702469 w 9142413"/>
              <a:gd name="connsiteY1" fmla="*/ 1147 h 1360841"/>
              <a:gd name="connsiteX2" fmla="*/ 9142413 w 9142413"/>
              <a:gd name="connsiteY2" fmla="*/ 0 h 1360841"/>
              <a:gd name="connsiteX3" fmla="*/ 9142413 w 9142413"/>
              <a:gd name="connsiteY3" fmla="*/ 1360841 h 1360841"/>
              <a:gd name="connsiteX4" fmla="*/ 0 w 9142413"/>
              <a:gd name="connsiteY4" fmla="*/ 1360841 h 1360841"/>
              <a:gd name="connsiteX5" fmla="*/ 0 w 9142413"/>
              <a:gd name="connsiteY5" fmla="*/ 0 h 1360841"/>
              <a:gd name="connsiteX0" fmla="*/ 0 w 9142413"/>
              <a:gd name="connsiteY0" fmla="*/ 1234 h 1362075"/>
              <a:gd name="connsiteX1" fmla="*/ 702469 w 9142413"/>
              <a:gd name="connsiteY1" fmla="*/ 2381 h 1362075"/>
              <a:gd name="connsiteX2" fmla="*/ 966788 w 9142413"/>
              <a:gd name="connsiteY2" fmla="*/ 0 h 1362075"/>
              <a:gd name="connsiteX3" fmla="*/ 9142413 w 9142413"/>
              <a:gd name="connsiteY3" fmla="*/ 1234 h 1362075"/>
              <a:gd name="connsiteX4" fmla="*/ 9142413 w 9142413"/>
              <a:gd name="connsiteY4" fmla="*/ 1362075 h 1362075"/>
              <a:gd name="connsiteX5" fmla="*/ 0 w 9142413"/>
              <a:gd name="connsiteY5" fmla="*/ 1362075 h 1362075"/>
              <a:gd name="connsiteX6" fmla="*/ 0 w 9142413"/>
              <a:gd name="connsiteY6" fmla="*/ 1234 h 1362075"/>
              <a:gd name="connsiteX0" fmla="*/ 0 w 9142413"/>
              <a:gd name="connsiteY0" fmla="*/ 1234 h 1362075"/>
              <a:gd name="connsiteX1" fmla="*/ 702469 w 9142413"/>
              <a:gd name="connsiteY1" fmla="*/ 2381 h 1362075"/>
              <a:gd name="connsiteX2" fmla="*/ 838200 w 9142413"/>
              <a:gd name="connsiteY2" fmla="*/ 2381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26294 w 9142413"/>
              <a:gd name="connsiteY2" fmla="*/ 240506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26294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9186"/>
              <a:gd name="connsiteY0" fmla="*/ 28327 h 1362075"/>
              <a:gd name="connsiteX1" fmla="*/ 709242 w 9149186"/>
              <a:gd name="connsiteY1" fmla="*/ 2381 h 1362075"/>
              <a:gd name="connsiteX2" fmla="*/ 849735 w 9149186"/>
              <a:gd name="connsiteY2" fmla="*/ 235744 h 1362075"/>
              <a:gd name="connsiteX3" fmla="*/ 973561 w 9149186"/>
              <a:gd name="connsiteY3" fmla="*/ 0 h 1362075"/>
              <a:gd name="connsiteX4" fmla="*/ 9149186 w 9149186"/>
              <a:gd name="connsiteY4" fmla="*/ 1234 h 1362075"/>
              <a:gd name="connsiteX5" fmla="*/ 9149186 w 9149186"/>
              <a:gd name="connsiteY5" fmla="*/ 1362075 h 1362075"/>
              <a:gd name="connsiteX6" fmla="*/ 6773 w 9149186"/>
              <a:gd name="connsiteY6" fmla="*/ 1362075 h 1362075"/>
              <a:gd name="connsiteX7" fmla="*/ 0 w 9149186"/>
              <a:gd name="connsiteY7" fmla="*/ 28327 h 1362075"/>
              <a:gd name="connsiteX0" fmla="*/ 0 w 9149186"/>
              <a:gd name="connsiteY0" fmla="*/ 28327 h 1362075"/>
              <a:gd name="connsiteX1" fmla="*/ 688922 w 9149186"/>
              <a:gd name="connsiteY1" fmla="*/ 29475 h 1362075"/>
              <a:gd name="connsiteX2" fmla="*/ 849735 w 9149186"/>
              <a:gd name="connsiteY2" fmla="*/ 235744 h 1362075"/>
              <a:gd name="connsiteX3" fmla="*/ 973561 w 9149186"/>
              <a:gd name="connsiteY3" fmla="*/ 0 h 1362075"/>
              <a:gd name="connsiteX4" fmla="*/ 9149186 w 9149186"/>
              <a:gd name="connsiteY4" fmla="*/ 1234 h 1362075"/>
              <a:gd name="connsiteX5" fmla="*/ 9149186 w 9149186"/>
              <a:gd name="connsiteY5" fmla="*/ 1362075 h 1362075"/>
              <a:gd name="connsiteX6" fmla="*/ 6773 w 9149186"/>
              <a:gd name="connsiteY6" fmla="*/ 1362075 h 1362075"/>
              <a:gd name="connsiteX7" fmla="*/ 0 w 9149186"/>
              <a:gd name="connsiteY7" fmla="*/ 28327 h 1362075"/>
              <a:gd name="connsiteX0" fmla="*/ 0 w 9149186"/>
              <a:gd name="connsiteY0" fmla="*/ 27093 h 1360841"/>
              <a:gd name="connsiteX1" fmla="*/ 688922 w 9149186"/>
              <a:gd name="connsiteY1" fmla="*/ 28241 h 1360841"/>
              <a:gd name="connsiteX2" fmla="*/ 849735 w 9149186"/>
              <a:gd name="connsiteY2" fmla="*/ 234510 h 1360841"/>
              <a:gd name="connsiteX3" fmla="*/ 953241 w 9149186"/>
              <a:gd name="connsiteY3" fmla="*/ 25860 h 1360841"/>
              <a:gd name="connsiteX4" fmla="*/ 9149186 w 9149186"/>
              <a:gd name="connsiteY4" fmla="*/ 0 h 1360841"/>
              <a:gd name="connsiteX5" fmla="*/ 9149186 w 9149186"/>
              <a:gd name="connsiteY5" fmla="*/ 1360841 h 1360841"/>
              <a:gd name="connsiteX6" fmla="*/ 6773 w 9149186"/>
              <a:gd name="connsiteY6" fmla="*/ 1360841 h 1360841"/>
              <a:gd name="connsiteX7" fmla="*/ 0 w 9149186"/>
              <a:gd name="connsiteY7" fmla="*/ 27093 h 1360841"/>
              <a:gd name="connsiteX0" fmla="*/ 0 w 9149186"/>
              <a:gd name="connsiteY0" fmla="*/ 1233 h 1334981"/>
              <a:gd name="connsiteX1" fmla="*/ 688922 w 9149186"/>
              <a:gd name="connsiteY1" fmla="*/ 2381 h 1334981"/>
              <a:gd name="connsiteX2" fmla="*/ 849735 w 9149186"/>
              <a:gd name="connsiteY2" fmla="*/ 208650 h 1334981"/>
              <a:gd name="connsiteX3" fmla="*/ 953241 w 9149186"/>
              <a:gd name="connsiteY3" fmla="*/ 0 h 1334981"/>
              <a:gd name="connsiteX4" fmla="*/ 9149186 w 9149186"/>
              <a:gd name="connsiteY4" fmla="*/ 1233 h 1334981"/>
              <a:gd name="connsiteX5" fmla="*/ 9149186 w 9149186"/>
              <a:gd name="connsiteY5" fmla="*/ 1334981 h 1334981"/>
              <a:gd name="connsiteX6" fmla="*/ 6773 w 9149186"/>
              <a:gd name="connsiteY6" fmla="*/ 1334981 h 1334981"/>
              <a:gd name="connsiteX7" fmla="*/ 0 w 9149186"/>
              <a:gd name="connsiteY7" fmla="*/ 1233 h 1334981"/>
              <a:gd name="connsiteX0" fmla="*/ 0 w 9149186"/>
              <a:gd name="connsiteY0" fmla="*/ 1233 h 1334981"/>
              <a:gd name="connsiteX1" fmla="*/ 688922 w 9149186"/>
              <a:gd name="connsiteY1" fmla="*/ 2381 h 1334981"/>
              <a:gd name="connsiteX2" fmla="*/ 815868 w 9149186"/>
              <a:gd name="connsiteY2" fmla="*/ 235743 h 1334981"/>
              <a:gd name="connsiteX3" fmla="*/ 953241 w 9149186"/>
              <a:gd name="connsiteY3" fmla="*/ 0 h 1334981"/>
              <a:gd name="connsiteX4" fmla="*/ 9149186 w 9149186"/>
              <a:gd name="connsiteY4" fmla="*/ 1233 h 1334981"/>
              <a:gd name="connsiteX5" fmla="*/ 9149186 w 9149186"/>
              <a:gd name="connsiteY5" fmla="*/ 1334981 h 1334981"/>
              <a:gd name="connsiteX6" fmla="*/ 6773 w 9149186"/>
              <a:gd name="connsiteY6" fmla="*/ 1334981 h 1334981"/>
              <a:gd name="connsiteX7" fmla="*/ 0 w 9149186"/>
              <a:gd name="connsiteY7" fmla="*/ 1233 h 1334981"/>
              <a:gd name="connsiteX0" fmla="*/ 3193 w 9142854"/>
              <a:gd name="connsiteY0" fmla="*/ 5995 h 1334981"/>
              <a:gd name="connsiteX1" fmla="*/ 682590 w 9142854"/>
              <a:gd name="connsiteY1" fmla="*/ 2381 h 1334981"/>
              <a:gd name="connsiteX2" fmla="*/ 809536 w 9142854"/>
              <a:gd name="connsiteY2" fmla="*/ 235743 h 1334981"/>
              <a:gd name="connsiteX3" fmla="*/ 946909 w 9142854"/>
              <a:gd name="connsiteY3" fmla="*/ 0 h 1334981"/>
              <a:gd name="connsiteX4" fmla="*/ 9142854 w 9142854"/>
              <a:gd name="connsiteY4" fmla="*/ 1233 h 1334981"/>
              <a:gd name="connsiteX5" fmla="*/ 9142854 w 9142854"/>
              <a:gd name="connsiteY5" fmla="*/ 1334981 h 1334981"/>
              <a:gd name="connsiteX6" fmla="*/ 441 w 9142854"/>
              <a:gd name="connsiteY6" fmla="*/ 1334981 h 1334981"/>
              <a:gd name="connsiteX7" fmla="*/ 3193 w 9142854"/>
              <a:gd name="connsiteY7" fmla="*/ 5995 h 1334981"/>
              <a:gd name="connsiteX0" fmla="*/ 982 w 9143024"/>
              <a:gd name="connsiteY0" fmla="*/ 0 h 1338511"/>
              <a:gd name="connsiteX1" fmla="*/ 682760 w 9143024"/>
              <a:gd name="connsiteY1" fmla="*/ 5911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0 h 1338511"/>
              <a:gd name="connsiteX1" fmla="*/ 673235 w 9143024"/>
              <a:gd name="connsiteY1" fmla="*/ 1149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0 h 1338511"/>
              <a:gd name="connsiteX1" fmla="*/ 673235 w 9143024"/>
              <a:gd name="connsiteY1" fmla="*/ 1149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3614 h 1342125"/>
              <a:gd name="connsiteX1" fmla="*/ 673235 w 9143024"/>
              <a:gd name="connsiteY1" fmla="*/ 4763 h 1342125"/>
              <a:gd name="connsiteX2" fmla="*/ 809706 w 9143024"/>
              <a:gd name="connsiteY2" fmla="*/ 242887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000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1329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3615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3615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1232 h 1339743"/>
              <a:gd name="connsiteX1" fmla="*/ 668473 w 9143024"/>
              <a:gd name="connsiteY1" fmla="*/ 0 h 1339743"/>
              <a:gd name="connsiteX2" fmla="*/ 804944 w 9143024"/>
              <a:gd name="connsiteY2" fmla="*/ 245267 h 1339743"/>
              <a:gd name="connsiteX3" fmla="*/ 947079 w 9143024"/>
              <a:gd name="connsiteY3" fmla="*/ 0 h 1339743"/>
              <a:gd name="connsiteX4" fmla="*/ 9143024 w 9143024"/>
              <a:gd name="connsiteY4" fmla="*/ 1233 h 1339743"/>
              <a:gd name="connsiteX5" fmla="*/ 9143024 w 9143024"/>
              <a:gd name="connsiteY5" fmla="*/ 1339743 h 1339743"/>
              <a:gd name="connsiteX6" fmla="*/ 611 w 9143024"/>
              <a:gd name="connsiteY6" fmla="*/ 1339743 h 1339743"/>
              <a:gd name="connsiteX7" fmla="*/ 982 w 9143024"/>
              <a:gd name="connsiteY7" fmla="*/ 1232 h 1339743"/>
              <a:gd name="connsiteX0" fmla="*/ 982 w 9143024"/>
              <a:gd name="connsiteY0" fmla="*/ 1232 h 1339743"/>
              <a:gd name="connsiteX1" fmla="*/ 668473 w 9143024"/>
              <a:gd name="connsiteY1" fmla="*/ 0 h 1339743"/>
              <a:gd name="connsiteX2" fmla="*/ 804944 w 9143024"/>
              <a:gd name="connsiteY2" fmla="*/ 245267 h 1339743"/>
              <a:gd name="connsiteX3" fmla="*/ 947079 w 9143024"/>
              <a:gd name="connsiteY3" fmla="*/ 0 h 1339743"/>
              <a:gd name="connsiteX4" fmla="*/ 9143024 w 9143024"/>
              <a:gd name="connsiteY4" fmla="*/ 1233 h 1339743"/>
              <a:gd name="connsiteX5" fmla="*/ 9143024 w 9143024"/>
              <a:gd name="connsiteY5" fmla="*/ 1339743 h 1339743"/>
              <a:gd name="connsiteX6" fmla="*/ 611 w 9143024"/>
              <a:gd name="connsiteY6" fmla="*/ 1339743 h 1339743"/>
              <a:gd name="connsiteX7" fmla="*/ 982 w 9143024"/>
              <a:gd name="connsiteY7"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947079 w 9143024"/>
              <a:gd name="connsiteY4" fmla="*/ 0 h 1339743"/>
              <a:gd name="connsiteX5" fmla="*/ 9143024 w 9143024"/>
              <a:gd name="connsiteY5" fmla="*/ 1233 h 1339743"/>
              <a:gd name="connsiteX6" fmla="*/ 9143024 w 9143024"/>
              <a:gd name="connsiteY6" fmla="*/ 1339743 h 1339743"/>
              <a:gd name="connsiteX7" fmla="*/ 611 w 9143024"/>
              <a:gd name="connsiteY7" fmla="*/ 1339743 h 1339743"/>
              <a:gd name="connsiteX8" fmla="*/ 982 w 9143024"/>
              <a:gd name="connsiteY8"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36430 w 9143024"/>
              <a:gd name="connsiteY4" fmla="*/ 199124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199124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199124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55468 w 9143024"/>
              <a:gd name="connsiteY2" fmla="*/ 232462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8589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2562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3 w 9143024"/>
              <a:gd name="connsiteY3" fmla="*/ 242886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3 w 9143024"/>
              <a:gd name="connsiteY3" fmla="*/ 242886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0 w 9142042"/>
              <a:gd name="connsiteY0" fmla="*/ 1232 h 1339743"/>
              <a:gd name="connsiteX1" fmla="*/ 667491 w 9142042"/>
              <a:gd name="connsiteY1" fmla="*/ 0 h 1339743"/>
              <a:gd name="connsiteX2" fmla="*/ 764011 w 9142042"/>
              <a:gd name="connsiteY2" fmla="*/ 201506 h 1339743"/>
              <a:gd name="connsiteX3" fmla="*/ 803961 w 9142042"/>
              <a:gd name="connsiteY3" fmla="*/ 242886 h 1339743"/>
              <a:gd name="connsiteX4" fmla="*/ 842592 w 9142042"/>
              <a:gd name="connsiteY4" fmla="*/ 199125 h 1339743"/>
              <a:gd name="connsiteX5" fmla="*/ 946097 w 9142042"/>
              <a:gd name="connsiteY5" fmla="*/ 0 h 1339743"/>
              <a:gd name="connsiteX6" fmla="*/ 9142042 w 9142042"/>
              <a:gd name="connsiteY6" fmla="*/ 1233 h 1339743"/>
              <a:gd name="connsiteX7" fmla="*/ 9142042 w 9142042"/>
              <a:gd name="connsiteY7" fmla="*/ 1339743 h 1339743"/>
              <a:gd name="connsiteX8" fmla="*/ 121073 w 9142042"/>
              <a:gd name="connsiteY8" fmla="*/ 1215918 h 1339743"/>
              <a:gd name="connsiteX9" fmla="*/ 0 w 9142042"/>
              <a:gd name="connsiteY9" fmla="*/ 1232 h 1339743"/>
              <a:gd name="connsiteX0" fmla="*/ 982 w 9143024"/>
              <a:gd name="connsiteY0" fmla="*/ 1232 h 1342124"/>
              <a:gd name="connsiteX1" fmla="*/ 668473 w 9143024"/>
              <a:gd name="connsiteY1" fmla="*/ 0 h 1342124"/>
              <a:gd name="connsiteX2" fmla="*/ 764993 w 9143024"/>
              <a:gd name="connsiteY2" fmla="*/ 201506 h 1342124"/>
              <a:gd name="connsiteX3" fmla="*/ 804943 w 9143024"/>
              <a:gd name="connsiteY3" fmla="*/ 242886 h 1342124"/>
              <a:gd name="connsiteX4" fmla="*/ 843574 w 9143024"/>
              <a:gd name="connsiteY4" fmla="*/ 199125 h 1342124"/>
              <a:gd name="connsiteX5" fmla="*/ 947079 w 9143024"/>
              <a:gd name="connsiteY5" fmla="*/ 0 h 1342124"/>
              <a:gd name="connsiteX6" fmla="*/ 9143024 w 9143024"/>
              <a:gd name="connsiteY6" fmla="*/ 1233 h 1342124"/>
              <a:gd name="connsiteX7" fmla="*/ 9143024 w 9143024"/>
              <a:gd name="connsiteY7" fmla="*/ 1339743 h 1342124"/>
              <a:gd name="connsiteX8" fmla="*/ 611 w 9143024"/>
              <a:gd name="connsiteY8" fmla="*/ 1342124 h 1342124"/>
              <a:gd name="connsiteX9" fmla="*/ 982 w 9143024"/>
              <a:gd name="connsiteY9" fmla="*/ 1232 h 1342124"/>
              <a:gd name="connsiteX0" fmla="*/ 371 w 9142413"/>
              <a:gd name="connsiteY0" fmla="*/ 1232 h 1342124"/>
              <a:gd name="connsiteX1" fmla="*/ 667862 w 9142413"/>
              <a:gd name="connsiteY1" fmla="*/ 0 h 1342124"/>
              <a:gd name="connsiteX2" fmla="*/ 764382 w 9142413"/>
              <a:gd name="connsiteY2" fmla="*/ 201506 h 1342124"/>
              <a:gd name="connsiteX3" fmla="*/ 804332 w 9142413"/>
              <a:gd name="connsiteY3" fmla="*/ 242886 h 1342124"/>
              <a:gd name="connsiteX4" fmla="*/ 842963 w 9142413"/>
              <a:gd name="connsiteY4" fmla="*/ 199125 h 1342124"/>
              <a:gd name="connsiteX5" fmla="*/ 946468 w 9142413"/>
              <a:gd name="connsiteY5" fmla="*/ 0 h 1342124"/>
              <a:gd name="connsiteX6" fmla="*/ 9142413 w 9142413"/>
              <a:gd name="connsiteY6" fmla="*/ 1233 h 1342124"/>
              <a:gd name="connsiteX7" fmla="*/ 9142413 w 9142413"/>
              <a:gd name="connsiteY7" fmla="*/ 1339743 h 1342124"/>
              <a:gd name="connsiteX8" fmla="*/ 0 w 9142413"/>
              <a:gd name="connsiteY8" fmla="*/ 1342124 h 1342124"/>
              <a:gd name="connsiteX9" fmla="*/ 371 w 9142413"/>
              <a:gd name="connsiteY9" fmla="*/ 1232 h 1342124"/>
              <a:gd name="connsiteX0" fmla="*/ 371 w 9142413"/>
              <a:gd name="connsiteY0" fmla="*/ 1232 h 1342124"/>
              <a:gd name="connsiteX1" fmla="*/ 667862 w 9142413"/>
              <a:gd name="connsiteY1" fmla="*/ 0 h 1342124"/>
              <a:gd name="connsiteX2" fmla="*/ 764382 w 9142413"/>
              <a:gd name="connsiteY2" fmla="*/ 201506 h 1342124"/>
              <a:gd name="connsiteX3" fmla="*/ 804332 w 9142413"/>
              <a:gd name="connsiteY3" fmla="*/ 242886 h 1342124"/>
              <a:gd name="connsiteX4" fmla="*/ 842963 w 9142413"/>
              <a:gd name="connsiteY4" fmla="*/ 199125 h 1342124"/>
              <a:gd name="connsiteX5" fmla="*/ 946468 w 9142413"/>
              <a:gd name="connsiteY5" fmla="*/ 0 h 1342124"/>
              <a:gd name="connsiteX6" fmla="*/ 9142413 w 9142413"/>
              <a:gd name="connsiteY6" fmla="*/ 1233 h 1342124"/>
              <a:gd name="connsiteX7" fmla="*/ 9142413 w 9142413"/>
              <a:gd name="connsiteY7" fmla="*/ 1339743 h 1342124"/>
              <a:gd name="connsiteX8" fmla="*/ 0 w 9142413"/>
              <a:gd name="connsiteY8" fmla="*/ 1342124 h 1342124"/>
              <a:gd name="connsiteX9" fmla="*/ 371 w 9142413"/>
              <a:gd name="connsiteY9" fmla="*/ 1232 h 1342124"/>
              <a:gd name="connsiteX0" fmla="*/ 0 w 9142042"/>
              <a:gd name="connsiteY0" fmla="*/ 1232 h 1339743"/>
              <a:gd name="connsiteX1" fmla="*/ 667491 w 9142042"/>
              <a:gd name="connsiteY1" fmla="*/ 0 h 1339743"/>
              <a:gd name="connsiteX2" fmla="*/ 764011 w 9142042"/>
              <a:gd name="connsiteY2" fmla="*/ 201506 h 1339743"/>
              <a:gd name="connsiteX3" fmla="*/ 803961 w 9142042"/>
              <a:gd name="connsiteY3" fmla="*/ 242886 h 1339743"/>
              <a:gd name="connsiteX4" fmla="*/ 842592 w 9142042"/>
              <a:gd name="connsiteY4" fmla="*/ 199125 h 1339743"/>
              <a:gd name="connsiteX5" fmla="*/ 946097 w 9142042"/>
              <a:gd name="connsiteY5" fmla="*/ 0 h 1339743"/>
              <a:gd name="connsiteX6" fmla="*/ 9142042 w 9142042"/>
              <a:gd name="connsiteY6" fmla="*/ 1233 h 1339743"/>
              <a:gd name="connsiteX7" fmla="*/ 9142042 w 9142042"/>
              <a:gd name="connsiteY7" fmla="*/ 1339743 h 1339743"/>
              <a:gd name="connsiteX8" fmla="*/ 97260 w 9142042"/>
              <a:gd name="connsiteY8" fmla="*/ 1177817 h 1339743"/>
              <a:gd name="connsiteX9" fmla="*/ 0 w 9142042"/>
              <a:gd name="connsiteY9" fmla="*/ 1232 h 1339743"/>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2042" h="1342124">
                <a:moveTo>
                  <a:pt x="0" y="1232"/>
                </a:moveTo>
                <a:lnTo>
                  <a:pt x="667491" y="0"/>
                </a:lnTo>
                <a:cubicBezTo>
                  <a:pt x="720213" y="108785"/>
                  <a:pt x="750791" y="175313"/>
                  <a:pt x="764011" y="201506"/>
                </a:cubicBezTo>
                <a:cubicBezTo>
                  <a:pt x="777231" y="227699"/>
                  <a:pt x="783720" y="243371"/>
                  <a:pt x="803961" y="242886"/>
                </a:cubicBezTo>
                <a:cubicBezTo>
                  <a:pt x="814677" y="242629"/>
                  <a:pt x="828428" y="227700"/>
                  <a:pt x="842592" y="199125"/>
                </a:cubicBezTo>
                <a:cubicBezTo>
                  <a:pt x="856756" y="170550"/>
                  <a:pt x="880877" y="123469"/>
                  <a:pt x="946097" y="0"/>
                </a:cubicBezTo>
                <a:lnTo>
                  <a:pt x="9142042" y="1233"/>
                </a:lnTo>
                <a:lnTo>
                  <a:pt x="9142042" y="1339743"/>
                </a:lnTo>
                <a:lnTo>
                  <a:pt x="2010" y="1342124"/>
                </a:lnTo>
                <a:cubicBezTo>
                  <a:pt x="-247" y="945166"/>
                  <a:pt x="2258" y="445815"/>
                  <a:pt x="0" y="1232"/>
                </a:cubicBezTo>
                <a:close/>
              </a:path>
            </a:pathLst>
          </a:custGeom>
        </p:spPr>
        <p:txBody>
          <a:bodyPr anchor="ctr" anchorCtr="0"/>
          <a:lstStyle>
            <a:lvl1pPr marL="0" indent="0" algn="ctr">
              <a:buNone/>
              <a:defRPr/>
            </a:lvl1pPr>
          </a:lstStyle>
          <a:p>
            <a:r>
              <a:rPr lang="en-US"/>
              <a:t>Click icon to add picture</a:t>
            </a:r>
            <a:endParaRPr lang="en-US" dirty="0"/>
          </a:p>
        </p:txBody>
      </p:sp>
      <p:sp>
        <p:nvSpPr>
          <p:cNvPr id="6" name="Text Placeholder 5"/>
          <p:cNvSpPr>
            <a:spLocks noGrp="1"/>
          </p:cNvSpPr>
          <p:nvPr>
            <p:ph type="body" sz="quarter" idx="11"/>
          </p:nvPr>
        </p:nvSpPr>
        <p:spPr>
          <a:xfrm>
            <a:off x="5006975" y="466754"/>
            <a:ext cx="3679825" cy="221599"/>
          </a:xfrm>
        </p:spPr>
        <p:txBody>
          <a:bodyPr anchor="ctr" anchorCtr="0">
            <a:spAutoFit/>
          </a:bodyPr>
          <a:lstStyle>
            <a:lvl1pPr marL="0" indent="0" algn="r">
              <a:buNone/>
              <a:defRPr sz="1600">
                <a:solidFill>
                  <a:schemeClr val="bg1"/>
                </a:solidFill>
              </a:defRPr>
            </a:lvl1pPr>
            <a:lvl2pPr marL="230188" indent="0">
              <a:buNone/>
              <a:defRPr/>
            </a:lvl2pPr>
          </a:lstStyle>
          <a:p>
            <a:pPr lvl="0"/>
            <a:r>
              <a:rPr lang="en-US"/>
              <a:t>Edit Master text styles</a:t>
            </a:r>
          </a:p>
        </p:txBody>
      </p:sp>
    </p:spTree>
    <p:extLst>
      <p:ext uri="{BB962C8B-B14F-4D97-AF65-F5344CB8AC3E}">
        <p14:creationId xmlns:p14="http://schemas.microsoft.com/office/powerpoint/2010/main" val="180204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35785"/>
            <a:ext cx="2481072" cy="3026665"/>
          </a:xfrm>
        </p:spPr>
        <p:txBody>
          <a:bodyPr vert="horz" lIns="0" tIns="0" rIns="0" bIns="0" rtlCol="0">
            <a:noAutofit/>
          </a:bodyPr>
          <a:lstStyle>
            <a:lvl1pPr marL="0" indent="0">
              <a:spcBef>
                <a:spcPts val="1500"/>
              </a:spcBef>
              <a:buNone/>
              <a:defRPr lang="en-US" sz="1200" b="1" dirty="0">
                <a:solidFill>
                  <a:schemeClr val="accent1"/>
                </a:solidFill>
              </a:defRPr>
            </a:lvl1pPr>
            <a:lvl2pPr marL="341313" indent="-341313">
              <a:spcBef>
                <a:spcPts val="0"/>
              </a:spcBef>
              <a:buNone/>
              <a:defRPr lang="en-US" sz="1200" dirty="0"/>
            </a:lvl2pPr>
            <a:lvl3pPr>
              <a:defRPr lang="en-US" dirty="0"/>
            </a:lvl3pPr>
            <a:lvl4pPr>
              <a:defRPr lang="en-US" dirty="0"/>
            </a:lvl4pPr>
            <a:lvl5pPr>
              <a:defRPr lang="en-US" dirty="0"/>
            </a:lvl5pPr>
          </a:lstStyle>
          <a:p>
            <a:pPr lvl="0"/>
            <a:r>
              <a:rPr lang="en-US"/>
              <a:t>Edit Master text styles</a:t>
            </a:r>
          </a:p>
          <a:p>
            <a:pPr lvl="1"/>
            <a:r>
              <a:rPr lang="en-US"/>
              <a:t>Second level</a:t>
            </a:r>
          </a:p>
        </p:txBody>
      </p:sp>
      <p:sp>
        <p:nvSpPr>
          <p:cNvPr id="7" name="Title 1"/>
          <p:cNvSpPr>
            <a:spLocks noGrp="1"/>
          </p:cNvSpPr>
          <p:nvPr>
            <p:ph type="title"/>
          </p:nvPr>
        </p:nvSpPr>
        <p:spPr>
          <a:xfrm>
            <a:off x="457199" y="457200"/>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a:t>Click to edit Master title style</a:t>
            </a:r>
            <a:endParaRPr lang="en-US" dirty="0"/>
          </a:p>
        </p:txBody>
      </p:sp>
      <p:sp>
        <p:nvSpPr>
          <p:cNvPr id="5" name="Text Placeholder 4"/>
          <p:cNvSpPr>
            <a:spLocks noGrp="1"/>
          </p:cNvSpPr>
          <p:nvPr>
            <p:ph type="body" sz="quarter" idx="20"/>
          </p:nvPr>
        </p:nvSpPr>
        <p:spPr>
          <a:xfrm>
            <a:off x="457200" y="951739"/>
            <a:ext cx="8229600" cy="218694"/>
          </a:xfrm>
        </p:spPr>
        <p:txBody>
          <a:bodyPr/>
          <a:lstStyle>
            <a:lvl1pPr marL="0" indent="0">
              <a:buNone/>
              <a:defRPr sz="1400"/>
            </a:lvl1pPr>
            <a:lvl2pPr marL="230188" indent="0">
              <a:buNone/>
              <a:defRPr/>
            </a:lvl2pPr>
          </a:lstStyle>
          <a:p>
            <a:pPr lvl="0"/>
            <a:r>
              <a:rPr lang="en-US"/>
              <a:t>Edit Master text styles</a:t>
            </a:r>
          </a:p>
        </p:txBody>
      </p:sp>
      <p:sp>
        <p:nvSpPr>
          <p:cNvPr id="15" name="Content Placeholder 2"/>
          <p:cNvSpPr>
            <a:spLocks noGrp="1"/>
          </p:cNvSpPr>
          <p:nvPr>
            <p:ph sz="half" idx="21"/>
          </p:nvPr>
        </p:nvSpPr>
        <p:spPr>
          <a:xfrm>
            <a:off x="3200400" y="1335785"/>
            <a:ext cx="2481072" cy="3026665"/>
          </a:xfrm>
        </p:spPr>
        <p:txBody>
          <a:bodyPr vert="horz" lIns="0" tIns="0" rIns="0" bIns="0" rtlCol="0">
            <a:noAutofit/>
          </a:bodyPr>
          <a:lstStyle>
            <a:lvl1pPr marL="0" indent="0">
              <a:spcBef>
                <a:spcPts val="1500"/>
              </a:spcBef>
              <a:buNone/>
              <a:defRPr lang="en-US" sz="1200" b="1" dirty="0">
                <a:solidFill>
                  <a:schemeClr val="accent1"/>
                </a:solidFill>
              </a:defRPr>
            </a:lvl1pPr>
            <a:lvl2pPr marL="341313" indent="-341313">
              <a:spcBef>
                <a:spcPts val="0"/>
              </a:spcBef>
              <a:buNone/>
              <a:defRPr lang="en-US" sz="1200" dirty="0"/>
            </a:lvl2pPr>
            <a:lvl3pPr>
              <a:defRPr lang="en-US" dirty="0"/>
            </a:lvl3pPr>
            <a:lvl4pPr>
              <a:defRPr lang="en-US" dirty="0"/>
            </a:lvl4pPr>
            <a:lvl5pPr>
              <a:defRPr lang="en-US" dirty="0"/>
            </a:lvl5pPr>
          </a:lstStyle>
          <a:p>
            <a:pPr lvl="0"/>
            <a:r>
              <a:rPr lang="en-US"/>
              <a:t>Edit Master text styles</a:t>
            </a:r>
          </a:p>
          <a:p>
            <a:pPr lvl="1"/>
            <a:r>
              <a:rPr lang="en-US"/>
              <a:t>Second level</a:t>
            </a:r>
          </a:p>
        </p:txBody>
      </p:sp>
      <p:sp>
        <p:nvSpPr>
          <p:cNvPr id="16" name="Content Placeholder 2"/>
          <p:cNvSpPr>
            <a:spLocks noGrp="1"/>
          </p:cNvSpPr>
          <p:nvPr>
            <p:ph sz="half" idx="22"/>
          </p:nvPr>
        </p:nvSpPr>
        <p:spPr>
          <a:xfrm>
            <a:off x="5943600" y="1335785"/>
            <a:ext cx="2481072" cy="3026665"/>
          </a:xfrm>
        </p:spPr>
        <p:txBody>
          <a:bodyPr vert="horz" lIns="0" tIns="0" rIns="0" bIns="0" rtlCol="0">
            <a:noAutofit/>
          </a:bodyPr>
          <a:lstStyle>
            <a:lvl1pPr marL="0" indent="0">
              <a:spcBef>
                <a:spcPts val="1500"/>
              </a:spcBef>
              <a:buNone/>
              <a:defRPr lang="en-US" sz="1200" b="1" dirty="0">
                <a:solidFill>
                  <a:schemeClr val="accent1"/>
                </a:solidFill>
              </a:defRPr>
            </a:lvl1pPr>
            <a:lvl2pPr marL="341313" indent="-341313">
              <a:spcBef>
                <a:spcPts val="0"/>
              </a:spcBef>
              <a:buNone/>
              <a:defRPr lang="en-US" sz="1200" dirty="0"/>
            </a:lvl2pPr>
            <a:lvl3pPr>
              <a:defRPr lang="en-US" dirty="0"/>
            </a:lvl3pPr>
            <a:lvl4pPr>
              <a:defRPr lang="en-US" dirty="0"/>
            </a:lvl4pPr>
            <a:lvl5pPr>
              <a:defRPr lang="en-US" dirty="0"/>
            </a:lvl5pPr>
          </a:lstStyle>
          <a:p>
            <a:pPr lvl="0"/>
            <a:r>
              <a:rPr lang="en-US"/>
              <a:t>Edit Master text styles</a:t>
            </a:r>
          </a:p>
          <a:p>
            <a:pPr lvl="1"/>
            <a:r>
              <a:rPr lang="en-US"/>
              <a:t>Second level</a:t>
            </a:r>
          </a:p>
        </p:txBody>
      </p:sp>
      <p:sp>
        <p:nvSpPr>
          <p:cNvPr id="17"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18"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val="376119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786384"/>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a:t>Click to edit Master title style</a:t>
            </a:r>
            <a:endParaRPr lang="en-US" dirty="0"/>
          </a:p>
        </p:txBody>
      </p:sp>
      <p:sp>
        <p:nvSpPr>
          <p:cNvPr id="9" name="Content Placeholder 8"/>
          <p:cNvSpPr>
            <a:spLocks noGrp="1"/>
          </p:cNvSpPr>
          <p:nvPr>
            <p:ph sz="quarter" idx="13"/>
          </p:nvPr>
        </p:nvSpPr>
        <p:spPr>
          <a:xfrm>
            <a:off x="457199" y="1335024"/>
            <a:ext cx="8229601" cy="3027426"/>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7"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val="1133491212"/>
      </p:ext>
    </p:extLst>
  </p:cSld>
  <p:clrMapOvr>
    <a:masterClrMapping/>
  </p:clrMapOvr>
  <p:extLst>
    <p:ext uri="{DCECCB84-F9BA-43D5-87BE-67443E8EF086}">
      <p15:sldGuideLst xmlns:p15="http://schemas.microsoft.com/office/powerpoint/2012/main">
        <p15:guide id="1" orient="horz" pos="2868" userDrawn="1">
          <p15:clr>
            <a:srgbClr val="FBAE40"/>
          </p15:clr>
        </p15:guide>
        <p15:guide id="2" pos="2880" userDrawn="1">
          <p15:clr>
            <a:srgbClr val="FBAE40"/>
          </p15:clr>
        </p15:guide>
        <p15:guide id="4" pos="4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8022" y="1462103"/>
            <a:ext cx="8014059" cy="3066106"/>
          </a:xfrm>
        </p:spPr>
        <p:txBody>
          <a:bodyPr anchor="b" anchorCtr="0">
            <a:noAutofit/>
          </a:bodyPr>
          <a:lstStyle>
            <a:lvl1pPr algn="l">
              <a:defRPr sz="5400" b="1" cap="all">
                <a:solidFill>
                  <a:srgbClr val="FFFFFF"/>
                </a:solidFill>
              </a:defRPr>
            </a:lvl1pPr>
          </a:lstStyle>
          <a:p>
            <a:r>
              <a:rPr lang="en-US" dirty="0"/>
              <a:t>Click to edit Master title </a:t>
            </a:r>
            <a:br>
              <a:rPr lang="en-US" dirty="0"/>
            </a:br>
            <a:r>
              <a:rPr lang="en-US" dirty="0"/>
              <a:t>style</a:t>
            </a:r>
          </a:p>
        </p:txBody>
      </p:sp>
      <p:sp>
        <p:nvSpPr>
          <p:cNvPr id="4" name="Freeform 5"/>
          <p:cNvSpPr>
            <a:spLocks noEditPoints="1"/>
          </p:cNvSpPr>
          <p:nvPr userDrawn="1"/>
        </p:nvSpPr>
        <p:spPr bwMode="auto">
          <a:xfrm>
            <a:off x="7919867" y="4622419"/>
            <a:ext cx="766764"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0980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35024"/>
            <a:ext cx="3886200" cy="3027426"/>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half" idx="15"/>
          </p:nvPr>
        </p:nvSpPr>
        <p:spPr>
          <a:xfrm>
            <a:off x="4800600" y="1335024"/>
            <a:ext cx="3886200" cy="3027426"/>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11"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7" name="Title 1"/>
          <p:cNvSpPr>
            <a:spLocks noGrp="1"/>
          </p:cNvSpPr>
          <p:nvPr>
            <p:ph type="title"/>
          </p:nvPr>
        </p:nvSpPr>
        <p:spPr>
          <a:xfrm>
            <a:off x="457199" y="786384"/>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a:t>Click to edit Master title style</a:t>
            </a:r>
            <a:endParaRPr lang="en-US" dirty="0"/>
          </a:p>
        </p:txBody>
      </p:sp>
    </p:spTree>
    <p:extLst>
      <p:ext uri="{BB962C8B-B14F-4D97-AF65-F5344CB8AC3E}">
        <p14:creationId xmlns:p14="http://schemas.microsoft.com/office/powerpoint/2010/main" val="214729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9" name="Text Placeholder 11"/>
          <p:cNvSpPr>
            <a:spLocks noGrp="1"/>
          </p:cNvSpPr>
          <p:nvPr>
            <p:ph type="body" sz="quarter" idx="13"/>
          </p:nvPr>
        </p:nvSpPr>
        <p:spPr>
          <a:xfrm>
            <a:off x="457200" y="1267437"/>
            <a:ext cx="3886200" cy="304699"/>
          </a:xfrm>
        </p:spPr>
        <p:txBody>
          <a:bodyPr anchor="b" anchorCtr="0">
            <a:noAutofit/>
          </a:bodyPr>
          <a:lstStyle>
            <a:lvl1pPr marL="0" indent="0">
              <a:lnSpc>
                <a:spcPct val="90000"/>
              </a:lnSpc>
              <a:buNone/>
              <a:defRPr sz="1800" b="1"/>
            </a:lvl1pPr>
            <a:lvl2pPr marL="230188" indent="0">
              <a:buNone/>
              <a:defRPr/>
            </a:lvl2pPr>
          </a:lstStyle>
          <a:p>
            <a:pPr lvl="0"/>
            <a:r>
              <a:rPr lang="en-US"/>
              <a:t>Edit Master text styles</a:t>
            </a:r>
          </a:p>
        </p:txBody>
      </p:sp>
      <p:sp>
        <p:nvSpPr>
          <p:cNvPr id="20" name="Text Placeholder 11"/>
          <p:cNvSpPr>
            <a:spLocks noGrp="1"/>
          </p:cNvSpPr>
          <p:nvPr>
            <p:ph type="body" sz="quarter" idx="14"/>
          </p:nvPr>
        </p:nvSpPr>
        <p:spPr>
          <a:xfrm>
            <a:off x="4800600" y="1267437"/>
            <a:ext cx="3886200" cy="304699"/>
          </a:xfrm>
        </p:spPr>
        <p:txBody>
          <a:bodyPr anchor="b" anchorCtr="0">
            <a:noAutofit/>
          </a:bodyPr>
          <a:lstStyle>
            <a:lvl1pPr marL="0" indent="0">
              <a:lnSpc>
                <a:spcPct val="90000"/>
              </a:lnSpc>
              <a:buNone/>
              <a:defRPr sz="1800" b="1"/>
            </a:lvl1pPr>
            <a:lvl2pPr marL="230188" indent="0">
              <a:buNone/>
              <a:defRPr/>
            </a:lvl2pPr>
          </a:lstStyle>
          <a:p>
            <a:pPr lvl="0"/>
            <a:r>
              <a:rPr lang="en-US"/>
              <a:t>Edit Master text styles</a:t>
            </a:r>
          </a:p>
        </p:txBody>
      </p:sp>
      <p:sp>
        <p:nvSpPr>
          <p:cNvPr id="21" name="Content Placeholder 2"/>
          <p:cNvSpPr>
            <a:spLocks noGrp="1"/>
          </p:cNvSpPr>
          <p:nvPr>
            <p:ph sz="half" idx="15"/>
          </p:nvPr>
        </p:nvSpPr>
        <p:spPr>
          <a:xfrm>
            <a:off x="4800600" y="1673352"/>
            <a:ext cx="3886200" cy="2756157"/>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11"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12" name="Title 1"/>
          <p:cNvSpPr>
            <a:spLocks noGrp="1"/>
          </p:cNvSpPr>
          <p:nvPr>
            <p:ph type="title"/>
          </p:nvPr>
        </p:nvSpPr>
        <p:spPr>
          <a:xfrm>
            <a:off x="457199" y="786384"/>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a:t>Click to edit Master title style</a:t>
            </a:r>
            <a:endParaRPr lang="en-US" dirty="0"/>
          </a:p>
        </p:txBody>
      </p:sp>
      <p:sp>
        <p:nvSpPr>
          <p:cNvPr id="10" name="Content Placeholder 2"/>
          <p:cNvSpPr>
            <a:spLocks noGrp="1"/>
          </p:cNvSpPr>
          <p:nvPr>
            <p:ph sz="half" idx="1"/>
          </p:nvPr>
        </p:nvSpPr>
        <p:spPr>
          <a:xfrm>
            <a:off x="457199" y="1677460"/>
            <a:ext cx="3886200" cy="2752049"/>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420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7"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8" name="Title 1"/>
          <p:cNvSpPr>
            <a:spLocks noGrp="1"/>
          </p:cNvSpPr>
          <p:nvPr>
            <p:ph type="title"/>
          </p:nvPr>
        </p:nvSpPr>
        <p:spPr>
          <a:xfrm>
            <a:off x="457199" y="786384"/>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a:t>Click to edit Master title style</a:t>
            </a:r>
            <a:endParaRPr lang="en-US" dirty="0"/>
          </a:p>
        </p:txBody>
      </p:sp>
    </p:spTree>
    <p:extLst>
      <p:ext uri="{BB962C8B-B14F-4D97-AF65-F5344CB8AC3E}">
        <p14:creationId xmlns:p14="http://schemas.microsoft.com/office/powerpoint/2010/main" val="204007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6"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7" name="Freeform 5"/>
          <p:cNvSpPr>
            <a:spLocks noEditPoints="1"/>
          </p:cNvSpPr>
          <p:nvPr userDrawn="1"/>
        </p:nvSpPr>
        <p:spPr bwMode="auto">
          <a:xfrm>
            <a:off x="7919867" y="4622419"/>
            <a:ext cx="766764"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9694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1" y="-15368"/>
            <a:ext cx="5088731" cy="51588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5088730" y="0"/>
            <a:ext cx="4055270" cy="2938602"/>
          </a:xfrm>
          <a:custGeom>
            <a:avLst/>
            <a:gdLst>
              <a:gd name="connsiteX0" fmla="*/ 0 w 4035853"/>
              <a:gd name="connsiteY0" fmla="*/ 0 h 2697096"/>
              <a:gd name="connsiteX1" fmla="*/ 4035853 w 4035853"/>
              <a:gd name="connsiteY1" fmla="*/ 0 h 2697096"/>
              <a:gd name="connsiteX2" fmla="*/ 4035853 w 4035853"/>
              <a:gd name="connsiteY2" fmla="*/ 2697096 h 2697096"/>
              <a:gd name="connsiteX3" fmla="*/ 0 w 4035853"/>
              <a:gd name="connsiteY3" fmla="*/ 2697096 h 2697096"/>
              <a:gd name="connsiteX4" fmla="*/ 0 w 4035853"/>
              <a:gd name="connsiteY4" fmla="*/ 0 h 2697096"/>
              <a:gd name="connsiteX0" fmla="*/ 0 w 4035853"/>
              <a:gd name="connsiteY0" fmla="*/ 0 h 2700356"/>
              <a:gd name="connsiteX1" fmla="*/ 4035853 w 4035853"/>
              <a:gd name="connsiteY1" fmla="*/ 0 h 2700356"/>
              <a:gd name="connsiteX2" fmla="*/ 4035853 w 4035853"/>
              <a:gd name="connsiteY2" fmla="*/ 2697096 h 2700356"/>
              <a:gd name="connsiteX3" fmla="*/ 323823 w 4035853"/>
              <a:gd name="connsiteY3" fmla="*/ 2700356 h 2700356"/>
              <a:gd name="connsiteX4" fmla="*/ 0 w 4035853"/>
              <a:gd name="connsiteY4" fmla="*/ 2697096 h 2700356"/>
              <a:gd name="connsiteX5" fmla="*/ 0 w 4035853"/>
              <a:gd name="connsiteY5" fmla="*/ 0 h 2700356"/>
              <a:gd name="connsiteX0" fmla="*/ 0 w 4035853"/>
              <a:gd name="connsiteY0" fmla="*/ 0 h 2700356"/>
              <a:gd name="connsiteX1" fmla="*/ 4035853 w 4035853"/>
              <a:gd name="connsiteY1" fmla="*/ 0 h 2700356"/>
              <a:gd name="connsiteX2" fmla="*/ 4035853 w 4035853"/>
              <a:gd name="connsiteY2" fmla="*/ 2697096 h 2700356"/>
              <a:gd name="connsiteX3" fmla="*/ 323823 w 4035853"/>
              <a:gd name="connsiteY3" fmla="*/ 2700356 h 2700356"/>
              <a:gd name="connsiteX4" fmla="*/ 0 w 4035853"/>
              <a:gd name="connsiteY4" fmla="*/ 2697096 h 2700356"/>
              <a:gd name="connsiteX5" fmla="*/ 0 w 4035853"/>
              <a:gd name="connsiteY5"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323823 w 4035853"/>
              <a:gd name="connsiteY4" fmla="*/ 2700356 h 2700645"/>
              <a:gd name="connsiteX5" fmla="*/ 0 w 4035853"/>
              <a:gd name="connsiteY5" fmla="*/ 2697096 h 2700645"/>
              <a:gd name="connsiteX6" fmla="*/ 0 w 4035853"/>
              <a:gd name="connsiteY6" fmla="*/ 0 h 2700645"/>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171423 w 4035853"/>
              <a:gd name="connsiteY4" fmla="*/ 2700356 h 2700645"/>
              <a:gd name="connsiteX5" fmla="*/ 0 w 4035853"/>
              <a:gd name="connsiteY5" fmla="*/ 2697096 h 2700645"/>
              <a:gd name="connsiteX6" fmla="*/ 0 w 4035853"/>
              <a:gd name="connsiteY6" fmla="*/ 0 h 2700645"/>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171423 w 4035853"/>
              <a:gd name="connsiteY4" fmla="*/ 2700356 h 2700645"/>
              <a:gd name="connsiteX5" fmla="*/ 0 w 4035853"/>
              <a:gd name="connsiteY5" fmla="*/ 2697096 h 2700645"/>
              <a:gd name="connsiteX6" fmla="*/ 0 w 4035853"/>
              <a:gd name="connsiteY6" fmla="*/ 0 h 2700645"/>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171423 w 4035853"/>
              <a:gd name="connsiteY4" fmla="*/ 2700356 h 2700356"/>
              <a:gd name="connsiteX5" fmla="*/ 0 w 4035853"/>
              <a:gd name="connsiteY5" fmla="*/ 2697096 h 2700356"/>
              <a:gd name="connsiteX6" fmla="*/ 0 w 4035853"/>
              <a:gd name="connsiteY6" fmla="*/ 0 h 2700356"/>
              <a:gd name="connsiteX0" fmla="*/ 0 w 4035853"/>
              <a:gd name="connsiteY0" fmla="*/ 0 h 2697975"/>
              <a:gd name="connsiteX1" fmla="*/ 4035853 w 4035853"/>
              <a:gd name="connsiteY1" fmla="*/ 0 h 2697975"/>
              <a:gd name="connsiteX2" fmla="*/ 4035853 w 4035853"/>
              <a:gd name="connsiteY2" fmla="*/ 2697096 h 2697975"/>
              <a:gd name="connsiteX3" fmla="*/ 612823 w 4035853"/>
              <a:gd name="connsiteY3" fmla="*/ 2689412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8065"/>
              <a:gd name="connsiteX1" fmla="*/ 4035853 w 4035853"/>
              <a:gd name="connsiteY1" fmla="*/ 0 h 2698065"/>
              <a:gd name="connsiteX2" fmla="*/ 4035853 w 4035853"/>
              <a:gd name="connsiteY2" fmla="*/ 2697096 h 2698065"/>
              <a:gd name="connsiteX3" fmla="*/ 612823 w 4035853"/>
              <a:gd name="connsiteY3" fmla="*/ 2689412 h 2698065"/>
              <a:gd name="connsiteX4" fmla="*/ 171423 w 4035853"/>
              <a:gd name="connsiteY4" fmla="*/ 2697975 h 2698065"/>
              <a:gd name="connsiteX5" fmla="*/ 0 w 4035853"/>
              <a:gd name="connsiteY5" fmla="*/ 2697096 h 2698065"/>
              <a:gd name="connsiteX6" fmla="*/ 0 w 4035853"/>
              <a:gd name="connsiteY6" fmla="*/ 0 h 2698065"/>
              <a:gd name="connsiteX0" fmla="*/ 0 w 4035853"/>
              <a:gd name="connsiteY0" fmla="*/ 0 h 2697975"/>
              <a:gd name="connsiteX1" fmla="*/ 4035853 w 4035853"/>
              <a:gd name="connsiteY1" fmla="*/ 0 h 2697975"/>
              <a:gd name="connsiteX2" fmla="*/ 4035853 w 4035853"/>
              <a:gd name="connsiteY2" fmla="*/ 2697096 h 2697975"/>
              <a:gd name="connsiteX3" fmla="*/ 581867 w 4035853"/>
              <a:gd name="connsiteY3" fmla="*/ 2696556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7975"/>
              <a:gd name="connsiteX1" fmla="*/ 4035853 w 4035853"/>
              <a:gd name="connsiteY1" fmla="*/ 0 h 2697975"/>
              <a:gd name="connsiteX2" fmla="*/ 4035853 w 4035853"/>
              <a:gd name="connsiteY2" fmla="*/ 2697096 h 2697975"/>
              <a:gd name="connsiteX3" fmla="*/ 581867 w 4035853"/>
              <a:gd name="connsiteY3" fmla="*/ 2696556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8071"/>
              <a:gd name="connsiteX1" fmla="*/ 4035853 w 4035853"/>
              <a:gd name="connsiteY1" fmla="*/ 0 h 2698071"/>
              <a:gd name="connsiteX2" fmla="*/ 4035853 w 4035853"/>
              <a:gd name="connsiteY2" fmla="*/ 2697096 h 2698071"/>
              <a:gd name="connsiteX3" fmla="*/ 438992 w 4035853"/>
              <a:gd name="connsiteY3" fmla="*/ 2696556 h 2698071"/>
              <a:gd name="connsiteX4" fmla="*/ 171423 w 4035853"/>
              <a:gd name="connsiteY4" fmla="*/ 2697975 h 2698071"/>
              <a:gd name="connsiteX5" fmla="*/ 0 w 4035853"/>
              <a:gd name="connsiteY5" fmla="*/ 2697096 h 2698071"/>
              <a:gd name="connsiteX6" fmla="*/ 0 w 4035853"/>
              <a:gd name="connsiteY6" fmla="*/ 0 h 2698071"/>
              <a:gd name="connsiteX0" fmla="*/ 0 w 4035853"/>
              <a:gd name="connsiteY0" fmla="*/ 0 h 2698071"/>
              <a:gd name="connsiteX1" fmla="*/ 4035853 w 4035853"/>
              <a:gd name="connsiteY1" fmla="*/ 0 h 2698071"/>
              <a:gd name="connsiteX2" fmla="*/ 4035853 w 4035853"/>
              <a:gd name="connsiteY2" fmla="*/ 2697096 h 2698071"/>
              <a:gd name="connsiteX3" fmla="*/ 441373 w 4035853"/>
              <a:gd name="connsiteY3" fmla="*/ 2696556 h 2698071"/>
              <a:gd name="connsiteX4" fmla="*/ 171423 w 4035853"/>
              <a:gd name="connsiteY4" fmla="*/ 2697975 h 2698071"/>
              <a:gd name="connsiteX5" fmla="*/ 0 w 4035853"/>
              <a:gd name="connsiteY5" fmla="*/ 2697096 h 2698071"/>
              <a:gd name="connsiteX6" fmla="*/ 0 w 4035853"/>
              <a:gd name="connsiteY6" fmla="*/ 0 h 2698071"/>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64279 w 4035853"/>
              <a:gd name="connsiteY4" fmla="*/ 2700356 h 2700356"/>
              <a:gd name="connsiteX5" fmla="*/ 0 w 4035853"/>
              <a:gd name="connsiteY5" fmla="*/ 2697096 h 2700356"/>
              <a:gd name="connsiteX6" fmla="*/ 0 w 4035853"/>
              <a:gd name="connsiteY6" fmla="*/ 0 h 2700356"/>
              <a:gd name="connsiteX0" fmla="*/ 0 w 4035853"/>
              <a:gd name="connsiteY0" fmla="*/ 0 h 2700357"/>
              <a:gd name="connsiteX1" fmla="*/ 4035853 w 4035853"/>
              <a:gd name="connsiteY1" fmla="*/ 0 h 2700357"/>
              <a:gd name="connsiteX2" fmla="*/ 4035853 w 4035853"/>
              <a:gd name="connsiteY2" fmla="*/ 2697096 h 2700357"/>
              <a:gd name="connsiteX3" fmla="*/ 434229 w 4035853"/>
              <a:gd name="connsiteY3" fmla="*/ 2696556 h 2700357"/>
              <a:gd name="connsiteX4" fmla="*/ 164279 w 4035853"/>
              <a:gd name="connsiteY4" fmla="*/ 2700356 h 2700357"/>
              <a:gd name="connsiteX5" fmla="*/ 0 w 4035853"/>
              <a:gd name="connsiteY5" fmla="*/ 2697096 h 2700357"/>
              <a:gd name="connsiteX6" fmla="*/ 0 w 4035853"/>
              <a:gd name="connsiteY6" fmla="*/ 0 h 2700357"/>
              <a:gd name="connsiteX0" fmla="*/ 0 w 4035853"/>
              <a:gd name="connsiteY0" fmla="*/ 0 h 2701319"/>
              <a:gd name="connsiteX1" fmla="*/ 4035853 w 4035853"/>
              <a:gd name="connsiteY1" fmla="*/ 0 h 2701319"/>
              <a:gd name="connsiteX2" fmla="*/ 4035853 w 4035853"/>
              <a:gd name="connsiteY2" fmla="*/ 2697096 h 2701319"/>
              <a:gd name="connsiteX3" fmla="*/ 431848 w 4035853"/>
              <a:gd name="connsiteY3" fmla="*/ 2701319 h 2701319"/>
              <a:gd name="connsiteX4" fmla="*/ 164279 w 4035853"/>
              <a:gd name="connsiteY4" fmla="*/ 2700356 h 2701319"/>
              <a:gd name="connsiteX5" fmla="*/ 0 w 4035853"/>
              <a:gd name="connsiteY5" fmla="*/ 2697096 h 2701319"/>
              <a:gd name="connsiteX6" fmla="*/ 0 w 4035853"/>
              <a:gd name="connsiteY6" fmla="*/ 0 h 2701319"/>
              <a:gd name="connsiteX0" fmla="*/ 0 w 4035853"/>
              <a:gd name="connsiteY0" fmla="*/ 0 h 2701319"/>
              <a:gd name="connsiteX1" fmla="*/ 4035853 w 4035853"/>
              <a:gd name="connsiteY1" fmla="*/ 0 h 2701319"/>
              <a:gd name="connsiteX2" fmla="*/ 4035853 w 4035853"/>
              <a:gd name="connsiteY2" fmla="*/ 2697096 h 2701319"/>
              <a:gd name="connsiteX3" fmla="*/ 431848 w 4035853"/>
              <a:gd name="connsiteY3" fmla="*/ 2701319 h 2701319"/>
              <a:gd name="connsiteX4" fmla="*/ 311945 w 4035853"/>
              <a:gd name="connsiteY4" fmla="*/ 2697956 h 2701319"/>
              <a:gd name="connsiteX5" fmla="*/ 164279 w 4035853"/>
              <a:gd name="connsiteY5" fmla="*/ 2700356 h 2701319"/>
              <a:gd name="connsiteX6" fmla="*/ 0 w 4035853"/>
              <a:gd name="connsiteY6" fmla="*/ 2697096 h 2701319"/>
              <a:gd name="connsiteX7" fmla="*/ 0 w 4035853"/>
              <a:gd name="connsiteY7" fmla="*/ 0 h 2701319"/>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90"/>
              <a:gd name="connsiteX1" fmla="*/ 4035853 w 4035853"/>
              <a:gd name="connsiteY1" fmla="*/ 0 h 2936090"/>
              <a:gd name="connsiteX2" fmla="*/ 4035853 w 4035853"/>
              <a:gd name="connsiteY2" fmla="*/ 2697096 h 2936090"/>
              <a:gd name="connsiteX3" fmla="*/ 431848 w 4035853"/>
              <a:gd name="connsiteY3" fmla="*/ 2701319 h 2936090"/>
              <a:gd name="connsiteX4" fmla="*/ 302420 w 4035853"/>
              <a:gd name="connsiteY4" fmla="*/ 2936082 h 2936090"/>
              <a:gd name="connsiteX5" fmla="*/ 166660 w 4035853"/>
              <a:gd name="connsiteY5" fmla="*/ 2695594 h 2936090"/>
              <a:gd name="connsiteX6" fmla="*/ 0 w 4035853"/>
              <a:gd name="connsiteY6" fmla="*/ 2697096 h 2936090"/>
              <a:gd name="connsiteX7" fmla="*/ 0 w 4035853"/>
              <a:gd name="connsiteY7" fmla="*/ 0 h 2936090"/>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696556 h 2936082"/>
              <a:gd name="connsiteX4" fmla="*/ 302420 w 4035853"/>
              <a:gd name="connsiteY4" fmla="*/ 2936082 h 2936082"/>
              <a:gd name="connsiteX5" fmla="*/ 166660 w 4035853"/>
              <a:gd name="connsiteY5" fmla="*/ 2695594 h 2936082"/>
              <a:gd name="connsiteX6" fmla="*/ 0 w 4035853"/>
              <a:gd name="connsiteY6" fmla="*/ 2697096 h 2936082"/>
              <a:gd name="connsiteX7" fmla="*/ 0 w 4035853"/>
              <a:gd name="connsiteY7" fmla="*/ 0 h 2936082"/>
              <a:gd name="connsiteX0" fmla="*/ 0 w 4035853"/>
              <a:gd name="connsiteY0" fmla="*/ 0 h 2967038"/>
              <a:gd name="connsiteX1" fmla="*/ 4035853 w 4035853"/>
              <a:gd name="connsiteY1" fmla="*/ 0 h 2967038"/>
              <a:gd name="connsiteX2" fmla="*/ 4035853 w 4035853"/>
              <a:gd name="connsiteY2" fmla="*/ 2697096 h 2967038"/>
              <a:gd name="connsiteX3" fmla="*/ 431848 w 4035853"/>
              <a:gd name="connsiteY3" fmla="*/ 2696556 h 2967038"/>
              <a:gd name="connsiteX4" fmla="*/ 300039 w 4035853"/>
              <a:gd name="connsiteY4" fmla="*/ 2967038 h 2967038"/>
              <a:gd name="connsiteX5" fmla="*/ 166660 w 4035853"/>
              <a:gd name="connsiteY5" fmla="*/ 2695594 h 2967038"/>
              <a:gd name="connsiteX6" fmla="*/ 0 w 4035853"/>
              <a:gd name="connsiteY6" fmla="*/ 2697096 h 2967038"/>
              <a:gd name="connsiteX7" fmla="*/ 0 w 4035853"/>
              <a:gd name="connsiteY7" fmla="*/ 0 h 2967038"/>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66660 w 4035853"/>
              <a:gd name="connsiteY5" fmla="*/ 2695594 h 2933700"/>
              <a:gd name="connsiteX6" fmla="*/ 0 w 4035853"/>
              <a:gd name="connsiteY6" fmla="*/ 2697096 h 2933700"/>
              <a:gd name="connsiteX7" fmla="*/ 0 w 4035853"/>
              <a:gd name="connsiteY7" fmla="*/ 0 h 2933700"/>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66660 w 4035853"/>
              <a:gd name="connsiteY5" fmla="*/ 2695594 h 2933700"/>
              <a:gd name="connsiteX6" fmla="*/ 0 w 4035853"/>
              <a:gd name="connsiteY6" fmla="*/ 2697096 h 2933700"/>
              <a:gd name="connsiteX7" fmla="*/ 0 w 4035853"/>
              <a:gd name="connsiteY7" fmla="*/ 0 h 2933700"/>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54811 w 4035853"/>
              <a:gd name="connsiteY5" fmla="*/ 2695594 h 2933700"/>
              <a:gd name="connsiteX6" fmla="*/ 0 w 4035853"/>
              <a:gd name="connsiteY6" fmla="*/ 2697096 h 2933700"/>
              <a:gd name="connsiteX7" fmla="*/ 0 w 4035853"/>
              <a:gd name="connsiteY7" fmla="*/ 0 h 2933700"/>
              <a:gd name="connsiteX0" fmla="*/ 0 w 4035853"/>
              <a:gd name="connsiteY0" fmla="*/ 0 h 2947646"/>
              <a:gd name="connsiteX1" fmla="*/ 4035853 w 4035853"/>
              <a:gd name="connsiteY1" fmla="*/ 0 h 2947646"/>
              <a:gd name="connsiteX2" fmla="*/ 4035853 w 4035853"/>
              <a:gd name="connsiteY2" fmla="*/ 2697096 h 2947646"/>
              <a:gd name="connsiteX3" fmla="*/ 431848 w 4035853"/>
              <a:gd name="connsiteY3" fmla="*/ 2696556 h 2947646"/>
              <a:gd name="connsiteX4" fmla="*/ 341259 w 4035853"/>
              <a:gd name="connsiteY4" fmla="*/ 2895599 h 2947646"/>
              <a:gd name="connsiteX5" fmla="*/ 302420 w 4035853"/>
              <a:gd name="connsiteY5" fmla="*/ 2933700 h 2947646"/>
              <a:gd name="connsiteX6" fmla="*/ 154811 w 4035853"/>
              <a:gd name="connsiteY6" fmla="*/ 2695594 h 2947646"/>
              <a:gd name="connsiteX7" fmla="*/ 0 w 4035853"/>
              <a:gd name="connsiteY7" fmla="*/ 2697096 h 2947646"/>
              <a:gd name="connsiteX8" fmla="*/ 0 w 4035853"/>
              <a:gd name="connsiteY8" fmla="*/ 0 h 2947646"/>
              <a:gd name="connsiteX0" fmla="*/ 0 w 4035853"/>
              <a:gd name="connsiteY0" fmla="*/ 0 h 2947646"/>
              <a:gd name="connsiteX1" fmla="*/ 4035853 w 4035853"/>
              <a:gd name="connsiteY1" fmla="*/ 0 h 2947646"/>
              <a:gd name="connsiteX2" fmla="*/ 4035853 w 4035853"/>
              <a:gd name="connsiteY2" fmla="*/ 2697096 h 2947646"/>
              <a:gd name="connsiteX3" fmla="*/ 431848 w 4035853"/>
              <a:gd name="connsiteY3" fmla="*/ 2696556 h 2947646"/>
              <a:gd name="connsiteX4" fmla="*/ 341259 w 4035853"/>
              <a:gd name="connsiteY4" fmla="*/ 2895599 h 2947646"/>
              <a:gd name="connsiteX5" fmla="*/ 302420 w 4035853"/>
              <a:gd name="connsiteY5" fmla="*/ 2933700 h 2947646"/>
              <a:gd name="connsiteX6" fmla="*/ 154811 w 4035853"/>
              <a:gd name="connsiteY6" fmla="*/ 2695594 h 2947646"/>
              <a:gd name="connsiteX7" fmla="*/ 0 w 4035853"/>
              <a:gd name="connsiteY7" fmla="*/ 2697096 h 2947646"/>
              <a:gd name="connsiteX8" fmla="*/ 0 w 4035853"/>
              <a:gd name="connsiteY8" fmla="*/ 0 h 2947646"/>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7253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6068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6068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4125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1325"/>
              <a:gd name="connsiteX1" fmla="*/ 4035853 w 4035853"/>
              <a:gd name="connsiteY1" fmla="*/ 0 h 2941325"/>
              <a:gd name="connsiteX2" fmla="*/ 4035853 w 4035853"/>
              <a:gd name="connsiteY2" fmla="*/ 2697096 h 2941325"/>
              <a:gd name="connsiteX3" fmla="*/ 431848 w 4035853"/>
              <a:gd name="connsiteY3" fmla="*/ 2696556 h 2941325"/>
              <a:gd name="connsiteX4" fmla="*/ 334149 w 4035853"/>
              <a:gd name="connsiteY4" fmla="*/ 2895599 h 2941325"/>
              <a:gd name="connsiteX5" fmla="*/ 295311 w 4035853"/>
              <a:gd name="connsiteY5" fmla="*/ 2940844 h 2941325"/>
              <a:gd name="connsiteX6" fmla="*/ 260684 w 4035853"/>
              <a:gd name="connsiteY6" fmla="*/ 2893218 h 2941325"/>
              <a:gd name="connsiteX7" fmla="*/ 154811 w 4035853"/>
              <a:gd name="connsiteY7" fmla="*/ 2695594 h 2941325"/>
              <a:gd name="connsiteX8" fmla="*/ 0 w 4035853"/>
              <a:gd name="connsiteY8" fmla="*/ 2697096 h 2941325"/>
              <a:gd name="connsiteX9" fmla="*/ 0 w 4035853"/>
              <a:gd name="connsiteY9" fmla="*/ 0 h 2941325"/>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4811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30005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48969"/>
              <a:gd name="connsiteX1" fmla="*/ 4035853 w 4035853"/>
              <a:gd name="connsiteY1" fmla="*/ 0 h 2948969"/>
              <a:gd name="connsiteX2" fmla="*/ 4035853 w 4035853"/>
              <a:gd name="connsiteY2" fmla="*/ 2697096 h 2948969"/>
              <a:gd name="connsiteX3" fmla="*/ 431848 w 4035853"/>
              <a:gd name="connsiteY3" fmla="*/ 2696556 h 2948969"/>
              <a:gd name="connsiteX4" fmla="*/ 334149 w 4035853"/>
              <a:gd name="connsiteY4" fmla="*/ 2895599 h 2948969"/>
              <a:gd name="connsiteX5" fmla="*/ 300051 w 4035853"/>
              <a:gd name="connsiteY5" fmla="*/ 2938463 h 2948969"/>
              <a:gd name="connsiteX6" fmla="*/ 260684 w 4035853"/>
              <a:gd name="connsiteY6" fmla="*/ 2893218 h 2948969"/>
              <a:gd name="connsiteX7" fmla="*/ 159550 w 4035853"/>
              <a:gd name="connsiteY7" fmla="*/ 2695594 h 2948969"/>
              <a:gd name="connsiteX8" fmla="*/ 0 w 4035853"/>
              <a:gd name="connsiteY8" fmla="*/ 2697096 h 2948969"/>
              <a:gd name="connsiteX9" fmla="*/ 0 w 4035853"/>
              <a:gd name="connsiteY9" fmla="*/ 0 h 2948969"/>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602"/>
              <a:gd name="connsiteX1" fmla="*/ 4035853 w 4035853"/>
              <a:gd name="connsiteY1" fmla="*/ 0 h 2938602"/>
              <a:gd name="connsiteX2" fmla="*/ 4035853 w 4035853"/>
              <a:gd name="connsiteY2" fmla="*/ 2697096 h 2938602"/>
              <a:gd name="connsiteX3" fmla="*/ 431848 w 4035853"/>
              <a:gd name="connsiteY3" fmla="*/ 2696556 h 2938602"/>
              <a:gd name="connsiteX4" fmla="*/ 334149 w 4035853"/>
              <a:gd name="connsiteY4" fmla="*/ 2895599 h 2938602"/>
              <a:gd name="connsiteX5" fmla="*/ 300051 w 4035853"/>
              <a:gd name="connsiteY5" fmla="*/ 2938463 h 2938602"/>
              <a:gd name="connsiteX6" fmla="*/ 260684 w 4035853"/>
              <a:gd name="connsiteY6" fmla="*/ 2893218 h 2938602"/>
              <a:gd name="connsiteX7" fmla="*/ 159550 w 4035853"/>
              <a:gd name="connsiteY7" fmla="*/ 2695594 h 2938602"/>
              <a:gd name="connsiteX8" fmla="*/ 0 w 4035853"/>
              <a:gd name="connsiteY8" fmla="*/ 2697096 h 2938602"/>
              <a:gd name="connsiteX9" fmla="*/ 0 w 4035853"/>
              <a:gd name="connsiteY9" fmla="*/ 0 h 293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853" h="2938602">
                <a:moveTo>
                  <a:pt x="0" y="0"/>
                </a:moveTo>
                <a:lnTo>
                  <a:pt x="4035853" y="0"/>
                </a:lnTo>
                <a:lnTo>
                  <a:pt x="4035853" y="2697096"/>
                </a:lnTo>
                <a:lnTo>
                  <a:pt x="431848" y="2696556"/>
                </a:lnTo>
                <a:cubicBezTo>
                  <a:pt x="397879" y="2770121"/>
                  <a:pt x="343870" y="2875126"/>
                  <a:pt x="334149" y="2895599"/>
                </a:cubicBezTo>
                <a:cubicBezTo>
                  <a:pt x="324428" y="2916072"/>
                  <a:pt x="321774" y="2936479"/>
                  <a:pt x="300051" y="2938463"/>
                </a:cubicBezTo>
                <a:cubicBezTo>
                  <a:pt x="278328" y="2940447"/>
                  <a:pt x="275806" y="2920996"/>
                  <a:pt x="260684" y="2893218"/>
                </a:cubicBezTo>
                <a:cubicBezTo>
                  <a:pt x="245562" y="2865440"/>
                  <a:pt x="186012" y="2752094"/>
                  <a:pt x="159550" y="2695594"/>
                </a:cubicBezTo>
                <a:lnTo>
                  <a:pt x="0" y="2697096"/>
                </a:lnTo>
                <a:lnTo>
                  <a:pt x="0" y="0"/>
                </a:lnTo>
                <a:close/>
              </a:path>
            </a:pathLst>
          </a:custGeom>
        </p:spPr>
        <p:txBody>
          <a:bodyPr anchor="ctr" anchorCtr="1"/>
          <a:lstStyle>
            <a:lvl1pPr marL="0" indent="0">
              <a:buNone/>
              <a:defRPr>
                <a:solidFill>
                  <a:schemeClr val="tx1"/>
                </a:solidFill>
              </a:defRPr>
            </a:lvl1pPr>
          </a:lstStyle>
          <a:p>
            <a:r>
              <a:rPr lang="en-US"/>
              <a:t>Click icon to add picture</a:t>
            </a:r>
            <a:endParaRPr lang="en-US" dirty="0"/>
          </a:p>
        </p:txBody>
      </p:sp>
      <p:sp>
        <p:nvSpPr>
          <p:cNvPr id="14" name="Content Placeholder 12"/>
          <p:cNvSpPr>
            <a:spLocks noGrp="1"/>
          </p:cNvSpPr>
          <p:nvPr>
            <p:ph sz="quarter" idx="12" hasCustomPrompt="1"/>
          </p:nvPr>
        </p:nvSpPr>
        <p:spPr>
          <a:xfrm>
            <a:off x="5232081" y="3057526"/>
            <a:ext cx="3454718" cy="1466850"/>
          </a:xfrm>
        </p:spPr>
        <p:txBody>
          <a:bodyPr/>
          <a:lstStyle>
            <a:lvl1pPr marL="0" indent="0">
              <a:buNone/>
              <a:defRPr sz="1200" b="1">
                <a:solidFill>
                  <a:schemeClr val="tx1"/>
                </a:solidFill>
              </a:defRPr>
            </a:lvl1pPr>
            <a:lvl2pPr marL="0" indent="0">
              <a:buNone/>
              <a:defRPr sz="1200">
                <a:solidFill>
                  <a:schemeClr val="tx1"/>
                </a:solidFill>
              </a:defRPr>
            </a:lvl2pPr>
            <a:lvl3pPr marL="228600" indent="-228600">
              <a:buFont typeface="Arial" panose="020B0604020202020204" pitchFamily="34" charset="0"/>
              <a:buChar char="•"/>
              <a:defRPr sz="1200">
                <a:solidFill>
                  <a:schemeClr val="tx1"/>
                </a:solidFill>
              </a:defRPr>
            </a:lvl3pPr>
            <a:lvl4pPr marL="466344" indent="-223838">
              <a:buFont typeface="Arial" panose="020B0604020202020204" pitchFamily="34" charset="0"/>
              <a:buChar char="–"/>
              <a:defRPr sz="1200">
                <a:solidFill>
                  <a:schemeClr val="tx1"/>
                </a:solidFill>
              </a:defRPr>
            </a:lvl4pPr>
            <a:lvl5pPr marL="685800">
              <a:defRPr sz="1200">
                <a:solidFill>
                  <a:schemeClr val="tx1"/>
                </a:solidFill>
              </a:defRPr>
            </a:lvl5pPr>
          </a:lstStyle>
          <a:p>
            <a:pPr lvl="0"/>
            <a:r>
              <a:rPr lang="en-US" dirty="0"/>
              <a:t>Caption for content above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bg1"/>
                </a:solidFill>
              </a:defRPr>
            </a:lvl1pPr>
          </a:lstStyle>
          <a:p>
            <a:r>
              <a:rPr lang="en-US"/>
              <a:t>Division Name or Footer</a:t>
            </a:r>
            <a:endParaRPr lang="en-US" dirty="0"/>
          </a:p>
        </p:txBody>
      </p:sp>
      <p:sp>
        <p:nvSpPr>
          <p:cNvPr id="20"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sp>
        <p:nvSpPr>
          <p:cNvPr id="11" name="Freeform 5"/>
          <p:cNvSpPr>
            <a:spLocks noEditPoints="1"/>
          </p:cNvSpPr>
          <p:nvPr userDrawn="1"/>
        </p:nvSpPr>
        <p:spPr bwMode="auto">
          <a:xfrm>
            <a:off x="7919867" y="4622419"/>
            <a:ext cx="766764"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itle 1"/>
          <p:cNvSpPr>
            <a:spLocks noGrp="1"/>
          </p:cNvSpPr>
          <p:nvPr>
            <p:ph type="title"/>
          </p:nvPr>
        </p:nvSpPr>
        <p:spPr>
          <a:xfrm>
            <a:off x="457196" y="1179576"/>
            <a:ext cx="4105095" cy="261610"/>
          </a:xfrm>
        </p:spPr>
        <p:txBody>
          <a:bodyPr vert="horz" lIns="0" tIns="0" rIns="0" bIns="0" rtlCol="0" anchor="b" anchorCtr="0">
            <a:noAutofit/>
          </a:bodyPr>
          <a:lstStyle>
            <a:lvl1pPr>
              <a:defRPr lang="en-US" sz="2000" b="1" i="0" kern="1200" cap="none" dirty="0">
                <a:solidFill>
                  <a:schemeClr val="bg1"/>
                </a:solidFill>
                <a:latin typeface="+mj-lt"/>
                <a:ea typeface="+mj-ea"/>
                <a:cs typeface="+mj-cs"/>
              </a:defRPr>
            </a:lvl1pPr>
          </a:lstStyle>
          <a:p>
            <a:pPr lvl="0" algn="l" defTabSz="342900" rtl="0" eaLnBrk="1" latinLnBrk="0" hangingPunct="1">
              <a:lnSpc>
                <a:spcPct val="85000"/>
              </a:lnSpc>
              <a:spcBef>
                <a:spcPct val="0"/>
              </a:spcBef>
              <a:buNone/>
            </a:pPr>
            <a:r>
              <a:rPr lang="en-US"/>
              <a:t>Click to edit Master title style</a:t>
            </a:r>
            <a:endParaRPr lang="en-US" dirty="0"/>
          </a:p>
        </p:txBody>
      </p:sp>
      <p:sp>
        <p:nvSpPr>
          <p:cNvPr id="15" name="Content Placeholder 12"/>
          <p:cNvSpPr>
            <a:spLocks noGrp="1"/>
          </p:cNvSpPr>
          <p:nvPr>
            <p:ph sz="quarter" idx="11"/>
          </p:nvPr>
        </p:nvSpPr>
        <p:spPr>
          <a:xfrm>
            <a:off x="457200" y="1490472"/>
            <a:ext cx="4105091" cy="2780538"/>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lnSpc>
                <a:spcPct val="100000"/>
              </a:lnSpc>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687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6" name="Freeform 5"/>
          <p:cNvSpPr>
            <a:spLocks noEditPoints="1"/>
          </p:cNvSpPr>
          <p:nvPr userDrawn="1"/>
        </p:nvSpPr>
        <p:spPr bwMode="auto">
          <a:xfrm>
            <a:off x="7174036" y="4110618"/>
            <a:ext cx="1510380" cy="659561"/>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icture Placeholder 2"/>
          <p:cNvSpPr>
            <a:spLocks noGrp="1"/>
          </p:cNvSpPr>
          <p:nvPr>
            <p:ph type="pic" sz="quarter" idx="10"/>
          </p:nvPr>
        </p:nvSpPr>
        <p:spPr>
          <a:xfrm>
            <a:off x="0" y="2"/>
            <a:ext cx="9144000" cy="4021932"/>
          </a:xfrm>
          <a:custGeom>
            <a:avLst/>
            <a:gdLst>
              <a:gd name="connsiteX0" fmla="*/ 0 w 9144000"/>
              <a:gd name="connsiteY0" fmla="*/ 0 h 3783806"/>
              <a:gd name="connsiteX1" fmla="*/ 9144000 w 9144000"/>
              <a:gd name="connsiteY1" fmla="*/ 0 h 3783806"/>
              <a:gd name="connsiteX2" fmla="*/ 9144000 w 9144000"/>
              <a:gd name="connsiteY2" fmla="*/ 3783806 h 3783806"/>
              <a:gd name="connsiteX3" fmla="*/ 0 w 9144000"/>
              <a:gd name="connsiteY3" fmla="*/ 3783806 h 3783806"/>
              <a:gd name="connsiteX4" fmla="*/ 0 w 9144000"/>
              <a:gd name="connsiteY4" fmla="*/ 0 h 3783806"/>
              <a:gd name="connsiteX0" fmla="*/ 0 w 9144000"/>
              <a:gd name="connsiteY0" fmla="*/ 0 h 3783806"/>
              <a:gd name="connsiteX1" fmla="*/ 9144000 w 9144000"/>
              <a:gd name="connsiteY1" fmla="*/ 0 h 3783806"/>
              <a:gd name="connsiteX2" fmla="*/ 9144000 w 9144000"/>
              <a:gd name="connsiteY2" fmla="*/ 3783806 h 3783806"/>
              <a:gd name="connsiteX3" fmla="*/ 723900 w 9144000"/>
              <a:gd name="connsiteY3" fmla="*/ 3781425 h 3783806"/>
              <a:gd name="connsiteX4" fmla="*/ 0 w 9144000"/>
              <a:gd name="connsiteY4" fmla="*/ 3783806 h 3783806"/>
              <a:gd name="connsiteX5" fmla="*/ 0 w 9144000"/>
              <a:gd name="connsiteY5" fmla="*/ 0 h 3783806"/>
              <a:gd name="connsiteX0" fmla="*/ 0 w 9144000"/>
              <a:gd name="connsiteY0" fmla="*/ 0 h 3783806"/>
              <a:gd name="connsiteX1" fmla="*/ 9144000 w 9144000"/>
              <a:gd name="connsiteY1" fmla="*/ 0 h 3783806"/>
              <a:gd name="connsiteX2" fmla="*/ 9144000 w 9144000"/>
              <a:gd name="connsiteY2" fmla="*/ 3783806 h 3783806"/>
              <a:gd name="connsiteX3" fmla="*/ 692944 w 9144000"/>
              <a:gd name="connsiteY3" fmla="*/ 3781425 h 3783806"/>
              <a:gd name="connsiteX4" fmla="*/ 0 w 9144000"/>
              <a:gd name="connsiteY4" fmla="*/ 3783806 h 3783806"/>
              <a:gd name="connsiteX5" fmla="*/ 0 w 9144000"/>
              <a:gd name="connsiteY5" fmla="*/ 0 h 3783806"/>
              <a:gd name="connsiteX0" fmla="*/ 0 w 9144000"/>
              <a:gd name="connsiteY0" fmla="*/ 0 h 3783806"/>
              <a:gd name="connsiteX1" fmla="*/ 9144000 w 9144000"/>
              <a:gd name="connsiteY1" fmla="*/ 0 h 3783806"/>
              <a:gd name="connsiteX2" fmla="*/ 9144000 w 9144000"/>
              <a:gd name="connsiteY2" fmla="*/ 3783806 h 3783806"/>
              <a:gd name="connsiteX3" fmla="*/ 954881 w 9144000"/>
              <a:gd name="connsiteY3" fmla="*/ 3779044 h 3783806"/>
              <a:gd name="connsiteX4" fmla="*/ 692944 w 9144000"/>
              <a:gd name="connsiteY4" fmla="*/ 3781425 h 3783806"/>
              <a:gd name="connsiteX5" fmla="*/ 0 w 9144000"/>
              <a:gd name="connsiteY5" fmla="*/ 3783806 h 3783806"/>
              <a:gd name="connsiteX6" fmla="*/ 0 w 9144000"/>
              <a:gd name="connsiteY6" fmla="*/ 0 h 3783806"/>
              <a:gd name="connsiteX0" fmla="*/ 0 w 9144000"/>
              <a:gd name="connsiteY0" fmla="*/ 0 h 3783806"/>
              <a:gd name="connsiteX1" fmla="*/ 9144000 w 9144000"/>
              <a:gd name="connsiteY1" fmla="*/ 0 h 3783806"/>
              <a:gd name="connsiteX2" fmla="*/ 9144000 w 9144000"/>
              <a:gd name="connsiteY2" fmla="*/ 3783806 h 3783806"/>
              <a:gd name="connsiteX3" fmla="*/ 954881 w 9144000"/>
              <a:gd name="connsiteY3" fmla="*/ 3779044 h 3783806"/>
              <a:gd name="connsiteX4" fmla="*/ 821531 w 9144000"/>
              <a:gd name="connsiteY4" fmla="*/ 3779044 h 3783806"/>
              <a:gd name="connsiteX5" fmla="*/ 692944 w 9144000"/>
              <a:gd name="connsiteY5" fmla="*/ 3781425 h 3783806"/>
              <a:gd name="connsiteX6" fmla="*/ 0 w 9144000"/>
              <a:gd name="connsiteY6" fmla="*/ 3783806 h 3783806"/>
              <a:gd name="connsiteX7" fmla="*/ 0 w 9144000"/>
              <a:gd name="connsiteY7" fmla="*/ 0 h 3783806"/>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44"/>
              <a:gd name="connsiteX1" fmla="*/ 9144000 w 9144000"/>
              <a:gd name="connsiteY1" fmla="*/ 0 h 4024344"/>
              <a:gd name="connsiteX2" fmla="*/ 9144000 w 9144000"/>
              <a:gd name="connsiteY2" fmla="*/ 3783806 h 4024344"/>
              <a:gd name="connsiteX3" fmla="*/ 954881 w 9144000"/>
              <a:gd name="connsiteY3" fmla="*/ 3779044 h 4024344"/>
              <a:gd name="connsiteX4" fmla="*/ 826293 w 9144000"/>
              <a:gd name="connsiteY4" fmla="*/ 4024313 h 4024344"/>
              <a:gd name="connsiteX5" fmla="*/ 692944 w 9144000"/>
              <a:gd name="connsiteY5" fmla="*/ 3781425 h 4024344"/>
              <a:gd name="connsiteX6" fmla="*/ 0 w 9144000"/>
              <a:gd name="connsiteY6" fmla="*/ 3783806 h 4024344"/>
              <a:gd name="connsiteX7" fmla="*/ 0 w 9144000"/>
              <a:gd name="connsiteY7" fmla="*/ 0 h 4024344"/>
              <a:gd name="connsiteX0" fmla="*/ 0 w 9144000"/>
              <a:gd name="connsiteY0" fmla="*/ 0 h 4024665"/>
              <a:gd name="connsiteX1" fmla="*/ 9144000 w 9144000"/>
              <a:gd name="connsiteY1" fmla="*/ 0 h 4024665"/>
              <a:gd name="connsiteX2" fmla="*/ 9144000 w 9144000"/>
              <a:gd name="connsiteY2" fmla="*/ 3783806 h 4024665"/>
              <a:gd name="connsiteX3" fmla="*/ 954881 w 9144000"/>
              <a:gd name="connsiteY3" fmla="*/ 3779044 h 4024665"/>
              <a:gd name="connsiteX4" fmla="*/ 826293 w 9144000"/>
              <a:gd name="connsiteY4" fmla="*/ 4024313 h 4024665"/>
              <a:gd name="connsiteX5" fmla="*/ 692944 w 9144000"/>
              <a:gd name="connsiteY5" fmla="*/ 3781425 h 4024665"/>
              <a:gd name="connsiteX6" fmla="*/ 0 w 9144000"/>
              <a:gd name="connsiteY6" fmla="*/ 3783806 h 4024665"/>
              <a:gd name="connsiteX7" fmla="*/ 0 w 9144000"/>
              <a:gd name="connsiteY7" fmla="*/ 0 h 4024665"/>
              <a:gd name="connsiteX0" fmla="*/ 0 w 9144000"/>
              <a:gd name="connsiteY0" fmla="*/ 0 h 4024519"/>
              <a:gd name="connsiteX1" fmla="*/ 9144000 w 9144000"/>
              <a:gd name="connsiteY1" fmla="*/ 0 h 4024519"/>
              <a:gd name="connsiteX2" fmla="*/ 9144000 w 9144000"/>
              <a:gd name="connsiteY2" fmla="*/ 3783806 h 4024519"/>
              <a:gd name="connsiteX3" fmla="*/ 954881 w 9144000"/>
              <a:gd name="connsiteY3" fmla="*/ 3779044 h 4024519"/>
              <a:gd name="connsiteX4" fmla="*/ 826293 w 9144000"/>
              <a:gd name="connsiteY4" fmla="*/ 4024313 h 4024519"/>
              <a:gd name="connsiteX5" fmla="*/ 692944 w 9144000"/>
              <a:gd name="connsiteY5" fmla="*/ 3781425 h 4024519"/>
              <a:gd name="connsiteX6" fmla="*/ 0 w 9144000"/>
              <a:gd name="connsiteY6" fmla="*/ 3783806 h 4024519"/>
              <a:gd name="connsiteX7" fmla="*/ 0 w 9144000"/>
              <a:gd name="connsiteY7" fmla="*/ 0 h 4024519"/>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8131"/>
              <a:gd name="connsiteX1" fmla="*/ 9144000 w 9144000"/>
              <a:gd name="connsiteY1" fmla="*/ 0 h 4028131"/>
              <a:gd name="connsiteX2" fmla="*/ 9144000 w 9144000"/>
              <a:gd name="connsiteY2" fmla="*/ 3783806 h 4028131"/>
              <a:gd name="connsiteX3" fmla="*/ 964406 w 9144000"/>
              <a:gd name="connsiteY3" fmla="*/ 3781426 h 4028131"/>
              <a:gd name="connsiteX4" fmla="*/ 826293 w 9144000"/>
              <a:gd name="connsiteY4" fmla="*/ 4024313 h 4028131"/>
              <a:gd name="connsiteX5" fmla="*/ 692944 w 9144000"/>
              <a:gd name="connsiteY5" fmla="*/ 3781425 h 4028131"/>
              <a:gd name="connsiteX6" fmla="*/ 0 w 9144000"/>
              <a:gd name="connsiteY6" fmla="*/ 3783806 h 4028131"/>
              <a:gd name="connsiteX7" fmla="*/ 0 w 9144000"/>
              <a:gd name="connsiteY7" fmla="*/ 0 h 4028131"/>
              <a:gd name="connsiteX0" fmla="*/ 0 w 9144000"/>
              <a:gd name="connsiteY0" fmla="*/ 0 h 4024412"/>
              <a:gd name="connsiteX1" fmla="*/ 9144000 w 9144000"/>
              <a:gd name="connsiteY1" fmla="*/ 0 h 4024412"/>
              <a:gd name="connsiteX2" fmla="*/ 9144000 w 9144000"/>
              <a:gd name="connsiteY2" fmla="*/ 3783806 h 4024412"/>
              <a:gd name="connsiteX3" fmla="*/ 964406 w 9144000"/>
              <a:gd name="connsiteY3" fmla="*/ 3781426 h 4024412"/>
              <a:gd name="connsiteX4" fmla="*/ 826293 w 9144000"/>
              <a:gd name="connsiteY4" fmla="*/ 4024313 h 4024412"/>
              <a:gd name="connsiteX5" fmla="*/ 692944 w 9144000"/>
              <a:gd name="connsiteY5" fmla="*/ 3781425 h 4024412"/>
              <a:gd name="connsiteX6" fmla="*/ 0 w 9144000"/>
              <a:gd name="connsiteY6" fmla="*/ 3783806 h 4024412"/>
              <a:gd name="connsiteX7" fmla="*/ 0 w 9144000"/>
              <a:gd name="connsiteY7" fmla="*/ 0 h 4024412"/>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66750 w 9144000"/>
              <a:gd name="connsiteY5" fmla="*/ 3781425 h 4024313"/>
              <a:gd name="connsiteX6" fmla="*/ 0 w 9144000"/>
              <a:gd name="connsiteY6" fmla="*/ 3783806 h 4024313"/>
              <a:gd name="connsiteX7" fmla="*/ 0 w 9144000"/>
              <a:gd name="connsiteY7" fmla="*/ 0 h 4024313"/>
              <a:gd name="connsiteX0" fmla="*/ 0 w 9144000"/>
              <a:gd name="connsiteY0" fmla="*/ 0 h 4024316"/>
              <a:gd name="connsiteX1" fmla="*/ 9144000 w 9144000"/>
              <a:gd name="connsiteY1" fmla="*/ 0 h 4024316"/>
              <a:gd name="connsiteX2" fmla="*/ 9144000 w 9144000"/>
              <a:gd name="connsiteY2" fmla="*/ 3783806 h 4024316"/>
              <a:gd name="connsiteX3" fmla="*/ 945356 w 9144000"/>
              <a:gd name="connsiteY3" fmla="*/ 3786189 h 4024316"/>
              <a:gd name="connsiteX4" fmla="*/ 826293 w 9144000"/>
              <a:gd name="connsiteY4" fmla="*/ 4024313 h 4024316"/>
              <a:gd name="connsiteX5" fmla="*/ 666750 w 9144000"/>
              <a:gd name="connsiteY5" fmla="*/ 3781425 h 4024316"/>
              <a:gd name="connsiteX6" fmla="*/ 0 w 9144000"/>
              <a:gd name="connsiteY6" fmla="*/ 3783806 h 4024316"/>
              <a:gd name="connsiteX7" fmla="*/ 0 w 9144000"/>
              <a:gd name="connsiteY7" fmla="*/ 0 h 4024316"/>
              <a:gd name="connsiteX0" fmla="*/ 0 w 9144000"/>
              <a:gd name="connsiteY0" fmla="*/ 0 h 4029078"/>
              <a:gd name="connsiteX1" fmla="*/ 9144000 w 9144000"/>
              <a:gd name="connsiteY1" fmla="*/ 0 h 4029078"/>
              <a:gd name="connsiteX2" fmla="*/ 9144000 w 9144000"/>
              <a:gd name="connsiteY2" fmla="*/ 3783806 h 4029078"/>
              <a:gd name="connsiteX3" fmla="*/ 945356 w 9144000"/>
              <a:gd name="connsiteY3" fmla="*/ 3786189 h 4029078"/>
              <a:gd name="connsiteX4" fmla="*/ 809624 w 9144000"/>
              <a:gd name="connsiteY4" fmla="*/ 4029075 h 4029078"/>
              <a:gd name="connsiteX5" fmla="*/ 666750 w 9144000"/>
              <a:gd name="connsiteY5" fmla="*/ 3781425 h 4029078"/>
              <a:gd name="connsiteX6" fmla="*/ 0 w 9144000"/>
              <a:gd name="connsiteY6" fmla="*/ 3783806 h 4029078"/>
              <a:gd name="connsiteX7" fmla="*/ 0 w 9144000"/>
              <a:gd name="connsiteY7" fmla="*/ 0 h 4029078"/>
              <a:gd name="connsiteX0" fmla="*/ 0 w 9144000"/>
              <a:gd name="connsiteY0" fmla="*/ 0 h 4029106"/>
              <a:gd name="connsiteX1" fmla="*/ 9144000 w 9144000"/>
              <a:gd name="connsiteY1" fmla="*/ 0 h 4029106"/>
              <a:gd name="connsiteX2" fmla="*/ 9144000 w 9144000"/>
              <a:gd name="connsiteY2" fmla="*/ 3783806 h 4029106"/>
              <a:gd name="connsiteX3" fmla="*/ 945356 w 9144000"/>
              <a:gd name="connsiteY3" fmla="*/ 3786189 h 4029106"/>
              <a:gd name="connsiteX4" fmla="*/ 809624 w 9144000"/>
              <a:gd name="connsiteY4" fmla="*/ 4029075 h 4029106"/>
              <a:gd name="connsiteX5" fmla="*/ 666750 w 9144000"/>
              <a:gd name="connsiteY5" fmla="*/ 3781425 h 4029106"/>
              <a:gd name="connsiteX6" fmla="*/ 0 w 9144000"/>
              <a:gd name="connsiteY6" fmla="*/ 3783806 h 4029106"/>
              <a:gd name="connsiteX7" fmla="*/ 0 w 9144000"/>
              <a:gd name="connsiteY7" fmla="*/ 0 h 4029106"/>
              <a:gd name="connsiteX0" fmla="*/ 0 w 9144000"/>
              <a:gd name="connsiteY0" fmla="*/ 0 h 4029106"/>
              <a:gd name="connsiteX1" fmla="*/ 9144000 w 9144000"/>
              <a:gd name="connsiteY1" fmla="*/ 0 h 4029106"/>
              <a:gd name="connsiteX2" fmla="*/ 9144000 w 9144000"/>
              <a:gd name="connsiteY2" fmla="*/ 3783806 h 4029106"/>
              <a:gd name="connsiteX3" fmla="*/ 945356 w 9144000"/>
              <a:gd name="connsiteY3" fmla="*/ 3786189 h 4029106"/>
              <a:gd name="connsiteX4" fmla="*/ 809624 w 9144000"/>
              <a:gd name="connsiteY4" fmla="*/ 4029075 h 4029106"/>
              <a:gd name="connsiteX5" fmla="*/ 666750 w 9144000"/>
              <a:gd name="connsiteY5" fmla="*/ 3781425 h 4029106"/>
              <a:gd name="connsiteX6" fmla="*/ 0 w 9144000"/>
              <a:gd name="connsiteY6" fmla="*/ 3783806 h 4029106"/>
              <a:gd name="connsiteX7" fmla="*/ 0 w 9144000"/>
              <a:gd name="connsiteY7" fmla="*/ 0 h 4029106"/>
              <a:gd name="connsiteX0" fmla="*/ 0 w 9144000"/>
              <a:gd name="connsiteY0" fmla="*/ 0 h 4039816"/>
              <a:gd name="connsiteX1" fmla="*/ 9144000 w 9144000"/>
              <a:gd name="connsiteY1" fmla="*/ 0 h 4039816"/>
              <a:gd name="connsiteX2" fmla="*/ 9144000 w 9144000"/>
              <a:gd name="connsiteY2" fmla="*/ 3783806 h 4039816"/>
              <a:gd name="connsiteX3" fmla="*/ 945356 w 9144000"/>
              <a:gd name="connsiteY3" fmla="*/ 3786189 h 4039816"/>
              <a:gd name="connsiteX4" fmla="*/ 854869 w 9144000"/>
              <a:gd name="connsiteY4" fmla="*/ 3974305 h 4039816"/>
              <a:gd name="connsiteX5" fmla="*/ 809624 w 9144000"/>
              <a:gd name="connsiteY5" fmla="*/ 4029075 h 4039816"/>
              <a:gd name="connsiteX6" fmla="*/ 666750 w 9144000"/>
              <a:gd name="connsiteY6" fmla="*/ 3781425 h 4039816"/>
              <a:gd name="connsiteX7" fmla="*/ 0 w 9144000"/>
              <a:gd name="connsiteY7" fmla="*/ 3783806 h 4039816"/>
              <a:gd name="connsiteX8" fmla="*/ 0 w 9144000"/>
              <a:gd name="connsiteY8" fmla="*/ 0 h 4039816"/>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4869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4869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88634"/>
              <a:gd name="connsiteX1" fmla="*/ 9144000 w 9144000"/>
              <a:gd name="connsiteY1" fmla="*/ 0 h 4088634"/>
              <a:gd name="connsiteX2" fmla="*/ 9144000 w 9144000"/>
              <a:gd name="connsiteY2" fmla="*/ 3783806 h 4088634"/>
              <a:gd name="connsiteX3" fmla="*/ 945356 w 9144000"/>
              <a:gd name="connsiteY3" fmla="*/ 3786189 h 4088634"/>
              <a:gd name="connsiteX4" fmla="*/ 850106 w 9144000"/>
              <a:gd name="connsiteY4" fmla="*/ 3974305 h 4088634"/>
              <a:gd name="connsiteX5" fmla="*/ 809624 w 9144000"/>
              <a:gd name="connsiteY5" fmla="*/ 4088606 h 4088634"/>
              <a:gd name="connsiteX6" fmla="*/ 766763 w 9144000"/>
              <a:gd name="connsiteY6" fmla="*/ 3983830 h 4088634"/>
              <a:gd name="connsiteX7" fmla="*/ 666750 w 9144000"/>
              <a:gd name="connsiteY7" fmla="*/ 3781425 h 4088634"/>
              <a:gd name="connsiteX8" fmla="*/ 0 w 9144000"/>
              <a:gd name="connsiteY8" fmla="*/ 3783806 h 4088634"/>
              <a:gd name="connsiteX9" fmla="*/ 0 w 9144000"/>
              <a:gd name="connsiteY9" fmla="*/ 0 h 4088634"/>
              <a:gd name="connsiteX0" fmla="*/ 0 w 9144000"/>
              <a:gd name="connsiteY0" fmla="*/ 0 h 4098155"/>
              <a:gd name="connsiteX1" fmla="*/ 9144000 w 9144000"/>
              <a:gd name="connsiteY1" fmla="*/ 0 h 4098155"/>
              <a:gd name="connsiteX2" fmla="*/ 9144000 w 9144000"/>
              <a:gd name="connsiteY2" fmla="*/ 3783806 h 4098155"/>
              <a:gd name="connsiteX3" fmla="*/ 945356 w 9144000"/>
              <a:gd name="connsiteY3" fmla="*/ 3786189 h 4098155"/>
              <a:gd name="connsiteX4" fmla="*/ 850106 w 9144000"/>
              <a:gd name="connsiteY4" fmla="*/ 3974305 h 4098155"/>
              <a:gd name="connsiteX5" fmla="*/ 814386 w 9144000"/>
              <a:gd name="connsiteY5" fmla="*/ 4098131 h 4098155"/>
              <a:gd name="connsiteX6" fmla="*/ 766763 w 9144000"/>
              <a:gd name="connsiteY6" fmla="*/ 3983830 h 4098155"/>
              <a:gd name="connsiteX7" fmla="*/ 666750 w 9144000"/>
              <a:gd name="connsiteY7" fmla="*/ 3781425 h 4098155"/>
              <a:gd name="connsiteX8" fmla="*/ 0 w 9144000"/>
              <a:gd name="connsiteY8" fmla="*/ 3783806 h 4098155"/>
              <a:gd name="connsiteX9" fmla="*/ 0 w 9144000"/>
              <a:gd name="connsiteY9" fmla="*/ 0 h 4098155"/>
              <a:gd name="connsiteX0" fmla="*/ 0 w 9144000"/>
              <a:gd name="connsiteY0" fmla="*/ 0 h 4098155"/>
              <a:gd name="connsiteX1" fmla="*/ 9144000 w 9144000"/>
              <a:gd name="connsiteY1" fmla="*/ 0 h 4098155"/>
              <a:gd name="connsiteX2" fmla="*/ 9144000 w 9144000"/>
              <a:gd name="connsiteY2" fmla="*/ 3783806 h 4098155"/>
              <a:gd name="connsiteX3" fmla="*/ 945356 w 9144000"/>
              <a:gd name="connsiteY3" fmla="*/ 3786189 h 4098155"/>
              <a:gd name="connsiteX4" fmla="*/ 850106 w 9144000"/>
              <a:gd name="connsiteY4" fmla="*/ 3974305 h 4098155"/>
              <a:gd name="connsiteX5" fmla="*/ 802480 w 9144000"/>
              <a:gd name="connsiteY5" fmla="*/ 4098131 h 4098155"/>
              <a:gd name="connsiteX6" fmla="*/ 766763 w 9144000"/>
              <a:gd name="connsiteY6" fmla="*/ 3983830 h 4098155"/>
              <a:gd name="connsiteX7" fmla="*/ 666750 w 9144000"/>
              <a:gd name="connsiteY7" fmla="*/ 3781425 h 4098155"/>
              <a:gd name="connsiteX8" fmla="*/ 0 w 9144000"/>
              <a:gd name="connsiteY8" fmla="*/ 3783806 h 4098155"/>
              <a:gd name="connsiteX9" fmla="*/ 0 w 9144000"/>
              <a:gd name="connsiteY9" fmla="*/ 0 h 4098155"/>
              <a:gd name="connsiteX0" fmla="*/ 0 w 9144000"/>
              <a:gd name="connsiteY0" fmla="*/ 0 h 4099570"/>
              <a:gd name="connsiteX1" fmla="*/ 9144000 w 9144000"/>
              <a:gd name="connsiteY1" fmla="*/ 0 h 4099570"/>
              <a:gd name="connsiteX2" fmla="*/ 9144000 w 9144000"/>
              <a:gd name="connsiteY2" fmla="*/ 3783806 h 4099570"/>
              <a:gd name="connsiteX3" fmla="*/ 945356 w 9144000"/>
              <a:gd name="connsiteY3" fmla="*/ 3786189 h 4099570"/>
              <a:gd name="connsiteX4" fmla="*/ 850106 w 9144000"/>
              <a:gd name="connsiteY4" fmla="*/ 3974305 h 4099570"/>
              <a:gd name="connsiteX5" fmla="*/ 802480 w 9144000"/>
              <a:gd name="connsiteY5" fmla="*/ 4098131 h 4099570"/>
              <a:gd name="connsiteX6" fmla="*/ 766763 w 9144000"/>
              <a:gd name="connsiteY6" fmla="*/ 3983830 h 4099570"/>
              <a:gd name="connsiteX7" fmla="*/ 666750 w 9144000"/>
              <a:gd name="connsiteY7" fmla="*/ 3781425 h 4099570"/>
              <a:gd name="connsiteX8" fmla="*/ 0 w 9144000"/>
              <a:gd name="connsiteY8" fmla="*/ 3783806 h 4099570"/>
              <a:gd name="connsiteX9" fmla="*/ 0 w 9144000"/>
              <a:gd name="connsiteY9" fmla="*/ 0 h 4099570"/>
              <a:gd name="connsiteX0" fmla="*/ 0 w 9144000"/>
              <a:gd name="connsiteY0" fmla="*/ 0 h 4098135"/>
              <a:gd name="connsiteX1" fmla="*/ 9144000 w 9144000"/>
              <a:gd name="connsiteY1" fmla="*/ 0 h 4098135"/>
              <a:gd name="connsiteX2" fmla="*/ 9144000 w 9144000"/>
              <a:gd name="connsiteY2" fmla="*/ 3783806 h 4098135"/>
              <a:gd name="connsiteX3" fmla="*/ 945356 w 9144000"/>
              <a:gd name="connsiteY3" fmla="*/ 3786189 h 4098135"/>
              <a:gd name="connsiteX4" fmla="*/ 850106 w 9144000"/>
              <a:gd name="connsiteY4" fmla="*/ 3974305 h 4098135"/>
              <a:gd name="connsiteX5" fmla="*/ 802480 w 9144000"/>
              <a:gd name="connsiteY5" fmla="*/ 4098131 h 4098135"/>
              <a:gd name="connsiteX6" fmla="*/ 766763 w 9144000"/>
              <a:gd name="connsiteY6" fmla="*/ 3983830 h 4098135"/>
              <a:gd name="connsiteX7" fmla="*/ 666750 w 9144000"/>
              <a:gd name="connsiteY7" fmla="*/ 3781425 h 4098135"/>
              <a:gd name="connsiteX8" fmla="*/ 0 w 9144000"/>
              <a:gd name="connsiteY8" fmla="*/ 3783806 h 4098135"/>
              <a:gd name="connsiteX9" fmla="*/ 0 w 9144000"/>
              <a:gd name="connsiteY9" fmla="*/ 0 h 4098135"/>
              <a:gd name="connsiteX0" fmla="*/ 0 w 9144000"/>
              <a:gd name="connsiteY0" fmla="*/ 0 h 4100517"/>
              <a:gd name="connsiteX1" fmla="*/ 9144000 w 9144000"/>
              <a:gd name="connsiteY1" fmla="*/ 0 h 4100517"/>
              <a:gd name="connsiteX2" fmla="*/ 9144000 w 9144000"/>
              <a:gd name="connsiteY2" fmla="*/ 3783806 h 4100517"/>
              <a:gd name="connsiteX3" fmla="*/ 945356 w 9144000"/>
              <a:gd name="connsiteY3" fmla="*/ 3786189 h 4100517"/>
              <a:gd name="connsiteX4" fmla="*/ 850106 w 9144000"/>
              <a:gd name="connsiteY4" fmla="*/ 3974305 h 4100517"/>
              <a:gd name="connsiteX5" fmla="*/ 816767 w 9144000"/>
              <a:gd name="connsiteY5" fmla="*/ 4100513 h 4100517"/>
              <a:gd name="connsiteX6" fmla="*/ 766763 w 9144000"/>
              <a:gd name="connsiteY6" fmla="*/ 3983830 h 4100517"/>
              <a:gd name="connsiteX7" fmla="*/ 666750 w 9144000"/>
              <a:gd name="connsiteY7" fmla="*/ 3781425 h 4100517"/>
              <a:gd name="connsiteX8" fmla="*/ 0 w 9144000"/>
              <a:gd name="connsiteY8" fmla="*/ 3783806 h 4100517"/>
              <a:gd name="connsiteX9" fmla="*/ 0 w 9144000"/>
              <a:gd name="connsiteY9" fmla="*/ 0 h 4100517"/>
              <a:gd name="connsiteX0" fmla="*/ 0 w 9144000"/>
              <a:gd name="connsiteY0" fmla="*/ 0 h 4021977"/>
              <a:gd name="connsiteX1" fmla="*/ 9144000 w 9144000"/>
              <a:gd name="connsiteY1" fmla="*/ 0 h 4021977"/>
              <a:gd name="connsiteX2" fmla="*/ 9144000 w 9144000"/>
              <a:gd name="connsiteY2" fmla="*/ 3783806 h 4021977"/>
              <a:gd name="connsiteX3" fmla="*/ 945356 w 9144000"/>
              <a:gd name="connsiteY3" fmla="*/ 3786189 h 4021977"/>
              <a:gd name="connsiteX4" fmla="*/ 850106 w 9144000"/>
              <a:gd name="connsiteY4" fmla="*/ 3974305 h 4021977"/>
              <a:gd name="connsiteX5" fmla="*/ 807242 w 9144000"/>
              <a:gd name="connsiteY5" fmla="*/ 4021931 h 4021977"/>
              <a:gd name="connsiteX6" fmla="*/ 766763 w 9144000"/>
              <a:gd name="connsiteY6" fmla="*/ 3983830 h 4021977"/>
              <a:gd name="connsiteX7" fmla="*/ 666750 w 9144000"/>
              <a:gd name="connsiteY7" fmla="*/ 3781425 h 4021977"/>
              <a:gd name="connsiteX8" fmla="*/ 0 w 9144000"/>
              <a:gd name="connsiteY8" fmla="*/ 3783806 h 4021977"/>
              <a:gd name="connsiteX9" fmla="*/ 0 w 9144000"/>
              <a:gd name="connsiteY9" fmla="*/ 0 h 4021977"/>
              <a:gd name="connsiteX0" fmla="*/ 0 w 9144000"/>
              <a:gd name="connsiteY0" fmla="*/ 0 h 4022430"/>
              <a:gd name="connsiteX1" fmla="*/ 9144000 w 9144000"/>
              <a:gd name="connsiteY1" fmla="*/ 0 h 4022430"/>
              <a:gd name="connsiteX2" fmla="*/ 9144000 w 9144000"/>
              <a:gd name="connsiteY2" fmla="*/ 3783806 h 4022430"/>
              <a:gd name="connsiteX3" fmla="*/ 945356 w 9144000"/>
              <a:gd name="connsiteY3" fmla="*/ 3786189 h 4022430"/>
              <a:gd name="connsiteX4" fmla="*/ 850106 w 9144000"/>
              <a:gd name="connsiteY4" fmla="*/ 3974305 h 4022430"/>
              <a:gd name="connsiteX5" fmla="*/ 807242 w 9144000"/>
              <a:gd name="connsiteY5" fmla="*/ 4021931 h 4022430"/>
              <a:gd name="connsiteX6" fmla="*/ 766763 w 9144000"/>
              <a:gd name="connsiteY6" fmla="*/ 3983830 h 4022430"/>
              <a:gd name="connsiteX7" fmla="*/ 666750 w 9144000"/>
              <a:gd name="connsiteY7" fmla="*/ 3781425 h 4022430"/>
              <a:gd name="connsiteX8" fmla="*/ 0 w 9144000"/>
              <a:gd name="connsiteY8" fmla="*/ 3783806 h 4022430"/>
              <a:gd name="connsiteX9" fmla="*/ 0 w 9144000"/>
              <a:gd name="connsiteY9" fmla="*/ 0 h 4022430"/>
              <a:gd name="connsiteX0" fmla="*/ 0 w 9144000"/>
              <a:gd name="connsiteY0" fmla="*/ 0 h 4022430"/>
              <a:gd name="connsiteX1" fmla="*/ 9144000 w 9144000"/>
              <a:gd name="connsiteY1" fmla="*/ 0 h 4022430"/>
              <a:gd name="connsiteX2" fmla="*/ 9144000 w 9144000"/>
              <a:gd name="connsiteY2" fmla="*/ 3783806 h 4022430"/>
              <a:gd name="connsiteX3" fmla="*/ 945356 w 9144000"/>
              <a:gd name="connsiteY3" fmla="*/ 3786189 h 4022430"/>
              <a:gd name="connsiteX4" fmla="*/ 850106 w 9144000"/>
              <a:gd name="connsiteY4" fmla="*/ 3974305 h 4022430"/>
              <a:gd name="connsiteX5" fmla="*/ 807242 w 9144000"/>
              <a:gd name="connsiteY5" fmla="*/ 4021931 h 4022430"/>
              <a:gd name="connsiteX6" fmla="*/ 766763 w 9144000"/>
              <a:gd name="connsiteY6" fmla="*/ 3983830 h 4022430"/>
              <a:gd name="connsiteX7" fmla="*/ 666750 w 9144000"/>
              <a:gd name="connsiteY7" fmla="*/ 3781425 h 4022430"/>
              <a:gd name="connsiteX8" fmla="*/ 0 w 9144000"/>
              <a:gd name="connsiteY8" fmla="*/ 3783806 h 4022430"/>
              <a:gd name="connsiteX9" fmla="*/ 0 w 9144000"/>
              <a:gd name="connsiteY9" fmla="*/ 0 h 4022430"/>
              <a:gd name="connsiteX0" fmla="*/ 0 w 9144000"/>
              <a:gd name="connsiteY0" fmla="*/ 0 h 4024744"/>
              <a:gd name="connsiteX1" fmla="*/ 9144000 w 9144000"/>
              <a:gd name="connsiteY1" fmla="*/ 0 h 4024744"/>
              <a:gd name="connsiteX2" fmla="*/ 9144000 w 9144000"/>
              <a:gd name="connsiteY2" fmla="*/ 3783806 h 4024744"/>
              <a:gd name="connsiteX3" fmla="*/ 945356 w 9144000"/>
              <a:gd name="connsiteY3" fmla="*/ 3786189 h 4024744"/>
              <a:gd name="connsiteX4" fmla="*/ 850106 w 9144000"/>
              <a:gd name="connsiteY4" fmla="*/ 3974305 h 4024744"/>
              <a:gd name="connsiteX5" fmla="*/ 804860 w 9144000"/>
              <a:gd name="connsiteY5" fmla="*/ 4024313 h 4024744"/>
              <a:gd name="connsiteX6" fmla="*/ 766763 w 9144000"/>
              <a:gd name="connsiteY6" fmla="*/ 3983830 h 4024744"/>
              <a:gd name="connsiteX7" fmla="*/ 666750 w 9144000"/>
              <a:gd name="connsiteY7" fmla="*/ 3781425 h 4024744"/>
              <a:gd name="connsiteX8" fmla="*/ 0 w 9144000"/>
              <a:gd name="connsiteY8" fmla="*/ 3783806 h 4024744"/>
              <a:gd name="connsiteX9" fmla="*/ 0 w 9144000"/>
              <a:gd name="connsiteY9" fmla="*/ 0 h 4024744"/>
              <a:gd name="connsiteX0" fmla="*/ 0 w 9144000"/>
              <a:gd name="connsiteY0" fmla="*/ 0 h 4024342"/>
              <a:gd name="connsiteX1" fmla="*/ 9144000 w 9144000"/>
              <a:gd name="connsiteY1" fmla="*/ 0 h 4024342"/>
              <a:gd name="connsiteX2" fmla="*/ 9144000 w 9144000"/>
              <a:gd name="connsiteY2" fmla="*/ 3783806 h 4024342"/>
              <a:gd name="connsiteX3" fmla="*/ 945356 w 9144000"/>
              <a:gd name="connsiteY3" fmla="*/ 3786189 h 4024342"/>
              <a:gd name="connsiteX4" fmla="*/ 850106 w 9144000"/>
              <a:gd name="connsiteY4" fmla="*/ 3974305 h 4024342"/>
              <a:gd name="connsiteX5" fmla="*/ 804860 w 9144000"/>
              <a:gd name="connsiteY5" fmla="*/ 4024313 h 4024342"/>
              <a:gd name="connsiteX6" fmla="*/ 766763 w 9144000"/>
              <a:gd name="connsiteY6" fmla="*/ 3983830 h 4024342"/>
              <a:gd name="connsiteX7" fmla="*/ 666750 w 9144000"/>
              <a:gd name="connsiteY7" fmla="*/ 3781425 h 4024342"/>
              <a:gd name="connsiteX8" fmla="*/ 0 w 9144000"/>
              <a:gd name="connsiteY8" fmla="*/ 3783806 h 4024342"/>
              <a:gd name="connsiteX9" fmla="*/ 0 w 9144000"/>
              <a:gd name="connsiteY9" fmla="*/ 0 h 4024342"/>
              <a:gd name="connsiteX0" fmla="*/ 0 w 9144000"/>
              <a:gd name="connsiteY0" fmla="*/ 0 h 4024342"/>
              <a:gd name="connsiteX1" fmla="*/ 9144000 w 9144000"/>
              <a:gd name="connsiteY1" fmla="*/ 0 h 4024342"/>
              <a:gd name="connsiteX2" fmla="*/ 9144000 w 9144000"/>
              <a:gd name="connsiteY2" fmla="*/ 3783806 h 4024342"/>
              <a:gd name="connsiteX3" fmla="*/ 945356 w 9144000"/>
              <a:gd name="connsiteY3" fmla="*/ 3786189 h 4024342"/>
              <a:gd name="connsiteX4" fmla="*/ 850106 w 9144000"/>
              <a:gd name="connsiteY4" fmla="*/ 3974305 h 4024342"/>
              <a:gd name="connsiteX5" fmla="*/ 804860 w 9144000"/>
              <a:gd name="connsiteY5" fmla="*/ 4024313 h 4024342"/>
              <a:gd name="connsiteX6" fmla="*/ 766763 w 9144000"/>
              <a:gd name="connsiteY6" fmla="*/ 3983830 h 4024342"/>
              <a:gd name="connsiteX7" fmla="*/ 666750 w 9144000"/>
              <a:gd name="connsiteY7" fmla="*/ 3781425 h 4024342"/>
              <a:gd name="connsiteX8" fmla="*/ 0 w 9144000"/>
              <a:gd name="connsiteY8" fmla="*/ 3783806 h 4024342"/>
              <a:gd name="connsiteX9" fmla="*/ 0 w 9144000"/>
              <a:gd name="connsiteY9" fmla="*/ 0 h 4024342"/>
              <a:gd name="connsiteX0" fmla="*/ 0 w 9144000"/>
              <a:gd name="connsiteY0" fmla="*/ 0 h 4024784"/>
              <a:gd name="connsiteX1" fmla="*/ 9144000 w 9144000"/>
              <a:gd name="connsiteY1" fmla="*/ 0 h 4024784"/>
              <a:gd name="connsiteX2" fmla="*/ 9144000 w 9144000"/>
              <a:gd name="connsiteY2" fmla="*/ 3783806 h 4024784"/>
              <a:gd name="connsiteX3" fmla="*/ 945356 w 9144000"/>
              <a:gd name="connsiteY3" fmla="*/ 3786189 h 4024784"/>
              <a:gd name="connsiteX4" fmla="*/ 850106 w 9144000"/>
              <a:gd name="connsiteY4" fmla="*/ 3974305 h 4024784"/>
              <a:gd name="connsiteX5" fmla="*/ 804860 w 9144000"/>
              <a:gd name="connsiteY5" fmla="*/ 4024313 h 4024784"/>
              <a:gd name="connsiteX6" fmla="*/ 766763 w 9144000"/>
              <a:gd name="connsiteY6" fmla="*/ 3983830 h 4024784"/>
              <a:gd name="connsiteX7" fmla="*/ 666750 w 9144000"/>
              <a:gd name="connsiteY7" fmla="*/ 3781425 h 4024784"/>
              <a:gd name="connsiteX8" fmla="*/ 0 w 9144000"/>
              <a:gd name="connsiteY8" fmla="*/ 3783806 h 4024784"/>
              <a:gd name="connsiteX9" fmla="*/ 0 w 9144000"/>
              <a:gd name="connsiteY9" fmla="*/ 0 h 4024784"/>
              <a:gd name="connsiteX0" fmla="*/ 0 w 9144000"/>
              <a:gd name="connsiteY0" fmla="*/ 0 h 4024784"/>
              <a:gd name="connsiteX1" fmla="*/ 9144000 w 9144000"/>
              <a:gd name="connsiteY1" fmla="*/ 0 h 4024784"/>
              <a:gd name="connsiteX2" fmla="*/ 9144000 w 9144000"/>
              <a:gd name="connsiteY2" fmla="*/ 3783806 h 4024784"/>
              <a:gd name="connsiteX3" fmla="*/ 942975 w 9144000"/>
              <a:gd name="connsiteY3" fmla="*/ 3788570 h 4024784"/>
              <a:gd name="connsiteX4" fmla="*/ 850106 w 9144000"/>
              <a:gd name="connsiteY4" fmla="*/ 3974305 h 4024784"/>
              <a:gd name="connsiteX5" fmla="*/ 804860 w 9144000"/>
              <a:gd name="connsiteY5" fmla="*/ 4024313 h 4024784"/>
              <a:gd name="connsiteX6" fmla="*/ 766763 w 9144000"/>
              <a:gd name="connsiteY6" fmla="*/ 3983830 h 4024784"/>
              <a:gd name="connsiteX7" fmla="*/ 666750 w 9144000"/>
              <a:gd name="connsiteY7" fmla="*/ 3781425 h 4024784"/>
              <a:gd name="connsiteX8" fmla="*/ 0 w 9144000"/>
              <a:gd name="connsiteY8" fmla="*/ 3783806 h 4024784"/>
              <a:gd name="connsiteX9" fmla="*/ 0 w 9144000"/>
              <a:gd name="connsiteY9" fmla="*/ 0 h 4024784"/>
              <a:gd name="connsiteX0" fmla="*/ 0 w 9144000"/>
              <a:gd name="connsiteY0" fmla="*/ 0 h 4024870"/>
              <a:gd name="connsiteX1" fmla="*/ 9144000 w 9144000"/>
              <a:gd name="connsiteY1" fmla="*/ 0 h 4024870"/>
              <a:gd name="connsiteX2" fmla="*/ 9144000 w 9144000"/>
              <a:gd name="connsiteY2" fmla="*/ 3783806 h 4024870"/>
              <a:gd name="connsiteX3" fmla="*/ 942975 w 9144000"/>
              <a:gd name="connsiteY3" fmla="*/ 3788570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6750 w 9144000"/>
              <a:gd name="connsiteY7" fmla="*/ 3781425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83806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6750 w 9144000"/>
              <a:gd name="connsiteY7" fmla="*/ 3781425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83806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9131 w 9144000"/>
              <a:gd name="connsiteY7" fmla="*/ 3786188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90950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9131 w 9144000"/>
              <a:gd name="connsiteY7" fmla="*/ 3786188 h 4024870"/>
              <a:gd name="connsiteX8" fmla="*/ 0 w 9144000"/>
              <a:gd name="connsiteY8" fmla="*/ 3783806 h 4024870"/>
              <a:gd name="connsiteX9" fmla="*/ 0 w 9144000"/>
              <a:gd name="connsiteY9" fmla="*/ 0 h 4024870"/>
              <a:gd name="connsiteX0" fmla="*/ 0 w 9144000"/>
              <a:gd name="connsiteY0" fmla="*/ 0 h 4079133"/>
              <a:gd name="connsiteX1" fmla="*/ 9144000 w 9144000"/>
              <a:gd name="connsiteY1" fmla="*/ 0 h 4079133"/>
              <a:gd name="connsiteX2" fmla="*/ 9144000 w 9144000"/>
              <a:gd name="connsiteY2" fmla="*/ 3790950 h 4079133"/>
              <a:gd name="connsiteX3" fmla="*/ 940594 w 9144000"/>
              <a:gd name="connsiteY3" fmla="*/ 3786188 h 4079133"/>
              <a:gd name="connsiteX4" fmla="*/ 850106 w 9144000"/>
              <a:gd name="connsiteY4" fmla="*/ 3971924 h 4079133"/>
              <a:gd name="connsiteX5" fmla="*/ 804860 w 9144000"/>
              <a:gd name="connsiteY5" fmla="*/ 4079082 h 4079133"/>
              <a:gd name="connsiteX6" fmla="*/ 766763 w 9144000"/>
              <a:gd name="connsiteY6" fmla="*/ 3983830 h 4079133"/>
              <a:gd name="connsiteX7" fmla="*/ 669131 w 9144000"/>
              <a:gd name="connsiteY7" fmla="*/ 3786188 h 4079133"/>
              <a:gd name="connsiteX8" fmla="*/ 0 w 9144000"/>
              <a:gd name="connsiteY8" fmla="*/ 3783806 h 4079133"/>
              <a:gd name="connsiteX9" fmla="*/ 0 w 9144000"/>
              <a:gd name="connsiteY9" fmla="*/ 0 h 4079133"/>
              <a:gd name="connsiteX0" fmla="*/ 0 w 9144000"/>
              <a:gd name="connsiteY0" fmla="*/ 0 h 4079133"/>
              <a:gd name="connsiteX1" fmla="*/ 9144000 w 9144000"/>
              <a:gd name="connsiteY1" fmla="*/ 0 h 4079133"/>
              <a:gd name="connsiteX2" fmla="*/ 9144000 w 9144000"/>
              <a:gd name="connsiteY2" fmla="*/ 3790950 h 4079133"/>
              <a:gd name="connsiteX3" fmla="*/ 940594 w 9144000"/>
              <a:gd name="connsiteY3" fmla="*/ 3786188 h 4079133"/>
              <a:gd name="connsiteX4" fmla="*/ 850106 w 9144000"/>
              <a:gd name="connsiteY4" fmla="*/ 3971924 h 4079133"/>
              <a:gd name="connsiteX5" fmla="*/ 804860 w 9144000"/>
              <a:gd name="connsiteY5" fmla="*/ 4079082 h 4079133"/>
              <a:gd name="connsiteX6" fmla="*/ 766763 w 9144000"/>
              <a:gd name="connsiteY6" fmla="*/ 3983830 h 4079133"/>
              <a:gd name="connsiteX7" fmla="*/ 669131 w 9144000"/>
              <a:gd name="connsiteY7" fmla="*/ 3786188 h 4079133"/>
              <a:gd name="connsiteX8" fmla="*/ 0 w 9144000"/>
              <a:gd name="connsiteY8" fmla="*/ 3783806 h 4079133"/>
              <a:gd name="connsiteX9" fmla="*/ 0 w 9144000"/>
              <a:gd name="connsiteY9" fmla="*/ 0 h 407913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4860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1943"/>
              <a:gd name="connsiteX1" fmla="*/ 9144000 w 9144000"/>
              <a:gd name="connsiteY1" fmla="*/ 0 h 4021943"/>
              <a:gd name="connsiteX2" fmla="*/ 9144000 w 9144000"/>
              <a:gd name="connsiteY2" fmla="*/ 3790950 h 4021943"/>
              <a:gd name="connsiteX3" fmla="*/ 940594 w 9144000"/>
              <a:gd name="connsiteY3" fmla="*/ 3786188 h 4021943"/>
              <a:gd name="connsiteX4" fmla="*/ 850106 w 9144000"/>
              <a:gd name="connsiteY4" fmla="*/ 3971924 h 4021943"/>
              <a:gd name="connsiteX5" fmla="*/ 804860 w 9144000"/>
              <a:gd name="connsiteY5" fmla="*/ 4021932 h 4021943"/>
              <a:gd name="connsiteX6" fmla="*/ 766763 w 9144000"/>
              <a:gd name="connsiteY6" fmla="*/ 3983830 h 4021943"/>
              <a:gd name="connsiteX7" fmla="*/ 669131 w 9144000"/>
              <a:gd name="connsiteY7" fmla="*/ 3786188 h 4021943"/>
              <a:gd name="connsiteX8" fmla="*/ 0 w 9144000"/>
              <a:gd name="connsiteY8" fmla="*/ 3783806 h 4021943"/>
              <a:gd name="connsiteX9" fmla="*/ 0 w 9144000"/>
              <a:gd name="connsiteY9" fmla="*/ 0 h 4021943"/>
              <a:gd name="connsiteX0" fmla="*/ 0 w 9144000"/>
              <a:gd name="connsiteY0" fmla="*/ 0 h 4021943"/>
              <a:gd name="connsiteX1" fmla="*/ 9144000 w 9144000"/>
              <a:gd name="connsiteY1" fmla="*/ 0 h 4021943"/>
              <a:gd name="connsiteX2" fmla="*/ 9144000 w 9144000"/>
              <a:gd name="connsiteY2" fmla="*/ 3790950 h 4021943"/>
              <a:gd name="connsiteX3" fmla="*/ 940594 w 9144000"/>
              <a:gd name="connsiteY3" fmla="*/ 3786188 h 4021943"/>
              <a:gd name="connsiteX4" fmla="*/ 850106 w 9144000"/>
              <a:gd name="connsiteY4" fmla="*/ 3971924 h 4021943"/>
              <a:gd name="connsiteX5" fmla="*/ 804860 w 9144000"/>
              <a:gd name="connsiteY5" fmla="*/ 4021932 h 4021943"/>
              <a:gd name="connsiteX6" fmla="*/ 766763 w 9144000"/>
              <a:gd name="connsiteY6" fmla="*/ 3983830 h 4021943"/>
              <a:gd name="connsiteX7" fmla="*/ 669131 w 9144000"/>
              <a:gd name="connsiteY7" fmla="*/ 3786188 h 4021943"/>
              <a:gd name="connsiteX8" fmla="*/ 0 w 9144000"/>
              <a:gd name="connsiteY8" fmla="*/ 3783806 h 4021943"/>
              <a:gd name="connsiteX9" fmla="*/ 0 w 9144000"/>
              <a:gd name="connsiteY9" fmla="*/ 0 h 4021943"/>
              <a:gd name="connsiteX0" fmla="*/ 0 w 9144000"/>
              <a:gd name="connsiteY0" fmla="*/ 0 h 4021932"/>
              <a:gd name="connsiteX1" fmla="*/ 9144000 w 9144000"/>
              <a:gd name="connsiteY1" fmla="*/ 0 h 4021932"/>
              <a:gd name="connsiteX2" fmla="*/ 9144000 w 9144000"/>
              <a:gd name="connsiteY2" fmla="*/ 3790950 h 4021932"/>
              <a:gd name="connsiteX3" fmla="*/ 940594 w 9144000"/>
              <a:gd name="connsiteY3" fmla="*/ 3786188 h 4021932"/>
              <a:gd name="connsiteX4" fmla="*/ 850106 w 9144000"/>
              <a:gd name="connsiteY4" fmla="*/ 3971924 h 4021932"/>
              <a:gd name="connsiteX5" fmla="*/ 804860 w 9144000"/>
              <a:gd name="connsiteY5" fmla="*/ 4021932 h 4021932"/>
              <a:gd name="connsiteX6" fmla="*/ 762000 w 9144000"/>
              <a:gd name="connsiteY6" fmla="*/ 3971923 h 4021932"/>
              <a:gd name="connsiteX7" fmla="*/ 669131 w 9144000"/>
              <a:gd name="connsiteY7" fmla="*/ 3786188 h 4021932"/>
              <a:gd name="connsiteX8" fmla="*/ 0 w 9144000"/>
              <a:gd name="connsiteY8" fmla="*/ 3783806 h 4021932"/>
              <a:gd name="connsiteX9" fmla="*/ 0 w 9144000"/>
              <a:gd name="connsiteY9" fmla="*/ 0 h 4021932"/>
              <a:gd name="connsiteX0" fmla="*/ 0 w 9144000"/>
              <a:gd name="connsiteY0" fmla="*/ 0 h 4021932"/>
              <a:gd name="connsiteX1" fmla="*/ 9144000 w 9144000"/>
              <a:gd name="connsiteY1" fmla="*/ 0 h 4021932"/>
              <a:gd name="connsiteX2" fmla="*/ 9144000 w 9144000"/>
              <a:gd name="connsiteY2" fmla="*/ 3790950 h 4021932"/>
              <a:gd name="connsiteX3" fmla="*/ 940594 w 9144000"/>
              <a:gd name="connsiteY3" fmla="*/ 3786188 h 4021932"/>
              <a:gd name="connsiteX4" fmla="*/ 850106 w 9144000"/>
              <a:gd name="connsiteY4" fmla="*/ 3971924 h 4021932"/>
              <a:gd name="connsiteX5" fmla="*/ 804860 w 9144000"/>
              <a:gd name="connsiteY5" fmla="*/ 4021932 h 4021932"/>
              <a:gd name="connsiteX6" fmla="*/ 762000 w 9144000"/>
              <a:gd name="connsiteY6" fmla="*/ 3971923 h 4021932"/>
              <a:gd name="connsiteX7" fmla="*/ 669131 w 9144000"/>
              <a:gd name="connsiteY7" fmla="*/ 3786188 h 4021932"/>
              <a:gd name="connsiteX8" fmla="*/ 0 w 9144000"/>
              <a:gd name="connsiteY8" fmla="*/ 3783806 h 4021932"/>
              <a:gd name="connsiteX9" fmla="*/ 0 w 9144000"/>
              <a:gd name="connsiteY9" fmla="*/ 0 h 40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021932">
                <a:moveTo>
                  <a:pt x="0" y="0"/>
                </a:moveTo>
                <a:lnTo>
                  <a:pt x="9144000" y="0"/>
                </a:lnTo>
                <a:lnTo>
                  <a:pt x="9144000" y="3790950"/>
                </a:lnTo>
                <a:lnTo>
                  <a:pt x="940594" y="3786188"/>
                </a:lnTo>
                <a:cubicBezTo>
                  <a:pt x="897334" y="3870326"/>
                  <a:pt x="872728" y="3931443"/>
                  <a:pt x="850106" y="3971924"/>
                </a:cubicBezTo>
                <a:cubicBezTo>
                  <a:pt x="827484" y="4012405"/>
                  <a:pt x="819544" y="4021932"/>
                  <a:pt x="804860" y="4021932"/>
                </a:cubicBezTo>
                <a:cubicBezTo>
                  <a:pt x="790176" y="4021932"/>
                  <a:pt x="778668" y="4001292"/>
                  <a:pt x="762000" y="3971923"/>
                </a:cubicBezTo>
                <a:cubicBezTo>
                  <a:pt x="738188" y="3930648"/>
                  <a:pt x="711200" y="3876675"/>
                  <a:pt x="669131" y="3786188"/>
                </a:cubicBezTo>
                <a:lnTo>
                  <a:pt x="0" y="3783806"/>
                </a:lnTo>
                <a:lnTo>
                  <a:pt x="0" y="0"/>
                </a:lnTo>
                <a:close/>
              </a:path>
            </a:pathLst>
          </a:custGeom>
        </p:spPr>
        <p:txBody>
          <a:bodyPr anchor="ctr" anchorCtr="0"/>
          <a:lstStyle>
            <a:lvl1pPr marL="0" indent="0" algn="ctr">
              <a:buNone/>
              <a:defRPr/>
            </a:lvl1pPr>
          </a:lstStyle>
          <a:p>
            <a:r>
              <a:rPr lang="en-US"/>
              <a:t>Click icon to add picture</a:t>
            </a:r>
            <a:endParaRPr lang="en-US" dirty="0"/>
          </a:p>
        </p:txBody>
      </p:sp>
      <p:sp>
        <p:nvSpPr>
          <p:cNvPr id="4" name="TextBox 3"/>
          <p:cNvSpPr txBox="1"/>
          <p:nvPr userDrawn="1"/>
        </p:nvSpPr>
        <p:spPr>
          <a:xfrm>
            <a:off x="597655" y="4091570"/>
            <a:ext cx="3274130" cy="553998"/>
          </a:xfrm>
          <a:prstGeom prst="rect">
            <a:avLst/>
          </a:prstGeom>
          <a:noFill/>
        </p:spPr>
        <p:txBody>
          <a:bodyPr wrap="square" rtlCol="0">
            <a:spAutoFit/>
          </a:bodyPr>
          <a:lstStyle/>
          <a:p>
            <a:r>
              <a:rPr lang="en-US" sz="3000" b="1" dirty="0">
                <a:solidFill>
                  <a:srgbClr val="FFFFFF"/>
                </a:solidFill>
                <a:latin typeface="+mj-lt"/>
              </a:rPr>
              <a:t>THANK</a:t>
            </a:r>
            <a:r>
              <a:rPr lang="en-US" sz="3000" b="1" baseline="0" dirty="0">
                <a:solidFill>
                  <a:srgbClr val="FFFFFF"/>
                </a:solidFill>
                <a:latin typeface="+mj-lt"/>
              </a:rPr>
              <a:t> YOU</a:t>
            </a:r>
            <a:endParaRPr lang="en-US" sz="3000" b="1" dirty="0">
              <a:solidFill>
                <a:srgbClr val="FFFFFF"/>
              </a:solidFill>
              <a:latin typeface="+mj-lt"/>
            </a:endParaRPr>
          </a:p>
        </p:txBody>
      </p:sp>
    </p:spTree>
    <p:extLst>
      <p:ext uri="{BB962C8B-B14F-4D97-AF65-F5344CB8AC3E}">
        <p14:creationId xmlns:p14="http://schemas.microsoft.com/office/powerpoint/2010/main" val="27976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25603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9" y="786384"/>
            <a:ext cx="8229600" cy="313932"/>
          </a:xfrm>
          <a:prstGeom prst="rect">
            <a:avLst/>
          </a:prstGeom>
        </p:spPr>
        <p:txBody>
          <a:bodyPr vert="horz" lIns="0" tIns="0" rIns="0" bIns="0" rtlCol="0" anchor="b" anchorCtr="0">
            <a:noAutofit/>
          </a:bodyPr>
          <a:lstStyle/>
          <a:p>
            <a:pPr lvl="0"/>
            <a:r>
              <a:rPr lang="en-US"/>
              <a:t>Click to edit Master title style</a:t>
            </a:r>
            <a:endParaRPr lang="en-US" dirty="0"/>
          </a:p>
        </p:txBody>
      </p:sp>
      <p:sp>
        <p:nvSpPr>
          <p:cNvPr id="3" name="Text Placeholder 2"/>
          <p:cNvSpPr>
            <a:spLocks noGrp="1"/>
          </p:cNvSpPr>
          <p:nvPr>
            <p:ph type="body" idx="1"/>
          </p:nvPr>
        </p:nvSpPr>
        <p:spPr>
          <a:xfrm>
            <a:off x="457200" y="1338016"/>
            <a:ext cx="8229599" cy="301420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10"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11" name="Freeform 5"/>
          <p:cNvSpPr>
            <a:spLocks noEditPoints="1"/>
          </p:cNvSpPr>
          <p:nvPr userDrawn="1"/>
        </p:nvSpPr>
        <p:spPr bwMode="auto">
          <a:xfrm>
            <a:off x="7919867" y="4622419"/>
            <a:ext cx="766764"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15546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6" r:id="rId8"/>
    <p:sldLayoutId id="2147483684" r:id="rId9"/>
    <p:sldLayoutId id="2147483687" r:id="rId10"/>
  </p:sldLayoutIdLst>
  <p:hf hdr="0" dt="0"/>
  <p:txStyles>
    <p:titleStyle>
      <a:lvl1pPr algn="l" defTabSz="342900" rtl="0" eaLnBrk="1" latinLnBrk="0" hangingPunct="1">
        <a:lnSpc>
          <a:spcPct val="85000"/>
        </a:lnSpc>
        <a:spcBef>
          <a:spcPct val="0"/>
        </a:spcBef>
        <a:buNone/>
        <a:defRPr lang="en-US" sz="2400" b="1" i="0" kern="1200" cap="none" dirty="0">
          <a:solidFill>
            <a:schemeClr val="tx2"/>
          </a:solidFill>
          <a:latin typeface="+mj-lt"/>
          <a:ea typeface="+mj-ea"/>
          <a:cs typeface="+mj-cs"/>
        </a:defRPr>
      </a:lvl1pPr>
    </p:titleStyle>
    <p:bodyStyle>
      <a:lvl1pPr marL="230188" indent="-230188" algn="l" defTabSz="342900"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75" algn="l" defTabSz="342900"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213" indent="-228600"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400" indent="-230188"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88" indent="-230188" algn="l" defTabSz="342900"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72" userDrawn="1">
          <p15:clr>
            <a:srgbClr val="F26B43"/>
          </p15:clr>
        </p15:guide>
        <p15:guide id="2" pos="5472" userDrawn="1">
          <p15:clr>
            <a:srgbClr val="F26B43"/>
          </p15:clr>
        </p15:guide>
        <p15:guide id="3" orient="horz" pos="492" userDrawn="1">
          <p15:clr>
            <a:srgbClr val="F26B43"/>
          </p15:clr>
        </p15:guide>
        <p15:guide id="4" pos="288" userDrawn="1">
          <p15:clr>
            <a:srgbClr val="F26B43"/>
          </p15:clr>
        </p15:guide>
        <p15:guide id="5" orient="horz" pos="27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38F0DB-D52A-40E6-B2AC-238795F9D89B}"/>
              </a:ext>
            </a:extLst>
          </p:cNvPr>
          <p:cNvPicPr>
            <a:picLocks noChangeAspect="1"/>
          </p:cNvPicPr>
          <p:nvPr/>
        </p:nvPicPr>
        <p:blipFill rotWithShape="1">
          <a:blip r:embed="rId3"/>
          <a:srcRect t="53630" b="10111"/>
          <a:stretch/>
        </p:blipFill>
        <p:spPr>
          <a:xfrm>
            <a:off x="0" y="3278473"/>
            <a:ext cx="9144000" cy="1865028"/>
          </a:xfrm>
          <a:prstGeom prst="rect">
            <a:avLst/>
          </a:prstGeom>
        </p:spPr>
      </p:pic>
      <p:sp>
        <p:nvSpPr>
          <p:cNvPr id="9" name="Title 9">
            <a:extLst>
              <a:ext uri="{FF2B5EF4-FFF2-40B4-BE49-F238E27FC236}">
                <a16:creationId xmlns:a16="http://schemas.microsoft.com/office/drawing/2014/main" id="{42CCC2E1-1CA9-4E4F-9057-BA394CA5F941}"/>
              </a:ext>
            </a:extLst>
          </p:cNvPr>
          <p:cNvSpPr>
            <a:spLocks noGrp="1"/>
          </p:cNvSpPr>
          <p:nvPr>
            <p:ph type="ctrTitle"/>
          </p:nvPr>
        </p:nvSpPr>
        <p:spPr>
          <a:xfrm>
            <a:off x="291049" y="1498958"/>
            <a:ext cx="8538158" cy="510909"/>
          </a:xfrm>
        </p:spPr>
        <p:txBody>
          <a:bodyPr/>
          <a:lstStyle/>
          <a:p>
            <a:pPr algn="ctr"/>
            <a:r>
              <a:rPr lang="en-US" sz="2000" i="0" u="none" strike="noStrike" cap="none" dirty="0">
                <a:solidFill>
                  <a:schemeClr val="bg1"/>
                </a:solidFill>
                <a:effectLst/>
                <a:latin typeface="Arial" panose="020B0604020202020204" pitchFamily="34" charset="0"/>
              </a:rPr>
              <a:t>Robotic Vs. Open Ventral Hernia Repair, The Contest Continues: </a:t>
            </a:r>
            <a:br>
              <a:rPr lang="en-US" sz="2000" i="0" u="none" strike="noStrike" cap="none" dirty="0">
                <a:solidFill>
                  <a:schemeClr val="bg1"/>
                </a:solidFill>
                <a:effectLst/>
                <a:latin typeface="Arial" panose="020B0604020202020204" pitchFamily="34" charset="0"/>
              </a:rPr>
            </a:br>
            <a:r>
              <a:rPr lang="en-US" sz="2000" b="0" i="0" u="none" strike="noStrike" cap="none" dirty="0">
                <a:solidFill>
                  <a:schemeClr val="bg1"/>
                </a:solidFill>
                <a:effectLst/>
                <a:latin typeface="Arial" panose="020B0604020202020204" pitchFamily="34" charset="0"/>
              </a:rPr>
              <a:t>A Retrospective Analysis Of 33,488 Patients From  ACHQC</a:t>
            </a:r>
            <a:endParaRPr lang="en-US" sz="3600" b="0" cap="none" dirty="0">
              <a:solidFill>
                <a:schemeClr val="bg1"/>
              </a:solidFill>
            </a:endParaRPr>
          </a:p>
        </p:txBody>
      </p:sp>
      <p:sp>
        <p:nvSpPr>
          <p:cNvPr id="11" name="Subtitle 20">
            <a:extLst>
              <a:ext uri="{FF2B5EF4-FFF2-40B4-BE49-F238E27FC236}">
                <a16:creationId xmlns:a16="http://schemas.microsoft.com/office/drawing/2014/main" id="{EF8C2C8D-949D-D44C-A592-ECF510F9B94C}"/>
              </a:ext>
            </a:extLst>
          </p:cNvPr>
          <p:cNvSpPr>
            <a:spLocks noGrp="1"/>
          </p:cNvSpPr>
          <p:nvPr>
            <p:ph type="subTitle" idx="1"/>
          </p:nvPr>
        </p:nvSpPr>
        <p:spPr>
          <a:xfrm>
            <a:off x="680793" y="2305010"/>
            <a:ext cx="8006007" cy="533479"/>
          </a:xfrm>
        </p:spPr>
        <p:txBody>
          <a:bodyPr/>
          <a:lstStyle/>
          <a:p>
            <a:pPr algn="ctr"/>
            <a:r>
              <a:rPr lang="en-US" sz="1400" dirty="0" err="1"/>
              <a:t>Cristhian</a:t>
            </a:r>
            <a:r>
              <a:rPr lang="en-US" sz="1400" dirty="0"/>
              <a:t> Valor MD, Nicole Lopez-</a:t>
            </a:r>
            <a:r>
              <a:rPr lang="en-US" sz="1400" dirty="0" err="1"/>
              <a:t>Canizares</a:t>
            </a:r>
            <a:r>
              <a:rPr lang="en-US" sz="1400" dirty="0"/>
              <a:t> MD, Xavier Pereira MD, Flavio </a:t>
            </a:r>
            <a:r>
              <a:rPr lang="en-US" sz="1400" dirty="0" err="1"/>
              <a:t>Malcher</a:t>
            </a:r>
            <a:r>
              <a:rPr lang="en-US" sz="1400" dirty="0"/>
              <a:t> MD, MSc,  FACS</a:t>
            </a:r>
          </a:p>
          <a:p>
            <a:pPr algn="ctr"/>
            <a:r>
              <a:rPr lang="en-US" sz="1400" dirty="0"/>
              <a:t>New York University Langone – Department of General Surgery </a:t>
            </a:r>
          </a:p>
        </p:txBody>
      </p:sp>
    </p:spTree>
    <p:extLst>
      <p:ext uri="{BB962C8B-B14F-4D97-AF65-F5344CB8AC3E}">
        <p14:creationId xmlns:p14="http://schemas.microsoft.com/office/powerpoint/2010/main" val="296265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18"/>
          <p:cNvSpPr>
            <a:spLocks noGrp="1"/>
          </p:cNvSpPr>
          <p:nvPr>
            <p:ph type="ftr" sz="quarter" idx="3"/>
          </p:nvPr>
        </p:nvSpPr>
        <p:spPr/>
        <p:txBody>
          <a:bodyPr/>
          <a:lstStyle/>
          <a:p>
            <a:r>
              <a:rPr lang="en-US"/>
              <a:t>Division Name or Footer</a:t>
            </a:r>
            <a:endParaRPr lang="en-US" dirty="0"/>
          </a:p>
        </p:txBody>
      </p:sp>
      <p:sp>
        <p:nvSpPr>
          <p:cNvPr id="20" name="Slide Number Placeholder 19"/>
          <p:cNvSpPr>
            <a:spLocks noGrp="1"/>
          </p:cNvSpPr>
          <p:nvPr>
            <p:ph type="sldNum" sz="quarter" idx="4"/>
          </p:nvPr>
        </p:nvSpPr>
        <p:spPr/>
        <p:txBody>
          <a:bodyPr/>
          <a:lstStyle/>
          <a:p>
            <a:fld id="{7FEEEA1A-CB49-3744-AA40-B896987410F9}" type="slidenum">
              <a:rPr lang="en-US" smtClean="0"/>
              <a:pPr/>
              <a:t>10</a:t>
            </a:fld>
            <a:endParaRPr lang="en-US" dirty="0"/>
          </a:p>
        </p:txBody>
      </p:sp>
      <p:sp>
        <p:nvSpPr>
          <p:cNvPr id="13" name="Title 12"/>
          <p:cNvSpPr>
            <a:spLocks noGrp="1"/>
          </p:cNvSpPr>
          <p:nvPr>
            <p:ph type="title"/>
          </p:nvPr>
        </p:nvSpPr>
        <p:spPr/>
        <p:txBody>
          <a:bodyPr/>
          <a:lstStyle/>
          <a:p>
            <a:r>
              <a:rPr lang="en-US" dirty="0"/>
              <a:t>Results </a:t>
            </a:r>
          </a:p>
        </p:txBody>
      </p:sp>
      <p:sp>
        <p:nvSpPr>
          <p:cNvPr id="2" name="Google Shape;141;p28">
            <a:extLst>
              <a:ext uri="{FF2B5EF4-FFF2-40B4-BE49-F238E27FC236}">
                <a16:creationId xmlns:a16="http://schemas.microsoft.com/office/drawing/2014/main" id="{BF23A85E-6755-211C-87D8-422C3408AACC}"/>
              </a:ext>
            </a:extLst>
          </p:cNvPr>
          <p:cNvSpPr txBox="1"/>
          <p:nvPr/>
        </p:nvSpPr>
        <p:spPr>
          <a:xfrm>
            <a:off x="566575" y="4644425"/>
            <a:ext cx="769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dirty="0">
                <a:solidFill>
                  <a:srgbClr val="212121"/>
                </a:solidFill>
                <a:highlight>
                  <a:srgbClr val="FFFFFF"/>
                </a:highlight>
                <a:latin typeface="Calibri"/>
                <a:ea typeface="Calibri"/>
                <a:cs typeface="Calibri"/>
                <a:sym typeface="Calibri"/>
              </a:rPr>
              <a:t>This Document Contains Confidential Quality Assurance Material, Privileged from Disclosure Pursuant to New York State Civil Practice Laws and Rules Article 31§3101(b); New York Education Law Title 8, Article 131 §6527; New York Public Health Law Article 28 §2805(m); and when applicable 42 U.S.C. 299b-22”</a:t>
            </a:r>
            <a:endParaRPr sz="1200" dirty="0"/>
          </a:p>
        </p:txBody>
      </p:sp>
      <p:graphicFrame>
        <p:nvGraphicFramePr>
          <p:cNvPr id="3" name="Table 3">
            <a:extLst>
              <a:ext uri="{FF2B5EF4-FFF2-40B4-BE49-F238E27FC236}">
                <a16:creationId xmlns:a16="http://schemas.microsoft.com/office/drawing/2014/main" id="{C87797AD-1485-8671-0A78-949D6F8B00AF}"/>
              </a:ext>
            </a:extLst>
          </p:cNvPr>
          <p:cNvGraphicFramePr>
            <a:graphicFrameLocks noGrp="1"/>
          </p:cNvGraphicFramePr>
          <p:nvPr>
            <p:extLst>
              <p:ext uri="{D42A27DB-BD31-4B8C-83A1-F6EECF244321}">
                <p14:modId xmlns:p14="http://schemas.microsoft.com/office/powerpoint/2010/main" val="2922401462"/>
              </p:ext>
            </p:extLst>
          </p:nvPr>
        </p:nvGraphicFramePr>
        <p:xfrm>
          <a:off x="197224" y="1463040"/>
          <a:ext cx="8749552" cy="2217420"/>
        </p:xfrm>
        <a:graphic>
          <a:graphicData uri="http://schemas.openxmlformats.org/drawingml/2006/table">
            <a:tbl>
              <a:tblPr firstRow="1" bandRow="1">
                <a:tableStyleId>{5C22544A-7EE6-4342-B048-85BDC9FD1C3A}</a:tableStyleId>
              </a:tblPr>
              <a:tblGrid>
                <a:gridCol w="2111261">
                  <a:extLst>
                    <a:ext uri="{9D8B030D-6E8A-4147-A177-3AD203B41FA5}">
                      <a16:colId xmlns:a16="http://schemas.microsoft.com/office/drawing/2014/main" val="71011838"/>
                    </a:ext>
                  </a:extLst>
                </a:gridCol>
                <a:gridCol w="734518">
                  <a:extLst>
                    <a:ext uri="{9D8B030D-6E8A-4147-A177-3AD203B41FA5}">
                      <a16:colId xmlns:a16="http://schemas.microsoft.com/office/drawing/2014/main" val="847570994"/>
                    </a:ext>
                  </a:extLst>
                </a:gridCol>
                <a:gridCol w="1755831">
                  <a:extLst>
                    <a:ext uri="{9D8B030D-6E8A-4147-A177-3AD203B41FA5}">
                      <a16:colId xmlns:a16="http://schemas.microsoft.com/office/drawing/2014/main" val="165188843"/>
                    </a:ext>
                  </a:extLst>
                </a:gridCol>
                <a:gridCol w="1658412">
                  <a:extLst>
                    <a:ext uri="{9D8B030D-6E8A-4147-A177-3AD203B41FA5}">
                      <a16:colId xmlns:a16="http://schemas.microsoft.com/office/drawing/2014/main" val="3515298947"/>
                    </a:ext>
                  </a:extLst>
                </a:gridCol>
                <a:gridCol w="1670243">
                  <a:extLst>
                    <a:ext uri="{9D8B030D-6E8A-4147-A177-3AD203B41FA5}">
                      <a16:colId xmlns:a16="http://schemas.microsoft.com/office/drawing/2014/main" val="3367864517"/>
                    </a:ext>
                  </a:extLst>
                </a:gridCol>
                <a:gridCol w="819287">
                  <a:extLst>
                    <a:ext uri="{9D8B030D-6E8A-4147-A177-3AD203B41FA5}">
                      <a16:colId xmlns:a16="http://schemas.microsoft.com/office/drawing/2014/main" val="1343339997"/>
                    </a:ext>
                  </a:extLst>
                </a:gridCol>
              </a:tblGrid>
              <a:tr h="182880">
                <a:tc>
                  <a:txBody>
                    <a:bodyPr/>
                    <a:lstStyle/>
                    <a:p>
                      <a:pPr algn="ctr"/>
                      <a:r>
                        <a:rPr lang="en-US" dirty="0"/>
                        <a:t>Outcome</a:t>
                      </a:r>
                    </a:p>
                  </a:txBody>
                  <a:tcPr anchor="ctr"/>
                </a:tc>
                <a:tc>
                  <a:txBody>
                    <a:bodyPr/>
                    <a:lstStyle/>
                    <a:p>
                      <a:pPr algn="ctr"/>
                      <a:r>
                        <a:rPr lang="en-US" dirty="0"/>
                        <a:t>N =</a:t>
                      </a:r>
                    </a:p>
                  </a:txBody>
                  <a:tcPr anchor="ctr"/>
                </a:tc>
                <a:tc>
                  <a:txBody>
                    <a:bodyPr/>
                    <a:lstStyle/>
                    <a:p>
                      <a:pPr algn="ctr"/>
                      <a:r>
                        <a:rPr lang="en-US" dirty="0"/>
                        <a:t>Open</a:t>
                      </a:r>
                    </a:p>
                  </a:txBody>
                  <a:tcPr anchor="ctr"/>
                </a:tc>
                <a:tc>
                  <a:txBody>
                    <a:bodyPr/>
                    <a:lstStyle/>
                    <a:p>
                      <a:pPr algn="ctr"/>
                      <a:r>
                        <a:rPr lang="en-US" dirty="0"/>
                        <a:t>Robotic</a:t>
                      </a:r>
                    </a:p>
                  </a:txBody>
                  <a:tcPr anchor="ctr"/>
                </a:tc>
                <a:tc>
                  <a:txBody>
                    <a:bodyPr/>
                    <a:lstStyle/>
                    <a:p>
                      <a:pPr algn="ctr"/>
                      <a:r>
                        <a:rPr lang="en-US" dirty="0"/>
                        <a:t>Combined</a:t>
                      </a:r>
                    </a:p>
                  </a:txBody>
                  <a:tcPr anchor="ctr"/>
                </a:tc>
                <a:tc>
                  <a:txBody>
                    <a:bodyPr/>
                    <a:lstStyle/>
                    <a:p>
                      <a:pPr algn="ctr"/>
                      <a:r>
                        <a:rPr lang="en-US" dirty="0"/>
                        <a:t>p-value </a:t>
                      </a:r>
                    </a:p>
                  </a:txBody>
                  <a:tcPr anchor="ctr"/>
                </a:tc>
                <a:extLst>
                  <a:ext uri="{0D108BD9-81ED-4DB2-BD59-A6C34878D82A}">
                    <a16:rowId xmlns:a16="http://schemas.microsoft.com/office/drawing/2014/main" val="1713882605"/>
                  </a:ext>
                </a:extLst>
              </a:tr>
              <a:tr h="182880">
                <a:tc>
                  <a:txBody>
                    <a:bodyPr/>
                    <a:lstStyle/>
                    <a:p>
                      <a:pPr algn="l"/>
                      <a:r>
                        <a:rPr lang="en-US" sz="1200" dirty="0"/>
                        <a:t>30-day readmission</a:t>
                      </a:r>
                    </a:p>
                  </a:txBody>
                  <a:tcPr anchor="ctr"/>
                </a:tc>
                <a:tc>
                  <a:txBody>
                    <a:bodyPr/>
                    <a:lstStyle/>
                    <a:p>
                      <a:pPr algn="ctr"/>
                      <a:r>
                        <a:rPr lang="en-US" sz="1200" dirty="0"/>
                        <a:t>16,296</a:t>
                      </a:r>
                    </a:p>
                  </a:txBody>
                  <a:tcPr anchor="ctr"/>
                </a:tc>
                <a:tc>
                  <a:txBody>
                    <a:bodyPr/>
                    <a:lstStyle/>
                    <a:p>
                      <a:pPr algn="ctr"/>
                      <a:r>
                        <a:rPr lang="en-US" sz="1200" dirty="0"/>
                        <a:t>261/8148 (3.2%)</a:t>
                      </a:r>
                    </a:p>
                  </a:txBody>
                  <a:tcPr anchor="ctr"/>
                </a:tc>
                <a:tc>
                  <a:txBody>
                    <a:bodyPr/>
                    <a:lstStyle/>
                    <a:p>
                      <a:pPr algn="ctr"/>
                      <a:r>
                        <a:rPr lang="en-US" sz="1200" dirty="0"/>
                        <a:t>234/8148 (2.9%)</a:t>
                      </a:r>
                    </a:p>
                  </a:txBody>
                  <a:tcPr anchor="ctr"/>
                </a:tc>
                <a:tc>
                  <a:txBody>
                    <a:bodyPr/>
                    <a:lstStyle/>
                    <a:p>
                      <a:pPr algn="ctr"/>
                      <a:r>
                        <a:rPr lang="en-US" sz="1200" dirty="0"/>
                        <a:t>495/16296 (3.0%)</a:t>
                      </a:r>
                    </a:p>
                  </a:txBody>
                  <a:tcPr anchor="ctr"/>
                </a:tc>
                <a:tc>
                  <a:txBody>
                    <a:bodyPr/>
                    <a:lstStyle/>
                    <a:p>
                      <a:pPr algn="ctr"/>
                      <a:r>
                        <a:rPr lang="en-US" sz="1200" dirty="0"/>
                        <a:t>0.22</a:t>
                      </a:r>
                    </a:p>
                  </a:txBody>
                  <a:tcPr anchor="ctr"/>
                </a:tc>
                <a:extLst>
                  <a:ext uri="{0D108BD9-81ED-4DB2-BD59-A6C34878D82A}">
                    <a16:rowId xmlns:a16="http://schemas.microsoft.com/office/drawing/2014/main" val="3131499704"/>
                  </a:ext>
                </a:extLst>
              </a:tr>
              <a:tr h="182880">
                <a:tc>
                  <a:txBody>
                    <a:bodyPr/>
                    <a:lstStyle/>
                    <a:p>
                      <a:pPr algn="ctr"/>
                      <a:r>
                        <a:rPr lang="en-US" sz="1200" dirty="0"/>
                        <a:t>Any Postop Complication</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dirty="0"/>
                        <a:t>16,296</a:t>
                      </a:r>
                    </a:p>
                  </a:txBody>
                  <a:tcPr anchor="ctr"/>
                </a:tc>
                <a:tc>
                  <a:txBody>
                    <a:bodyPr/>
                    <a:lstStyle/>
                    <a:p>
                      <a:pPr algn="ctr"/>
                      <a:r>
                        <a:rPr lang="en-US" sz="1200" dirty="0"/>
                        <a:t>1066/8148 (13%)</a:t>
                      </a:r>
                    </a:p>
                  </a:txBody>
                  <a:tcPr anchor="ctr"/>
                </a:tc>
                <a:tc>
                  <a:txBody>
                    <a:bodyPr/>
                    <a:lstStyle/>
                    <a:p>
                      <a:pPr algn="ctr"/>
                      <a:r>
                        <a:rPr lang="en-US" sz="1200" dirty="0"/>
                        <a:t>845/8148 (10%)</a:t>
                      </a:r>
                    </a:p>
                  </a:txBody>
                  <a:tcPr anchor="ctr"/>
                </a:tc>
                <a:tc>
                  <a:txBody>
                    <a:bodyPr/>
                    <a:lstStyle/>
                    <a:p>
                      <a:pPr algn="ctr"/>
                      <a:r>
                        <a:rPr lang="en-US" sz="1200" dirty="0"/>
                        <a:t>1911/16292 (12%)</a:t>
                      </a:r>
                    </a:p>
                  </a:txBody>
                  <a:tcPr anchor="ctr"/>
                </a:tc>
                <a:tc>
                  <a:txBody>
                    <a:bodyPr/>
                    <a:lstStyle/>
                    <a:p>
                      <a:pPr algn="ctr"/>
                      <a:r>
                        <a:rPr lang="en-US" sz="1200" dirty="0"/>
                        <a:t>0.001</a:t>
                      </a:r>
                    </a:p>
                  </a:txBody>
                  <a:tcPr anchor="ctr"/>
                </a:tc>
                <a:extLst>
                  <a:ext uri="{0D108BD9-81ED-4DB2-BD59-A6C34878D82A}">
                    <a16:rowId xmlns:a16="http://schemas.microsoft.com/office/drawing/2014/main" val="792205559"/>
                  </a:ext>
                </a:extLst>
              </a:tr>
              <a:tr h="0">
                <a:tc gridSpan="6">
                  <a:txBody>
                    <a:bodyPr/>
                    <a:lstStyle/>
                    <a:p>
                      <a:pPr algn="l"/>
                      <a:r>
                        <a:rPr lang="en-US" sz="1200" b="1" dirty="0">
                          <a:solidFill>
                            <a:schemeClr val="bg1"/>
                          </a:solidFill>
                        </a:rPr>
                        <a:t>GI-Related Complications</a:t>
                      </a:r>
                    </a:p>
                  </a:txBody>
                  <a:tcPr anchor="ctr">
                    <a:solidFill>
                      <a:schemeClr val="accent1"/>
                    </a:solidFill>
                  </a:tcPr>
                </a:tc>
                <a:tc hMerge="1">
                  <a:txBody>
                    <a:bodyPr/>
                    <a:lstStyle/>
                    <a:p>
                      <a:pPr algn="ctr"/>
                      <a:endParaRPr lang="en-US" sz="1200" dirty="0"/>
                    </a:p>
                  </a:txBody>
                  <a:tcPr anchor="ctr">
                    <a:solidFill>
                      <a:schemeClr val="accent1"/>
                    </a:solidFill>
                  </a:tcPr>
                </a:tc>
                <a:tc hMerge="1">
                  <a:txBody>
                    <a:bodyPr/>
                    <a:lstStyle/>
                    <a:p>
                      <a:pPr algn="ctr"/>
                      <a:endParaRPr lang="en-US" sz="1200" dirty="0"/>
                    </a:p>
                  </a:txBody>
                  <a:tcPr anchor="ctr">
                    <a:solidFill>
                      <a:schemeClr val="accent1"/>
                    </a:solidFill>
                  </a:tcPr>
                </a:tc>
                <a:tc hMerge="1">
                  <a:txBody>
                    <a:bodyPr/>
                    <a:lstStyle/>
                    <a:p>
                      <a:pPr algn="ctr"/>
                      <a:endParaRPr lang="en-US" sz="1200" dirty="0"/>
                    </a:p>
                  </a:txBody>
                  <a:tcPr anchor="ctr">
                    <a:solidFill>
                      <a:schemeClr val="accent1"/>
                    </a:solidFill>
                  </a:tcPr>
                </a:tc>
                <a:tc hMerge="1">
                  <a:txBody>
                    <a:bodyPr/>
                    <a:lstStyle/>
                    <a:p>
                      <a:pPr algn="ctr"/>
                      <a:endParaRPr lang="en-US" sz="1200" dirty="0"/>
                    </a:p>
                  </a:txBody>
                  <a:tcPr anchor="ctr">
                    <a:solidFill>
                      <a:schemeClr val="accent1"/>
                    </a:solidFill>
                  </a:tcPr>
                </a:tc>
                <a:tc hMerge="1">
                  <a:txBody>
                    <a:bodyPr/>
                    <a:lstStyle/>
                    <a:p>
                      <a:pPr algn="ctr"/>
                      <a:endParaRPr lang="en-US" sz="1200" dirty="0"/>
                    </a:p>
                  </a:txBody>
                  <a:tcPr anchor="ctr">
                    <a:solidFill>
                      <a:schemeClr val="accent1"/>
                    </a:solidFill>
                  </a:tcPr>
                </a:tc>
                <a:extLst>
                  <a:ext uri="{0D108BD9-81ED-4DB2-BD59-A6C34878D82A}">
                    <a16:rowId xmlns:a16="http://schemas.microsoft.com/office/drawing/2014/main" val="946446016"/>
                  </a:ext>
                </a:extLst>
              </a:tr>
              <a:tr h="182880">
                <a:tc>
                  <a:txBody>
                    <a:bodyPr/>
                    <a:lstStyle/>
                    <a:p>
                      <a:pPr algn="ctr"/>
                      <a:r>
                        <a:rPr lang="en-US" sz="1200" dirty="0"/>
                        <a:t>Ileus</a:t>
                      </a:r>
                    </a:p>
                  </a:txBody>
                  <a:tcPr anchor="ctr"/>
                </a:tc>
                <a:tc>
                  <a:txBody>
                    <a:bodyPr/>
                    <a:lstStyle/>
                    <a:p>
                      <a:pPr algn="ctr"/>
                      <a:r>
                        <a:rPr lang="en-US" sz="1200" dirty="0"/>
                        <a:t>1911</a:t>
                      </a:r>
                    </a:p>
                  </a:txBody>
                  <a:tcPr anchor="ctr"/>
                </a:tc>
                <a:tc>
                  <a:txBody>
                    <a:bodyPr/>
                    <a:lstStyle/>
                    <a:p>
                      <a:pPr algn="ctr"/>
                      <a:r>
                        <a:rPr lang="en-US" sz="1200" dirty="0"/>
                        <a:t>25%</a:t>
                      </a:r>
                    </a:p>
                  </a:txBody>
                  <a:tcPr anchor="ctr"/>
                </a:tc>
                <a:tc>
                  <a:txBody>
                    <a:bodyPr/>
                    <a:lstStyle/>
                    <a:p>
                      <a:pPr algn="ctr"/>
                      <a:r>
                        <a:rPr lang="en-US" sz="1200" dirty="0"/>
                        <a:t>15%</a:t>
                      </a:r>
                    </a:p>
                  </a:txBody>
                  <a:tcPr anchor="ctr"/>
                </a:tc>
                <a:tc>
                  <a:txBody>
                    <a:bodyPr/>
                    <a:lstStyle/>
                    <a:p>
                      <a:pPr algn="ctr"/>
                      <a:r>
                        <a:rPr lang="en-US" sz="1200" dirty="0"/>
                        <a:t>20%</a:t>
                      </a:r>
                    </a:p>
                  </a:txBody>
                  <a:tcPr anchor="ctr"/>
                </a:tc>
                <a:tc>
                  <a:txBody>
                    <a:bodyPr/>
                    <a:lstStyle/>
                    <a:p>
                      <a:pPr algn="ctr"/>
                      <a:r>
                        <a:rPr lang="en-US" sz="1200" dirty="0"/>
                        <a:t>0.004</a:t>
                      </a:r>
                    </a:p>
                  </a:txBody>
                  <a:tcPr anchor="ctr"/>
                </a:tc>
                <a:extLst>
                  <a:ext uri="{0D108BD9-81ED-4DB2-BD59-A6C34878D82A}">
                    <a16:rowId xmlns:a16="http://schemas.microsoft.com/office/drawing/2014/main" val="92168117"/>
                  </a:ext>
                </a:extLst>
              </a:tr>
              <a:tr h="182880">
                <a:tc>
                  <a:txBody>
                    <a:bodyPr/>
                    <a:lstStyle/>
                    <a:p>
                      <a:pPr algn="ctr"/>
                      <a:r>
                        <a:rPr lang="en-US" sz="1200" dirty="0"/>
                        <a:t>SBO</a:t>
                      </a:r>
                    </a:p>
                  </a:txBody>
                  <a:tcPr anchor="ctr"/>
                </a:tc>
                <a:tc>
                  <a:txBody>
                    <a:bodyPr/>
                    <a:lstStyle/>
                    <a:p>
                      <a:pPr algn="ctr"/>
                      <a:r>
                        <a:rPr lang="en-US" sz="1200" dirty="0"/>
                        <a:t>1911</a:t>
                      </a:r>
                    </a:p>
                  </a:txBody>
                  <a:tcPr anchor="ctr"/>
                </a:tc>
                <a:tc>
                  <a:txBody>
                    <a:bodyPr/>
                    <a:lstStyle/>
                    <a:p>
                      <a:pPr algn="ctr"/>
                      <a:r>
                        <a:rPr lang="en-US" sz="1200" dirty="0"/>
                        <a:t>4.2%</a:t>
                      </a:r>
                    </a:p>
                  </a:txBody>
                  <a:tcPr anchor="ctr"/>
                </a:tc>
                <a:tc>
                  <a:txBody>
                    <a:bodyPr/>
                    <a:lstStyle/>
                    <a:p>
                      <a:pPr algn="ctr"/>
                      <a:r>
                        <a:rPr lang="en-US" sz="1200" dirty="0"/>
                        <a:t>3.8%</a:t>
                      </a:r>
                    </a:p>
                  </a:txBody>
                  <a:tcPr anchor="ctr"/>
                </a:tc>
                <a:tc>
                  <a:txBody>
                    <a:bodyPr/>
                    <a:lstStyle/>
                    <a:p>
                      <a:pPr algn="ctr"/>
                      <a:r>
                        <a:rPr lang="en-US" sz="1200" dirty="0"/>
                        <a:t> 4%</a:t>
                      </a:r>
                    </a:p>
                  </a:txBody>
                  <a:tcPr anchor="ctr"/>
                </a:tc>
                <a:tc>
                  <a:txBody>
                    <a:bodyPr/>
                    <a:lstStyle/>
                    <a:p>
                      <a:pPr algn="ctr"/>
                      <a:r>
                        <a:rPr lang="en-US" sz="1200" dirty="0"/>
                        <a:t>0.81</a:t>
                      </a:r>
                    </a:p>
                  </a:txBody>
                  <a:tcPr anchor="ctr"/>
                </a:tc>
                <a:extLst>
                  <a:ext uri="{0D108BD9-81ED-4DB2-BD59-A6C34878D82A}">
                    <a16:rowId xmlns:a16="http://schemas.microsoft.com/office/drawing/2014/main" val="1605786589"/>
                  </a:ext>
                </a:extLst>
              </a:tr>
              <a:tr h="182880">
                <a:tc>
                  <a:txBody>
                    <a:bodyPr/>
                    <a:lstStyle/>
                    <a:p>
                      <a:pPr algn="ctr"/>
                      <a:r>
                        <a:rPr lang="en-US" sz="1200" dirty="0"/>
                        <a:t>Re-intervention</a:t>
                      </a:r>
                    </a:p>
                  </a:txBody>
                  <a:tcPr anchor="ctr"/>
                </a:tc>
                <a:tc>
                  <a:txBody>
                    <a:bodyPr/>
                    <a:lstStyle/>
                    <a:p>
                      <a:pPr algn="ctr"/>
                      <a:r>
                        <a:rPr lang="en-US" sz="1200" dirty="0"/>
                        <a:t>1911</a:t>
                      </a:r>
                    </a:p>
                  </a:txBody>
                  <a:tcPr anchor="ctr"/>
                </a:tc>
                <a:tc>
                  <a:txBody>
                    <a:bodyPr/>
                    <a:lstStyle/>
                    <a:p>
                      <a:pPr algn="ctr"/>
                      <a:r>
                        <a:rPr lang="en-US" sz="1200" dirty="0"/>
                        <a:t>1.44%</a:t>
                      </a:r>
                    </a:p>
                  </a:txBody>
                  <a:tcPr anchor="ctr"/>
                </a:tc>
                <a:tc>
                  <a:txBody>
                    <a:bodyPr/>
                    <a:lstStyle/>
                    <a:p>
                      <a:pPr algn="ctr"/>
                      <a:r>
                        <a:rPr lang="en-US" sz="1200" dirty="0"/>
                        <a:t> 0.99%</a:t>
                      </a:r>
                    </a:p>
                  </a:txBody>
                  <a:tcPr anchor="ctr"/>
                </a:tc>
                <a:tc>
                  <a:txBody>
                    <a:bodyPr/>
                    <a:lstStyle/>
                    <a:p>
                      <a:pPr algn="ctr"/>
                      <a:r>
                        <a:rPr lang="en-US" sz="1200" dirty="0"/>
                        <a:t> 1.22%</a:t>
                      </a:r>
                    </a:p>
                  </a:txBody>
                  <a:tcPr anchor="ctr"/>
                </a:tc>
                <a:tc>
                  <a:txBody>
                    <a:bodyPr/>
                    <a:lstStyle/>
                    <a:p>
                      <a:pPr algn="ctr"/>
                      <a:r>
                        <a:rPr lang="en-US" sz="1200" dirty="0"/>
                        <a:t>0.01</a:t>
                      </a:r>
                    </a:p>
                  </a:txBody>
                  <a:tcPr anchor="ctr"/>
                </a:tc>
                <a:extLst>
                  <a:ext uri="{0D108BD9-81ED-4DB2-BD59-A6C34878D82A}">
                    <a16:rowId xmlns:a16="http://schemas.microsoft.com/office/drawing/2014/main" val="315504517"/>
                  </a:ext>
                </a:extLst>
              </a:tr>
              <a:tr h="182880">
                <a:tc>
                  <a:txBody>
                    <a:bodyPr/>
                    <a:lstStyle/>
                    <a:p>
                      <a:pPr algn="ctr"/>
                      <a:r>
                        <a:rPr lang="en-US" sz="1200" dirty="0"/>
                        <a:t>Delayed Bowel Injury</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dirty="0"/>
                        <a:t>1911</a:t>
                      </a:r>
                    </a:p>
                  </a:txBody>
                  <a:tcPr anchor="ctr"/>
                </a:tc>
                <a:tc>
                  <a:txBody>
                    <a:bodyPr/>
                    <a:lstStyle/>
                    <a:p>
                      <a:pPr algn="ctr"/>
                      <a:r>
                        <a:rPr lang="en-US" sz="1200" dirty="0"/>
                        <a:t>0.15%</a:t>
                      </a:r>
                    </a:p>
                  </a:txBody>
                  <a:tcPr anchor="ctr"/>
                </a:tc>
                <a:tc>
                  <a:txBody>
                    <a:bodyPr/>
                    <a:lstStyle/>
                    <a:p>
                      <a:pPr algn="ctr"/>
                      <a:r>
                        <a:rPr lang="en-US" sz="1200" dirty="0"/>
                        <a:t>0.26%</a:t>
                      </a:r>
                    </a:p>
                  </a:txBody>
                  <a:tcPr anchor="ctr"/>
                </a:tc>
                <a:tc>
                  <a:txBody>
                    <a:bodyPr/>
                    <a:lstStyle/>
                    <a:p>
                      <a:pPr algn="ctr"/>
                      <a:r>
                        <a:rPr lang="en-US" sz="1200" dirty="0"/>
                        <a:t>0.20%</a:t>
                      </a:r>
                    </a:p>
                  </a:txBody>
                  <a:tcPr anchor="ctr"/>
                </a:tc>
                <a:tc>
                  <a:txBody>
                    <a:bodyPr/>
                    <a:lstStyle/>
                    <a:p>
                      <a:pPr algn="ctr"/>
                      <a:r>
                        <a:rPr lang="en-US" sz="1200" dirty="0"/>
                        <a:t>0.2</a:t>
                      </a:r>
                    </a:p>
                  </a:txBody>
                  <a:tcPr anchor="ctr"/>
                </a:tc>
                <a:extLst>
                  <a:ext uri="{0D108BD9-81ED-4DB2-BD59-A6C34878D82A}">
                    <a16:rowId xmlns:a16="http://schemas.microsoft.com/office/drawing/2014/main" val="4119098357"/>
                  </a:ext>
                </a:extLst>
              </a:tr>
            </a:tbl>
          </a:graphicData>
        </a:graphic>
      </p:graphicFrame>
      <p:sp>
        <p:nvSpPr>
          <p:cNvPr id="4" name="TextBox 3">
            <a:extLst>
              <a:ext uri="{FF2B5EF4-FFF2-40B4-BE49-F238E27FC236}">
                <a16:creationId xmlns:a16="http://schemas.microsoft.com/office/drawing/2014/main" id="{F3C11BDB-9931-38A6-A11F-E269E453FDDA}"/>
              </a:ext>
            </a:extLst>
          </p:cNvPr>
          <p:cNvSpPr txBox="1"/>
          <p:nvPr/>
        </p:nvSpPr>
        <p:spPr>
          <a:xfrm>
            <a:off x="1669314" y="4080933"/>
            <a:ext cx="5805372" cy="276999"/>
          </a:xfrm>
          <a:prstGeom prst="rect">
            <a:avLst/>
          </a:prstGeom>
          <a:noFill/>
        </p:spPr>
        <p:txBody>
          <a:bodyPr wrap="none" rtlCol="0">
            <a:spAutoFit/>
          </a:bodyPr>
          <a:lstStyle/>
          <a:p>
            <a:r>
              <a:rPr lang="en-US" sz="1200" dirty="0">
                <a:solidFill>
                  <a:schemeClr val="bg2">
                    <a:lumMod val="10000"/>
                  </a:schemeClr>
                </a:solidFill>
              </a:rPr>
              <a:t>Table 2. 30-day comparative outcomes after open and robotic ventral hernia repair </a:t>
            </a:r>
          </a:p>
        </p:txBody>
      </p:sp>
    </p:spTree>
    <p:extLst>
      <p:ext uri="{BB962C8B-B14F-4D97-AF65-F5344CB8AC3E}">
        <p14:creationId xmlns:p14="http://schemas.microsoft.com/office/powerpoint/2010/main" val="4208162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18"/>
          <p:cNvSpPr>
            <a:spLocks noGrp="1"/>
          </p:cNvSpPr>
          <p:nvPr>
            <p:ph type="ftr" sz="quarter" idx="3"/>
          </p:nvPr>
        </p:nvSpPr>
        <p:spPr/>
        <p:txBody>
          <a:bodyPr/>
          <a:lstStyle/>
          <a:p>
            <a:r>
              <a:rPr lang="en-US"/>
              <a:t>Division Name or Footer</a:t>
            </a:r>
            <a:endParaRPr lang="en-US" dirty="0"/>
          </a:p>
        </p:txBody>
      </p:sp>
      <p:sp>
        <p:nvSpPr>
          <p:cNvPr id="20" name="Slide Number Placeholder 19"/>
          <p:cNvSpPr>
            <a:spLocks noGrp="1"/>
          </p:cNvSpPr>
          <p:nvPr>
            <p:ph type="sldNum" sz="quarter" idx="4"/>
          </p:nvPr>
        </p:nvSpPr>
        <p:spPr/>
        <p:txBody>
          <a:bodyPr/>
          <a:lstStyle/>
          <a:p>
            <a:fld id="{7FEEEA1A-CB49-3744-AA40-B896987410F9}" type="slidenum">
              <a:rPr lang="en-US" smtClean="0"/>
              <a:pPr/>
              <a:t>11</a:t>
            </a:fld>
            <a:endParaRPr lang="en-US" dirty="0"/>
          </a:p>
        </p:txBody>
      </p:sp>
      <p:sp>
        <p:nvSpPr>
          <p:cNvPr id="13" name="Title 12"/>
          <p:cNvSpPr>
            <a:spLocks noGrp="1"/>
          </p:cNvSpPr>
          <p:nvPr>
            <p:ph type="title"/>
          </p:nvPr>
        </p:nvSpPr>
        <p:spPr/>
        <p:txBody>
          <a:bodyPr/>
          <a:lstStyle/>
          <a:p>
            <a:r>
              <a:rPr lang="en-US" dirty="0"/>
              <a:t>Results </a:t>
            </a:r>
          </a:p>
        </p:txBody>
      </p:sp>
      <p:sp>
        <p:nvSpPr>
          <p:cNvPr id="2" name="Google Shape;141;p28">
            <a:extLst>
              <a:ext uri="{FF2B5EF4-FFF2-40B4-BE49-F238E27FC236}">
                <a16:creationId xmlns:a16="http://schemas.microsoft.com/office/drawing/2014/main" id="{BF23A85E-6755-211C-87D8-422C3408AACC}"/>
              </a:ext>
            </a:extLst>
          </p:cNvPr>
          <p:cNvSpPr txBox="1"/>
          <p:nvPr/>
        </p:nvSpPr>
        <p:spPr>
          <a:xfrm>
            <a:off x="566575" y="4644425"/>
            <a:ext cx="769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dirty="0">
                <a:solidFill>
                  <a:srgbClr val="212121"/>
                </a:solidFill>
                <a:highlight>
                  <a:srgbClr val="FFFFFF"/>
                </a:highlight>
                <a:latin typeface="Calibri"/>
                <a:ea typeface="Calibri"/>
                <a:cs typeface="Calibri"/>
                <a:sym typeface="Calibri"/>
              </a:rPr>
              <a:t>This Document Contains Confidential Quality Assurance Material, Privileged from Disclosure Pursuant to New York State Civil Practice Laws and Rules Article 31§3101(b); New York Education Law Title 8, Article 131 §6527; New York Public Health Law Article 28 §2805(m); and when applicable 42 U.S.C. 299b-22”</a:t>
            </a:r>
            <a:endParaRPr sz="1200" dirty="0"/>
          </a:p>
        </p:txBody>
      </p:sp>
      <p:sp>
        <p:nvSpPr>
          <p:cNvPr id="5" name="Content Placeholder 2">
            <a:extLst>
              <a:ext uri="{FF2B5EF4-FFF2-40B4-BE49-F238E27FC236}">
                <a16:creationId xmlns:a16="http://schemas.microsoft.com/office/drawing/2014/main" id="{A87A249E-36A6-B028-7E82-6A9B0714DDB3}"/>
              </a:ext>
            </a:extLst>
          </p:cNvPr>
          <p:cNvSpPr txBox="1">
            <a:spLocks/>
          </p:cNvSpPr>
          <p:nvPr/>
        </p:nvSpPr>
        <p:spPr>
          <a:xfrm>
            <a:off x="448235" y="1270839"/>
            <a:ext cx="8229601" cy="2779776"/>
          </a:xfrm>
          <a:prstGeom prst="rect">
            <a:avLst/>
          </a:prstGeom>
        </p:spPr>
        <p:txBody>
          <a:bodyPr/>
          <a:lstStyle>
            <a:lvl1pPr marL="230188" indent="-230188" algn="l" defTabSz="342900"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75" algn="l" defTabSz="342900"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213" indent="-228600"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400" indent="-230188"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88" indent="-230188" algn="l" defTabSz="342900"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Bef>
                <a:spcPts val="0"/>
              </a:spcBef>
              <a:buNone/>
            </a:pPr>
            <a:br>
              <a:rPr lang="en-US" sz="1600" dirty="0"/>
            </a:br>
            <a:endParaRPr lang="en-US" sz="1400" dirty="0">
              <a:solidFill>
                <a:schemeClr val="bg2">
                  <a:lumMod val="1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BD64F46-90A9-F6E5-0B7B-D484BB948AE1}"/>
              </a:ext>
            </a:extLst>
          </p:cNvPr>
          <p:cNvPicPr>
            <a:picLocks noChangeAspect="1"/>
          </p:cNvPicPr>
          <p:nvPr/>
        </p:nvPicPr>
        <p:blipFill>
          <a:blip r:embed="rId3"/>
          <a:stretch>
            <a:fillRect/>
          </a:stretch>
        </p:blipFill>
        <p:spPr>
          <a:xfrm>
            <a:off x="1388035" y="1278683"/>
            <a:ext cx="6350000" cy="2260600"/>
          </a:xfrm>
          <a:prstGeom prst="rect">
            <a:avLst/>
          </a:prstGeom>
        </p:spPr>
      </p:pic>
      <p:sp>
        <p:nvSpPr>
          <p:cNvPr id="6" name="TextBox 5">
            <a:extLst>
              <a:ext uri="{FF2B5EF4-FFF2-40B4-BE49-F238E27FC236}">
                <a16:creationId xmlns:a16="http://schemas.microsoft.com/office/drawing/2014/main" id="{C9BD4341-9099-86E3-13DC-D36F06BFFE65}"/>
              </a:ext>
            </a:extLst>
          </p:cNvPr>
          <p:cNvSpPr txBox="1"/>
          <p:nvPr/>
        </p:nvSpPr>
        <p:spPr>
          <a:xfrm>
            <a:off x="1049753" y="3548156"/>
            <a:ext cx="7044493" cy="276999"/>
          </a:xfrm>
          <a:prstGeom prst="rect">
            <a:avLst/>
          </a:prstGeom>
          <a:noFill/>
        </p:spPr>
        <p:txBody>
          <a:bodyPr wrap="none" rtlCol="0">
            <a:spAutoFit/>
          </a:bodyPr>
          <a:lstStyle/>
          <a:p>
            <a:r>
              <a:rPr lang="en-US" sz="1200" dirty="0">
                <a:solidFill>
                  <a:schemeClr val="bg2">
                    <a:lumMod val="10000"/>
                  </a:schemeClr>
                </a:solidFill>
              </a:rPr>
              <a:t>Table 3. Odds Ratios for Gastrointestinal Complications for patient, clinical, and hernia related factors </a:t>
            </a:r>
          </a:p>
        </p:txBody>
      </p:sp>
      <p:sp>
        <p:nvSpPr>
          <p:cNvPr id="3" name="Rounded Rectangle 2">
            <a:extLst>
              <a:ext uri="{FF2B5EF4-FFF2-40B4-BE49-F238E27FC236}">
                <a16:creationId xmlns:a16="http://schemas.microsoft.com/office/drawing/2014/main" id="{E96FBEEF-0BDE-1E33-1A36-42DD37857B47}"/>
              </a:ext>
            </a:extLst>
          </p:cNvPr>
          <p:cNvSpPr/>
          <p:nvPr/>
        </p:nvSpPr>
        <p:spPr>
          <a:xfrm>
            <a:off x="1506071" y="1819833"/>
            <a:ext cx="5925670" cy="143436"/>
          </a:xfrm>
          <a:prstGeom prst="roundRect">
            <a:avLst/>
          </a:prstGeom>
          <a:solidFill>
            <a:schemeClr val="tx2">
              <a:alpha val="2822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Tree>
    <p:extLst>
      <p:ext uri="{BB962C8B-B14F-4D97-AF65-F5344CB8AC3E}">
        <p14:creationId xmlns:p14="http://schemas.microsoft.com/office/powerpoint/2010/main" val="2216352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18"/>
          <p:cNvSpPr>
            <a:spLocks noGrp="1"/>
          </p:cNvSpPr>
          <p:nvPr>
            <p:ph type="ftr" sz="quarter" idx="3"/>
          </p:nvPr>
        </p:nvSpPr>
        <p:spPr/>
        <p:txBody>
          <a:bodyPr/>
          <a:lstStyle/>
          <a:p>
            <a:r>
              <a:rPr lang="en-US"/>
              <a:t>Division Name or Footer</a:t>
            </a:r>
            <a:endParaRPr lang="en-US" dirty="0"/>
          </a:p>
        </p:txBody>
      </p:sp>
      <p:sp>
        <p:nvSpPr>
          <p:cNvPr id="20" name="Slide Number Placeholder 19"/>
          <p:cNvSpPr>
            <a:spLocks noGrp="1"/>
          </p:cNvSpPr>
          <p:nvPr>
            <p:ph type="sldNum" sz="quarter" idx="4"/>
          </p:nvPr>
        </p:nvSpPr>
        <p:spPr/>
        <p:txBody>
          <a:bodyPr/>
          <a:lstStyle/>
          <a:p>
            <a:fld id="{7FEEEA1A-CB49-3744-AA40-B896987410F9}" type="slidenum">
              <a:rPr lang="en-US" smtClean="0"/>
              <a:pPr/>
              <a:t>12</a:t>
            </a:fld>
            <a:endParaRPr lang="en-US" dirty="0"/>
          </a:p>
        </p:txBody>
      </p:sp>
      <p:sp>
        <p:nvSpPr>
          <p:cNvPr id="13" name="Title 12"/>
          <p:cNvSpPr>
            <a:spLocks noGrp="1"/>
          </p:cNvSpPr>
          <p:nvPr>
            <p:ph type="title"/>
          </p:nvPr>
        </p:nvSpPr>
        <p:spPr/>
        <p:txBody>
          <a:bodyPr/>
          <a:lstStyle/>
          <a:p>
            <a:r>
              <a:rPr lang="en-US" dirty="0"/>
              <a:t>Results </a:t>
            </a:r>
          </a:p>
        </p:txBody>
      </p:sp>
      <p:sp>
        <p:nvSpPr>
          <p:cNvPr id="2" name="Google Shape;141;p28">
            <a:extLst>
              <a:ext uri="{FF2B5EF4-FFF2-40B4-BE49-F238E27FC236}">
                <a16:creationId xmlns:a16="http://schemas.microsoft.com/office/drawing/2014/main" id="{BF23A85E-6755-211C-87D8-422C3408AACC}"/>
              </a:ext>
            </a:extLst>
          </p:cNvPr>
          <p:cNvSpPr txBox="1"/>
          <p:nvPr/>
        </p:nvSpPr>
        <p:spPr>
          <a:xfrm>
            <a:off x="566575" y="4631725"/>
            <a:ext cx="769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dirty="0">
                <a:solidFill>
                  <a:srgbClr val="212121"/>
                </a:solidFill>
                <a:highlight>
                  <a:srgbClr val="FFFFFF"/>
                </a:highlight>
                <a:latin typeface="Calibri"/>
                <a:ea typeface="Calibri"/>
                <a:cs typeface="Calibri"/>
                <a:sym typeface="Calibri"/>
              </a:rPr>
              <a:t>This Document Contains Confidential Quality Assurance Material, Privileged from Disclosure Pursuant to New York State Civil Practice Laws and Rules Article 31§3101(b); New York Education Law Title 8, Article 131 §6527; New York Public Health Law Article 28 §2805(m); and when applicable 42 U.S.C. 299b-22”</a:t>
            </a:r>
            <a:endParaRPr sz="1200" dirty="0"/>
          </a:p>
        </p:txBody>
      </p:sp>
      <p:sp>
        <p:nvSpPr>
          <p:cNvPr id="5" name="Content Placeholder 2">
            <a:extLst>
              <a:ext uri="{FF2B5EF4-FFF2-40B4-BE49-F238E27FC236}">
                <a16:creationId xmlns:a16="http://schemas.microsoft.com/office/drawing/2014/main" id="{A87A249E-36A6-B028-7E82-6A9B0714DDB3}"/>
              </a:ext>
            </a:extLst>
          </p:cNvPr>
          <p:cNvSpPr txBox="1">
            <a:spLocks/>
          </p:cNvSpPr>
          <p:nvPr/>
        </p:nvSpPr>
        <p:spPr>
          <a:xfrm>
            <a:off x="448235" y="1270839"/>
            <a:ext cx="8229601" cy="2779776"/>
          </a:xfrm>
          <a:prstGeom prst="rect">
            <a:avLst/>
          </a:prstGeom>
        </p:spPr>
        <p:txBody>
          <a:bodyPr/>
          <a:lstStyle>
            <a:lvl1pPr marL="230188" indent="-230188" algn="l" defTabSz="342900"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75" algn="l" defTabSz="342900"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213" indent="-228600"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400" indent="-230188"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88" indent="-230188" algn="l" defTabSz="342900"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Bef>
                <a:spcPts val="0"/>
              </a:spcBef>
              <a:buNone/>
            </a:pPr>
            <a:br>
              <a:rPr lang="en-US" sz="1600" dirty="0"/>
            </a:br>
            <a:endParaRPr lang="en-US" sz="1400" dirty="0">
              <a:solidFill>
                <a:schemeClr val="bg2">
                  <a:lumMod val="1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BD64F46-90A9-F6E5-0B7B-D484BB948AE1}"/>
              </a:ext>
            </a:extLst>
          </p:cNvPr>
          <p:cNvPicPr>
            <a:picLocks noChangeAspect="1"/>
          </p:cNvPicPr>
          <p:nvPr/>
        </p:nvPicPr>
        <p:blipFill>
          <a:blip r:embed="rId3"/>
          <a:stretch>
            <a:fillRect/>
          </a:stretch>
        </p:blipFill>
        <p:spPr>
          <a:xfrm>
            <a:off x="1388035" y="1278683"/>
            <a:ext cx="6350000" cy="2260600"/>
          </a:xfrm>
          <a:prstGeom prst="rect">
            <a:avLst/>
          </a:prstGeom>
        </p:spPr>
      </p:pic>
      <p:sp>
        <p:nvSpPr>
          <p:cNvPr id="6" name="TextBox 5">
            <a:extLst>
              <a:ext uri="{FF2B5EF4-FFF2-40B4-BE49-F238E27FC236}">
                <a16:creationId xmlns:a16="http://schemas.microsoft.com/office/drawing/2014/main" id="{C9BD4341-9099-86E3-13DC-D36F06BFFE65}"/>
              </a:ext>
            </a:extLst>
          </p:cNvPr>
          <p:cNvSpPr txBox="1"/>
          <p:nvPr/>
        </p:nvSpPr>
        <p:spPr>
          <a:xfrm>
            <a:off x="1049753" y="3548156"/>
            <a:ext cx="7044493" cy="276999"/>
          </a:xfrm>
          <a:prstGeom prst="rect">
            <a:avLst/>
          </a:prstGeom>
          <a:noFill/>
        </p:spPr>
        <p:txBody>
          <a:bodyPr wrap="none" rtlCol="0">
            <a:spAutoFit/>
          </a:bodyPr>
          <a:lstStyle/>
          <a:p>
            <a:r>
              <a:rPr lang="en-US" sz="1200" dirty="0">
                <a:solidFill>
                  <a:schemeClr val="bg2">
                    <a:lumMod val="10000"/>
                  </a:schemeClr>
                </a:solidFill>
              </a:rPr>
              <a:t>Table 3. Odds Ratios for Gastrointestinal Complications for patient, clinical, and hernia related factors </a:t>
            </a:r>
          </a:p>
        </p:txBody>
      </p:sp>
      <p:sp>
        <p:nvSpPr>
          <p:cNvPr id="3" name="Rounded Rectangle 2">
            <a:extLst>
              <a:ext uri="{FF2B5EF4-FFF2-40B4-BE49-F238E27FC236}">
                <a16:creationId xmlns:a16="http://schemas.microsoft.com/office/drawing/2014/main" id="{E96FBEEF-0BDE-1E33-1A36-42DD37857B47}"/>
              </a:ext>
            </a:extLst>
          </p:cNvPr>
          <p:cNvSpPr/>
          <p:nvPr/>
        </p:nvSpPr>
        <p:spPr>
          <a:xfrm>
            <a:off x="1523826" y="1935243"/>
            <a:ext cx="5925670" cy="143436"/>
          </a:xfrm>
          <a:prstGeom prst="roundRect">
            <a:avLst/>
          </a:prstGeom>
          <a:solidFill>
            <a:schemeClr val="tx2">
              <a:alpha val="2822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7" name="Rounded Rectangle 6">
            <a:extLst>
              <a:ext uri="{FF2B5EF4-FFF2-40B4-BE49-F238E27FC236}">
                <a16:creationId xmlns:a16="http://schemas.microsoft.com/office/drawing/2014/main" id="{114D6FAD-B76C-641A-A78D-AF0C18EA7BED}"/>
              </a:ext>
            </a:extLst>
          </p:cNvPr>
          <p:cNvSpPr/>
          <p:nvPr/>
        </p:nvSpPr>
        <p:spPr>
          <a:xfrm>
            <a:off x="1514948" y="2598609"/>
            <a:ext cx="5925670" cy="143436"/>
          </a:xfrm>
          <a:prstGeom prst="roundRect">
            <a:avLst/>
          </a:prstGeom>
          <a:solidFill>
            <a:schemeClr val="tx2">
              <a:alpha val="2822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Tree>
    <p:extLst>
      <p:ext uri="{BB962C8B-B14F-4D97-AF65-F5344CB8AC3E}">
        <p14:creationId xmlns:p14="http://schemas.microsoft.com/office/powerpoint/2010/main" val="20114653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3CDD3A-190F-4550-BF90-D00DCD8B9677}"/>
              </a:ext>
            </a:extLst>
          </p:cNvPr>
          <p:cNvSpPr>
            <a:spLocks noGrp="1"/>
          </p:cNvSpPr>
          <p:nvPr>
            <p:ph type="title"/>
          </p:nvPr>
        </p:nvSpPr>
        <p:spPr/>
        <p:txBody>
          <a:bodyPr/>
          <a:lstStyle/>
          <a:p>
            <a:r>
              <a:rPr lang="en-US" dirty="0"/>
              <a:t>Discussion</a:t>
            </a:r>
          </a:p>
        </p:txBody>
      </p:sp>
      <p:sp>
        <p:nvSpPr>
          <p:cNvPr id="8" name="Content Placeholder 7">
            <a:extLst>
              <a:ext uri="{FF2B5EF4-FFF2-40B4-BE49-F238E27FC236}">
                <a16:creationId xmlns:a16="http://schemas.microsoft.com/office/drawing/2014/main" id="{75BBC051-B42B-4E7F-837F-E104C80705CC}"/>
              </a:ext>
            </a:extLst>
          </p:cNvPr>
          <p:cNvSpPr>
            <a:spLocks noGrp="1"/>
          </p:cNvSpPr>
          <p:nvPr>
            <p:ph sz="quarter" idx="13"/>
          </p:nvPr>
        </p:nvSpPr>
        <p:spPr>
          <a:xfrm>
            <a:off x="457199" y="1358657"/>
            <a:ext cx="8229601" cy="3027426"/>
          </a:xfrm>
        </p:spPr>
        <p:txBody>
          <a:bodyPr/>
          <a:lstStyle/>
          <a:p>
            <a:pPr marL="0" marR="0" indent="0" algn="just">
              <a:spcBef>
                <a:spcPts val="0"/>
              </a:spcBef>
              <a:spcAft>
                <a:spcPts val="0"/>
              </a:spcAft>
              <a:buNone/>
            </a:pPr>
            <a:r>
              <a:rPr lang="en-US" dirty="0">
                <a:solidFill>
                  <a:schemeClr val="bg2">
                    <a:lumMod val="10000"/>
                  </a:schemeClr>
                </a:solidFill>
                <a:latin typeface="Arial" panose="020B0604020202020204" pitchFamily="34" charset="0"/>
                <a:cs typeface="Arial" panose="020B0604020202020204" pitchFamily="34" charset="0"/>
              </a:rPr>
              <a:t>D</a:t>
            </a:r>
            <a:r>
              <a:rPr lang="en-US" b="0" i="0" u="none" strike="noStrike" dirty="0">
                <a:solidFill>
                  <a:schemeClr val="bg2">
                    <a:lumMod val="10000"/>
                  </a:schemeClr>
                </a:solidFill>
                <a:effectLst/>
                <a:latin typeface="Arial" panose="020B0604020202020204" pitchFamily="34" charset="0"/>
                <a:cs typeface="Arial" panose="020B0604020202020204" pitchFamily="34" charset="0"/>
              </a:rPr>
              <a:t>ata </a:t>
            </a:r>
            <a:r>
              <a:rPr lang="en-US" b="1" i="0" u="none" strike="noStrike" dirty="0">
                <a:solidFill>
                  <a:schemeClr val="bg2">
                    <a:lumMod val="10000"/>
                  </a:schemeClr>
                </a:solidFill>
                <a:effectLst/>
                <a:latin typeface="Arial" panose="020B0604020202020204" pitchFamily="34" charset="0"/>
                <a:cs typeface="Arial" panose="020B0604020202020204" pitchFamily="34" charset="0"/>
              </a:rPr>
              <a:t>favors </a:t>
            </a:r>
            <a:r>
              <a:rPr lang="en-US" b="1" dirty="0">
                <a:solidFill>
                  <a:schemeClr val="bg2">
                    <a:lumMod val="10000"/>
                  </a:schemeClr>
                </a:solidFill>
                <a:latin typeface="Arial" panose="020B0604020202020204" pitchFamily="34" charset="0"/>
                <a:cs typeface="Arial" panose="020B0604020202020204" pitchFamily="34" charset="0"/>
              </a:rPr>
              <a:t>the use of robotic platforms </a:t>
            </a:r>
            <a:r>
              <a:rPr lang="en-US" dirty="0">
                <a:solidFill>
                  <a:schemeClr val="bg2">
                    <a:lumMod val="10000"/>
                  </a:schemeClr>
                </a:solidFill>
                <a:latin typeface="Arial" panose="020B0604020202020204" pitchFamily="34" charset="0"/>
                <a:cs typeface="Arial" panose="020B0604020202020204" pitchFamily="34" charset="0"/>
              </a:rPr>
              <a:t>regarding GI complications for the VHR</a:t>
            </a:r>
          </a:p>
          <a:p>
            <a:pPr marL="0" marR="0" indent="0" algn="just">
              <a:spcBef>
                <a:spcPts val="0"/>
              </a:spcBef>
              <a:spcAft>
                <a:spcPts val="0"/>
              </a:spcAft>
              <a:buNone/>
            </a:pPr>
            <a:endParaRPr lang="en-US" dirty="0">
              <a:solidFill>
                <a:schemeClr val="bg2">
                  <a:lumMod val="10000"/>
                </a:schemeClr>
              </a:solidFill>
              <a:latin typeface="Arial" panose="020B0604020202020204" pitchFamily="34" charset="0"/>
              <a:cs typeface="Arial" panose="020B0604020202020204" pitchFamily="34" charset="0"/>
            </a:endParaRPr>
          </a:p>
          <a:p>
            <a:pPr marL="0" marR="0" indent="0" algn="just">
              <a:spcBef>
                <a:spcPts val="0"/>
              </a:spcBef>
              <a:spcAft>
                <a:spcPts val="0"/>
              </a:spcAft>
              <a:buNone/>
            </a:pPr>
            <a:r>
              <a:rPr lang="en-US" dirty="0">
                <a:solidFill>
                  <a:schemeClr val="bg2">
                    <a:lumMod val="10000"/>
                  </a:schemeClr>
                </a:solidFill>
                <a:latin typeface="Arial" panose="020B0604020202020204" pitchFamily="34" charset="0"/>
                <a:cs typeface="Arial" panose="020B0604020202020204" pitchFamily="34" charset="0"/>
              </a:rPr>
              <a:t>Of the GI related complications, </a:t>
            </a:r>
            <a:r>
              <a:rPr lang="en-US" b="1" dirty="0">
                <a:solidFill>
                  <a:schemeClr val="bg2">
                    <a:lumMod val="10000"/>
                  </a:schemeClr>
                </a:solidFill>
                <a:latin typeface="Arial" panose="020B0604020202020204" pitchFamily="34" charset="0"/>
                <a:cs typeface="Arial" panose="020B0604020202020204" pitchFamily="34" charset="0"/>
              </a:rPr>
              <a:t>Ileus is the most common in both groups</a:t>
            </a:r>
            <a:r>
              <a:rPr lang="en-US" dirty="0">
                <a:solidFill>
                  <a:schemeClr val="bg2">
                    <a:lumMod val="10000"/>
                  </a:schemeClr>
                </a:solidFill>
                <a:latin typeface="Arial" panose="020B0604020202020204" pitchFamily="34" charset="0"/>
                <a:cs typeface="Arial" panose="020B0604020202020204" pitchFamily="34" charset="0"/>
              </a:rPr>
              <a:t>, being prevalent in the open group: likely due to increased bowel manipulation, retraction, operative stress, and  higher analgesia requirements</a:t>
            </a:r>
          </a:p>
          <a:p>
            <a:pPr marL="0" marR="0" indent="0" algn="just">
              <a:spcBef>
                <a:spcPts val="0"/>
              </a:spcBef>
              <a:spcAft>
                <a:spcPts val="0"/>
              </a:spcAft>
              <a:buNone/>
            </a:pPr>
            <a:endParaRPr lang="en-US" dirty="0">
              <a:solidFill>
                <a:schemeClr val="bg2">
                  <a:lumMod val="10000"/>
                </a:schemeClr>
              </a:solidFill>
              <a:latin typeface="Arial" panose="020B0604020202020204" pitchFamily="34" charset="0"/>
              <a:cs typeface="Arial" panose="020B0604020202020204" pitchFamily="34" charset="0"/>
            </a:endParaRPr>
          </a:p>
          <a:p>
            <a:pPr marL="0" marR="0" indent="0" algn="just">
              <a:spcBef>
                <a:spcPts val="0"/>
              </a:spcBef>
              <a:spcAft>
                <a:spcPts val="0"/>
              </a:spcAft>
              <a:buNone/>
            </a:pPr>
            <a:r>
              <a:rPr lang="en-US"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Need for </a:t>
            </a:r>
            <a:r>
              <a:rPr lang="en-US" b="1"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reintervention was more common after open VHR</a:t>
            </a:r>
            <a:r>
              <a:rPr lang="en-US"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 likely due to the increased operative trauma, leading to higher rate of complication</a:t>
            </a:r>
          </a:p>
          <a:p>
            <a:pPr marL="0" marR="0" indent="0" algn="just">
              <a:spcBef>
                <a:spcPts val="0"/>
              </a:spcBef>
              <a:spcAft>
                <a:spcPts val="0"/>
              </a:spcAft>
              <a:buNone/>
            </a:pPr>
            <a:endParaRPr lang="en-US"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endParaRPr>
          </a:p>
          <a:p>
            <a:pPr marL="0" marR="0" indent="0" algn="just">
              <a:spcBef>
                <a:spcPts val="0"/>
              </a:spcBef>
              <a:spcAft>
                <a:spcPts val="0"/>
              </a:spcAft>
              <a:buNone/>
            </a:pPr>
            <a:r>
              <a:rPr lang="en-US"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Although not statistically significant, </a:t>
            </a:r>
            <a:r>
              <a:rPr lang="en-US" b="1"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delayed bowel injury was more common in the robotic VHR group</a:t>
            </a:r>
            <a:r>
              <a:rPr lang="en-US"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 likely occurring during motion of the robotic instruments off screen, or second to the absence of haptic feedback</a:t>
            </a:r>
          </a:p>
        </p:txBody>
      </p:sp>
      <p:sp>
        <p:nvSpPr>
          <p:cNvPr id="4" name="Footer Placeholder 3">
            <a:extLst>
              <a:ext uri="{FF2B5EF4-FFF2-40B4-BE49-F238E27FC236}">
                <a16:creationId xmlns:a16="http://schemas.microsoft.com/office/drawing/2014/main" id="{52521FBB-E3F2-445E-9CA8-7D57CC452635}"/>
              </a:ext>
            </a:extLst>
          </p:cNvPr>
          <p:cNvSpPr>
            <a:spLocks noGrp="1"/>
          </p:cNvSpPr>
          <p:nvPr>
            <p:ph type="ftr" sz="quarter" idx="3"/>
          </p:nvPr>
        </p:nvSpPr>
        <p:spPr/>
        <p:txBody>
          <a:bodyPr/>
          <a:lstStyle/>
          <a:p>
            <a:r>
              <a:rPr lang="en-US"/>
              <a:t>Division Name or Footer</a:t>
            </a:r>
            <a:endParaRPr lang="en-US" dirty="0"/>
          </a:p>
        </p:txBody>
      </p:sp>
      <p:sp>
        <p:nvSpPr>
          <p:cNvPr id="5" name="Slide Number Placeholder 4">
            <a:extLst>
              <a:ext uri="{FF2B5EF4-FFF2-40B4-BE49-F238E27FC236}">
                <a16:creationId xmlns:a16="http://schemas.microsoft.com/office/drawing/2014/main" id="{2798CADF-38FB-4455-B46B-7D4B2F931EDC}"/>
              </a:ext>
            </a:extLst>
          </p:cNvPr>
          <p:cNvSpPr>
            <a:spLocks noGrp="1"/>
          </p:cNvSpPr>
          <p:nvPr>
            <p:ph type="sldNum" sz="quarter" idx="4"/>
          </p:nvPr>
        </p:nvSpPr>
        <p:spPr/>
        <p:txBody>
          <a:bodyPr/>
          <a:lstStyle/>
          <a:p>
            <a:fld id="{7FEEEA1A-CB49-3744-AA40-B896987410F9}" type="slidenum">
              <a:rPr lang="en-US" smtClean="0"/>
              <a:pPr/>
              <a:t>13</a:t>
            </a:fld>
            <a:endParaRPr lang="en-US" dirty="0"/>
          </a:p>
        </p:txBody>
      </p:sp>
      <p:sp>
        <p:nvSpPr>
          <p:cNvPr id="2" name="Google Shape;141;p28">
            <a:extLst>
              <a:ext uri="{FF2B5EF4-FFF2-40B4-BE49-F238E27FC236}">
                <a16:creationId xmlns:a16="http://schemas.microsoft.com/office/drawing/2014/main" id="{CF88C4D8-596E-4531-0DC8-6A564A3506AC}"/>
              </a:ext>
            </a:extLst>
          </p:cNvPr>
          <p:cNvSpPr txBox="1"/>
          <p:nvPr/>
        </p:nvSpPr>
        <p:spPr>
          <a:xfrm>
            <a:off x="566575" y="4644425"/>
            <a:ext cx="769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dirty="0">
                <a:solidFill>
                  <a:srgbClr val="212121"/>
                </a:solidFill>
                <a:highlight>
                  <a:srgbClr val="FFFFFF"/>
                </a:highlight>
                <a:latin typeface="Calibri"/>
                <a:ea typeface="Calibri"/>
                <a:cs typeface="Calibri"/>
                <a:sym typeface="Calibri"/>
              </a:rPr>
              <a:t>This Document Contains Confidential Quality Assurance Material, Privileged from Disclosure Pursuant to New York State Civil Practice Laws and Rules Article 31§3101(b); New York Education Law Title 8, Article 131 §6527; New York Public Health Law Article 28 §2805(m); and when applicable 42 U.S.C. 299b-22”</a:t>
            </a:r>
            <a:endParaRPr sz="1200" dirty="0"/>
          </a:p>
        </p:txBody>
      </p:sp>
    </p:spTree>
    <p:extLst>
      <p:ext uri="{BB962C8B-B14F-4D97-AF65-F5344CB8AC3E}">
        <p14:creationId xmlns:p14="http://schemas.microsoft.com/office/powerpoint/2010/main" val="2844711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E89E-5F22-8630-7E55-D5144319DEA5}"/>
              </a:ext>
            </a:extLst>
          </p:cNvPr>
          <p:cNvSpPr>
            <a:spLocks noGrp="1"/>
          </p:cNvSpPr>
          <p:nvPr>
            <p:ph type="title"/>
          </p:nvPr>
        </p:nvSpPr>
        <p:spPr>
          <a:xfrm>
            <a:off x="457198" y="1137681"/>
            <a:ext cx="8229602" cy="313932"/>
          </a:xfrm>
        </p:spPr>
        <p:txBody>
          <a:bodyPr/>
          <a:lstStyle/>
          <a:p>
            <a:pPr algn="ctr"/>
            <a:r>
              <a:rPr lang="en-US" sz="2400" i="0" u="none" strike="noStrike" cap="none" dirty="0">
                <a:effectLst/>
                <a:latin typeface="Arial" panose="020B0604020202020204" pitchFamily="34" charset="0"/>
              </a:rPr>
              <a:t>Conclusion</a:t>
            </a:r>
            <a:endParaRPr lang="en-US" dirty="0"/>
          </a:p>
        </p:txBody>
      </p:sp>
      <p:sp>
        <p:nvSpPr>
          <p:cNvPr id="3" name="Content Placeholder 2">
            <a:extLst>
              <a:ext uri="{FF2B5EF4-FFF2-40B4-BE49-F238E27FC236}">
                <a16:creationId xmlns:a16="http://schemas.microsoft.com/office/drawing/2014/main" id="{3EDA93A2-687A-1A27-98EC-FCE6AF75EEAE}"/>
              </a:ext>
            </a:extLst>
          </p:cNvPr>
          <p:cNvSpPr>
            <a:spLocks noGrp="1"/>
          </p:cNvSpPr>
          <p:nvPr>
            <p:ph sz="quarter" idx="13"/>
          </p:nvPr>
        </p:nvSpPr>
        <p:spPr>
          <a:xfrm>
            <a:off x="457199" y="2307054"/>
            <a:ext cx="8229601" cy="1523815"/>
          </a:xfrm>
        </p:spPr>
        <p:txBody>
          <a:bodyPr/>
          <a:lstStyle/>
          <a:p>
            <a:r>
              <a:rPr lang="en-US" dirty="0">
                <a:solidFill>
                  <a:schemeClr val="bg2">
                    <a:lumMod val="10000"/>
                  </a:schemeClr>
                </a:solidFill>
                <a:latin typeface="Arial" panose="020B0604020202020204" pitchFamily="34" charset="0"/>
                <a:cs typeface="Arial" panose="020B0604020202020204" pitchFamily="34" charset="0"/>
              </a:rPr>
              <a:t>R</a:t>
            </a:r>
            <a:r>
              <a:rPr lang="en-US" b="0" u="none" strike="noStrike" dirty="0">
                <a:solidFill>
                  <a:schemeClr val="bg2">
                    <a:lumMod val="10000"/>
                  </a:schemeClr>
                </a:solidFill>
                <a:effectLst/>
                <a:latin typeface="Arial" panose="020B0604020202020204" pitchFamily="34" charset="0"/>
                <a:cs typeface="Arial" panose="020B0604020202020204" pitchFamily="34" charset="0"/>
              </a:rPr>
              <a:t>obotic VHR </a:t>
            </a:r>
            <a:r>
              <a:rPr lang="en-US" dirty="0">
                <a:solidFill>
                  <a:schemeClr val="bg2">
                    <a:lumMod val="10000"/>
                  </a:schemeClr>
                </a:solidFill>
                <a:latin typeface="Arial" panose="020B0604020202020204" pitchFamily="34" charset="0"/>
                <a:cs typeface="Arial" panose="020B0604020202020204" pitchFamily="34" charset="0"/>
              </a:rPr>
              <a:t>represents</a:t>
            </a:r>
            <a:r>
              <a:rPr lang="en-US" b="0" u="none" strike="noStrike" dirty="0">
                <a:solidFill>
                  <a:schemeClr val="bg2">
                    <a:lumMod val="10000"/>
                  </a:schemeClr>
                </a:solidFill>
                <a:effectLst/>
                <a:latin typeface="Arial" panose="020B0604020202020204" pitchFamily="34" charset="0"/>
                <a:cs typeface="Arial" panose="020B0604020202020204" pitchFamily="34" charset="0"/>
              </a:rPr>
              <a:t> a safer alternative regarding GI complications to open VHR, provided the necessary resources and expertise are available</a:t>
            </a:r>
          </a:p>
          <a:p>
            <a:r>
              <a:rPr lang="en-US" b="0" i="0" u="none" strike="noStrike" dirty="0">
                <a:solidFill>
                  <a:schemeClr val="bg2">
                    <a:lumMod val="10000"/>
                  </a:schemeClr>
                </a:solidFill>
                <a:effectLst/>
                <a:latin typeface="Arial" panose="020B0604020202020204" pitchFamily="34" charset="0"/>
                <a:cs typeface="Arial" panose="020B0604020202020204" pitchFamily="34" charset="0"/>
              </a:rPr>
              <a:t>Future research should investigate the long-term benefits and cost-effectiveness of the robotic approach</a:t>
            </a:r>
          </a:p>
          <a:p>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663000E-C981-1F5C-3369-728A31EEC654}"/>
              </a:ext>
            </a:extLst>
          </p:cNvPr>
          <p:cNvSpPr>
            <a:spLocks noGrp="1"/>
          </p:cNvSpPr>
          <p:nvPr>
            <p:ph type="ftr" sz="quarter" idx="3"/>
          </p:nvPr>
        </p:nvSpPr>
        <p:spPr/>
        <p:txBody>
          <a:bodyPr/>
          <a:lstStyle/>
          <a:p>
            <a:r>
              <a:rPr lang="en-US"/>
              <a:t>Division Name or Footer</a:t>
            </a:r>
            <a:endParaRPr lang="en-US" dirty="0"/>
          </a:p>
        </p:txBody>
      </p:sp>
      <p:sp>
        <p:nvSpPr>
          <p:cNvPr id="5" name="Slide Number Placeholder 4">
            <a:extLst>
              <a:ext uri="{FF2B5EF4-FFF2-40B4-BE49-F238E27FC236}">
                <a16:creationId xmlns:a16="http://schemas.microsoft.com/office/drawing/2014/main" id="{B64C9D57-648C-3499-9D23-396CF6A85EF3}"/>
              </a:ext>
            </a:extLst>
          </p:cNvPr>
          <p:cNvSpPr>
            <a:spLocks noGrp="1"/>
          </p:cNvSpPr>
          <p:nvPr>
            <p:ph type="sldNum" sz="quarter" idx="4"/>
          </p:nvPr>
        </p:nvSpPr>
        <p:spPr/>
        <p:txBody>
          <a:bodyPr/>
          <a:lstStyle/>
          <a:p>
            <a:fld id="{7FEEEA1A-CB49-3744-AA40-B896987410F9}" type="slidenum">
              <a:rPr lang="en-US" smtClean="0"/>
              <a:pPr/>
              <a:t>14</a:t>
            </a:fld>
            <a:endParaRPr lang="en-US" dirty="0"/>
          </a:p>
        </p:txBody>
      </p:sp>
    </p:spTree>
    <p:extLst>
      <p:ext uri="{BB962C8B-B14F-4D97-AF65-F5344CB8AC3E}">
        <p14:creationId xmlns:p14="http://schemas.microsoft.com/office/powerpoint/2010/main" val="127328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743E34-6517-61DC-6F96-75292F30FFEC}"/>
              </a:ext>
            </a:extLst>
          </p:cNvPr>
          <p:cNvSpPr>
            <a:spLocks noGrp="1"/>
          </p:cNvSpPr>
          <p:nvPr>
            <p:ph type="ftr" sz="quarter" idx="3"/>
          </p:nvPr>
        </p:nvSpPr>
        <p:spPr/>
        <p:txBody>
          <a:bodyPr/>
          <a:lstStyle/>
          <a:p>
            <a:r>
              <a:rPr lang="en-US"/>
              <a:t>Division Name or Footer</a:t>
            </a:r>
            <a:endParaRPr lang="en-US" dirty="0"/>
          </a:p>
        </p:txBody>
      </p:sp>
      <p:sp>
        <p:nvSpPr>
          <p:cNvPr id="3" name="Slide Number Placeholder 2">
            <a:extLst>
              <a:ext uri="{FF2B5EF4-FFF2-40B4-BE49-F238E27FC236}">
                <a16:creationId xmlns:a16="http://schemas.microsoft.com/office/drawing/2014/main" id="{3160C14B-0EE5-5647-B635-54D8F957823F}"/>
              </a:ext>
            </a:extLst>
          </p:cNvPr>
          <p:cNvSpPr>
            <a:spLocks noGrp="1"/>
          </p:cNvSpPr>
          <p:nvPr>
            <p:ph type="sldNum" sz="quarter" idx="4"/>
          </p:nvPr>
        </p:nvSpPr>
        <p:spPr/>
        <p:txBody>
          <a:bodyPr/>
          <a:lstStyle/>
          <a:p>
            <a:fld id="{7FEEEA1A-CB49-3744-AA40-B896987410F9}" type="slidenum">
              <a:rPr lang="en-US" smtClean="0"/>
              <a:pPr/>
              <a:t>15</a:t>
            </a:fld>
            <a:endParaRPr lang="en-US" dirty="0"/>
          </a:p>
        </p:txBody>
      </p:sp>
      <p:sp>
        <p:nvSpPr>
          <p:cNvPr id="4" name="Title 3">
            <a:extLst>
              <a:ext uri="{FF2B5EF4-FFF2-40B4-BE49-F238E27FC236}">
                <a16:creationId xmlns:a16="http://schemas.microsoft.com/office/drawing/2014/main" id="{DAE0BDE6-0BC7-6B09-E22F-18B43800B003}"/>
              </a:ext>
            </a:extLst>
          </p:cNvPr>
          <p:cNvSpPr>
            <a:spLocks noGrp="1"/>
          </p:cNvSpPr>
          <p:nvPr>
            <p:ph type="title"/>
          </p:nvPr>
        </p:nvSpPr>
        <p:spPr/>
        <p:txBody>
          <a:bodyPr/>
          <a:lstStyle/>
          <a:p>
            <a:r>
              <a:rPr lang="en-US" dirty="0"/>
              <a:t>Strengths and Limitations</a:t>
            </a:r>
          </a:p>
        </p:txBody>
      </p:sp>
      <p:sp>
        <p:nvSpPr>
          <p:cNvPr id="5" name="Content Placeholder 2">
            <a:extLst>
              <a:ext uri="{FF2B5EF4-FFF2-40B4-BE49-F238E27FC236}">
                <a16:creationId xmlns:a16="http://schemas.microsoft.com/office/drawing/2014/main" id="{745A4663-0197-F4B2-E76E-4FA6BEFD8B23}"/>
              </a:ext>
            </a:extLst>
          </p:cNvPr>
          <p:cNvSpPr txBox="1">
            <a:spLocks/>
          </p:cNvSpPr>
          <p:nvPr/>
        </p:nvSpPr>
        <p:spPr>
          <a:xfrm>
            <a:off x="457199" y="1482482"/>
            <a:ext cx="8229601" cy="2779776"/>
          </a:xfrm>
          <a:prstGeom prst="rect">
            <a:avLst/>
          </a:prstGeom>
        </p:spPr>
        <p:txBody>
          <a:bodyPr/>
          <a:lstStyle>
            <a:lvl1pPr marL="230188" indent="-230188" algn="l" defTabSz="342900"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75" algn="l" defTabSz="342900"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213" indent="-228600"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400" indent="-230188"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88" indent="-230188" algn="l" defTabSz="342900"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l" rtl="0">
              <a:spcBef>
                <a:spcPts val="0"/>
              </a:spcBef>
              <a:spcAft>
                <a:spcPts val="0"/>
              </a:spcAft>
            </a:pPr>
            <a:r>
              <a:rPr lang="en-US" b="1" dirty="0">
                <a:solidFill>
                  <a:schemeClr val="tx2"/>
                </a:solidFill>
                <a:latin typeface="Arial" panose="020B0604020202020204" pitchFamily="34" charset="0"/>
              </a:rPr>
              <a:t>Strengths:</a:t>
            </a:r>
          </a:p>
          <a:p>
            <a:pPr lvl="1">
              <a:spcBef>
                <a:spcPts val="0"/>
              </a:spcBef>
            </a:pPr>
            <a:r>
              <a:rPr lang="en-US" dirty="0">
                <a:solidFill>
                  <a:srgbClr val="000000"/>
                </a:solidFill>
                <a:latin typeface="Arial" panose="020B0604020202020204" pitchFamily="34" charset="0"/>
              </a:rPr>
              <a:t>Highly powered study encompassing an analysis of ~16,000 patients</a:t>
            </a:r>
            <a:endParaRPr lang="en-US" b="0" i="0" u="none" strike="noStrike" dirty="0">
              <a:solidFill>
                <a:srgbClr val="000000"/>
              </a:solidFill>
              <a:effectLst/>
              <a:latin typeface="Arial" panose="020B0604020202020204" pitchFamily="34" charset="0"/>
            </a:endParaRPr>
          </a:p>
          <a:p>
            <a:pPr marL="0" indent="0" algn="l" rtl="0">
              <a:spcBef>
                <a:spcPts val="0"/>
              </a:spcBef>
              <a:spcAft>
                <a:spcPts val="0"/>
              </a:spcAft>
              <a:buNone/>
            </a:pPr>
            <a:endParaRPr lang="en-US" b="0" i="0" u="none" strike="noStrike" dirty="0">
              <a:solidFill>
                <a:srgbClr val="000000"/>
              </a:solidFill>
              <a:effectLst/>
              <a:latin typeface="Arial" panose="020B0604020202020204" pitchFamily="34" charset="0"/>
            </a:endParaRPr>
          </a:p>
          <a:p>
            <a:pPr lvl="1">
              <a:spcBef>
                <a:spcPts val="0"/>
              </a:spcBef>
            </a:pPr>
            <a:r>
              <a:rPr lang="en-US" b="0" i="0" u="none" strike="noStrike" dirty="0">
                <a:solidFill>
                  <a:srgbClr val="000000"/>
                </a:solidFill>
                <a:effectLst/>
                <a:latin typeface="Arial" panose="020B0604020202020204" pitchFamily="34" charset="0"/>
              </a:rPr>
              <a:t>There is paucity of data evaluating robotic outcomes in comparison to open VHRs. The majority of the minimally invasive data stems from laparoscopic operations, and none evaluates the rate of GI-related complications</a:t>
            </a:r>
          </a:p>
          <a:p>
            <a:pPr marL="0" indent="0" algn="l" rtl="0">
              <a:spcBef>
                <a:spcPts val="0"/>
              </a:spcBef>
              <a:spcAft>
                <a:spcPts val="0"/>
              </a:spcAft>
              <a:buNone/>
            </a:pPr>
            <a:endParaRPr lang="en-US" b="0" i="0" u="none" strike="noStrike" dirty="0">
              <a:solidFill>
                <a:srgbClr val="000000"/>
              </a:solidFill>
              <a:effectLst/>
              <a:latin typeface="Arial" panose="020B0604020202020204" pitchFamily="34" charset="0"/>
            </a:endParaRPr>
          </a:p>
          <a:p>
            <a:pPr>
              <a:spcBef>
                <a:spcPts val="0"/>
              </a:spcBef>
            </a:pPr>
            <a:r>
              <a:rPr lang="en-US" b="1" dirty="0">
                <a:solidFill>
                  <a:schemeClr val="tx2"/>
                </a:solidFill>
                <a:latin typeface="Arial" panose="020B0604020202020204" pitchFamily="34" charset="0"/>
              </a:rPr>
              <a:t>Limitations:</a:t>
            </a:r>
          </a:p>
          <a:p>
            <a:pPr lvl="1">
              <a:spcBef>
                <a:spcPts val="0"/>
              </a:spcBef>
            </a:pPr>
            <a:r>
              <a:rPr lang="en-US" dirty="0">
                <a:solidFill>
                  <a:schemeClr val="bg2">
                    <a:lumMod val="10000"/>
                  </a:schemeClr>
                </a:solidFill>
                <a:latin typeface="Arial" panose="020B0604020202020204" pitchFamily="34" charset="0"/>
              </a:rPr>
              <a:t>Retrospective analysis of surgeon compiled and reported data </a:t>
            </a:r>
          </a:p>
          <a:p>
            <a:pPr marL="225425" lvl="1" indent="0">
              <a:spcBef>
                <a:spcPts val="0"/>
              </a:spcBef>
              <a:buNone/>
            </a:pPr>
            <a:endParaRPr lang="en-US" sz="1200" dirty="0">
              <a:solidFill>
                <a:schemeClr val="bg2">
                  <a:lumMod val="10000"/>
                </a:schemeClr>
              </a:solidFill>
              <a:latin typeface="Arial" panose="020B0604020202020204" pitchFamily="34" charset="0"/>
              <a:cs typeface="Arial" panose="020B0604020202020204" pitchFamily="34" charset="0"/>
            </a:endParaRPr>
          </a:p>
          <a:p>
            <a:pPr lvl="1">
              <a:spcBef>
                <a:spcPts val="0"/>
              </a:spcBef>
            </a:pPr>
            <a:r>
              <a:rPr lang="en-US" dirty="0">
                <a:solidFill>
                  <a:schemeClr val="bg2">
                    <a:lumMod val="10000"/>
                  </a:schemeClr>
                </a:solidFill>
                <a:latin typeface="Arial" panose="020B0604020202020204" pitchFamily="34" charset="0"/>
                <a:cs typeface="Arial" panose="020B0604020202020204" pitchFamily="34" charset="0"/>
              </a:rPr>
              <a:t>Data acquired from ACHQC Database with possible variations in reporting methods </a:t>
            </a:r>
            <a:endParaRPr lang="en-US" dirty="0">
              <a:solidFill>
                <a:schemeClr val="bg2">
                  <a:lumMod val="10000"/>
                </a:schemeClr>
              </a:solidFill>
              <a:latin typeface="Arial" panose="020B0604020202020204" pitchFamily="34" charset="0"/>
            </a:endParaRPr>
          </a:p>
        </p:txBody>
      </p:sp>
    </p:spTree>
    <p:extLst>
      <p:ext uri="{BB962C8B-B14F-4D97-AF65-F5344CB8AC3E}">
        <p14:creationId xmlns:p14="http://schemas.microsoft.com/office/powerpoint/2010/main" val="527358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2704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Disclosures</a:t>
            </a:r>
          </a:p>
        </p:txBody>
      </p:sp>
      <p:sp>
        <p:nvSpPr>
          <p:cNvPr id="14" name="Content Placeholder 13"/>
          <p:cNvSpPr>
            <a:spLocks noGrp="1"/>
          </p:cNvSpPr>
          <p:nvPr>
            <p:ph idx="13"/>
          </p:nvPr>
        </p:nvSpPr>
        <p:spPr>
          <a:xfrm>
            <a:off x="457199" y="1335024"/>
            <a:ext cx="8102185" cy="3027426"/>
          </a:xfrm>
        </p:spPr>
        <p:txBody>
          <a:bodyPr/>
          <a:lstStyle/>
          <a:p>
            <a:r>
              <a:rPr lang="en-US" dirty="0"/>
              <a:t>FM: BD,  Allergan, Intuitive, Medtronic, Integra, Deep Blue </a:t>
            </a:r>
          </a:p>
          <a:p>
            <a:endParaRPr lang="en-US" dirty="0"/>
          </a:p>
          <a:p>
            <a:endParaRPr lang="en-US" dirty="0"/>
          </a:p>
        </p:txBody>
      </p:sp>
      <p:sp>
        <p:nvSpPr>
          <p:cNvPr id="6" name="Footer Placeholder 5"/>
          <p:cNvSpPr>
            <a:spLocks noGrp="1"/>
          </p:cNvSpPr>
          <p:nvPr>
            <p:ph type="ftr" sz="quarter" idx="3"/>
          </p:nvPr>
        </p:nvSpPr>
        <p:spPr/>
        <p:txBody>
          <a:bodyPr/>
          <a:lstStyle/>
          <a:p>
            <a:r>
              <a:rPr lang="en-US"/>
              <a:t>Division Name or Footer</a:t>
            </a:r>
            <a:endParaRPr lang="en-US" dirty="0"/>
          </a:p>
        </p:txBody>
      </p:sp>
      <p:sp>
        <p:nvSpPr>
          <p:cNvPr id="7" name="Slide Number Placeholder 6"/>
          <p:cNvSpPr>
            <a:spLocks noGrp="1"/>
          </p:cNvSpPr>
          <p:nvPr>
            <p:ph type="sldNum" sz="quarter" idx="4"/>
          </p:nvPr>
        </p:nvSpPr>
        <p:spPr/>
        <p:txBody>
          <a:bodyPr/>
          <a:lstStyle/>
          <a:p>
            <a:fld id="{7FEEEA1A-CB49-3744-AA40-B896987410F9}" type="slidenum">
              <a:rPr lang="en-US" smtClean="0"/>
              <a:pPr/>
              <a:t>2</a:t>
            </a:fld>
            <a:endParaRPr lang="en-US" dirty="0"/>
          </a:p>
        </p:txBody>
      </p:sp>
      <p:sp>
        <p:nvSpPr>
          <p:cNvPr id="2" name="Google Shape;141;p28">
            <a:extLst>
              <a:ext uri="{FF2B5EF4-FFF2-40B4-BE49-F238E27FC236}">
                <a16:creationId xmlns:a16="http://schemas.microsoft.com/office/drawing/2014/main" id="{90EB6B96-7C8F-9C72-DB2A-17C5275CD8CE}"/>
              </a:ext>
            </a:extLst>
          </p:cNvPr>
          <p:cNvSpPr txBox="1"/>
          <p:nvPr/>
        </p:nvSpPr>
        <p:spPr>
          <a:xfrm>
            <a:off x="566575" y="4644425"/>
            <a:ext cx="769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dirty="0">
                <a:solidFill>
                  <a:srgbClr val="212121"/>
                </a:solidFill>
                <a:highlight>
                  <a:srgbClr val="FFFFFF"/>
                </a:highlight>
                <a:latin typeface="Calibri"/>
                <a:ea typeface="Calibri"/>
                <a:cs typeface="Calibri"/>
                <a:sym typeface="Calibri"/>
              </a:rPr>
              <a:t>This Document Contains Confidential Quality Assurance Material, Privileged from Disclosure Pursuant to New York State Civil Practice Laws and Rules Article 31§3101(b); New York Education Law Title 8, Article 131 §6527; New York Public Health Law Article 28 §2805(m); and when applicable 42 U.S.C. 299b-22”</a:t>
            </a:r>
            <a:endParaRPr sz="1200" dirty="0"/>
          </a:p>
        </p:txBody>
      </p:sp>
    </p:spTree>
    <p:extLst>
      <p:ext uri="{BB962C8B-B14F-4D97-AF65-F5344CB8AC3E}">
        <p14:creationId xmlns:p14="http://schemas.microsoft.com/office/powerpoint/2010/main" val="728942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F643-A0DA-46D2-869E-E3B9BB560BA5}"/>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4A4B8F7-735C-4EBF-9ED0-069ACF0810E5}"/>
              </a:ext>
            </a:extLst>
          </p:cNvPr>
          <p:cNvSpPr>
            <a:spLocks noGrp="1"/>
          </p:cNvSpPr>
          <p:nvPr>
            <p:ph sz="quarter" idx="13"/>
          </p:nvPr>
        </p:nvSpPr>
        <p:spPr>
          <a:xfrm>
            <a:off x="457200" y="1424674"/>
            <a:ext cx="3477492" cy="2779776"/>
          </a:xfrm>
        </p:spPr>
        <p:txBody>
          <a:bodyPr/>
          <a:lstStyle/>
          <a:p>
            <a:r>
              <a:rPr lang="en-US" sz="1400" b="0" i="0" u="none" strike="noStrike" dirty="0">
                <a:solidFill>
                  <a:schemeClr val="bg2">
                    <a:lumMod val="10000"/>
                  </a:schemeClr>
                </a:solidFill>
                <a:effectLst/>
                <a:latin typeface="Arial" panose="020B0604020202020204" pitchFamily="34" charset="0"/>
                <a:cs typeface="Arial" panose="020B0604020202020204" pitchFamily="34" charset="0"/>
              </a:rPr>
              <a:t>Robotic Surgery applications continue to increase exponentially</a:t>
            </a:r>
          </a:p>
          <a:p>
            <a:r>
              <a:rPr lang="en-US" sz="1400" b="0" i="0" u="none" strike="noStrike" dirty="0">
                <a:solidFill>
                  <a:schemeClr val="bg2">
                    <a:lumMod val="10000"/>
                  </a:schemeClr>
                </a:solidFill>
                <a:effectLst/>
                <a:latin typeface="Arial" panose="020B0604020202020204" pitchFamily="34" charset="0"/>
                <a:cs typeface="Arial" panose="020B0604020202020204" pitchFamily="34" charset="0"/>
              </a:rPr>
              <a:t>Comparative outcomes between robotic and open ventral hernia repair (VHR) regarding gastrointestinal (</a:t>
            </a:r>
            <a:r>
              <a:rPr lang="en-US" sz="1400" dirty="0">
                <a:solidFill>
                  <a:schemeClr val="bg2">
                    <a:lumMod val="10000"/>
                  </a:schemeClr>
                </a:solidFill>
                <a:latin typeface="Arial" panose="020B0604020202020204" pitchFamily="34" charset="0"/>
                <a:cs typeface="Arial" panose="020B0604020202020204" pitchFamily="34" charset="0"/>
              </a:rPr>
              <a:t>GI) </a:t>
            </a:r>
            <a:r>
              <a:rPr lang="en-US" sz="1400" b="0" i="0" u="none" strike="noStrike" dirty="0">
                <a:solidFill>
                  <a:schemeClr val="bg2">
                    <a:lumMod val="10000"/>
                  </a:schemeClr>
                </a:solidFill>
                <a:effectLst/>
                <a:latin typeface="Arial" panose="020B0604020202020204" pitchFamily="34" charset="0"/>
                <a:cs typeface="Arial" panose="020B0604020202020204" pitchFamily="34" charset="0"/>
              </a:rPr>
              <a:t>complications are not well established</a:t>
            </a:r>
          </a:p>
          <a:p>
            <a:r>
              <a:rPr lang="en-US" sz="1400" b="0" i="0" u="none" strike="noStrike" dirty="0">
                <a:solidFill>
                  <a:schemeClr val="bg2">
                    <a:lumMod val="10000"/>
                  </a:schemeClr>
                </a:solidFill>
                <a:effectLst/>
                <a:latin typeface="Arial" panose="020B0604020202020204" pitchFamily="34" charset="0"/>
                <a:cs typeface="Arial" panose="020B0604020202020204" pitchFamily="34" charset="0"/>
              </a:rPr>
              <a:t>Our study evaluates 16,000 ventral hernia repairs (VHR) and compares the rates of 30-day postoperative gastrointestinal complications in open vs robotic cases.</a:t>
            </a:r>
            <a:endParaRPr lang="en-US" sz="1400" dirty="0">
              <a:solidFill>
                <a:schemeClr val="bg2">
                  <a:lumMod val="10000"/>
                </a:schemeClr>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A77E090-B12D-4C18-B662-B08CF9FDB2B8}"/>
              </a:ext>
            </a:extLst>
          </p:cNvPr>
          <p:cNvSpPr>
            <a:spLocks noGrp="1"/>
          </p:cNvSpPr>
          <p:nvPr>
            <p:ph type="ftr" sz="quarter" idx="3"/>
          </p:nvPr>
        </p:nvSpPr>
        <p:spPr/>
        <p:txBody>
          <a:bodyPr/>
          <a:lstStyle/>
          <a:p>
            <a:r>
              <a:rPr lang="en-US"/>
              <a:t>Division Name or Footer</a:t>
            </a:r>
            <a:endParaRPr lang="en-US" dirty="0"/>
          </a:p>
        </p:txBody>
      </p:sp>
      <p:sp>
        <p:nvSpPr>
          <p:cNvPr id="5" name="Slide Number Placeholder 4">
            <a:extLst>
              <a:ext uri="{FF2B5EF4-FFF2-40B4-BE49-F238E27FC236}">
                <a16:creationId xmlns:a16="http://schemas.microsoft.com/office/drawing/2014/main" id="{64CAD6D4-AC1F-45E8-A2C5-134B9D148013}"/>
              </a:ext>
            </a:extLst>
          </p:cNvPr>
          <p:cNvSpPr>
            <a:spLocks noGrp="1"/>
          </p:cNvSpPr>
          <p:nvPr>
            <p:ph type="sldNum" sz="quarter" idx="4"/>
          </p:nvPr>
        </p:nvSpPr>
        <p:spPr/>
        <p:txBody>
          <a:bodyPr/>
          <a:lstStyle/>
          <a:p>
            <a:fld id="{7FEEEA1A-CB49-3744-AA40-B896987410F9}" type="slidenum">
              <a:rPr lang="en-US" smtClean="0"/>
              <a:pPr/>
              <a:t>3</a:t>
            </a:fld>
            <a:endParaRPr lang="en-US" dirty="0"/>
          </a:p>
        </p:txBody>
      </p:sp>
      <p:sp>
        <p:nvSpPr>
          <p:cNvPr id="6" name="Google Shape;141;p28">
            <a:extLst>
              <a:ext uri="{FF2B5EF4-FFF2-40B4-BE49-F238E27FC236}">
                <a16:creationId xmlns:a16="http://schemas.microsoft.com/office/drawing/2014/main" id="{80CABE65-A840-F50F-3A1A-AF13B8C920C0}"/>
              </a:ext>
            </a:extLst>
          </p:cNvPr>
          <p:cNvSpPr txBox="1"/>
          <p:nvPr/>
        </p:nvSpPr>
        <p:spPr>
          <a:xfrm>
            <a:off x="566575" y="4644425"/>
            <a:ext cx="769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dirty="0">
                <a:solidFill>
                  <a:srgbClr val="212121"/>
                </a:solidFill>
                <a:highlight>
                  <a:srgbClr val="FFFFFF"/>
                </a:highlight>
                <a:latin typeface="Calibri"/>
                <a:ea typeface="Calibri"/>
                <a:cs typeface="Calibri"/>
                <a:sym typeface="Calibri"/>
              </a:rPr>
              <a:t>This Document Contains Confidential Quality Assurance Material, Privileged from Disclosure Pursuant to New York State Civil Practice Laws and Rules Article 31§3101(b); New York Education Law Title 8, Article 131 §6527; New York Public Health Law Article 28 §2805(m); and when applicable 42 U.S.C. 299b-22”</a:t>
            </a:r>
            <a:endParaRPr sz="1200" dirty="0"/>
          </a:p>
        </p:txBody>
      </p:sp>
      <p:pic>
        <p:nvPicPr>
          <p:cNvPr id="1026" name="Picture 2" descr="Image-Guided &amp; Robot-Assisted Surgical Procedures Market size, by specialty type">
            <a:extLst>
              <a:ext uri="{FF2B5EF4-FFF2-40B4-BE49-F238E27FC236}">
                <a16:creationId xmlns:a16="http://schemas.microsoft.com/office/drawing/2014/main" id="{F54C5157-60C2-8445-B680-D8B9B116D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833" y="1349724"/>
            <a:ext cx="4865601" cy="254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365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a:t>Division Name or Footer</a:t>
            </a:r>
            <a:endParaRPr lang="en-US" dirty="0"/>
          </a:p>
        </p:txBody>
      </p:sp>
      <p:sp>
        <p:nvSpPr>
          <p:cNvPr id="6" name="Slide Number Placeholder 5"/>
          <p:cNvSpPr>
            <a:spLocks noGrp="1"/>
          </p:cNvSpPr>
          <p:nvPr>
            <p:ph type="sldNum" sz="quarter" idx="4"/>
          </p:nvPr>
        </p:nvSpPr>
        <p:spPr/>
        <p:txBody>
          <a:bodyPr/>
          <a:lstStyle/>
          <a:p>
            <a:fld id="{ED7E567B-70F4-744D-B8D4-735662645214}" type="slidenum">
              <a:rPr lang="en-US" smtClean="0"/>
              <a:pPr/>
              <a:t>4</a:t>
            </a:fld>
            <a:endParaRPr lang="en-US" dirty="0"/>
          </a:p>
        </p:txBody>
      </p:sp>
      <p:sp>
        <p:nvSpPr>
          <p:cNvPr id="2" name="Title 1"/>
          <p:cNvSpPr>
            <a:spLocks noGrp="1"/>
          </p:cNvSpPr>
          <p:nvPr>
            <p:ph type="title"/>
          </p:nvPr>
        </p:nvSpPr>
        <p:spPr/>
        <p:txBody>
          <a:bodyPr/>
          <a:lstStyle/>
          <a:p>
            <a:r>
              <a:rPr lang="en-US" dirty="0"/>
              <a:t>Methods</a:t>
            </a:r>
          </a:p>
        </p:txBody>
      </p:sp>
      <p:sp>
        <p:nvSpPr>
          <p:cNvPr id="24" name="Google Shape;141;p28">
            <a:extLst>
              <a:ext uri="{FF2B5EF4-FFF2-40B4-BE49-F238E27FC236}">
                <a16:creationId xmlns:a16="http://schemas.microsoft.com/office/drawing/2014/main" id="{9779FD73-DC7D-4061-0804-74F05AD5D122}"/>
              </a:ext>
            </a:extLst>
          </p:cNvPr>
          <p:cNvSpPr txBox="1"/>
          <p:nvPr/>
        </p:nvSpPr>
        <p:spPr>
          <a:xfrm>
            <a:off x="566575" y="4644425"/>
            <a:ext cx="769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dirty="0">
                <a:solidFill>
                  <a:srgbClr val="212121"/>
                </a:solidFill>
                <a:highlight>
                  <a:srgbClr val="FFFFFF"/>
                </a:highlight>
                <a:latin typeface="Calibri"/>
                <a:ea typeface="Calibri"/>
                <a:cs typeface="Calibri"/>
                <a:sym typeface="Calibri"/>
              </a:rPr>
              <a:t>This Document Contains Confidential Quality Assurance Material, Privileged from Disclosure Pursuant to New York State Civil Practice Laws and Rules Article 31§3101(b); New York Education Law Title 8, Article 131 §6527; New York Public Health Law Article 28 §2805(m); and when applicable 42 U.S.C. 299b-22”</a:t>
            </a:r>
            <a:endParaRPr sz="1200" dirty="0"/>
          </a:p>
        </p:txBody>
      </p:sp>
      <p:sp>
        <p:nvSpPr>
          <p:cNvPr id="5" name="Content Placeholder 2">
            <a:extLst>
              <a:ext uri="{FF2B5EF4-FFF2-40B4-BE49-F238E27FC236}">
                <a16:creationId xmlns:a16="http://schemas.microsoft.com/office/drawing/2014/main" id="{DCED84C1-9F8B-3B3E-170E-1B6EE2E9164E}"/>
              </a:ext>
            </a:extLst>
          </p:cNvPr>
          <p:cNvSpPr txBox="1">
            <a:spLocks/>
          </p:cNvSpPr>
          <p:nvPr/>
        </p:nvSpPr>
        <p:spPr>
          <a:xfrm>
            <a:off x="457199" y="1482482"/>
            <a:ext cx="8229601" cy="2779776"/>
          </a:xfrm>
          <a:prstGeom prst="rect">
            <a:avLst/>
          </a:prstGeom>
        </p:spPr>
        <p:txBody>
          <a:bodyPr/>
          <a:lstStyle>
            <a:lvl1pPr marL="230188" indent="-230188" algn="l" defTabSz="342900"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75" algn="l" defTabSz="342900"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213" indent="-228600"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400" indent="-230188"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88" indent="-230188" algn="l" defTabSz="342900"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l" rtl="0">
              <a:spcBef>
                <a:spcPts val="0"/>
              </a:spcBef>
              <a:spcAft>
                <a:spcPts val="0"/>
              </a:spcAft>
            </a:pPr>
            <a:r>
              <a:rPr lang="en-US" dirty="0">
                <a:solidFill>
                  <a:srgbClr val="000000"/>
                </a:solidFill>
                <a:latin typeface="Arial" panose="020B0604020202020204" pitchFamily="34" charset="0"/>
              </a:rPr>
              <a:t>R</a:t>
            </a:r>
            <a:r>
              <a:rPr lang="en-US" b="0" i="0" u="none" strike="noStrike" dirty="0">
                <a:solidFill>
                  <a:srgbClr val="000000"/>
                </a:solidFill>
                <a:effectLst/>
                <a:latin typeface="Arial" panose="020B0604020202020204" pitchFamily="34" charset="0"/>
              </a:rPr>
              <a:t>etrospective review of prospectively collected data from the ACHQC and identified patients ages 18 to 90 years old undergoing an open or robotic VHR with follow up after 30 days (N = 33488)</a:t>
            </a:r>
          </a:p>
          <a:p>
            <a:pPr marL="0" indent="0" algn="l" rtl="0">
              <a:spcBef>
                <a:spcPts val="0"/>
              </a:spcBef>
              <a:spcAft>
                <a:spcPts val="0"/>
              </a:spcAft>
              <a:buNone/>
            </a:pPr>
            <a:endParaRPr lang="en-US" b="0" i="0" u="none" strike="noStrike" dirty="0">
              <a:solidFill>
                <a:srgbClr val="000000"/>
              </a:solidFill>
              <a:effectLst/>
              <a:latin typeface="Arial" panose="020B0604020202020204" pitchFamily="34" charset="0"/>
            </a:endParaRPr>
          </a:p>
          <a:p>
            <a:pPr algn="l" rtl="0">
              <a:spcBef>
                <a:spcPts val="0"/>
              </a:spcBef>
              <a:spcAft>
                <a:spcPts val="0"/>
              </a:spcAft>
            </a:pPr>
            <a:r>
              <a:rPr lang="en-US" b="0" i="0" u="none" strike="noStrike" dirty="0">
                <a:solidFill>
                  <a:srgbClr val="000000"/>
                </a:solidFill>
                <a:effectLst/>
                <a:latin typeface="Arial" panose="020B0604020202020204" pitchFamily="34" charset="0"/>
              </a:rPr>
              <a:t>After propensity score matching 1:1 adjusting for demographic, clinical, and hernia related factors, our matched patient data was stratified equally into open vs. robotic VHR groups (N = 8148 each group)</a:t>
            </a:r>
          </a:p>
          <a:p>
            <a:pPr marL="0" indent="0" algn="l" rtl="0">
              <a:spcBef>
                <a:spcPts val="0"/>
              </a:spcBef>
              <a:spcAft>
                <a:spcPts val="0"/>
              </a:spcAft>
              <a:buNone/>
            </a:pPr>
            <a:endParaRPr lang="en-US" b="0" i="0" u="none" strike="noStrike" dirty="0">
              <a:solidFill>
                <a:srgbClr val="000000"/>
              </a:solidFill>
              <a:effectLst/>
              <a:latin typeface="Arial" panose="020B0604020202020204" pitchFamily="34" charset="0"/>
            </a:endParaRPr>
          </a:p>
          <a:p>
            <a:pPr algn="l" rtl="0">
              <a:spcBef>
                <a:spcPts val="0"/>
              </a:spcBef>
              <a:spcAft>
                <a:spcPts val="0"/>
              </a:spcAft>
            </a:pPr>
            <a:r>
              <a:rPr lang="en-US" dirty="0">
                <a:solidFill>
                  <a:srgbClr val="000000"/>
                </a:solidFill>
                <a:latin typeface="Arial" panose="020B0604020202020204" pitchFamily="34" charset="0"/>
              </a:rPr>
              <a:t>Finally, l</a:t>
            </a:r>
            <a:r>
              <a:rPr lang="en-US" b="0" i="0" u="none" strike="noStrike" dirty="0">
                <a:solidFill>
                  <a:srgbClr val="000000"/>
                </a:solidFill>
                <a:effectLst/>
                <a:latin typeface="Arial" panose="020B0604020202020204" pitchFamily="34" charset="0"/>
              </a:rPr>
              <a:t>ogistic regression analysis was used to compare 30-day rate of GI related complications, readmission, and re-intervention</a:t>
            </a:r>
            <a:br>
              <a:rPr lang="en-US" sz="1600" dirty="0"/>
            </a:br>
            <a:endParaRPr lang="en-US" sz="14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535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C3665A-44AF-DBB1-9816-C17C9D7E10A1}"/>
              </a:ext>
            </a:extLst>
          </p:cNvPr>
          <p:cNvSpPr>
            <a:spLocks noGrp="1"/>
          </p:cNvSpPr>
          <p:nvPr>
            <p:ph type="ftr" sz="quarter" idx="3"/>
          </p:nvPr>
        </p:nvSpPr>
        <p:spPr/>
        <p:txBody>
          <a:bodyPr/>
          <a:lstStyle/>
          <a:p>
            <a:r>
              <a:rPr lang="en-US"/>
              <a:t>Division Name or Footer</a:t>
            </a:r>
            <a:endParaRPr lang="en-US" dirty="0"/>
          </a:p>
        </p:txBody>
      </p:sp>
      <p:sp>
        <p:nvSpPr>
          <p:cNvPr id="3" name="Slide Number Placeholder 2">
            <a:extLst>
              <a:ext uri="{FF2B5EF4-FFF2-40B4-BE49-F238E27FC236}">
                <a16:creationId xmlns:a16="http://schemas.microsoft.com/office/drawing/2014/main" id="{019C3A37-82E5-93C2-3068-D827B2C4C6DA}"/>
              </a:ext>
            </a:extLst>
          </p:cNvPr>
          <p:cNvSpPr>
            <a:spLocks noGrp="1"/>
          </p:cNvSpPr>
          <p:nvPr>
            <p:ph type="sldNum" sz="quarter" idx="4"/>
          </p:nvPr>
        </p:nvSpPr>
        <p:spPr/>
        <p:txBody>
          <a:bodyPr/>
          <a:lstStyle/>
          <a:p>
            <a:fld id="{7FEEEA1A-CB49-3744-AA40-B896987410F9}" type="slidenum">
              <a:rPr lang="en-US" smtClean="0"/>
              <a:pPr/>
              <a:t>5</a:t>
            </a:fld>
            <a:endParaRPr lang="en-US" dirty="0"/>
          </a:p>
        </p:txBody>
      </p:sp>
      <p:sp>
        <p:nvSpPr>
          <p:cNvPr id="4" name="Title 3">
            <a:extLst>
              <a:ext uri="{FF2B5EF4-FFF2-40B4-BE49-F238E27FC236}">
                <a16:creationId xmlns:a16="http://schemas.microsoft.com/office/drawing/2014/main" id="{704A7FE1-686A-BE78-ECE8-0A4FDEFC0079}"/>
              </a:ext>
            </a:extLst>
          </p:cNvPr>
          <p:cNvSpPr>
            <a:spLocks noGrp="1"/>
          </p:cNvSpPr>
          <p:nvPr>
            <p:ph type="title"/>
          </p:nvPr>
        </p:nvSpPr>
        <p:spPr/>
        <p:txBody>
          <a:bodyPr/>
          <a:lstStyle/>
          <a:p>
            <a:r>
              <a:rPr lang="en-US" dirty="0"/>
              <a:t>Patient related Demographics</a:t>
            </a:r>
          </a:p>
        </p:txBody>
      </p:sp>
      <p:grpSp>
        <p:nvGrpSpPr>
          <p:cNvPr id="10" name="Group 9">
            <a:extLst>
              <a:ext uri="{FF2B5EF4-FFF2-40B4-BE49-F238E27FC236}">
                <a16:creationId xmlns:a16="http://schemas.microsoft.com/office/drawing/2014/main" id="{6B3E7E3A-9F83-2BFD-E353-1768F71992D7}"/>
              </a:ext>
            </a:extLst>
          </p:cNvPr>
          <p:cNvGrpSpPr/>
          <p:nvPr/>
        </p:nvGrpSpPr>
        <p:grpSpPr>
          <a:xfrm>
            <a:off x="946082" y="1462078"/>
            <a:ext cx="7251835" cy="1993323"/>
            <a:chOff x="769947" y="1276350"/>
            <a:chExt cx="5943600" cy="1466850"/>
          </a:xfrm>
        </p:grpSpPr>
        <p:pic>
          <p:nvPicPr>
            <p:cNvPr id="6" name="Picture 5">
              <a:extLst>
                <a:ext uri="{FF2B5EF4-FFF2-40B4-BE49-F238E27FC236}">
                  <a16:creationId xmlns:a16="http://schemas.microsoft.com/office/drawing/2014/main" id="{C4713BC9-2999-4921-B6CD-AD4F485CA8A2}"/>
                </a:ext>
              </a:extLst>
            </p:cNvPr>
            <p:cNvPicPr>
              <a:picLocks noChangeAspect="1"/>
            </p:cNvPicPr>
            <p:nvPr/>
          </p:nvPicPr>
          <p:blipFill rotWithShape="1">
            <a:blip r:embed="rId3"/>
            <a:srcRect r="18608" b="18298"/>
            <a:stretch/>
          </p:blipFill>
          <p:spPr>
            <a:xfrm>
              <a:off x="769947" y="1276350"/>
              <a:ext cx="5943600" cy="1463040"/>
            </a:xfrm>
            <a:prstGeom prst="rect">
              <a:avLst/>
            </a:prstGeom>
          </p:spPr>
        </p:pic>
        <p:sp>
          <p:nvSpPr>
            <p:cNvPr id="7" name="Rectangle 6">
              <a:extLst>
                <a:ext uri="{FF2B5EF4-FFF2-40B4-BE49-F238E27FC236}">
                  <a16:creationId xmlns:a16="http://schemas.microsoft.com/office/drawing/2014/main" id="{9D64ED6B-7E7F-CA87-E79A-3E6107EF4DD1}"/>
                </a:ext>
              </a:extLst>
            </p:cNvPr>
            <p:cNvSpPr/>
            <p:nvPr/>
          </p:nvSpPr>
          <p:spPr>
            <a:xfrm>
              <a:off x="1028700" y="1781175"/>
              <a:ext cx="5553075" cy="238125"/>
            </a:xfrm>
            <a:prstGeom prst="rect">
              <a:avLst/>
            </a:prstGeom>
            <a:solidFill>
              <a:schemeClr val="tx2">
                <a:alpha val="2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8" name="Rectangle 7">
              <a:extLst>
                <a:ext uri="{FF2B5EF4-FFF2-40B4-BE49-F238E27FC236}">
                  <a16:creationId xmlns:a16="http://schemas.microsoft.com/office/drawing/2014/main" id="{3428AD29-D40B-47CD-42C7-6A94FFBEB6EE}"/>
                </a:ext>
              </a:extLst>
            </p:cNvPr>
            <p:cNvSpPr/>
            <p:nvPr/>
          </p:nvSpPr>
          <p:spPr>
            <a:xfrm>
              <a:off x="1028700" y="2628464"/>
              <a:ext cx="5553075" cy="114736"/>
            </a:xfrm>
            <a:prstGeom prst="rect">
              <a:avLst/>
            </a:prstGeom>
            <a:solidFill>
              <a:schemeClr val="tx2">
                <a:alpha val="2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grpSp>
      <p:sp>
        <p:nvSpPr>
          <p:cNvPr id="9" name="Content Placeholder 2">
            <a:extLst>
              <a:ext uri="{FF2B5EF4-FFF2-40B4-BE49-F238E27FC236}">
                <a16:creationId xmlns:a16="http://schemas.microsoft.com/office/drawing/2014/main" id="{69A45F5E-8BB0-7875-1A2A-A6826F3BF7F4}"/>
              </a:ext>
            </a:extLst>
          </p:cNvPr>
          <p:cNvSpPr txBox="1">
            <a:spLocks/>
          </p:cNvSpPr>
          <p:nvPr/>
        </p:nvSpPr>
        <p:spPr>
          <a:xfrm>
            <a:off x="584559" y="2915424"/>
            <a:ext cx="8229601" cy="2779776"/>
          </a:xfrm>
          <a:prstGeom prst="rect">
            <a:avLst/>
          </a:prstGeom>
        </p:spPr>
        <p:txBody>
          <a:bodyPr/>
          <a:lstStyle>
            <a:lvl1pPr marL="230188" indent="-230188" algn="l" defTabSz="342900"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75" algn="l" defTabSz="342900"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213" indent="-228600"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400" indent="-230188"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88" indent="-230188" algn="l" defTabSz="342900"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l" rtl="0">
              <a:spcBef>
                <a:spcPts val="0"/>
              </a:spcBef>
              <a:spcAft>
                <a:spcPts val="0"/>
              </a:spcAft>
              <a:buNone/>
            </a:pPr>
            <a:endParaRPr lang="en-US" sz="1400" dirty="0">
              <a:solidFill>
                <a:schemeClr val="bg2">
                  <a:lumMod val="10000"/>
                </a:schemeClr>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D71178E4-B0D7-F123-C254-5289E5CFE012}"/>
              </a:ext>
            </a:extLst>
          </p:cNvPr>
          <p:cNvSpPr txBox="1">
            <a:spLocks/>
          </p:cNvSpPr>
          <p:nvPr/>
        </p:nvSpPr>
        <p:spPr>
          <a:xfrm>
            <a:off x="584559" y="3588090"/>
            <a:ext cx="8229601" cy="734251"/>
          </a:xfrm>
          <a:prstGeom prst="rect">
            <a:avLst/>
          </a:prstGeom>
        </p:spPr>
        <p:txBody>
          <a:bodyPr/>
          <a:lstStyle>
            <a:lvl1pPr marL="230188" indent="-230188" algn="l" defTabSz="342900"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75" algn="l" defTabSz="342900"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213" indent="-228600"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400" indent="-230188"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88" indent="-230188" algn="l" defTabSz="342900"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rtl="0">
              <a:spcBef>
                <a:spcPts val="0"/>
              </a:spcBef>
              <a:spcAft>
                <a:spcPts val="0"/>
              </a:spcAft>
              <a:buNone/>
            </a:pPr>
            <a:r>
              <a:rPr lang="en-US" sz="1600" dirty="0"/>
              <a:t>Equal Gender Distribution</a:t>
            </a:r>
          </a:p>
          <a:p>
            <a:pPr marL="0" indent="0" algn="ctr" rtl="0">
              <a:spcBef>
                <a:spcPts val="0"/>
              </a:spcBef>
              <a:spcAft>
                <a:spcPts val="0"/>
              </a:spcAft>
              <a:buNone/>
            </a:pPr>
            <a:r>
              <a:rPr lang="en-US" sz="1600" dirty="0"/>
              <a:t>85% </a:t>
            </a:r>
            <a:r>
              <a:rPr lang="en-US" dirty="0"/>
              <a:t>of patients were white, 15% non-white</a:t>
            </a:r>
            <a:br>
              <a:rPr lang="en-US" sz="1600" dirty="0"/>
            </a:br>
            <a:endParaRPr lang="en-US" sz="14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0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372AC7-4613-88AF-2A84-58A185E9C4C4}"/>
              </a:ext>
            </a:extLst>
          </p:cNvPr>
          <p:cNvSpPr>
            <a:spLocks noGrp="1"/>
          </p:cNvSpPr>
          <p:nvPr>
            <p:ph type="ftr" sz="quarter" idx="3"/>
          </p:nvPr>
        </p:nvSpPr>
        <p:spPr/>
        <p:txBody>
          <a:bodyPr/>
          <a:lstStyle/>
          <a:p>
            <a:r>
              <a:rPr lang="en-US"/>
              <a:t>Division Name or Footer</a:t>
            </a:r>
            <a:endParaRPr lang="en-US" dirty="0"/>
          </a:p>
        </p:txBody>
      </p:sp>
      <p:sp>
        <p:nvSpPr>
          <p:cNvPr id="3" name="Slide Number Placeholder 2">
            <a:extLst>
              <a:ext uri="{FF2B5EF4-FFF2-40B4-BE49-F238E27FC236}">
                <a16:creationId xmlns:a16="http://schemas.microsoft.com/office/drawing/2014/main" id="{B970287E-F649-C3BA-43BC-4CC81E75000A}"/>
              </a:ext>
            </a:extLst>
          </p:cNvPr>
          <p:cNvSpPr>
            <a:spLocks noGrp="1"/>
          </p:cNvSpPr>
          <p:nvPr>
            <p:ph type="sldNum" sz="quarter" idx="4"/>
          </p:nvPr>
        </p:nvSpPr>
        <p:spPr/>
        <p:txBody>
          <a:bodyPr/>
          <a:lstStyle/>
          <a:p>
            <a:fld id="{7FEEEA1A-CB49-3744-AA40-B896987410F9}" type="slidenum">
              <a:rPr lang="en-US" smtClean="0"/>
              <a:pPr/>
              <a:t>6</a:t>
            </a:fld>
            <a:endParaRPr lang="en-US" dirty="0"/>
          </a:p>
        </p:txBody>
      </p:sp>
      <p:sp>
        <p:nvSpPr>
          <p:cNvPr id="4" name="Title 3">
            <a:extLst>
              <a:ext uri="{FF2B5EF4-FFF2-40B4-BE49-F238E27FC236}">
                <a16:creationId xmlns:a16="http://schemas.microsoft.com/office/drawing/2014/main" id="{280F7348-AD23-9195-EE94-F9AA2FB03592}"/>
              </a:ext>
            </a:extLst>
          </p:cNvPr>
          <p:cNvSpPr>
            <a:spLocks noGrp="1"/>
          </p:cNvSpPr>
          <p:nvPr>
            <p:ph type="title"/>
          </p:nvPr>
        </p:nvSpPr>
        <p:spPr/>
        <p:txBody>
          <a:bodyPr/>
          <a:lstStyle/>
          <a:p>
            <a:r>
              <a:rPr lang="en-US" dirty="0"/>
              <a:t>Patient Related Demographics</a:t>
            </a:r>
          </a:p>
        </p:txBody>
      </p:sp>
      <p:sp>
        <p:nvSpPr>
          <p:cNvPr id="11" name="Content Placeholder 2">
            <a:extLst>
              <a:ext uri="{FF2B5EF4-FFF2-40B4-BE49-F238E27FC236}">
                <a16:creationId xmlns:a16="http://schemas.microsoft.com/office/drawing/2014/main" id="{6891D1CE-A7E1-F5EA-4F92-366C8B2258F1}"/>
              </a:ext>
            </a:extLst>
          </p:cNvPr>
          <p:cNvSpPr txBox="1">
            <a:spLocks/>
          </p:cNvSpPr>
          <p:nvPr/>
        </p:nvSpPr>
        <p:spPr>
          <a:xfrm>
            <a:off x="575057" y="3891076"/>
            <a:ext cx="8229601" cy="734251"/>
          </a:xfrm>
          <a:prstGeom prst="rect">
            <a:avLst/>
          </a:prstGeom>
        </p:spPr>
        <p:txBody>
          <a:bodyPr/>
          <a:lstStyle>
            <a:lvl1pPr marL="230188" indent="-230188" algn="l" defTabSz="342900"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75" algn="l" defTabSz="342900"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213" indent="-228600"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400" indent="-230188"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88" indent="-230188" algn="l" defTabSz="342900"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rtl="0">
              <a:spcBef>
                <a:spcPts val="0"/>
              </a:spcBef>
              <a:spcAft>
                <a:spcPts val="0"/>
              </a:spcAft>
              <a:buNone/>
            </a:pPr>
            <a:r>
              <a:rPr lang="en-US" dirty="0"/>
              <a:t>Average age in our cohort was 58 years</a:t>
            </a:r>
          </a:p>
          <a:p>
            <a:pPr marL="0" indent="0" algn="ctr" rtl="0">
              <a:spcBef>
                <a:spcPts val="0"/>
              </a:spcBef>
              <a:spcAft>
                <a:spcPts val="0"/>
              </a:spcAft>
              <a:buNone/>
            </a:pPr>
            <a:r>
              <a:rPr lang="en-US" dirty="0"/>
              <a:t>~45% of patients were &gt; 60</a:t>
            </a:r>
            <a:endParaRPr lang="en-US" sz="1600" dirty="0"/>
          </a:p>
          <a:p>
            <a:pPr marL="0" indent="0" algn="ctr" rtl="0">
              <a:spcBef>
                <a:spcPts val="0"/>
              </a:spcBef>
              <a:spcAft>
                <a:spcPts val="0"/>
              </a:spcAft>
              <a:buNone/>
            </a:pPr>
            <a:r>
              <a:rPr lang="en-US" dirty="0"/>
              <a:t>Most patients were nonsmokers</a:t>
            </a:r>
            <a:endParaRPr lang="en-US" sz="1400" dirty="0">
              <a:solidFill>
                <a:schemeClr val="bg2">
                  <a:lumMod val="10000"/>
                </a:schemeClr>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088C1EF9-218B-CCBD-8DC7-EE439F44B430}"/>
              </a:ext>
            </a:extLst>
          </p:cNvPr>
          <p:cNvGrpSpPr/>
          <p:nvPr/>
        </p:nvGrpSpPr>
        <p:grpSpPr>
          <a:xfrm>
            <a:off x="584559" y="1391481"/>
            <a:ext cx="7734565" cy="2360538"/>
            <a:chOff x="457199" y="966270"/>
            <a:chExt cx="7734565" cy="2360538"/>
          </a:xfrm>
        </p:grpSpPr>
        <p:grpSp>
          <p:nvGrpSpPr>
            <p:cNvPr id="10" name="Group 9">
              <a:extLst>
                <a:ext uri="{FF2B5EF4-FFF2-40B4-BE49-F238E27FC236}">
                  <a16:creationId xmlns:a16="http://schemas.microsoft.com/office/drawing/2014/main" id="{5F307ADD-ADB3-C3CC-06D1-18E1CD021385}"/>
                </a:ext>
              </a:extLst>
            </p:cNvPr>
            <p:cNvGrpSpPr/>
            <p:nvPr/>
          </p:nvGrpSpPr>
          <p:grpSpPr>
            <a:xfrm>
              <a:off x="457200" y="1577839"/>
              <a:ext cx="7734564" cy="1748969"/>
              <a:chOff x="457200" y="1577839"/>
              <a:chExt cx="7734564" cy="1748969"/>
            </a:xfrm>
          </p:grpSpPr>
          <p:pic>
            <p:nvPicPr>
              <p:cNvPr id="6" name="Picture 5">
                <a:extLst>
                  <a:ext uri="{FF2B5EF4-FFF2-40B4-BE49-F238E27FC236}">
                    <a16:creationId xmlns:a16="http://schemas.microsoft.com/office/drawing/2014/main" id="{21AEF47A-DE44-2556-9547-6FA6CD22C909}"/>
                  </a:ext>
                </a:extLst>
              </p:cNvPr>
              <p:cNvPicPr>
                <a:picLocks noChangeAspect="1"/>
              </p:cNvPicPr>
              <p:nvPr/>
            </p:nvPicPr>
            <p:blipFill rotWithShape="1">
              <a:blip r:embed="rId3"/>
              <a:srcRect l="-1160" r="18496"/>
              <a:stretch/>
            </p:blipFill>
            <p:spPr>
              <a:xfrm>
                <a:off x="457200" y="1577839"/>
                <a:ext cx="7734564" cy="1719543"/>
              </a:xfrm>
              <a:prstGeom prst="rect">
                <a:avLst/>
              </a:prstGeom>
            </p:spPr>
          </p:pic>
          <p:sp>
            <p:nvSpPr>
              <p:cNvPr id="7" name="Rectangle 6">
                <a:extLst>
                  <a:ext uri="{FF2B5EF4-FFF2-40B4-BE49-F238E27FC236}">
                    <a16:creationId xmlns:a16="http://schemas.microsoft.com/office/drawing/2014/main" id="{4F002D23-655D-EFE8-3C4C-DA66463EFD71}"/>
                  </a:ext>
                </a:extLst>
              </p:cNvPr>
              <p:cNvSpPr/>
              <p:nvPr/>
            </p:nvSpPr>
            <p:spPr>
              <a:xfrm>
                <a:off x="568036" y="1577839"/>
                <a:ext cx="7523019" cy="195543"/>
              </a:xfrm>
              <a:prstGeom prst="rect">
                <a:avLst/>
              </a:prstGeom>
              <a:solidFill>
                <a:schemeClr val="tx2">
                  <a:alpha val="1970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8" name="Rectangle 7">
                <a:extLst>
                  <a:ext uri="{FF2B5EF4-FFF2-40B4-BE49-F238E27FC236}">
                    <a16:creationId xmlns:a16="http://schemas.microsoft.com/office/drawing/2014/main" id="{D361521F-AD5F-3DA3-1C58-8EF8BDBE377C}"/>
                  </a:ext>
                </a:extLst>
              </p:cNvPr>
              <p:cNvSpPr/>
              <p:nvPr/>
            </p:nvSpPr>
            <p:spPr>
              <a:xfrm>
                <a:off x="598414" y="2437610"/>
                <a:ext cx="7523019" cy="195543"/>
              </a:xfrm>
              <a:prstGeom prst="rect">
                <a:avLst/>
              </a:prstGeom>
              <a:solidFill>
                <a:schemeClr val="tx2">
                  <a:alpha val="1970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9" name="Rectangle 8">
                <a:extLst>
                  <a:ext uri="{FF2B5EF4-FFF2-40B4-BE49-F238E27FC236}">
                    <a16:creationId xmlns:a16="http://schemas.microsoft.com/office/drawing/2014/main" id="{20F9B3B4-03EC-2932-E928-09095A773740}"/>
                  </a:ext>
                </a:extLst>
              </p:cNvPr>
              <p:cNvSpPr/>
              <p:nvPr/>
            </p:nvSpPr>
            <p:spPr>
              <a:xfrm>
                <a:off x="598414" y="3131265"/>
                <a:ext cx="7523019" cy="195543"/>
              </a:xfrm>
              <a:prstGeom prst="rect">
                <a:avLst/>
              </a:prstGeom>
              <a:solidFill>
                <a:schemeClr val="tx2">
                  <a:alpha val="1970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grpSp>
        <p:pic>
          <p:nvPicPr>
            <p:cNvPr id="13" name="Picture 12">
              <a:extLst>
                <a:ext uri="{FF2B5EF4-FFF2-40B4-BE49-F238E27FC236}">
                  <a16:creationId xmlns:a16="http://schemas.microsoft.com/office/drawing/2014/main" id="{02CB0116-49ED-35EA-880B-9F21A60D9875}"/>
                </a:ext>
              </a:extLst>
            </p:cNvPr>
            <p:cNvPicPr>
              <a:picLocks noChangeAspect="1"/>
            </p:cNvPicPr>
            <p:nvPr/>
          </p:nvPicPr>
          <p:blipFill>
            <a:blip r:embed="rId4"/>
            <a:stretch>
              <a:fillRect/>
            </a:stretch>
          </p:blipFill>
          <p:spPr>
            <a:xfrm>
              <a:off x="457199" y="966270"/>
              <a:ext cx="7633856" cy="558800"/>
            </a:xfrm>
            <a:prstGeom prst="rect">
              <a:avLst/>
            </a:prstGeom>
          </p:spPr>
        </p:pic>
      </p:grpSp>
    </p:spTree>
    <p:extLst>
      <p:ext uri="{BB962C8B-B14F-4D97-AF65-F5344CB8AC3E}">
        <p14:creationId xmlns:p14="http://schemas.microsoft.com/office/powerpoint/2010/main" val="302515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5E770F-DF9C-EF50-B1E5-D4DA800BB868}"/>
              </a:ext>
            </a:extLst>
          </p:cNvPr>
          <p:cNvSpPr>
            <a:spLocks noGrp="1"/>
          </p:cNvSpPr>
          <p:nvPr>
            <p:ph type="ftr" sz="quarter" idx="3"/>
          </p:nvPr>
        </p:nvSpPr>
        <p:spPr/>
        <p:txBody>
          <a:bodyPr/>
          <a:lstStyle/>
          <a:p>
            <a:r>
              <a:rPr lang="en-US"/>
              <a:t>Division Name or Footer</a:t>
            </a:r>
            <a:endParaRPr lang="en-US" dirty="0"/>
          </a:p>
        </p:txBody>
      </p:sp>
      <p:sp>
        <p:nvSpPr>
          <p:cNvPr id="3" name="Slide Number Placeholder 2">
            <a:extLst>
              <a:ext uri="{FF2B5EF4-FFF2-40B4-BE49-F238E27FC236}">
                <a16:creationId xmlns:a16="http://schemas.microsoft.com/office/drawing/2014/main" id="{3D38C535-0461-D070-0FA5-72A8B72018B9}"/>
              </a:ext>
            </a:extLst>
          </p:cNvPr>
          <p:cNvSpPr>
            <a:spLocks noGrp="1"/>
          </p:cNvSpPr>
          <p:nvPr>
            <p:ph type="sldNum" sz="quarter" idx="4"/>
          </p:nvPr>
        </p:nvSpPr>
        <p:spPr/>
        <p:txBody>
          <a:bodyPr/>
          <a:lstStyle/>
          <a:p>
            <a:fld id="{7FEEEA1A-CB49-3744-AA40-B896987410F9}" type="slidenum">
              <a:rPr lang="en-US" smtClean="0"/>
              <a:pPr/>
              <a:t>7</a:t>
            </a:fld>
            <a:endParaRPr lang="en-US" dirty="0"/>
          </a:p>
        </p:txBody>
      </p:sp>
      <p:sp>
        <p:nvSpPr>
          <p:cNvPr id="4" name="Title 3">
            <a:extLst>
              <a:ext uri="{FF2B5EF4-FFF2-40B4-BE49-F238E27FC236}">
                <a16:creationId xmlns:a16="http://schemas.microsoft.com/office/drawing/2014/main" id="{FD26601F-F03C-3FE3-35D8-34BD3EF2E9FB}"/>
              </a:ext>
            </a:extLst>
          </p:cNvPr>
          <p:cNvSpPr>
            <a:spLocks noGrp="1"/>
          </p:cNvSpPr>
          <p:nvPr>
            <p:ph type="title"/>
          </p:nvPr>
        </p:nvSpPr>
        <p:spPr/>
        <p:txBody>
          <a:bodyPr/>
          <a:lstStyle/>
          <a:p>
            <a:r>
              <a:rPr lang="en-US" dirty="0"/>
              <a:t>Hernia Related Demographics</a:t>
            </a:r>
          </a:p>
        </p:txBody>
      </p:sp>
      <p:grpSp>
        <p:nvGrpSpPr>
          <p:cNvPr id="10" name="Group 9">
            <a:extLst>
              <a:ext uri="{FF2B5EF4-FFF2-40B4-BE49-F238E27FC236}">
                <a16:creationId xmlns:a16="http://schemas.microsoft.com/office/drawing/2014/main" id="{BBCE6216-3607-95FF-15FE-DC4429D872CA}"/>
              </a:ext>
            </a:extLst>
          </p:cNvPr>
          <p:cNvGrpSpPr/>
          <p:nvPr/>
        </p:nvGrpSpPr>
        <p:grpSpPr>
          <a:xfrm>
            <a:off x="457199" y="1416102"/>
            <a:ext cx="8198652" cy="1785995"/>
            <a:chOff x="457198" y="943350"/>
            <a:chExt cx="8198652" cy="1785995"/>
          </a:xfrm>
        </p:grpSpPr>
        <p:pic>
          <p:nvPicPr>
            <p:cNvPr id="6" name="Picture 5">
              <a:extLst>
                <a:ext uri="{FF2B5EF4-FFF2-40B4-BE49-F238E27FC236}">
                  <a16:creationId xmlns:a16="http://schemas.microsoft.com/office/drawing/2014/main" id="{063971FF-AD95-EE41-69F4-810DD8357C16}"/>
                </a:ext>
              </a:extLst>
            </p:cNvPr>
            <p:cNvPicPr>
              <a:picLocks noChangeAspect="1"/>
            </p:cNvPicPr>
            <p:nvPr/>
          </p:nvPicPr>
          <p:blipFill rotWithShape="1">
            <a:blip r:embed="rId3"/>
            <a:srcRect r="19997"/>
            <a:stretch/>
          </p:blipFill>
          <p:spPr>
            <a:xfrm>
              <a:off x="457199" y="1535545"/>
              <a:ext cx="8198651" cy="1193800"/>
            </a:xfrm>
            <a:prstGeom prst="rect">
              <a:avLst/>
            </a:prstGeom>
          </p:spPr>
        </p:pic>
        <p:sp>
          <p:nvSpPr>
            <p:cNvPr id="7" name="Rectangle 6">
              <a:extLst>
                <a:ext uri="{FF2B5EF4-FFF2-40B4-BE49-F238E27FC236}">
                  <a16:creationId xmlns:a16="http://schemas.microsoft.com/office/drawing/2014/main" id="{23F35FFB-3B9E-F449-841E-43E2C9F23EDF}"/>
                </a:ext>
              </a:extLst>
            </p:cNvPr>
            <p:cNvSpPr/>
            <p:nvPr/>
          </p:nvSpPr>
          <p:spPr>
            <a:xfrm>
              <a:off x="457199" y="1535545"/>
              <a:ext cx="8077201" cy="210128"/>
            </a:xfrm>
            <a:prstGeom prst="rect">
              <a:avLst/>
            </a:prstGeom>
            <a:solidFill>
              <a:schemeClr val="tx2">
                <a:alpha val="2041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9" name="Picture 8">
              <a:extLst>
                <a:ext uri="{FF2B5EF4-FFF2-40B4-BE49-F238E27FC236}">
                  <a16:creationId xmlns:a16="http://schemas.microsoft.com/office/drawing/2014/main" id="{ACFD3FB3-FA2C-6B6F-D706-B13FFD91CB9B}"/>
                </a:ext>
              </a:extLst>
            </p:cNvPr>
            <p:cNvPicPr>
              <a:picLocks noChangeAspect="1"/>
            </p:cNvPicPr>
            <p:nvPr/>
          </p:nvPicPr>
          <p:blipFill>
            <a:blip r:embed="rId4"/>
            <a:stretch>
              <a:fillRect/>
            </a:stretch>
          </p:blipFill>
          <p:spPr>
            <a:xfrm>
              <a:off x="457198" y="943350"/>
              <a:ext cx="8198651" cy="558800"/>
            </a:xfrm>
            <a:prstGeom prst="rect">
              <a:avLst/>
            </a:prstGeom>
          </p:spPr>
        </p:pic>
      </p:grpSp>
      <p:sp>
        <p:nvSpPr>
          <p:cNvPr id="11" name="Content Placeholder 2">
            <a:extLst>
              <a:ext uri="{FF2B5EF4-FFF2-40B4-BE49-F238E27FC236}">
                <a16:creationId xmlns:a16="http://schemas.microsoft.com/office/drawing/2014/main" id="{DA1CCCC3-DC07-8C4F-1DEF-42994017907F}"/>
              </a:ext>
            </a:extLst>
          </p:cNvPr>
          <p:cNvSpPr txBox="1">
            <a:spLocks/>
          </p:cNvSpPr>
          <p:nvPr/>
        </p:nvSpPr>
        <p:spPr>
          <a:xfrm>
            <a:off x="584559" y="3517884"/>
            <a:ext cx="8229601" cy="734251"/>
          </a:xfrm>
          <a:prstGeom prst="rect">
            <a:avLst/>
          </a:prstGeom>
        </p:spPr>
        <p:txBody>
          <a:bodyPr/>
          <a:lstStyle>
            <a:lvl1pPr marL="230188" indent="-230188" algn="l" defTabSz="342900"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75" algn="l" defTabSz="342900"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213" indent="-228600"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400" indent="-230188"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88" indent="-230188" algn="l" defTabSz="342900"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rtl="0">
              <a:spcBef>
                <a:spcPts val="0"/>
              </a:spcBef>
              <a:spcAft>
                <a:spcPts val="0"/>
              </a:spcAft>
              <a:buNone/>
            </a:pPr>
            <a:r>
              <a:rPr lang="en-US" dirty="0"/>
              <a:t>Average BMI was 32 (obese)</a:t>
            </a:r>
          </a:p>
          <a:p>
            <a:pPr marL="0" indent="0" algn="ctr" rtl="0">
              <a:spcBef>
                <a:spcPts val="0"/>
              </a:spcBef>
              <a:spcAft>
                <a:spcPts val="0"/>
              </a:spcAft>
              <a:buNone/>
            </a:pPr>
            <a:r>
              <a:rPr lang="en-US" dirty="0"/>
              <a:t>Average length of stay was 0 days</a:t>
            </a:r>
            <a:endParaRPr lang="en-US" sz="1600" dirty="0"/>
          </a:p>
          <a:p>
            <a:pPr marL="0" indent="0" algn="ctr" rtl="0">
              <a:spcBef>
                <a:spcPts val="0"/>
              </a:spcBef>
              <a:spcAft>
                <a:spcPts val="0"/>
              </a:spcAft>
              <a:buNone/>
            </a:pPr>
            <a:r>
              <a:rPr lang="en-US" dirty="0"/>
              <a:t>Most hernias were &lt; 4 cm wide</a:t>
            </a:r>
            <a:endParaRPr lang="en-US" sz="1400" dirty="0">
              <a:solidFill>
                <a:schemeClr val="bg2">
                  <a:lumMod val="10000"/>
                </a:schemeClr>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0FB4716-3468-7A92-9E26-8E3BE660DB77}"/>
              </a:ext>
            </a:extLst>
          </p:cNvPr>
          <p:cNvSpPr/>
          <p:nvPr/>
        </p:nvSpPr>
        <p:spPr>
          <a:xfrm>
            <a:off x="568039" y="2645045"/>
            <a:ext cx="8077201" cy="210128"/>
          </a:xfrm>
          <a:prstGeom prst="rect">
            <a:avLst/>
          </a:prstGeom>
          <a:solidFill>
            <a:schemeClr val="tx2">
              <a:alpha val="196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Tree>
    <p:extLst>
      <p:ext uri="{BB962C8B-B14F-4D97-AF65-F5344CB8AC3E}">
        <p14:creationId xmlns:p14="http://schemas.microsoft.com/office/powerpoint/2010/main" val="126394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AD9442-A478-FB26-DC8E-DCDF568E4371}"/>
              </a:ext>
            </a:extLst>
          </p:cNvPr>
          <p:cNvSpPr>
            <a:spLocks noGrp="1"/>
          </p:cNvSpPr>
          <p:nvPr>
            <p:ph type="ftr" sz="quarter" idx="3"/>
          </p:nvPr>
        </p:nvSpPr>
        <p:spPr/>
        <p:txBody>
          <a:bodyPr/>
          <a:lstStyle/>
          <a:p>
            <a:r>
              <a:rPr lang="en-US"/>
              <a:t>Division Name or Footer</a:t>
            </a:r>
            <a:endParaRPr lang="en-US" dirty="0"/>
          </a:p>
        </p:txBody>
      </p:sp>
      <p:sp>
        <p:nvSpPr>
          <p:cNvPr id="3" name="Slide Number Placeholder 2">
            <a:extLst>
              <a:ext uri="{FF2B5EF4-FFF2-40B4-BE49-F238E27FC236}">
                <a16:creationId xmlns:a16="http://schemas.microsoft.com/office/drawing/2014/main" id="{DB93049C-ED0B-DBE8-62B3-E171FEBE7C9A}"/>
              </a:ext>
            </a:extLst>
          </p:cNvPr>
          <p:cNvSpPr>
            <a:spLocks noGrp="1"/>
          </p:cNvSpPr>
          <p:nvPr>
            <p:ph type="sldNum" sz="quarter" idx="4"/>
          </p:nvPr>
        </p:nvSpPr>
        <p:spPr/>
        <p:txBody>
          <a:bodyPr/>
          <a:lstStyle/>
          <a:p>
            <a:fld id="{7FEEEA1A-CB49-3744-AA40-B896987410F9}" type="slidenum">
              <a:rPr lang="en-US" smtClean="0"/>
              <a:pPr/>
              <a:t>8</a:t>
            </a:fld>
            <a:endParaRPr lang="en-US" dirty="0"/>
          </a:p>
        </p:txBody>
      </p:sp>
      <p:sp>
        <p:nvSpPr>
          <p:cNvPr id="4" name="Title 3">
            <a:extLst>
              <a:ext uri="{FF2B5EF4-FFF2-40B4-BE49-F238E27FC236}">
                <a16:creationId xmlns:a16="http://schemas.microsoft.com/office/drawing/2014/main" id="{1513D9FC-E4F6-2422-E68D-888C0315B45C}"/>
              </a:ext>
            </a:extLst>
          </p:cNvPr>
          <p:cNvSpPr>
            <a:spLocks noGrp="1"/>
          </p:cNvSpPr>
          <p:nvPr>
            <p:ph type="title"/>
          </p:nvPr>
        </p:nvSpPr>
        <p:spPr>
          <a:xfrm>
            <a:off x="457199" y="651474"/>
            <a:ext cx="8229602" cy="313932"/>
          </a:xfrm>
        </p:spPr>
        <p:txBody>
          <a:bodyPr/>
          <a:lstStyle/>
          <a:p>
            <a:r>
              <a:rPr lang="en-US" dirty="0"/>
              <a:t>Clinical Demographics</a:t>
            </a:r>
          </a:p>
        </p:txBody>
      </p:sp>
      <p:sp>
        <p:nvSpPr>
          <p:cNvPr id="7" name="Rectangle 6">
            <a:extLst>
              <a:ext uri="{FF2B5EF4-FFF2-40B4-BE49-F238E27FC236}">
                <a16:creationId xmlns:a16="http://schemas.microsoft.com/office/drawing/2014/main" id="{F241D093-FBD8-BA3A-7A6A-8731541436ED}"/>
              </a:ext>
            </a:extLst>
          </p:cNvPr>
          <p:cNvSpPr/>
          <p:nvPr/>
        </p:nvSpPr>
        <p:spPr>
          <a:xfrm>
            <a:off x="490625" y="1533826"/>
            <a:ext cx="8077201" cy="152401"/>
          </a:xfrm>
          <a:prstGeom prst="rect">
            <a:avLst/>
          </a:prstGeom>
          <a:solidFill>
            <a:schemeClr val="tx2">
              <a:alpha val="196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11" name="Content Placeholder 2">
            <a:extLst>
              <a:ext uri="{FF2B5EF4-FFF2-40B4-BE49-F238E27FC236}">
                <a16:creationId xmlns:a16="http://schemas.microsoft.com/office/drawing/2014/main" id="{63067DA9-5FF5-C322-BFD1-739B4A42C9C5}"/>
              </a:ext>
            </a:extLst>
          </p:cNvPr>
          <p:cNvSpPr txBox="1">
            <a:spLocks/>
          </p:cNvSpPr>
          <p:nvPr/>
        </p:nvSpPr>
        <p:spPr>
          <a:xfrm>
            <a:off x="490625" y="3938140"/>
            <a:ext cx="8229601" cy="734251"/>
          </a:xfrm>
          <a:prstGeom prst="rect">
            <a:avLst/>
          </a:prstGeom>
        </p:spPr>
        <p:txBody>
          <a:bodyPr/>
          <a:lstStyle>
            <a:lvl1pPr marL="230188" indent="-230188" algn="l" defTabSz="342900"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75" algn="l" defTabSz="342900"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213" indent="-228600"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400" indent="-230188"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88" indent="-230188" algn="l" defTabSz="342900"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rtl="0">
              <a:spcBef>
                <a:spcPts val="0"/>
              </a:spcBef>
              <a:spcAft>
                <a:spcPts val="0"/>
              </a:spcAft>
              <a:buNone/>
            </a:pPr>
            <a:r>
              <a:rPr lang="en-US" dirty="0">
                <a:solidFill>
                  <a:schemeClr val="bg2">
                    <a:lumMod val="10000"/>
                  </a:schemeClr>
                </a:solidFill>
              </a:rPr>
              <a:t>49% had hypertension</a:t>
            </a:r>
          </a:p>
          <a:p>
            <a:pPr marL="0" indent="0" algn="ctr" rtl="0">
              <a:spcBef>
                <a:spcPts val="0"/>
              </a:spcBef>
              <a:spcAft>
                <a:spcPts val="0"/>
              </a:spcAft>
              <a:buNone/>
            </a:pPr>
            <a:r>
              <a:rPr lang="en-US" dirty="0">
                <a:solidFill>
                  <a:schemeClr val="bg2">
                    <a:lumMod val="10000"/>
                  </a:schemeClr>
                </a:solidFill>
              </a:rPr>
              <a:t>18% were diabetics</a:t>
            </a:r>
          </a:p>
          <a:p>
            <a:pPr marL="0" indent="0" algn="ctr" rtl="0">
              <a:spcBef>
                <a:spcPts val="0"/>
              </a:spcBef>
              <a:spcAft>
                <a:spcPts val="0"/>
              </a:spcAft>
              <a:buNone/>
            </a:pPr>
            <a:r>
              <a:rPr lang="en-US" dirty="0">
                <a:solidFill>
                  <a:schemeClr val="bg2">
                    <a:lumMod val="10000"/>
                  </a:schemeClr>
                </a:solidFill>
              </a:rPr>
              <a:t>0.8% had liver disease</a:t>
            </a:r>
          </a:p>
          <a:p>
            <a:pPr marL="0" indent="0" algn="ctr" rtl="0">
              <a:spcBef>
                <a:spcPts val="0"/>
              </a:spcBef>
              <a:spcAft>
                <a:spcPts val="0"/>
              </a:spcAft>
              <a:buNone/>
            </a:pPr>
            <a:r>
              <a:rPr lang="en-US" sz="1400" dirty="0">
                <a:solidFill>
                  <a:schemeClr val="bg2">
                    <a:lumMod val="10000"/>
                  </a:schemeClr>
                </a:solidFill>
                <a:latin typeface="Arial" panose="020B0604020202020204" pitchFamily="34" charset="0"/>
                <a:cs typeface="Arial" panose="020B0604020202020204" pitchFamily="34" charset="0"/>
              </a:rPr>
              <a:t>0.5% had ESRD on Dialysis</a:t>
            </a:r>
          </a:p>
        </p:txBody>
      </p:sp>
      <p:grpSp>
        <p:nvGrpSpPr>
          <p:cNvPr id="16" name="Group 15">
            <a:extLst>
              <a:ext uri="{FF2B5EF4-FFF2-40B4-BE49-F238E27FC236}">
                <a16:creationId xmlns:a16="http://schemas.microsoft.com/office/drawing/2014/main" id="{B39961A2-894F-F3C2-0D9F-10652F4AB16C}"/>
              </a:ext>
            </a:extLst>
          </p:cNvPr>
          <p:cNvGrpSpPr/>
          <p:nvPr/>
        </p:nvGrpSpPr>
        <p:grpSpPr>
          <a:xfrm>
            <a:off x="415818" y="975667"/>
            <a:ext cx="8152008" cy="2983538"/>
            <a:chOff x="423772" y="1017071"/>
            <a:chExt cx="8152008" cy="2983538"/>
          </a:xfrm>
        </p:grpSpPr>
        <p:grpSp>
          <p:nvGrpSpPr>
            <p:cNvPr id="15" name="Group 14">
              <a:extLst>
                <a:ext uri="{FF2B5EF4-FFF2-40B4-BE49-F238E27FC236}">
                  <a16:creationId xmlns:a16="http://schemas.microsoft.com/office/drawing/2014/main" id="{94096CAD-DAB2-1F8C-5C15-661B7FEA2DEA}"/>
                </a:ext>
              </a:extLst>
            </p:cNvPr>
            <p:cNvGrpSpPr/>
            <p:nvPr/>
          </p:nvGrpSpPr>
          <p:grpSpPr>
            <a:xfrm>
              <a:off x="427748" y="1731234"/>
              <a:ext cx="8144055" cy="2269375"/>
              <a:chOff x="457198" y="1277388"/>
              <a:chExt cx="8144055" cy="2269375"/>
            </a:xfrm>
          </p:grpSpPr>
          <p:pic>
            <p:nvPicPr>
              <p:cNvPr id="6" name="Picture 5">
                <a:extLst>
                  <a:ext uri="{FF2B5EF4-FFF2-40B4-BE49-F238E27FC236}">
                    <a16:creationId xmlns:a16="http://schemas.microsoft.com/office/drawing/2014/main" id="{79F7F66D-5151-A8F7-CD1D-FA4F04CE43A2}"/>
                  </a:ext>
                </a:extLst>
              </p:cNvPr>
              <p:cNvPicPr>
                <a:picLocks noChangeAspect="1"/>
              </p:cNvPicPr>
              <p:nvPr/>
            </p:nvPicPr>
            <p:blipFill rotWithShape="1">
              <a:blip r:embed="rId3"/>
              <a:srcRect t="4488" b="1493"/>
              <a:stretch/>
            </p:blipFill>
            <p:spPr>
              <a:xfrm>
                <a:off x="457199" y="1277388"/>
                <a:ext cx="8144054" cy="2269375"/>
              </a:xfrm>
              <a:prstGeom prst="rect">
                <a:avLst/>
              </a:prstGeom>
            </p:spPr>
          </p:pic>
          <p:sp>
            <p:nvSpPr>
              <p:cNvPr id="8" name="Rectangle 7">
                <a:extLst>
                  <a:ext uri="{FF2B5EF4-FFF2-40B4-BE49-F238E27FC236}">
                    <a16:creationId xmlns:a16="http://schemas.microsoft.com/office/drawing/2014/main" id="{0BFABC05-AEF1-C186-41D3-AF86E94B163F}"/>
                  </a:ext>
                </a:extLst>
              </p:cNvPr>
              <p:cNvSpPr/>
              <p:nvPr/>
            </p:nvSpPr>
            <p:spPr>
              <a:xfrm>
                <a:off x="490625" y="2481694"/>
                <a:ext cx="8077201" cy="152401"/>
              </a:xfrm>
              <a:prstGeom prst="rect">
                <a:avLst/>
              </a:prstGeom>
              <a:solidFill>
                <a:schemeClr val="tx2">
                  <a:alpha val="196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9" name="Rectangle 8">
                <a:extLst>
                  <a:ext uri="{FF2B5EF4-FFF2-40B4-BE49-F238E27FC236}">
                    <a16:creationId xmlns:a16="http://schemas.microsoft.com/office/drawing/2014/main" id="{31AEFADB-2A9E-C2CC-267B-3B476C5DBA80}"/>
                  </a:ext>
                </a:extLst>
              </p:cNvPr>
              <p:cNvSpPr/>
              <p:nvPr/>
            </p:nvSpPr>
            <p:spPr>
              <a:xfrm>
                <a:off x="457199" y="2938027"/>
                <a:ext cx="8077201" cy="152401"/>
              </a:xfrm>
              <a:prstGeom prst="rect">
                <a:avLst/>
              </a:prstGeom>
              <a:solidFill>
                <a:schemeClr val="tx2">
                  <a:alpha val="196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10" name="Rectangle 9">
                <a:extLst>
                  <a:ext uri="{FF2B5EF4-FFF2-40B4-BE49-F238E27FC236}">
                    <a16:creationId xmlns:a16="http://schemas.microsoft.com/office/drawing/2014/main" id="{F9AD22A7-062F-4CC6-6AC9-5928842979AB}"/>
                  </a:ext>
                </a:extLst>
              </p:cNvPr>
              <p:cNvSpPr/>
              <p:nvPr/>
            </p:nvSpPr>
            <p:spPr>
              <a:xfrm>
                <a:off x="457198" y="3394360"/>
                <a:ext cx="8077201" cy="152401"/>
              </a:xfrm>
              <a:prstGeom prst="rect">
                <a:avLst/>
              </a:prstGeom>
              <a:solidFill>
                <a:schemeClr val="tx2">
                  <a:alpha val="196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12" name="Rectangle 11">
                <a:extLst>
                  <a:ext uri="{FF2B5EF4-FFF2-40B4-BE49-F238E27FC236}">
                    <a16:creationId xmlns:a16="http://schemas.microsoft.com/office/drawing/2014/main" id="{60A484ED-5988-040A-5307-DA901765E61A}"/>
                  </a:ext>
                </a:extLst>
              </p:cNvPr>
              <p:cNvSpPr/>
              <p:nvPr/>
            </p:nvSpPr>
            <p:spPr>
              <a:xfrm>
                <a:off x="457198" y="2004882"/>
                <a:ext cx="8077201" cy="152401"/>
              </a:xfrm>
              <a:prstGeom prst="rect">
                <a:avLst/>
              </a:prstGeom>
              <a:solidFill>
                <a:schemeClr val="tx2">
                  <a:alpha val="196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grpSp>
        <p:pic>
          <p:nvPicPr>
            <p:cNvPr id="14" name="Picture 13">
              <a:extLst>
                <a:ext uri="{FF2B5EF4-FFF2-40B4-BE49-F238E27FC236}">
                  <a16:creationId xmlns:a16="http://schemas.microsoft.com/office/drawing/2014/main" id="{D2B64E25-13DD-5ECB-B214-8B7848AA1A87}"/>
                </a:ext>
              </a:extLst>
            </p:cNvPr>
            <p:cNvPicPr>
              <a:picLocks noChangeAspect="1"/>
            </p:cNvPicPr>
            <p:nvPr/>
          </p:nvPicPr>
          <p:blipFill>
            <a:blip r:embed="rId4"/>
            <a:stretch>
              <a:fillRect/>
            </a:stretch>
          </p:blipFill>
          <p:spPr>
            <a:xfrm>
              <a:off x="423772" y="1017071"/>
              <a:ext cx="8152008" cy="681917"/>
            </a:xfrm>
            <a:prstGeom prst="rect">
              <a:avLst/>
            </a:prstGeom>
          </p:spPr>
        </p:pic>
      </p:grpSp>
    </p:spTree>
    <p:extLst>
      <p:ext uri="{BB962C8B-B14F-4D97-AF65-F5344CB8AC3E}">
        <p14:creationId xmlns:p14="http://schemas.microsoft.com/office/powerpoint/2010/main" val="364245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3B0908-74F2-1CA9-288E-CC71C88CAC37}"/>
              </a:ext>
            </a:extLst>
          </p:cNvPr>
          <p:cNvSpPr>
            <a:spLocks noGrp="1"/>
          </p:cNvSpPr>
          <p:nvPr>
            <p:ph type="ftr" sz="quarter" idx="3"/>
          </p:nvPr>
        </p:nvSpPr>
        <p:spPr/>
        <p:txBody>
          <a:bodyPr/>
          <a:lstStyle/>
          <a:p>
            <a:r>
              <a:rPr lang="en-US"/>
              <a:t>Division Name or Footer</a:t>
            </a:r>
            <a:endParaRPr lang="en-US" dirty="0"/>
          </a:p>
        </p:txBody>
      </p:sp>
      <p:sp>
        <p:nvSpPr>
          <p:cNvPr id="3" name="Slide Number Placeholder 2">
            <a:extLst>
              <a:ext uri="{FF2B5EF4-FFF2-40B4-BE49-F238E27FC236}">
                <a16:creationId xmlns:a16="http://schemas.microsoft.com/office/drawing/2014/main" id="{DE3AE683-1C25-0A41-55FE-1CF6BA0141F4}"/>
              </a:ext>
            </a:extLst>
          </p:cNvPr>
          <p:cNvSpPr>
            <a:spLocks noGrp="1"/>
          </p:cNvSpPr>
          <p:nvPr>
            <p:ph type="sldNum" sz="quarter" idx="4"/>
          </p:nvPr>
        </p:nvSpPr>
        <p:spPr/>
        <p:txBody>
          <a:bodyPr/>
          <a:lstStyle/>
          <a:p>
            <a:fld id="{7FEEEA1A-CB49-3744-AA40-B896987410F9}" type="slidenum">
              <a:rPr lang="en-US" smtClean="0"/>
              <a:pPr/>
              <a:t>9</a:t>
            </a:fld>
            <a:endParaRPr lang="en-US" dirty="0"/>
          </a:p>
        </p:txBody>
      </p:sp>
      <p:sp>
        <p:nvSpPr>
          <p:cNvPr id="4" name="Title 3">
            <a:extLst>
              <a:ext uri="{FF2B5EF4-FFF2-40B4-BE49-F238E27FC236}">
                <a16:creationId xmlns:a16="http://schemas.microsoft.com/office/drawing/2014/main" id="{89A541D2-B7D3-F390-AE8A-DC2EA5CDF3FC}"/>
              </a:ext>
            </a:extLst>
          </p:cNvPr>
          <p:cNvSpPr>
            <a:spLocks noGrp="1"/>
          </p:cNvSpPr>
          <p:nvPr>
            <p:ph type="title"/>
          </p:nvPr>
        </p:nvSpPr>
        <p:spPr/>
        <p:txBody>
          <a:bodyPr/>
          <a:lstStyle/>
          <a:p>
            <a:r>
              <a:rPr lang="en-US" dirty="0"/>
              <a:t>Clinical Demographics</a:t>
            </a:r>
          </a:p>
        </p:txBody>
      </p:sp>
      <p:grpSp>
        <p:nvGrpSpPr>
          <p:cNvPr id="16" name="Group 15">
            <a:extLst>
              <a:ext uri="{FF2B5EF4-FFF2-40B4-BE49-F238E27FC236}">
                <a16:creationId xmlns:a16="http://schemas.microsoft.com/office/drawing/2014/main" id="{9C7A7855-6907-B41C-3D3D-E30CA1933E80}"/>
              </a:ext>
            </a:extLst>
          </p:cNvPr>
          <p:cNvGrpSpPr/>
          <p:nvPr/>
        </p:nvGrpSpPr>
        <p:grpSpPr>
          <a:xfrm>
            <a:off x="457199" y="1324494"/>
            <a:ext cx="8229602" cy="2374670"/>
            <a:chOff x="457199" y="1324494"/>
            <a:chExt cx="8229602" cy="2374670"/>
          </a:xfrm>
        </p:grpSpPr>
        <p:grpSp>
          <p:nvGrpSpPr>
            <p:cNvPr id="9" name="Group 8">
              <a:extLst>
                <a:ext uri="{FF2B5EF4-FFF2-40B4-BE49-F238E27FC236}">
                  <a16:creationId xmlns:a16="http://schemas.microsoft.com/office/drawing/2014/main" id="{8315D089-9DA4-F483-1AED-4B87B8A5DC91}"/>
                </a:ext>
              </a:extLst>
            </p:cNvPr>
            <p:cNvGrpSpPr/>
            <p:nvPr/>
          </p:nvGrpSpPr>
          <p:grpSpPr>
            <a:xfrm>
              <a:off x="457199" y="1324494"/>
              <a:ext cx="8229602" cy="2374670"/>
              <a:chOff x="1538918" y="2213666"/>
              <a:chExt cx="4953000" cy="1511300"/>
            </a:xfrm>
          </p:grpSpPr>
          <p:pic>
            <p:nvPicPr>
              <p:cNvPr id="6" name="Picture 5">
                <a:extLst>
                  <a:ext uri="{FF2B5EF4-FFF2-40B4-BE49-F238E27FC236}">
                    <a16:creationId xmlns:a16="http://schemas.microsoft.com/office/drawing/2014/main" id="{EC7397C5-8073-EBB6-A9AF-DD2B2EDB9D36}"/>
                  </a:ext>
                </a:extLst>
              </p:cNvPr>
              <p:cNvPicPr>
                <a:picLocks noChangeAspect="1"/>
              </p:cNvPicPr>
              <p:nvPr/>
            </p:nvPicPr>
            <p:blipFill rotWithShape="1">
              <a:blip r:embed="rId3"/>
              <a:srcRect t="-1871" b="1871"/>
              <a:stretch/>
            </p:blipFill>
            <p:spPr>
              <a:xfrm>
                <a:off x="1538918" y="2284615"/>
                <a:ext cx="4876800" cy="1320800"/>
              </a:xfrm>
              <a:prstGeom prst="rect">
                <a:avLst/>
              </a:prstGeom>
            </p:spPr>
          </p:pic>
          <p:pic>
            <p:nvPicPr>
              <p:cNvPr id="8" name="Picture 7">
                <a:extLst>
                  <a:ext uri="{FF2B5EF4-FFF2-40B4-BE49-F238E27FC236}">
                    <a16:creationId xmlns:a16="http://schemas.microsoft.com/office/drawing/2014/main" id="{BCB0ACC3-6771-2A60-811B-2F01F8B122D6}"/>
                  </a:ext>
                </a:extLst>
              </p:cNvPr>
              <p:cNvPicPr>
                <a:picLocks noChangeAspect="1"/>
              </p:cNvPicPr>
              <p:nvPr/>
            </p:nvPicPr>
            <p:blipFill rotWithShape="1">
              <a:blip r:embed="rId4"/>
              <a:srcRect t="91690" b="-91690"/>
              <a:stretch/>
            </p:blipFill>
            <p:spPr>
              <a:xfrm>
                <a:off x="1538918" y="2213666"/>
                <a:ext cx="4953000" cy="1511300"/>
              </a:xfrm>
              <a:prstGeom prst="rect">
                <a:avLst/>
              </a:prstGeom>
            </p:spPr>
          </p:pic>
        </p:grpSp>
        <p:sp>
          <p:nvSpPr>
            <p:cNvPr id="10" name="Rectangle 9">
              <a:extLst>
                <a:ext uri="{FF2B5EF4-FFF2-40B4-BE49-F238E27FC236}">
                  <a16:creationId xmlns:a16="http://schemas.microsoft.com/office/drawing/2014/main" id="{71D69252-A315-3924-8E4B-5F587D59C35F}"/>
                </a:ext>
              </a:extLst>
            </p:cNvPr>
            <p:cNvSpPr/>
            <p:nvPr/>
          </p:nvSpPr>
          <p:spPr>
            <a:xfrm>
              <a:off x="482991" y="1648690"/>
              <a:ext cx="8077201" cy="152401"/>
            </a:xfrm>
            <a:prstGeom prst="rect">
              <a:avLst/>
            </a:prstGeom>
            <a:solidFill>
              <a:schemeClr val="tx2">
                <a:alpha val="196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11" name="Rectangle 10">
              <a:extLst>
                <a:ext uri="{FF2B5EF4-FFF2-40B4-BE49-F238E27FC236}">
                  <a16:creationId xmlns:a16="http://schemas.microsoft.com/office/drawing/2014/main" id="{B80CCFB0-8BD9-91A6-6C63-57554C933301}"/>
                </a:ext>
              </a:extLst>
            </p:cNvPr>
            <p:cNvSpPr/>
            <p:nvPr/>
          </p:nvSpPr>
          <p:spPr>
            <a:xfrm>
              <a:off x="457199" y="2092027"/>
              <a:ext cx="8077201" cy="152401"/>
            </a:xfrm>
            <a:prstGeom prst="rect">
              <a:avLst/>
            </a:prstGeom>
            <a:solidFill>
              <a:schemeClr val="tx2">
                <a:alpha val="196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12" name="Rectangle 11">
              <a:extLst>
                <a:ext uri="{FF2B5EF4-FFF2-40B4-BE49-F238E27FC236}">
                  <a16:creationId xmlns:a16="http://schemas.microsoft.com/office/drawing/2014/main" id="{31C0B96C-DF99-8DFB-9E6A-E942A3673942}"/>
                </a:ext>
              </a:extLst>
            </p:cNvPr>
            <p:cNvSpPr/>
            <p:nvPr/>
          </p:nvSpPr>
          <p:spPr>
            <a:xfrm>
              <a:off x="482991" y="2511829"/>
              <a:ext cx="8077201" cy="152401"/>
            </a:xfrm>
            <a:prstGeom prst="rect">
              <a:avLst/>
            </a:prstGeom>
            <a:solidFill>
              <a:schemeClr val="tx2">
                <a:alpha val="196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13" name="Rectangle 12">
              <a:extLst>
                <a:ext uri="{FF2B5EF4-FFF2-40B4-BE49-F238E27FC236}">
                  <a16:creationId xmlns:a16="http://schemas.microsoft.com/office/drawing/2014/main" id="{B1398814-082F-73F0-277E-02DDA23E29A1}"/>
                </a:ext>
              </a:extLst>
            </p:cNvPr>
            <p:cNvSpPr/>
            <p:nvPr/>
          </p:nvSpPr>
          <p:spPr>
            <a:xfrm>
              <a:off x="482991" y="2924419"/>
              <a:ext cx="8077201" cy="152401"/>
            </a:xfrm>
            <a:prstGeom prst="rect">
              <a:avLst/>
            </a:prstGeom>
            <a:solidFill>
              <a:schemeClr val="tx2">
                <a:alpha val="196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14" name="Rectangle 13">
              <a:extLst>
                <a:ext uri="{FF2B5EF4-FFF2-40B4-BE49-F238E27FC236}">
                  <a16:creationId xmlns:a16="http://schemas.microsoft.com/office/drawing/2014/main" id="{4CFA0602-D43E-38CB-0F3B-70B43CBE7C33}"/>
                </a:ext>
              </a:extLst>
            </p:cNvPr>
            <p:cNvSpPr/>
            <p:nvPr/>
          </p:nvSpPr>
          <p:spPr>
            <a:xfrm>
              <a:off x="482991" y="3350864"/>
              <a:ext cx="8077201" cy="152401"/>
            </a:xfrm>
            <a:prstGeom prst="rect">
              <a:avLst/>
            </a:prstGeom>
            <a:solidFill>
              <a:schemeClr val="tx2">
                <a:alpha val="196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grpSp>
      <p:sp>
        <p:nvSpPr>
          <p:cNvPr id="15" name="Content Placeholder 2">
            <a:extLst>
              <a:ext uri="{FF2B5EF4-FFF2-40B4-BE49-F238E27FC236}">
                <a16:creationId xmlns:a16="http://schemas.microsoft.com/office/drawing/2014/main" id="{ED027E86-616D-D747-5260-30B1DD80588D}"/>
              </a:ext>
            </a:extLst>
          </p:cNvPr>
          <p:cNvSpPr txBox="1">
            <a:spLocks/>
          </p:cNvSpPr>
          <p:nvPr/>
        </p:nvSpPr>
        <p:spPr>
          <a:xfrm>
            <a:off x="457199" y="3592227"/>
            <a:ext cx="8229601" cy="734251"/>
          </a:xfrm>
          <a:prstGeom prst="rect">
            <a:avLst/>
          </a:prstGeom>
        </p:spPr>
        <p:txBody>
          <a:bodyPr/>
          <a:lstStyle>
            <a:lvl1pPr marL="230188" indent="-230188" algn="l" defTabSz="342900"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75" algn="l" defTabSz="342900"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213" indent="-228600"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400" indent="-230188"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88" indent="-230188" algn="l" defTabSz="342900"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rtl="0">
              <a:spcBef>
                <a:spcPts val="0"/>
              </a:spcBef>
              <a:spcAft>
                <a:spcPts val="0"/>
              </a:spcAft>
              <a:buNone/>
            </a:pPr>
            <a:r>
              <a:rPr lang="en-US" dirty="0"/>
              <a:t>4.5% of patients had COPD</a:t>
            </a:r>
          </a:p>
          <a:p>
            <a:pPr marL="0" indent="0" algn="ctr" rtl="0">
              <a:spcBef>
                <a:spcPts val="0"/>
              </a:spcBef>
              <a:spcAft>
                <a:spcPts val="0"/>
              </a:spcAft>
              <a:buNone/>
            </a:pPr>
            <a:r>
              <a:rPr lang="en-US" dirty="0"/>
              <a:t>13% were on antiplatelets medication, 5.7% on anticoagulation</a:t>
            </a:r>
            <a:endParaRPr lang="en-US" sz="1600" dirty="0"/>
          </a:p>
          <a:p>
            <a:pPr marL="0" indent="0" algn="ctr" rtl="0">
              <a:spcBef>
                <a:spcPts val="0"/>
              </a:spcBef>
              <a:spcAft>
                <a:spcPts val="0"/>
              </a:spcAft>
              <a:buNone/>
            </a:pPr>
            <a:r>
              <a:rPr lang="en-US" dirty="0"/>
              <a:t>3.5% were immunosuppressed</a:t>
            </a:r>
            <a:endParaRPr lang="en-US" sz="14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82574"/>
      </p:ext>
    </p:extLst>
  </p:cSld>
  <p:clrMapOvr>
    <a:masterClrMapping/>
  </p:clrMapOvr>
</p:sld>
</file>

<file path=ppt/theme/theme1.xml><?xml version="1.0" encoding="utf-8"?>
<a:theme xmlns:a="http://schemas.openxmlformats.org/drawingml/2006/main" name="NYU Langone Health Theme 1 Purple Cover White Interior">
  <a:themeElements>
    <a:clrScheme name="NYU Langone Vibrant Office Colors">
      <a:dk1>
        <a:srgbClr val="53565A"/>
      </a:dk1>
      <a:lt1>
        <a:srgbClr val="FFFFFF"/>
      </a:lt1>
      <a:dk2>
        <a:srgbClr val="580F8B"/>
      </a:dk2>
      <a:lt2>
        <a:srgbClr val="D9D9D6"/>
      </a:lt2>
      <a:accent1>
        <a:srgbClr val="580F8B"/>
      </a:accent1>
      <a:accent2>
        <a:srgbClr val="E0A526"/>
      </a:accent2>
      <a:accent3>
        <a:srgbClr val="489FDF"/>
      </a:accent3>
      <a:accent4>
        <a:srgbClr val="E5554F"/>
      </a:accent4>
      <a:accent5>
        <a:srgbClr val="40C1AC"/>
      </a:accent5>
      <a:accent6>
        <a:srgbClr val="9BB8D3"/>
      </a:accent6>
      <a:hlink>
        <a:srgbClr val="0000FF"/>
      </a:hlink>
      <a:folHlink>
        <a:srgbClr val="00EBFF"/>
      </a:folHlink>
    </a:clrScheme>
    <a:fontScheme name="NYU Langone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defPPr>
      </a:lstStyle>
    </a:txDef>
  </a:objectDefaults>
  <a:extraClrSchemeLst/>
  <a:extLst>
    <a:ext uri="{05A4C25C-085E-4340-85A3-A5531E510DB2}">
      <thm15:themeFamily xmlns:thm15="http://schemas.microsoft.com/office/thememl/2012/main" name="Presentation69" id="{603220F1-3477-264D-A5C4-944B6C8361D1}" vid="{D3FEF756-BC4C-EF42-A084-459B398DAC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NYULH_Theme1_PurpleCoverWhiteInterior_16x9 template PPT</Template>
  <TotalTime>6297</TotalTime>
  <Words>1666</Words>
  <Application>Microsoft Macintosh PowerPoint</Application>
  <PresentationFormat>On-screen Show (16:9)</PresentationFormat>
  <Paragraphs>199</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NYU Langone Health Theme 1 Purple Cover White Interior</vt:lpstr>
      <vt:lpstr>Robotic Vs. Open Ventral Hernia Repair, The Contest Continues:  A Retrospective Analysis Of 33,488 Patients From  ACHQC</vt:lpstr>
      <vt:lpstr>Disclosures</vt:lpstr>
      <vt:lpstr>Background</vt:lpstr>
      <vt:lpstr>Methods</vt:lpstr>
      <vt:lpstr>Patient related Demographics</vt:lpstr>
      <vt:lpstr>Patient Related Demographics</vt:lpstr>
      <vt:lpstr>Hernia Related Demographics</vt:lpstr>
      <vt:lpstr>Clinical Demographics</vt:lpstr>
      <vt:lpstr>Clinical Demographics</vt:lpstr>
      <vt:lpstr>Results </vt:lpstr>
      <vt:lpstr>Results </vt:lpstr>
      <vt:lpstr>Results </vt:lpstr>
      <vt:lpstr>Discussion</vt:lpstr>
      <vt:lpstr>Conclusion</vt:lpstr>
      <vt:lpstr>Strengths and Limitations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this area</dc:title>
  <dc:creator>Ude Welcome, Akuezunkpa</dc:creator>
  <cp:lastModifiedBy>Microsoft Office User</cp:lastModifiedBy>
  <cp:revision>14</cp:revision>
  <dcterms:created xsi:type="dcterms:W3CDTF">2022-04-25T14:45:47Z</dcterms:created>
  <dcterms:modified xsi:type="dcterms:W3CDTF">2023-03-05T15:44:49Z</dcterms:modified>
</cp:coreProperties>
</file>