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4"/>
  </p:sldMasterIdLst>
  <p:notesMasterIdLst>
    <p:notesMasterId r:id="rId33"/>
  </p:notesMasterIdLst>
  <p:sldIdLst>
    <p:sldId id="279" r:id="rId5"/>
    <p:sldId id="264" r:id="rId6"/>
    <p:sldId id="310" r:id="rId7"/>
    <p:sldId id="282" r:id="rId8"/>
    <p:sldId id="300" r:id="rId9"/>
    <p:sldId id="287" r:id="rId10"/>
    <p:sldId id="306" r:id="rId11"/>
    <p:sldId id="312" r:id="rId12"/>
    <p:sldId id="313" r:id="rId13"/>
    <p:sldId id="325" r:id="rId14"/>
    <p:sldId id="314" r:id="rId15"/>
    <p:sldId id="317" r:id="rId16"/>
    <p:sldId id="319" r:id="rId17"/>
    <p:sldId id="320" r:id="rId18"/>
    <p:sldId id="302" r:id="rId19"/>
    <p:sldId id="336" r:id="rId20"/>
    <p:sldId id="326" r:id="rId21"/>
    <p:sldId id="332" r:id="rId22"/>
    <p:sldId id="333" r:id="rId23"/>
    <p:sldId id="334" r:id="rId24"/>
    <p:sldId id="294" r:id="rId25"/>
    <p:sldId id="297" r:id="rId26"/>
    <p:sldId id="298" r:id="rId27"/>
    <p:sldId id="295" r:id="rId28"/>
    <p:sldId id="296" r:id="rId29"/>
    <p:sldId id="328" r:id="rId30"/>
    <p:sldId id="329" r:id="rId31"/>
    <p:sldId id="33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656" userDrawn="1">
          <p15:clr>
            <a:srgbClr val="A4A3A4"/>
          </p15:clr>
        </p15:guide>
        <p15:guide id="4" orient="horz" pos="6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4D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84465" autoAdjust="0"/>
  </p:normalViewPr>
  <p:slideViewPr>
    <p:cSldViewPr>
      <p:cViewPr varScale="1">
        <p:scale>
          <a:sx n="63" d="100"/>
          <a:sy n="63" d="100"/>
        </p:scale>
        <p:origin x="1298" y="31"/>
      </p:cViewPr>
      <p:guideLst>
        <p:guide orient="horz" pos="2160"/>
        <p:guide pos="3840"/>
        <p:guide orient="horz" pos="3656"/>
        <p:guide orient="horz" pos="69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99CD5-D962-4CE6-B084-B7B9F527C809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B2DFA-04F6-4713-86A1-47E953577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5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B2DFA-04F6-4713-86A1-47E953577B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Journal of Gastrointestinal </a:t>
            </a:r>
            <a:r>
              <a:rPr lang="fr-FR" dirty="0" err="1"/>
              <a:t>Surgery</a:t>
            </a:r>
            <a:r>
              <a:rPr lang="fr-FR" dirty="0"/>
              <a:t> (2012)</a:t>
            </a:r>
          </a:p>
          <a:p>
            <a:r>
              <a:rPr lang="en-US" sz="1200" dirty="0">
                <a:solidFill>
                  <a:schemeClr val="bg1"/>
                </a:solidFill>
              </a:rPr>
              <a:t>Similar recurrence rates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B2DFA-04F6-4713-86A1-47E953577B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Annals of surg 2022</a:t>
            </a:r>
          </a:p>
          <a:p>
            <a:r>
              <a:rPr lang="en-US" sz="1200" dirty="0"/>
              <a:t>Mesh reinforcement did not reduce early or late recurrence rates regardless of the type of mesh used</a:t>
            </a:r>
          </a:p>
          <a:p>
            <a:r>
              <a:rPr lang="en-US" sz="1200" dirty="0"/>
              <a:t>Overall morbidity was higher after mesh repair, especially with the use of nonabsorbable mesh.</a:t>
            </a:r>
          </a:p>
          <a:p>
            <a:endParaRPr lang="en-US" dirty="0"/>
          </a:p>
          <a:p>
            <a:r>
              <a:rPr lang="en-US" sz="1200" dirty="0"/>
              <a:t>Study limits:</a:t>
            </a:r>
          </a:p>
          <a:p>
            <a:r>
              <a:rPr lang="en-US" sz="1200" dirty="0"/>
              <a:t>Published between January 1990 and October 2020 </a:t>
            </a:r>
          </a:p>
          <a:p>
            <a:r>
              <a:rPr lang="en-US" sz="1200" dirty="0"/>
              <a:t>Heterogeneity</a:t>
            </a:r>
          </a:p>
          <a:p>
            <a:r>
              <a:rPr lang="en-US" sz="1200" dirty="0"/>
              <a:t>different </a:t>
            </a:r>
            <a:r>
              <a:rPr lang="en-US" sz="1200" dirty="0" err="1"/>
              <a:t>thecniques</a:t>
            </a:r>
            <a:r>
              <a:rPr lang="en-US" sz="1200" dirty="0"/>
              <a:t> </a:t>
            </a:r>
          </a:p>
          <a:p>
            <a:r>
              <a:rPr lang="en-US" sz="1200" dirty="0"/>
              <a:t>different types of mesh</a:t>
            </a:r>
          </a:p>
          <a:p>
            <a:r>
              <a:rPr lang="en-US" sz="1200" dirty="0"/>
              <a:t>Recurrency </a:t>
            </a:r>
            <a:r>
              <a:rPr lang="en-US" sz="1200" dirty="0" err="1"/>
              <a:t>defenation</a:t>
            </a:r>
            <a:endParaRPr lang="en-US" sz="1200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B2DFA-04F6-4713-86A1-47E953577B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11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Young</a:t>
            </a:r>
            <a:r>
              <a:rPr lang="en-US" baseline="0" dirty="0"/>
              <a:t>, old, obesity, diabetes</a:t>
            </a:r>
            <a:endParaRPr lang="en-US" dirty="0"/>
          </a:p>
          <a:p>
            <a:r>
              <a:rPr lang="en-US" dirty="0"/>
              <a:t>elective, urgent, clean, dirty, primary, incisional hernia cases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B2DFA-04F6-4713-86A1-47E953577B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19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Gastric cardia's sling fibers are oriented diagonally from the cardia-fundus to the lower curve of the stomach. 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B2DFA-04F6-4713-86A1-47E953577B2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56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The esophageal hiatus is anchored to the spine posteriorly.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During inspiration, intrathoracic pressure decreases, the anteroposterior diameter of the crural opening is decreased, compressing the esophagus.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B2DFA-04F6-4713-86A1-47E953577B2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91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B2DFA-04F6-4713-86A1-47E953577B2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91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Journal of the American College of Surgeons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B2DFA-04F6-4713-86A1-47E953577B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36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 South Wales, Australia, undergoing GHH repair in a single surgical practice between January 1991 and February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B2DFA-04F6-4713-86A1-47E953577B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12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Mesh erosion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Mesh migration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Esophageal</a:t>
            </a:r>
            <a:r>
              <a:rPr lang="en-US" baseline="0" dirty="0"/>
              <a:t> stenosis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B2DFA-04F6-4713-86A1-47E953577B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8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2015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Germany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B2DFA-04F6-4713-86A1-47E953577B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46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2002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Archives of Surgery</a:t>
            </a:r>
          </a:p>
          <a:p>
            <a:r>
              <a:rPr lang="en-US" sz="1200" dirty="0"/>
              <a:t>PTFE complications: Pneumonia &amp; urinary retention.</a:t>
            </a:r>
          </a:p>
          <a:p>
            <a:r>
              <a:rPr lang="en-US" sz="1200" dirty="0"/>
              <a:t>Non mesh: pneumothorax.</a:t>
            </a: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B2DFA-04F6-4713-86A1-47E953577B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53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 </a:t>
            </a:r>
            <a:r>
              <a:rPr lang="en-US" dirty="0" err="1"/>
              <a:t>Surg</a:t>
            </a:r>
            <a:r>
              <a:rPr lang="en-US" dirty="0"/>
              <a:t> 2006</a:t>
            </a:r>
          </a:p>
          <a:p>
            <a:r>
              <a:rPr lang="en-US" dirty="0"/>
              <a:t>small intestinal submucosa (SIS)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B2DFA-04F6-4713-86A1-47E953577B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57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2005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Archives of Surgery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B2DFA-04F6-4713-86A1-47E953577B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31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B2DFA-04F6-4713-86A1-47E953577B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78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4924" y="1567537"/>
            <a:ext cx="11085097" cy="2387600"/>
          </a:xfrm>
        </p:spPr>
        <p:txBody>
          <a:bodyPr anchor="t"/>
          <a:lstStyle>
            <a:lvl1pPr algn="l">
              <a:defRPr sz="540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6958" y="2610852"/>
            <a:ext cx="9144000" cy="1311440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455" y="2852381"/>
            <a:ext cx="3159457" cy="3159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648200"/>
            <a:ext cx="2493055" cy="39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23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1525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4924" y="1567537"/>
            <a:ext cx="11085097" cy="2387600"/>
          </a:xfrm>
        </p:spPr>
        <p:txBody>
          <a:bodyPr anchor="t"/>
          <a:lstStyle>
            <a:lvl1pPr algn="l">
              <a:defRPr sz="540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6958" y="2610852"/>
            <a:ext cx="9144000" cy="1311440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455" y="2852381"/>
            <a:ext cx="3159457" cy="315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04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 sz="4000"/>
            </a:lvl1pPr>
            <a:lvl2pPr marL="914400" indent="-457200">
              <a:defRPr sz="3600"/>
            </a:lvl2pPr>
            <a:lvl3pPr marL="1371600" indent="-457200">
              <a:defRPr sz="3200"/>
            </a:lvl3pPr>
            <a:lvl4pPr marL="1828800" indent="-457200">
              <a:defRPr sz="2800"/>
            </a:lvl4pPr>
            <a:lvl5pPr marL="2286000" indent="-457200"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3568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4866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6" y="228600"/>
            <a:ext cx="1218882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3803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5517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888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0" y="2514600"/>
            <a:ext cx="774493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480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9534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84D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185" y="4921097"/>
            <a:ext cx="2373575" cy="2373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1343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70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kern="1200" cap="none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9250" indent="-3492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4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828800" indent="-4572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286000" indent="-4572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85800"/>
            <a:ext cx="11085097" cy="2387600"/>
          </a:xfrm>
        </p:spPr>
        <p:txBody>
          <a:bodyPr/>
          <a:lstStyle/>
          <a:p>
            <a:r>
              <a:rPr lang="en-US" sz="4800" dirty="0"/>
              <a:t>Laparoscopic Paraesophageal Hernia Repair With Mesh Augmentation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5257800" cy="131144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Nir Messer, MD</a:t>
            </a:r>
          </a:p>
          <a:p>
            <a:r>
              <a:rPr lang="en-US" dirty="0"/>
              <a:t>Hernia Fellow</a:t>
            </a:r>
          </a:p>
          <a:p>
            <a:r>
              <a:rPr lang="en-US" dirty="0"/>
              <a:t>Cleveland Clinic Foundation</a:t>
            </a:r>
          </a:p>
        </p:txBody>
      </p:sp>
    </p:spTree>
    <p:extLst>
      <p:ext uri="{BB962C8B-B14F-4D97-AF65-F5344CB8AC3E}">
        <p14:creationId xmlns:p14="http://schemas.microsoft.com/office/powerpoint/2010/main" val="2800775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Yes! to mesh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4571999"/>
            <a:ext cx="4953000" cy="1604963"/>
          </a:xfrm>
        </p:spPr>
        <p:txBody>
          <a:bodyPr/>
          <a:lstStyle/>
          <a:p>
            <a:r>
              <a:rPr lang="en-US" sz="2400" dirty="0"/>
              <a:t>57 cruroplasty</a:t>
            </a:r>
          </a:p>
          <a:p>
            <a:r>
              <a:rPr lang="en-US" sz="2400" dirty="0"/>
              <a:t>51 cruroplasty + Biologic mesh</a:t>
            </a:r>
          </a:p>
          <a:p>
            <a:r>
              <a:rPr lang="en-US" sz="2400" dirty="0"/>
              <a:t>6 months follow up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5000" t="16666" r="15625" b="56667"/>
          <a:stretch/>
        </p:blipFill>
        <p:spPr>
          <a:xfrm>
            <a:off x="762000" y="1447800"/>
            <a:ext cx="10363200" cy="2743200"/>
          </a:xfrm>
          <a:prstGeom prst="rect">
            <a:avLst/>
          </a:prstGeom>
        </p:spPr>
      </p:pic>
      <p:sp>
        <p:nvSpPr>
          <p:cNvPr id="7" name="מלבן: פינות מעוגלות 6">
            <a:extLst>
              <a:ext uri="{FF2B5EF4-FFF2-40B4-BE49-F238E27FC236}">
                <a16:creationId xmlns:a16="http://schemas.microsoft.com/office/drawing/2014/main" id="{6CBD9111-CFD1-4A15-0654-BBEB03F242F5}"/>
              </a:ext>
            </a:extLst>
          </p:cNvPr>
          <p:cNvSpPr/>
          <p:nvPr/>
        </p:nvSpPr>
        <p:spPr>
          <a:xfrm>
            <a:off x="6449109" y="4648200"/>
            <a:ext cx="4447491" cy="1657574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Hernia recurrence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Primary repair group 24%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Mesh group 9%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(P = 0.04)</a:t>
            </a:r>
          </a:p>
        </p:txBody>
      </p:sp>
    </p:spTree>
    <p:extLst>
      <p:ext uri="{BB962C8B-B14F-4D97-AF65-F5344CB8AC3E}">
        <p14:creationId xmlns:p14="http://schemas.microsoft.com/office/powerpoint/2010/main" val="260826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Yes! to mesh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352800"/>
            <a:ext cx="6553200" cy="1473200"/>
          </a:xfrm>
        </p:spPr>
        <p:txBody>
          <a:bodyPr/>
          <a:lstStyle/>
          <a:p>
            <a:r>
              <a:rPr lang="en-US" sz="2800" dirty="0"/>
              <a:t>50 cruroplasty</a:t>
            </a:r>
          </a:p>
          <a:p>
            <a:r>
              <a:rPr lang="en-US" sz="2800" dirty="0"/>
              <a:t>50 cruroplasty + polypropylene mesh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9375" t="16667" r="17113" b="63492"/>
          <a:stretch/>
        </p:blipFill>
        <p:spPr>
          <a:xfrm>
            <a:off x="838200" y="1498291"/>
            <a:ext cx="10515600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0000" t="49999" r="27500" b="15556"/>
          <a:stretch/>
        </p:blipFill>
        <p:spPr>
          <a:xfrm>
            <a:off x="7154510" y="3200400"/>
            <a:ext cx="4427890" cy="3431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72500" t="14444" r="15000" b="50000"/>
          <a:stretch/>
        </p:blipFill>
        <p:spPr>
          <a:xfrm>
            <a:off x="7151864" y="3222598"/>
            <a:ext cx="4427890" cy="3542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0000" t="14444" r="28125" b="51135"/>
          <a:stretch/>
        </p:blipFill>
        <p:spPr>
          <a:xfrm>
            <a:off x="7147151" y="3200400"/>
            <a:ext cx="4432603" cy="361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1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SAGES Guidelines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246" t="38379" r="18841" b="38433"/>
          <a:stretch/>
        </p:blipFill>
        <p:spPr>
          <a:xfrm>
            <a:off x="1079500" y="1600200"/>
            <a:ext cx="10033000" cy="1905000"/>
          </a:xfrm>
          <a:prstGeom prst="rect">
            <a:avLst/>
          </a:prstGeom>
        </p:spPr>
      </p:pic>
      <p:sp>
        <p:nvSpPr>
          <p:cNvPr id="3" name="מלבן: פינות מעוגלות 2">
            <a:extLst>
              <a:ext uri="{FF2B5EF4-FFF2-40B4-BE49-F238E27FC236}">
                <a16:creationId xmlns:a16="http://schemas.microsoft.com/office/drawing/2014/main" id="{0385787A-FCCC-F0B5-1975-CB1F43B6A791}"/>
              </a:ext>
            </a:extLst>
          </p:cNvPr>
          <p:cNvSpPr/>
          <p:nvPr/>
        </p:nvSpPr>
        <p:spPr>
          <a:xfrm>
            <a:off x="1066799" y="4038600"/>
            <a:ext cx="10134601" cy="2038574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dirty="0">
                <a:solidFill>
                  <a:schemeClr val="bg1"/>
                </a:solidFill>
              </a:rPr>
              <a:t>Guideline 11 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The use of mesh for reinforcement of large hiatal hernia repairs leads to decreased short term recurrence rates (+++ strong)</a:t>
            </a:r>
          </a:p>
        </p:txBody>
      </p:sp>
    </p:spTree>
    <p:extLst>
      <p:ext uri="{BB962C8B-B14F-4D97-AF65-F5344CB8AC3E}">
        <p14:creationId xmlns:p14="http://schemas.microsoft.com/office/powerpoint/2010/main" val="100877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Yes! to mesh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4191000"/>
            <a:ext cx="6477000" cy="1265238"/>
          </a:xfrm>
        </p:spPr>
        <p:txBody>
          <a:bodyPr/>
          <a:lstStyle/>
          <a:p>
            <a:r>
              <a:rPr lang="en-US" sz="2800" dirty="0"/>
              <a:t>12 studies, 3 RCT</a:t>
            </a:r>
          </a:p>
          <a:p>
            <a:r>
              <a:rPr lang="en-US" sz="2800" dirty="0"/>
              <a:t>915 patients </a:t>
            </a:r>
          </a:p>
          <a:p>
            <a:r>
              <a:rPr lang="en-US" sz="2800" dirty="0"/>
              <a:t>Mean follow-up of 34 months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093196"/>
              </p:ext>
            </p:extLst>
          </p:nvPr>
        </p:nvGraphicFramePr>
        <p:xfrm>
          <a:off x="5486400" y="4148278"/>
          <a:ext cx="6604000" cy="2176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76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98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98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19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37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 mesh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Odds ratio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confidence interval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52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Recurrence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20.5%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12.1%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0.55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0.34 - 0.89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52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Complications rates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14.2%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15.3%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0.63 - 1.65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0.94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/>
          <a:srcRect l="70774" t="28123" r="15740" b="61756"/>
          <a:stretch/>
        </p:blipFill>
        <p:spPr>
          <a:xfrm>
            <a:off x="762000" y="1524000"/>
            <a:ext cx="108966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29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No! to mesh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6522" t="43532" r="18840" b="38433"/>
          <a:stretch/>
        </p:blipFill>
        <p:spPr>
          <a:xfrm>
            <a:off x="685800" y="1417322"/>
            <a:ext cx="11125200" cy="1706878"/>
          </a:xfrm>
          <a:prstGeom prst="rect">
            <a:avLst/>
          </a:prstGeom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838200" y="3886199"/>
            <a:ext cx="10515600" cy="2290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5 years follow-up </a:t>
            </a:r>
          </a:p>
          <a:p>
            <a:endParaRPr lang="en-US" sz="2400" dirty="0"/>
          </a:p>
        </p:txBody>
      </p:sp>
      <p:sp>
        <p:nvSpPr>
          <p:cNvPr id="3" name="מלבן: פינות מעוגלות 2">
            <a:extLst>
              <a:ext uri="{FF2B5EF4-FFF2-40B4-BE49-F238E27FC236}">
                <a16:creationId xmlns:a16="http://schemas.microsoft.com/office/drawing/2014/main" id="{758B19A0-9B15-BE5D-5490-C77D08D7DD3D}"/>
              </a:ext>
            </a:extLst>
          </p:cNvPr>
          <p:cNvSpPr/>
          <p:nvPr/>
        </p:nvSpPr>
        <p:spPr>
          <a:xfrm>
            <a:off x="1371601" y="4648200"/>
            <a:ext cx="9525000" cy="1657574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Similar recurrence rates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Primary repair group 59%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Mesh group 54%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(P = 0.7)</a:t>
            </a:r>
          </a:p>
        </p:txBody>
      </p:sp>
    </p:spTree>
    <p:extLst>
      <p:ext uri="{BB962C8B-B14F-4D97-AF65-F5344CB8AC3E}">
        <p14:creationId xmlns:p14="http://schemas.microsoft.com/office/powerpoint/2010/main" val="40532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No! to mesh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73" y="3798424"/>
            <a:ext cx="6324600" cy="1608138"/>
          </a:xfrm>
        </p:spPr>
        <p:txBody>
          <a:bodyPr/>
          <a:lstStyle/>
          <a:p>
            <a:r>
              <a:rPr lang="en-US" sz="2800" dirty="0"/>
              <a:t>7 RCTs</a:t>
            </a:r>
          </a:p>
          <a:p>
            <a:r>
              <a:rPr lang="en-US" sz="2800" dirty="0"/>
              <a:t>Mesh (n=383)</a:t>
            </a:r>
          </a:p>
          <a:p>
            <a:r>
              <a:rPr lang="en-US" sz="2800" dirty="0"/>
              <a:t>Primary repair (n=352)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9375" t="14445" r="14375" b="64713"/>
          <a:stretch/>
        </p:blipFill>
        <p:spPr>
          <a:xfrm>
            <a:off x="1205487" y="1371600"/>
            <a:ext cx="9781026" cy="1314304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8CD5541-3AAA-80DB-86F7-96584A12BC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177600"/>
              </p:ext>
            </p:extLst>
          </p:nvPr>
        </p:nvGraphicFramePr>
        <p:xfrm>
          <a:off x="4648200" y="3276600"/>
          <a:ext cx="7276516" cy="3418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4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66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51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06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56300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</a:rPr>
                        <a:t>Relative 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latin typeface="+mj-lt"/>
                        </a:rPr>
                        <a:t>confidence interval</a:t>
                      </a:r>
                      <a:endParaRPr lang="en-US" sz="20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</a:rPr>
                        <a:t>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5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</a:rPr>
                        <a:t>Early recurrence rates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</a:rPr>
                        <a:t>0.77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</a:rPr>
                        <a:t>0.26 – 2.07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</a:rPr>
                        <a:t>0. 46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5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</a:rPr>
                        <a:t>Late recurrence rates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</a:rPr>
                        <a:t>0.75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</a:rPr>
                        <a:t>0.27-2.08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</a:rPr>
                        <a:t>0.48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7329040"/>
                  </a:ext>
                </a:extLst>
              </a:tr>
              <a:tr h="65630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Intraoperative complications</a:t>
                      </a:r>
                      <a:endParaRPr lang="en-US" sz="20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</a:rPr>
                        <a:t>1.03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</a:rPr>
                        <a:t>0.33-3.28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</a:rPr>
                        <a:t>0.92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3655444"/>
                  </a:ext>
                </a:extLst>
              </a:tr>
              <a:tr h="370952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Reoperation rates </a:t>
                      </a:r>
                      <a:endParaRPr lang="en-US" sz="20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</a:rPr>
                        <a:t>0.75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</a:rPr>
                        <a:t>0.29-1.92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</a:rPr>
                        <a:t>0.45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7030587"/>
                  </a:ext>
                </a:extLst>
              </a:tr>
              <a:tr h="658481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Overall morbidity</a:t>
                      </a:r>
                      <a:endParaRPr lang="en-US" sz="20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+mj-lt"/>
                        </a:rPr>
                        <a:t>1.45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+mj-lt"/>
                        </a:rPr>
                        <a:t>1.24 - 1.71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+mj-lt"/>
                        </a:rPr>
                        <a:t>0.01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5626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Pitfalls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 sz="3600" dirty="0"/>
          </a:p>
          <a:p>
            <a:r>
              <a:rPr lang="en-US" sz="3600" dirty="0"/>
              <a:t>Heterogeneous operative methods</a:t>
            </a:r>
          </a:p>
          <a:p>
            <a:pPr marL="565150" lvl="1" indent="0">
              <a:buNone/>
            </a:pPr>
            <a:r>
              <a:rPr lang="en-US" sz="1800" dirty="0"/>
              <a:t>Type of mesh, mesh position, fundoplication, gastropexy.</a:t>
            </a:r>
          </a:p>
          <a:p>
            <a:endParaRPr lang="en-US" sz="3600" dirty="0"/>
          </a:p>
          <a:p>
            <a:r>
              <a:rPr lang="en-US" sz="3600" dirty="0"/>
              <a:t>Inconsistent definitions of a recurrence</a:t>
            </a:r>
          </a:p>
          <a:p>
            <a:pPr marL="565150" lvl="1" indent="0">
              <a:buNone/>
            </a:pPr>
            <a:r>
              <a:rPr lang="en-US" sz="1800" dirty="0"/>
              <a:t>Clinical recurrence (mild vs. severe), radiographic recurrence (small vs. large)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62666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3200" b="0" i="0" dirty="0">
                <a:effectLst/>
                <a:latin typeface="+mj-lt"/>
              </a:rPr>
              <a:t>Risks are less severe as we perceive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Biological meshes are ineffective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Data is insufficient to determine whether a synthetic mesh is effective</a:t>
            </a:r>
          </a:p>
        </p:txBody>
      </p:sp>
    </p:spTree>
    <p:extLst>
      <p:ext uri="{BB962C8B-B14F-4D97-AF65-F5344CB8AC3E}">
        <p14:creationId xmlns:p14="http://schemas.microsoft.com/office/powerpoint/2010/main" val="154025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n-herat center">
            <a:extLst>
              <a:ext uri="{FF2B5EF4-FFF2-40B4-BE49-F238E27FC236}">
                <a16:creationId xmlns:a16="http://schemas.microsoft.com/office/drawing/2014/main" id="{513B87D9-D920-5287-02BF-A23CCC4E9E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t="15931" r="10601"/>
          <a:stretch/>
        </p:blipFill>
        <p:spPr bwMode="auto">
          <a:xfrm>
            <a:off x="5943600" y="2133600"/>
            <a:ext cx="5651141" cy="366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AED0B9-BCF8-57AD-CD3C-D76F67AB11CE}"/>
              </a:ext>
            </a:extLst>
          </p:cNvPr>
          <p:cNvSpPr txBox="1">
            <a:spLocks/>
          </p:cNvSpPr>
          <p:nvPr/>
        </p:nvSpPr>
        <p:spPr>
          <a:xfrm>
            <a:off x="838200" y="3200400"/>
            <a:ext cx="6705600" cy="1069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577212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B3544D9-1008-F612-C0D4-D78B3789D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CB4E00C-2B26-A1AF-1428-D001E65B4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27467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2424268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0E745F2-EE3E-B0FC-4A3E-5E357306E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1A75CC4-548A-00B1-8E28-FC076D75A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9915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6600" b="1" dirty="0">
              <a:uFill>
                <a:solidFill>
                  <a:srgbClr val="000000"/>
                </a:solidFill>
              </a:uFill>
              <a:ea typeface="Times New Roman" panose="02020603050405020304" pitchFamily="18" charset="0"/>
              <a:cs typeface="Arial Unicode MS"/>
            </a:endParaRPr>
          </a:p>
          <a:p>
            <a:pPr marL="0" indent="0" algn="ctr">
              <a:buNone/>
            </a:pPr>
            <a:r>
              <a:rPr lang="en-US" sz="6600" b="1" dirty="0"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  <a:cs typeface="Arial Unicode MS"/>
              </a:rPr>
              <a:t>Anterior</a:t>
            </a:r>
            <a:r>
              <a:rPr lang="en-US" sz="6600" dirty="0"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  <a:cs typeface="Arial Unicode MS"/>
              </a:rPr>
              <a:t> repair approach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989240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Physiology of the anti-reflux barrier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70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800" u="sng" dirty="0"/>
              <a:t>Muscular component:</a:t>
            </a:r>
            <a:r>
              <a:rPr lang="en-US" sz="2800" dirty="0"/>
              <a:t> </a:t>
            </a:r>
          </a:p>
          <a:p>
            <a:r>
              <a:rPr lang="en-US" sz="2800" dirty="0"/>
              <a:t>The lower esophageal sphincter (LES)</a:t>
            </a:r>
          </a:p>
          <a:p>
            <a:r>
              <a:rPr lang="en-US" sz="2800" dirty="0"/>
              <a:t>Gastric cardia's sling fibers</a:t>
            </a:r>
          </a:p>
          <a:p>
            <a:pPr marL="0" indent="0">
              <a:buNone/>
            </a:pPr>
            <a:endParaRPr lang="en-US" sz="2800" u="sng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75F2976-F376-CBD6-F841-BC2015E4E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29000"/>
            <a:ext cx="3733800" cy="290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686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Physiology of the anti-reflux barrier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5625"/>
            <a:ext cx="56388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800" u="sng" dirty="0"/>
              <a:t>Mechanical component:</a:t>
            </a:r>
            <a:r>
              <a:rPr lang="en-US" sz="2800" dirty="0"/>
              <a:t> </a:t>
            </a:r>
          </a:p>
          <a:p>
            <a:r>
              <a:rPr lang="en-US" sz="2800" dirty="0"/>
              <a:t>increased intra-abdominal pressure compress the GEJ against the spine</a:t>
            </a:r>
          </a:p>
          <a:p>
            <a:endParaRPr lang="en-US" sz="2800" dirty="0"/>
          </a:p>
        </p:txBody>
      </p:sp>
      <p:pic>
        <p:nvPicPr>
          <p:cNvPr id="4" name="officeArt object" descr="Picture 1">
            <a:extLst>
              <a:ext uri="{FF2B5EF4-FFF2-40B4-BE49-F238E27FC236}">
                <a16:creationId xmlns:a16="http://schemas.microsoft.com/office/drawing/2014/main" id="{31DC4CE3-D409-BF33-E3C0-ACA77C3CCDD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374" y="1934771"/>
            <a:ext cx="5077265" cy="435133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059203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iatal Hernia Repair by Dr. David W. For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905000"/>
            <a:ext cx="5026026" cy="353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מציין מיקום תוכן 4">
            <a:extLst>
              <a:ext uri="{FF2B5EF4-FFF2-40B4-BE49-F238E27FC236}">
                <a16:creationId xmlns:a16="http://schemas.microsoft.com/office/drawing/2014/main" id="{9C2F47D3-6E94-9606-BFDD-143E371D5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237" t="7829" r="5105" b="9654"/>
          <a:stretch/>
        </p:blipFill>
        <p:spPr>
          <a:xfrm>
            <a:off x="609600" y="1905000"/>
            <a:ext cx="5638800" cy="353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65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תמונה 11">
            <a:extLst>
              <a:ext uri="{FF2B5EF4-FFF2-40B4-BE49-F238E27FC236}">
                <a16:creationId xmlns:a16="http://schemas.microsoft.com/office/drawing/2014/main" id="{49BF1931-9F29-652C-F11B-EDFEBB387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470" r="13353"/>
          <a:stretch/>
        </p:blipFill>
        <p:spPr>
          <a:xfrm>
            <a:off x="533400" y="2438400"/>
            <a:ext cx="5519058" cy="3706004"/>
          </a:xfrm>
          <a:prstGeom prst="rect">
            <a:avLst/>
          </a:prstGeom>
        </p:spPr>
      </p:pic>
      <p:pic>
        <p:nvPicPr>
          <p:cNvPr id="3" name="Picture 4" descr="Mesh for Hernia Repairs - Virginia Heartburn and Hernia Institute">
            <a:extLst>
              <a:ext uri="{FF2B5EF4-FFF2-40B4-BE49-F238E27FC236}">
                <a16:creationId xmlns:a16="http://schemas.microsoft.com/office/drawing/2014/main" id="{D9CD3A42-D848-1C15-AEDB-50E2D45A0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438400"/>
            <a:ext cx="5519058" cy="370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07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759" y="2592440"/>
            <a:ext cx="5527447" cy="330431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Retrospective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178 patients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uFill>
                  <a:solidFill>
                    <a:srgbClr val="000000"/>
                  </a:solidFill>
                </a:uFill>
                <a:ea typeface="Arial Unicode MS"/>
                <a:cs typeface="Arial Unicode MS"/>
              </a:rPr>
              <a:t>Mean follow-up - 65 months </a:t>
            </a:r>
            <a:endParaRPr lang="en-US" sz="2800" dirty="0"/>
          </a:p>
        </p:txBody>
      </p:sp>
      <p:grpSp>
        <p:nvGrpSpPr>
          <p:cNvPr id="4" name="קבוצה 4">
            <a:extLst>
              <a:ext uri="{FF2B5EF4-FFF2-40B4-BE49-F238E27FC236}">
                <a16:creationId xmlns:a16="http://schemas.microsoft.com/office/drawing/2014/main" id="{84AD03E5-9FB7-4C65-2130-107D7EBF2658}"/>
              </a:ext>
            </a:extLst>
          </p:cNvPr>
          <p:cNvGrpSpPr/>
          <p:nvPr/>
        </p:nvGrpSpPr>
        <p:grpSpPr>
          <a:xfrm>
            <a:off x="5257800" y="762000"/>
            <a:ext cx="6655127" cy="5844722"/>
            <a:chOff x="0" y="0"/>
            <a:chExt cx="3782647" cy="5040923"/>
          </a:xfrm>
        </p:grpSpPr>
        <p:sp>
          <p:nvSpPr>
            <p:cNvPr id="5" name="תיבת טקסט 1">
              <a:extLst>
                <a:ext uri="{FF2B5EF4-FFF2-40B4-BE49-F238E27FC236}">
                  <a16:creationId xmlns:a16="http://schemas.microsoft.com/office/drawing/2014/main" id="{A3375E46-C2DB-A703-4C9B-A3F38ABAD2E9}"/>
                </a:ext>
              </a:extLst>
            </p:cNvPr>
            <p:cNvSpPr txBox="1"/>
            <p:nvPr/>
          </p:nvSpPr>
          <p:spPr>
            <a:xfrm>
              <a:off x="0" y="0"/>
              <a:ext cx="2127250" cy="716720"/>
            </a:xfrm>
            <a:prstGeom prst="rect">
              <a:avLst/>
            </a:prstGeom>
            <a:solidFill>
              <a:schemeClr val="lt1"/>
            </a:solidFill>
            <a:ln w="1270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196</a:t>
              </a:r>
            </a:p>
            <a:p>
              <a:pPr algn="ctr" rtl="0"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underwent laparoscopic repair</a:t>
              </a:r>
            </a:p>
          </p:txBody>
        </p:sp>
        <p:cxnSp>
          <p:nvCxnSpPr>
            <p:cNvPr id="6" name="מחבר ישר 6">
              <a:extLst>
                <a:ext uri="{FF2B5EF4-FFF2-40B4-BE49-F238E27FC236}">
                  <a16:creationId xmlns:a16="http://schemas.microsoft.com/office/drawing/2014/main" id="{D5DF6FF5-7E61-5F09-DC8B-1C823CFD05CD}"/>
                </a:ext>
              </a:extLst>
            </p:cNvPr>
            <p:cNvCxnSpPr/>
            <p:nvPr/>
          </p:nvCxnSpPr>
          <p:spPr>
            <a:xfrm>
              <a:off x="1062893" y="719016"/>
              <a:ext cx="39077" cy="354818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תיבת טקסט 3">
              <a:extLst>
                <a:ext uri="{FF2B5EF4-FFF2-40B4-BE49-F238E27FC236}">
                  <a16:creationId xmlns:a16="http://schemas.microsoft.com/office/drawing/2014/main" id="{E907B51C-8506-4062-B746-23A8F791095D}"/>
                </a:ext>
              </a:extLst>
            </p:cNvPr>
            <p:cNvSpPr txBox="1"/>
            <p:nvPr/>
          </p:nvSpPr>
          <p:spPr>
            <a:xfrm>
              <a:off x="1750647" y="1281723"/>
              <a:ext cx="2032000" cy="601785"/>
            </a:xfrm>
            <a:prstGeom prst="rect">
              <a:avLst/>
            </a:prstGeom>
            <a:solidFill>
              <a:schemeClr val="lt1"/>
            </a:solidFill>
            <a:ln w="1270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8</a:t>
              </a:r>
              <a:endPara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 rtl="0"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Combined motility disorder</a:t>
              </a:r>
              <a:endPara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תיבת טקסט 5">
              <a:extLst>
                <a:ext uri="{FF2B5EF4-FFF2-40B4-BE49-F238E27FC236}">
                  <a16:creationId xmlns:a16="http://schemas.microsoft.com/office/drawing/2014/main" id="{34229FCF-F0A6-778D-8029-D0B17AB661A0}"/>
                </a:ext>
              </a:extLst>
            </p:cNvPr>
            <p:cNvSpPr txBox="1"/>
            <p:nvPr/>
          </p:nvSpPr>
          <p:spPr>
            <a:xfrm>
              <a:off x="85970" y="4267200"/>
              <a:ext cx="2032000" cy="773723"/>
            </a:xfrm>
            <a:prstGeom prst="rect">
              <a:avLst/>
            </a:prstGeom>
            <a:solidFill>
              <a:schemeClr val="lt1"/>
            </a:solidFill>
            <a:ln w="1270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178</a:t>
              </a:r>
            </a:p>
            <a:p>
              <a:pPr algn="ctr" rtl="0"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patients</a:t>
              </a:r>
            </a:p>
          </p:txBody>
        </p:sp>
        <p:sp>
          <p:nvSpPr>
            <p:cNvPr id="9" name="תיבת טקסט 6">
              <a:extLst>
                <a:ext uri="{FF2B5EF4-FFF2-40B4-BE49-F238E27FC236}">
                  <a16:creationId xmlns:a16="http://schemas.microsoft.com/office/drawing/2014/main" id="{83C35905-45A6-81CA-5698-DBCD7CFC43E9}"/>
                </a:ext>
              </a:extLst>
            </p:cNvPr>
            <p:cNvSpPr txBox="1"/>
            <p:nvPr/>
          </p:nvSpPr>
          <p:spPr>
            <a:xfrm>
              <a:off x="1750647" y="2110154"/>
              <a:ext cx="2032000" cy="601345"/>
            </a:xfrm>
            <a:prstGeom prst="rect">
              <a:avLst/>
            </a:prstGeom>
            <a:solidFill>
              <a:schemeClr val="lt1"/>
            </a:solidFill>
            <a:ln w="1270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 rtl="0"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Lack of follow up</a:t>
              </a:r>
              <a:endPara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תיבת טקסט 7">
              <a:extLst>
                <a:ext uri="{FF2B5EF4-FFF2-40B4-BE49-F238E27FC236}">
                  <a16:creationId xmlns:a16="http://schemas.microsoft.com/office/drawing/2014/main" id="{8DA65AFE-2A99-8B78-F3A3-6E426515EECE}"/>
                </a:ext>
              </a:extLst>
            </p:cNvPr>
            <p:cNvSpPr txBox="1"/>
            <p:nvPr/>
          </p:nvSpPr>
          <p:spPr>
            <a:xfrm>
              <a:off x="1750647" y="2907323"/>
              <a:ext cx="2032000" cy="601345"/>
            </a:xfrm>
            <a:prstGeom prst="rect">
              <a:avLst/>
            </a:prstGeom>
            <a:solidFill>
              <a:schemeClr val="lt1"/>
            </a:solidFill>
            <a:ln w="1270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  <a:endPara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 rtl="0"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Died of unrelated reasons </a:t>
              </a:r>
              <a:endPara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מחבר ישר 11">
              <a:extLst>
                <a:ext uri="{FF2B5EF4-FFF2-40B4-BE49-F238E27FC236}">
                  <a16:creationId xmlns:a16="http://schemas.microsoft.com/office/drawing/2014/main" id="{C96EE82F-CD94-BB5B-A311-8B5A400A4D6B}"/>
                </a:ext>
              </a:extLst>
            </p:cNvPr>
            <p:cNvCxnSpPr/>
            <p:nvPr/>
          </p:nvCxnSpPr>
          <p:spPr>
            <a:xfrm flipH="1">
              <a:off x="1078524" y="1578708"/>
              <a:ext cx="67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מחבר ישר 12">
              <a:extLst>
                <a:ext uri="{FF2B5EF4-FFF2-40B4-BE49-F238E27FC236}">
                  <a16:creationId xmlns:a16="http://schemas.microsoft.com/office/drawing/2014/main" id="{A336878B-D917-DC74-624A-21EC3AE252A3}"/>
                </a:ext>
              </a:extLst>
            </p:cNvPr>
            <p:cNvCxnSpPr/>
            <p:nvPr/>
          </p:nvCxnSpPr>
          <p:spPr>
            <a:xfrm flipH="1">
              <a:off x="1070708" y="2407139"/>
              <a:ext cx="6794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מחבר ישר 13">
              <a:extLst>
                <a:ext uri="{FF2B5EF4-FFF2-40B4-BE49-F238E27FC236}">
                  <a16:creationId xmlns:a16="http://schemas.microsoft.com/office/drawing/2014/main" id="{9C883CE1-2F2A-3DE2-1479-ADBFEE9326E1}"/>
                </a:ext>
              </a:extLst>
            </p:cNvPr>
            <p:cNvCxnSpPr/>
            <p:nvPr/>
          </p:nvCxnSpPr>
          <p:spPr>
            <a:xfrm flipH="1">
              <a:off x="1078524" y="3204308"/>
              <a:ext cx="6794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6409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73AB45B2-B4E5-B3C0-D8DF-DE0E5C8844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163450"/>
              </p:ext>
            </p:extLst>
          </p:nvPr>
        </p:nvGraphicFramePr>
        <p:xfrm>
          <a:off x="1524000" y="2667000"/>
          <a:ext cx="9753600" cy="34510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6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6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63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j-lt"/>
                        </a:rPr>
                        <a:t>N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548">
                <a:tc>
                  <a:txBody>
                    <a:bodyPr/>
                    <a:lstStyle/>
                    <a:p>
                      <a:pPr lvl="0" algn="ctr" rtl="0"/>
                      <a:r>
                        <a:rPr lang="en-US" sz="2400" dirty="0">
                          <a:solidFill>
                            <a:schemeClr val="bg1"/>
                          </a:solidFill>
                          <a:latin typeface="+mj-lt"/>
                        </a:rPr>
                        <a:t>Clinical success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lang="en-US" sz="2400" dirty="0">
                          <a:solidFill>
                            <a:schemeClr val="bg1"/>
                          </a:solidFill>
                          <a:latin typeface="+mj-lt"/>
                        </a:rPr>
                        <a:t>156 (87.7%) </a:t>
                      </a:r>
                      <a:endParaRPr lang="he-IL" sz="24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52">
                <a:tc>
                  <a:txBody>
                    <a:bodyPr/>
                    <a:lstStyle/>
                    <a:p>
                      <a:pPr lvl="0" algn="ctr" rtl="0"/>
                      <a:r>
                        <a:rPr lang="en-US" sz="2400" dirty="0">
                          <a:solidFill>
                            <a:schemeClr val="bg1"/>
                          </a:solidFill>
                          <a:latin typeface="+mj-lt"/>
                        </a:rPr>
                        <a:t>Recurrence of symptoms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 rtl="0"/>
                      <a:r>
                        <a:rPr lang="en-US" sz="2400" dirty="0">
                          <a:solidFill>
                            <a:schemeClr val="bg1"/>
                          </a:solidFill>
                          <a:latin typeface="+mj-lt"/>
                        </a:rPr>
                        <a:t>22 (12.3%)</a:t>
                      </a:r>
                      <a:endParaRPr lang="he-IL" sz="24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7329040"/>
                  </a:ext>
                </a:extLst>
              </a:tr>
              <a:tr h="65630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Minor recurrence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j-lt"/>
                        </a:rPr>
                        <a:t>16 (8.9%)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36554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Significant recurrence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 (7.8%)</a:t>
                      </a:r>
                      <a:endParaRPr lang="en-US" sz="24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7030587"/>
                  </a:ext>
                </a:extLst>
              </a:tr>
              <a:tr h="65848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j-lt"/>
                        </a:rPr>
                        <a:t>Reoperation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+mj-lt"/>
                        </a:rPr>
                        <a:t>12 (6.7%)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8823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n-herat center">
            <a:extLst>
              <a:ext uri="{FF2B5EF4-FFF2-40B4-BE49-F238E27FC236}">
                <a16:creationId xmlns:a16="http://schemas.microsoft.com/office/drawing/2014/main" id="{513B87D9-D920-5287-02BF-A23CCC4E9E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t="15931" r="10601"/>
          <a:stretch/>
        </p:blipFill>
        <p:spPr bwMode="auto">
          <a:xfrm>
            <a:off x="5943600" y="2133600"/>
            <a:ext cx="5651141" cy="366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AED0B9-BCF8-57AD-CD3C-D76F67AB11CE}"/>
              </a:ext>
            </a:extLst>
          </p:cNvPr>
          <p:cNvSpPr txBox="1">
            <a:spLocks/>
          </p:cNvSpPr>
          <p:nvPr/>
        </p:nvSpPr>
        <p:spPr>
          <a:xfrm>
            <a:off x="838200" y="3200400"/>
            <a:ext cx="6705600" cy="1069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47436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uFill>
                  <a:solidFill>
                    <a:srgbClr val="000000"/>
                  </a:solidFill>
                </a:uFill>
                <a:ea typeface="Helvetica Neue"/>
                <a:cs typeface="Helvetica Neue"/>
              </a:rPr>
              <a:t>Classic Approach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76400"/>
            <a:ext cx="10820400" cy="43513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dirty="0">
                <a:uFill>
                  <a:solidFill>
                    <a:srgbClr val="000000"/>
                  </a:solidFill>
                </a:uFill>
                <a:ea typeface="Helvetica Neue"/>
                <a:cs typeface="Helvetica Neue"/>
              </a:rPr>
              <a:t>Hernia sac reduction</a:t>
            </a: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dirty="0">
                <a:uFill>
                  <a:solidFill>
                    <a:srgbClr val="000000"/>
                  </a:solidFill>
                </a:uFill>
                <a:ea typeface="Helvetica Neue"/>
                <a:cs typeface="Helvetica Neue"/>
              </a:rPr>
              <a:t>Intra-thoracic esophageal mobilization</a:t>
            </a: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dirty="0">
                <a:uFill>
                  <a:solidFill>
                    <a:srgbClr val="000000"/>
                  </a:solidFill>
                </a:uFill>
                <a:ea typeface="Helvetica Neue"/>
                <a:cs typeface="Helvetica Neue"/>
              </a:rPr>
              <a:t>Primary posterior hiatal suturing</a:t>
            </a: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dirty="0">
                <a:uFill>
                  <a:solidFill>
                    <a:srgbClr val="000000"/>
                  </a:solidFill>
                </a:uFill>
                <a:ea typeface="Helvetica Neue"/>
                <a:cs typeface="Helvetica Neue"/>
              </a:rPr>
              <a:t>± Antireflux procedure</a:t>
            </a: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dirty="0">
                <a:uFill>
                  <a:solidFill>
                    <a:srgbClr val="000000"/>
                  </a:solidFill>
                </a:uFill>
                <a:ea typeface="Helvetica Neue"/>
                <a:cs typeface="Helvetica Neue"/>
              </a:rPr>
              <a:t>± </a:t>
            </a:r>
            <a:r>
              <a:rPr lang="en-US" sz="2800" dirty="0" err="1">
                <a:uFill>
                  <a:solidFill>
                    <a:srgbClr val="000000"/>
                  </a:solidFill>
                </a:uFill>
                <a:ea typeface="Helvetica Neue"/>
                <a:cs typeface="Helvetica Neue"/>
              </a:rPr>
              <a:t>Gastropexy</a:t>
            </a:r>
            <a:r>
              <a:rPr lang="en-US" sz="2800" dirty="0">
                <a:uFill>
                  <a:solidFill>
                    <a:srgbClr val="000000"/>
                  </a:solidFill>
                </a:uFill>
                <a:ea typeface="Helvetica Neue"/>
                <a:cs typeface="Helvetica Neue"/>
              </a:rPr>
              <a:t> </a:t>
            </a:r>
            <a:endParaRPr lang="en-US" sz="2800" baseline="30000" dirty="0">
              <a:uFill>
                <a:solidFill>
                  <a:srgbClr val="000000"/>
                </a:solidFill>
              </a:uFill>
              <a:ea typeface="Helvetica Neue"/>
              <a:cs typeface="Helvetica Neue"/>
            </a:endParaRPr>
          </a:p>
        </p:txBody>
      </p:sp>
      <p:sp>
        <p:nvSpPr>
          <p:cNvPr id="4" name="מלבן: פינות מעוגלות 3">
            <a:extLst>
              <a:ext uri="{FF2B5EF4-FFF2-40B4-BE49-F238E27FC236}">
                <a16:creationId xmlns:a16="http://schemas.microsoft.com/office/drawing/2014/main" id="{D7D6F80D-B65F-1FB5-3375-6F9B24F5982C}"/>
              </a:ext>
            </a:extLst>
          </p:cNvPr>
          <p:cNvSpPr/>
          <p:nvPr/>
        </p:nvSpPr>
        <p:spPr>
          <a:xfrm>
            <a:off x="680321" y="5105400"/>
            <a:ext cx="5666691" cy="666974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High 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Recurrence Rates</a:t>
            </a:r>
            <a:endParaRPr lang="he-IL" sz="2000" dirty="0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9C2F47D3-6E94-9606-BFDD-143E371D5E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37" t="7829" r="5105" b="9654"/>
          <a:stretch/>
        </p:blipFill>
        <p:spPr>
          <a:xfrm>
            <a:off x="7086600" y="3505200"/>
            <a:ext cx="4801450" cy="290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1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Recurrence rate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422609"/>
              </p:ext>
            </p:extLst>
          </p:nvPr>
        </p:nvGraphicFramePr>
        <p:xfrm>
          <a:off x="7162800" y="2057400"/>
          <a:ext cx="47804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4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5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589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Recurrence</a:t>
                      </a:r>
                      <a:r>
                        <a:rPr lang="en-US" sz="1800" baseline="0" dirty="0"/>
                        <a:t> Rate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8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 months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42%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5625" t="25555" r="11250" b="60494"/>
          <a:stretch/>
        </p:blipFill>
        <p:spPr>
          <a:xfrm>
            <a:off x="228600" y="2032952"/>
            <a:ext cx="6639439" cy="78644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2F6DF05-00E6-DEBA-14EC-C259810018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625" t="16666" r="5625" b="68056"/>
          <a:stretch/>
        </p:blipFill>
        <p:spPr>
          <a:xfrm>
            <a:off x="228600" y="3276600"/>
            <a:ext cx="6639439" cy="76200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E31120C-B0D8-5863-A57C-98E6563407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773740"/>
              </p:ext>
            </p:extLst>
          </p:nvPr>
        </p:nvGraphicFramePr>
        <p:xfrm>
          <a:off x="7162800" y="3276600"/>
          <a:ext cx="48006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5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5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Recurrence</a:t>
                      </a:r>
                      <a:r>
                        <a:rPr lang="en-US" sz="1800" baseline="0" dirty="0"/>
                        <a:t> Rate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8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 months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25.5%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641E690D-6CD7-AAB5-CE32-D721945D30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444782"/>
              </p:ext>
            </p:extLst>
          </p:nvPr>
        </p:nvGraphicFramePr>
        <p:xfrm>
          <a:off x="7162800" y="4451451"/>
          <a:ext cx="4800600" cy="1910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5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5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47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Recurrence</a:t>
                      </a:r>
                      <a:r>
                        <a:rPr lang="en-US" sz="1800" baseline="0" dirty="0"/>
                        <a:t> Rate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47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One 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13.7%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47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1-5 years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30.8%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47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5–10 years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40.1%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05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over 10 years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50.0%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089432C-21E6-7254-9821-723F8A6044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750" t="16666" r="15625" b="52509"/>
          <a:stretch/>
        </p:blipFill>
        <p:spPr>
          <a:xfrm>
            <a:off x="228599" y="4453731"/>
            <a:ext cx="6639439" cy="194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65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Overcoming the Obstacle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825625"/>
            <a:ext cx="109728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200" dirty="0"/>
              <a:t>Diaphragm relaxing incisions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Intentional pneumothorax</a:t>
            </a:r>
          </a:p>
          <a:p>
            <a:pPr>
              <a:lnSpc>
                <a:spcPct val="150000"/>
              </a:lnSpc>
            </a:pPr>
            <a:r>
              <a:rPr lang="en-US" sz="3200" dirty="0" err="1"/>
              <a:t>Gastropexy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Fundoplication</a:t>
            </a: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33333" b="33333"/>
          <a:stretch/>
        </p:blipFill>
        <p:spPr>
          <a:xfrm>
            <a:off x="9601200" y="1752600"/>
            <a:ext cx="2322363" cy="160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75625" t="50000" r="13750" b="25556"/>
          <a:stretch/>
        </p:blipFill>
        <p:spPr>
          <a:xfrm>
            <a:off x="9601200" y="3505200"/>
            <a:ext cx="2322363" cy="1502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81875" t="25556" r="4375" b="47778"/>
          <a:stretch/>
        </p:blipFill>
        <p:spPr>
          <a:xfrm>
            <a:off x="9601200" y="5181600"/>
            <a:ext cx="2322363" cy="1497942"/>
          </a:xfrm>
          <a:prstGeom prst="rect">
            <a:avLst/>
          </a:prstGeom>
        </p:spPr>
      </p:pic>
      <p:pic>
        <p:nvPicPr>
          <p:cNvPr id="2052" name="Picture 4" descr="Laparoscopic Treatment of Gastroesophageal Reflux Disease in Children: How  We Do It | Journal of Laparoendoscopic &amp; Advanced Surgical Techniqu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181600"/>
            <a:ext cx="2240604" cy="149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569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Mesh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756296"/>
            <a:ext cx="6790735" cy="4529420"/>
          </a:xfrm>
        </p:spPr>
      </p:pic>
    </p:spTree>
    <p:extLst>
      <p:ext uri="{BB962C8B-B14F-4D97-AF65-F5344CB8AC3E}">
        <p14:creationId xmlns:p14="http://schemas.microsoft.com/office/powerpoint/2010/main" val="2400870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Managing Complications of Implanted Mesh | SpringerLin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48"/>
          <a:stretch/>
        </p:blipFill>
        <p:spPr bwMode="auto">
          <a:xfrm>
            <a:off x="4191001" y="4015582"/>
            <a:ext cx="4267199" cy="269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n endoscopic examination revealed exposed mesh | Download Scientific  Diagr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07" y="586581"/>
            <a:ext cx="4880681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omplete migration of a composite mesh into small bowel incidentally found  during laparotomy for colectomy in an asymptomatic patient: a case report |  Journal of Medical Case Reports | Full Text">
            <a:extLst>
              <a:ext uri="{FF2B5EF4-FFF2-40B4-BE49-F238E27FC236}">
                <a16:creationId xmlns:a16="http://schemas.microsoft.com/office/drawing/2014/main" id="{8DC45071-4B3C-248F-77B0-B4359AF097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85800"/>
            <a:ext cx="4265126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916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0774" t="28123" r="15740" b="56283"/>
          <a:stretch/>
        </p:blipFill>
        <p:spPr>
          <a:xfrm>
            <a:off x="1600200" y="533400"/>
            <a:ext cx="8648700" cy="176103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3429000"/>
            <a:ext cx="6096000" cy="26444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124 studies </a:t>
            </a:r>
          </a:p>
          <a:p>
            <a:r>
              <a:rPr lang="en-US" sz="2800" dirty="0"/>
              <a:t>5499 patients with mesh</a:t>
            </a:r>
          </a:p>
          <a:p>
            <a:r>
              <a:rPr lang="en-US" sz="2800" dirty="0"/>
              <a:t>Mean follow-up - 34 months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571774"/>
              </p:ext>
            </p:extLst>
          </p:nvPr>
        </p:nvGraphicFramePr>
        <p:xfrm>
          <a:off x="5867400" y="3200400"/>
          <a:ext cx="5943600" cy="2912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03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3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22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Mesh complications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N = 5499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Stenosis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27 (0.4%)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Erosions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49 (0.8%)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Fistula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 1 (0.01%)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Cardiac tamponade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8 (0.1%)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8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Fibrosis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5 (0.09%)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Aortic lesion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 (0.02%)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8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Total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91 (1.6%)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3059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Yes! to mesh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2651" t="17346" r="19168" b="61545"/>
          <a:stretch/>
        </p:blipFill>
        <p:spPr>
          <a:xfrm>
            <a:off x="1219200" y="1430482"/>
            <a:ext cx="9753600" cy="1846118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3931362"/>
            <a:ext cx="6618111" cy="2698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36 cruroplasty</a:t>
            </a:r>
          </a:p>
          <a:p>
            <a:r>
              <a:rPr lang="en-US" sz="2400" dirty="0"/>
              <a:t>36 cruroplasty + PTFE mesh</a:t>
            </a:r>
          </a:p>
          <a:p>
            <a:r>
              <a:rPr lang="en-US" sz="2400" dirty="0"/>
              <a:t>Hernia size &gt;8 cm</a:t>
            </a:r>
          </a:p>
          <a:p>
            <a:r>
              <a:rPr lang="en-US" sz="2400" dirty="0"/>
              <a:t>Mean follow-up 39 months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73412" t="26806" r="11537" b="45435"/>
          <a:stretch/>
        </p:blipFill>
        <p:spPr>
          <a:xfrm>
            <a:off x="6469755" y="3657600"/>
            <a:ext cx="5502112" cy="2854036"/>
          </a:xfrm>
          <a:prstGeom prst="rect">
            <a:avLst/>
          </a:prstGeom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24933F66-4505-B1DD-E12F-DB98481C79E1}"/>
              </a:ext>
            </a:extLst>
          </p:cNvPr>
          <p:cNvSpPr/>
          <p:nvPr/>
        </p:nvSpPr>
        <p:spPr>
          <a:xfrm>
            <a:off x="6553200" y="6125388"/>
            <a:ext cx="5288844" cy="279890"/>
          </a:xfrm>
          <a:prstGeom prst="rect">
            <a:avLst/>
          </a:prstGeom>
          <a:solidFill>
            <a:schemeClr val="accent6">
              <a:lumMod val="75000"/>
              <a:alpha val="37000"/>
            </a:schemeClr>
          </a:solidFill>
          <a:effectLst>
            <a:reflection stA="440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809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877BC"/>
      </a:accent1>
      <a:accent2>
        <a:srgbClr val="7AD0E7"/>
      </a:accent2>
      <a:accent3>
        <a:srgbClr val="F79647"/>
      </a:accent3>
      <a:accent4>
        <a:srgbClr val="F8C946"/>
      </a:accent4>
      <a:accent5>
        <a:srgbClr val="DBDBDB"/>
      </a:accent5>
      <a:accent6>
        <a:srgbClr val="1EC85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9BBDC499AC51498C9274F427DB3141" ma:contentTypeVersion="0" ma:contentTypeDescription="Create a new document." ma:contentTypeScope="" ma:versionID="5bb8f69724a7b7abbf0b3d80b798c34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d2ab0423195891a282ae33591addde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5E35A17-4D47-49E6-8F3C-5F648BC9F9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F4C4002-F246-47F6-B203-EB2CF73C54C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703720-3368-439B-B9ED-E40221420395}">
  <ds:schemaRefs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2806</TotalTime>
  <Words>734</Words>
  <Application>Microsoft Office PowerPoint</Application>
  <PresentationFormat>מסך רחב</PresentationFormat>
  <Paragraphs>225</Paragraphs>
  <Slides>28</Slides>
  <Notes>15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2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28</vt:i4>
      </vt:variant>
    </vt:vector>
  </HeadingPairs>
  <TitlesOfParts>
    <vt:vector size="31" baseType="lpstr">
      <vt:lpstr>Arial</vt:lpstr>
      <vt:lpstr>Calibri</vt:lpstr>
      <vt:lpstr>1_Office Theme</vt:lpstr>
      <vt:lpstr>Laparoscopic Paraesophageal Hernia Repair With Mesh Augmentation</vt:lpstr>
      <vt:lpstr>Disclosures</vt:lpstr>
      <vt:lpstr>Classic Approach</vt:lpstr>
      <vt:lpstr>Recurrence rate</vt:lpstr>
      <vt:lpstr>Overcoming the Obstacle</vt:lpstr>
      <vt:lpstr>Mesh</vt:lpstr>
      <vt:lpstr>מצגת של PowerPoint‏</vt:lpstr>
      <vt:lpstr>מצגת של PowerPoint‏</vt:lpstr>
      <vt:lpstr>Yes! to mesh</vt:lpstr>
      <vt:lpstr>Yes! to mesh</vt:lpstr>
      <vt:lpstr>Yes! to mesh</vt:lpstr>
      <vt:lpstr>SAGES Guidelines</vt:lpstr>
      <vt:lpstr>Yes! to mesh</vt:lpstr>
      <vt:lpstr>No! to mesh</vt:lpstr>
      <vt:lpstr>No! to mesh</vt:lpstr>
      <vt:lpstr>Pitfalls</vt:lpstr>
      <vt:lpstr>Conclusions</vt:lpstr>
      <vt:lpstr>מצגת של PowerPoint‏</vt:lpstr>
      <vt:lpstr>מצגת של PowerPoint‏</vt:lpstr>
      <vt:lpstr>מצגת של PowerPoint‏</vt:lpstr>
      <vt:lpstr>מצגת של PowerPoint‏</vt:lpstr>
      <vt:lpstr>Physiology of the anti-reflux barrier</vt:lpstr>
      <vt:lpstr>Physiology of the anti-reflux barrier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>Cleveland Clinic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 Graph</dc:title>
  <dc:creator>Zwischenberger, Andrea</dc:creator>
  <cp:lastModifiedBy>nir messer</cp:lastModifiedBy>
  <cp:revision>144</cp:revision>
  <dcterms:created xsi:type="dcterms:W3CDTF">2014-11-21T19:31:52Z</dcterms:created>
  <dcterms:modified xsi:type="dcterms:W3CDTF">2023-03-04T03:27:20Z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0x010100989BBDC499AC51498C9274F427DB3141</vt:lpwstr>
  </property>
</Properties>
</file>