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18"/>
  </p:notesMasterIdLst>
  <p:sldIdLst>
    <p:sldId id="279" r:id="rId2"/>
    <p:sldId id="264" r:id="rId3"/>
    <p:sldId id="290" r:id="rId4"/>
    <p:sldId id="265" r:id="rId5"/>
    <p:sldId id="280" r:id="rId6"/>
    <p:sldId id="287" r:id="rId7"/>
    <p:sldId id="281" r:id="rId8"/>
    <p:sldId id="289" r:id="rId9"/>
    <p:sldId id="288" r:id="rId10"/>
    <p:sldId id="284" r:id="rId11"/>
    <p:sldId id="282" r:id="rId12"/>
    <p:sldId id="283" r:id="rId13"/>
    <p:sldId id="285" r:id="rId14"/>
    <p:sldId id="286" r:id="rId15"/>
    <p:sldId id="276" r:id="rId16"/>
    <p:sldId id="27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656" userDrawn="1">
          <p15:clr>
            <a:srgbClr val="A4A3A4"/>
          </p15:clr>
        </p15:guide>
        <p15:guide id="4" orient="horz" pos="69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4D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353" autoAdjust="0"/>
    <p:restoredTop sz="94640"/>
  </p:normalViewPr>
  <p:slideViewPr>
    <p:cSldViewPr>
      <p:cViewPr varScale="1">
        <p:scale>
          <a:sx n="114" d="100"/>
          <a:sy n="114" d="100"/>
        </p:scale>
        <p:origin x="192" y="224"/>
      </p:cViewPr>
      <p:guideLst>
        <p:guide orient="horz" pos="2160"/>
        <p:guide pos="3840"/>
        <p:guide orient="horz" pos="3656"/>
        <p:guide orient="horz" pos="69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499CD5-D962-4CE6-B084-B7B9F527C809}" type="datetimeFigureOut">
              <a:rPr lang="en-US" smtClean="0"/>
              <a:t>3/4/23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2B2DFA-04F6-4713-86A1-47E953577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15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14924" y="1567537"/>
            <a:ext cx="11085097" cy="2387600"/>
          </a:xfrm>
        </p:spPr>
        <p:txBody>
          <a:bodyPr anchor="t"/>
          <a:lstStyle>
            <a:lvl1pPr algn="l">
              <a:defRPr sz="5400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6958" y="2610852"/>
            <a:ext cx="9144000" cy="1311440"/>
          </a:xfrm>
        </p:spPr>
        <p:txBody>
          <a:bodyPr>
            <a:normAutofit/>
          </a:bodyPr>
          <a:lstStyle>
            <a:lvl1pPr marL="0" indent="0" algn="l">
              <a:buNone/>
              <a:defRPr sz="36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455" y="2852381"/>
            <a:ext cx="3159457" cy="315945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4648200"/>
            <a:ext cx="2493055" cy="390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223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91525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14924" y="1567537"/>
            <a:ext cx="11085097" cy="2387600"/>
          </a:xfrm>
        </p:spPr>
        <p:txBody>
          <a:bodyPr anchor="t"/>
          <a:lstStyle>
            <a:lvl1pPr algn="l">
              <a:defRPr sz="5400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6958" y="2610852"/>
            <a:ext cx="9144000" cy="1311440"/>
          </a:xfrm>
        </p:spPr>
        <p:txBody>
          <a:bodyPr>
            <a:normAutofit/>
          </a:bodyPr>
          <a:lstStyle>
            <a:lvl1pPr marL="0" indent="0" algn="l">
              <a:buNone/>
              <a:defRPr sz="36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455" y="2852381"/>
            <a:ext cx="3159457" cy="3159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604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200" indent="-457200">
              <a:defRPr sz="4000"/>
            </a:lvl1pPr>
            <a:lvl2pPr marL="914400" indent="-457200">
              <a:defRPr sz="3600"/>
            </a:lvl2pPr>
            <a:lvl3pPr marL="1371600" indent="-457200">
              <a:defRPr sz="3200"/>
            </a:lvl3pPr>
            <a:lvl4pPr marL="1828800" indent="-457200">
              <a:defRPr sz="2800"/>
            </a:lvl4pPr>
            <a:lvl5pPr marL="2286000" indent="-457200"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3568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3486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176" y="228600"/>
            <a:ext cx="12188824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33803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05517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7888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 descr="DMC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79" t="35463" r="17987" b="39428"/>
          <a:stretch/>
        </p:blipFill>
        <p:spPr bwMode="auto">
          <a:xfrm>
            <a:off x="3072064" y="2434392"/>
            <a:ext cx="6083968" cy="1764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74807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9534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84D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28600"/>
            <a:ext cx="12192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3185" y="4921097"/>
            <a:ext cx="2373575" cy="2373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813437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70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5400" kern="1200" cap="none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9250" indent="-34925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-"/>
        <a:defRPr sz="4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371600" indent="-4572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828800" indent="-4572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286000" indent="-4572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130"/>
            <a:ext cx="11085097" cy="2387600"/>
          </a:xfrm>
        </p:spPr>
        <p:txBody>
          <a:bodyPr/>
          <a:lstStyle/>
          <a:p>
            <a:r>
              <a:rPr lang="en-US" dirty="0"/>
              <a:t>Parastomal Hernia Repair Outcomes in Patients with Inflammatory Bowel Disease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743200"/>
            <a:ext cx="9144000" cy="4038600"/>
          </a:xfrm>
        </p:spPr>
        <p:txBody>
          <a:bodyPr>
            <a:normAutofit/>
          </a:bodyPr>
          <a:lstStyle/>
          <a:p>
            <a:r>
              <a:rPr lang="en-US" sz="2400" dirty="0"/>
              <a:t>Lucas Beffa, MD, FACS</a:t>
            </a:r>
          </a:p>
          <a:p>
            <a:r>
              <a:rPr lang="en-US" sz="2400" dirty="0"/>
              <a:t>Assistant Professor of Surgery</a:t>
            </a:r>
          </a:p>
          <a:p>
            <a:r>
              <a:rPr lang="en-US" sz="2400" dirty="0"/>
              <a:t>Lerner College of Medicine</a:t>
            </a:r>
          </a:p>
          <a:p>
            <a:r>
              <a:rPr lang="en-US" sz="2400" dirty="0"/>
              <a:t>Cleveland Clinic</a:t>
            </a:r>
          </a:p>
          <a:p>
            <a:endParaRPr lang="en-US" dirty="0"/>
          </a:p>
          <a:p>
            <a:r>
              <a:rPr lang="en-US" sz="2000" dirty="0"/>
              <a:t>Co-authors: Ben Miller, MD; Sara </a:t>
            </a:r>
            <a:r>
              <a:rPr lang="en-US" sz="2000" dirty="0" err="1"/>
              <a:t>Maskal</a:t>
            </a:r>
            <a:r>
              <a:rPr lang="en-US" sz="2000" dirty="0"/>
              <a:t>, MD; Ryan Ellis, MD</a:t>
            </a:r>
          </a:p>
          <a:p>
            <a:r>
              <a:rPr lang="en-US" sz="2000" dirty="0"/>
              <a:t>Mike Rosen, MD; Clayton Petro, MD; Sharon Phillips, PhD; </a:t>
            </a:r>
          </a:p>
          <a:p>
            <a:r>
              <a:rPr lang="en-US" sz="2000" dirty="0"/>
              <a:t>David </a:t>
            </a:r>
            <a:r>
              <a:rPr lang="en-US" sz="2000" dirty="0" err="1"/>
              <a:t>Krpata</a:t>
            </a:r>
            <a:r>
              <a:rPr lang="en-US" sz="2000" dirty="0"/>
              <a:t>, MD; </a:t>
            </a:r>
            <a:r>
              <a:rPr lang="en-US" sz="2000" dirty="0" err="1"/>
              <a:t>Ajita</a:t>
            </a:r>
            <a:r>
              <a:rPr lang="en-US" sz="2000" dirty="0"/>
              <a:t> Prabhu, MD</a:t>
            </a:r>
          </a:p>
        </p:txBody>
      </p:sp>
    </p:spTree>
    <p:extLst>
      <p:ext uri="{BB962C8B-B14F-4D97-AF65-F5344CB8AC3E}">
        <p14:creationId xmlns:p14="http://schemas.microsoft.com/office/powerpoint/2010/main" val="28007758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0A7C6-CC13-ED13-472E-367337BA4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r>
              <a:rPr lang="en-US" dirty="0"/>
              <a:t>30 day outcomes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D95BF36-7882-A34A-006B-943EFFCC70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2937398"/>
              </p:ext>
            </p:extLst>
          </p:nvPr>
        </p:nvGraphicFramePr>
        <p:xfrm>
          <a:off x="1676400" y="990601"/>
          <a:ext cx="8305800" cy="56257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93513">
                  <a:extLst>
                    <a:ext uri="{9D8B030D-6E8A-4147-A177-3AD203B41FA5}">
                      <a16:colId xmlns:a16="http://schemas.microsoft.com/office/drawing/2014/main" val="3181716158"/>
                    </a:ext>
                  </a:extLst>
                </a:gridCol>
                <a:gridCol w="2078672">
                  <a:extLst>
                    <a:ext uri="{9D8B030D-6E8A-4147-A177-3AD203B41FA5}">
                      <a16:colId xmlns:a16="http://schemas.microsoft.com/office/drawing/2014/main" val="278886633"/>
                    </a:ext>
                  </a:extLst>
                </a:gridCol>
                <a:gridCol w="1758875">
                  <a:extLst>
                    <a:ext uri="{9D8B030D-6E8A-4147-A177-3AD203B41FA5}">
                      <a16:colId xmlns:a16="http://schemas.microsoft.com/office/drawing/2014/main" val="221966669"/>
                    </a:ext>
                  </a:extLst>
                </a:gridCol>
                <a:gridCol w="1274740">
                  <a:extLst>
                    <a:ext uri="{9D8B030D-6E8A-4147-A177-3AD203B41FA5}">
                      <a16:colId xmlns:a16="http://schemas.microsoft.com/office/drawing/2014/main" val="541822796"/>
                    </a:ext>
                  </a:extLst>
                </a:gridCol>
              </a:tblGrid>
              <a:tr h="703224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Crohn’s disease (N=182)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Ulcerative Colitis (N=210)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p-value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5548927"/>
                  </a:ext>
                </a:extLst>
              </a:tr>
              <a:tr h="703224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Length of stay , median in days (IQR)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 (3,9)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 (3,8)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30111779"/>
                  </a:ext>
                </a:extLst>
              </a:tr>
              <a:tr h="342921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Readmission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14% ( 26)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13% ( 28)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0.79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4836717"/>
                  </a:ext>
                </a:extLst>
              </a:tr>
              <a:tr h="342921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Reoperation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6.0% ( 11)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8.1% ( 17)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0.43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14080990"/>
                  </a:ext>
                </a:extLst>
              </a:tr>
              <a:tr h="703224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Postoperative medical complications (any)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40% ( 72)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31% ( 65)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0.075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5054639"/>
                  </a:ext>
                </a:extLst>
              </a:tr>
              <a:tr h="1423830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Surgical site infection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  Superficial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  Deep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  Organ space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12.1% ( 22)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8.2% (15)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4.3% (8)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1% (2)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8.1% ( 17)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6.2% (13)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1.9% ( 4)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0.5% ( 1)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0.19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0.57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0.39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0.71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77955342"/>
                  </a:ext>
                </a:extLst>
              </a:tr>
              <a:tr h="342921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Surgical site occurrence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13% ( 24)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10% ( 22)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0.18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71342958"/>
                  </a:ext>
                </a:extLst>
              </a:tr>
              <a:tr h="1063528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Surgical site infection/occurrence requiring procedural intervention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10% (19)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11% ( 24)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0.76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5164243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69660A6C-ABFA-315A-8EC0-604BF4BA3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056992" y="-234436"/>
            <a:ext cx="15491012" cy="853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218CD15-7FEE-01DB-2325-2E9F83F95FAE}"/>
              </a:ext>
            </a:extLst>
          </p:cNvPr>
          <p:cNvSpPr/>
          <p:nvPr/>
        </p:nvSpPr>
        <p:spPr>
          <a:xfrm>
            <a:off x="1693124" y="2358470"/>
            <a:ext cx="8289076" cy="26249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57FB7E0-D449-5C71-C2D2-BADA32BBB401}"/>
              </a:ext>
            </a:extLst>
          </p:cNvPr>
          <p:cNvSpPr/>
          <p:nvPr/>
        </p:nvSpPr>
        <p:spPr>
          <a:xfrm>
            <a:off x="1676398" y="2725850"/>
            <a:ext cx="8289076" cy="2587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313AE53-8E18-666E-1F9E-1CB827F7C515}"/>
              </a:ext>
            </a:extLst>
          </p:cNvPr>
          <p:cNvSpPr/>
          <p:nvPr/>
        </p:nvSpPr>
        <p:spPr>
          <a:xfrm>
            <a:off x="1676398" y="3064515"/>
            <a:ext cx="8305802" cy="2587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0699D2C-8F43-E8E1-A4D9-C1AE3681F443}"/>
              </a:ext>
            </a:extLst>
          </p:cNvPr>
          <p:cNvSpPr/>
          <p:nvPr/>
        </p:nvSpPr>
        <p:spPr>
          <a:xfrm>
            <a:off x="1676398" y="3762488"/>
            <a:ext cx="8305801" cy="35231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803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animBg="1"/>
      <p:bldP spid="6" grpId="1" animBg="1"/>
      <p:bldP spid="7" grpId="1" animBg="1"/>
      <p:bldP spid="8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359DB-7A7E-AA19-BFDB-66F4B6629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Surgeon Reported Hernia Recurrence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1AA38AE-E269-8D0A-91E5-C8A24CFD6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12">
            <a:extLst>
              <a:ext uri="{FF2B5EF4-FFF2-40B4-BE49-F238E27FC236}">
                <a16:creationId xmlns:a16="http://schemas.microsoft.com/office/drawing/2014/main" id="{FC638DDB-7C0F-CBC8-659B-9E10585EE6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7095879"/>
              </p:ext>
            </p:extLst>
          </p:nvPr>
        </p:nvGraphicFramePr>
        <p:xfrm>
          <a:off x="2181225" y="1770142"/>
          <a:ext cx="7829550" cy="4462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9850">
                  <a:extLst>
                    <a:ext uri="{9D8B030D-6E8A-4147-A177-3AD203B41FA5}">
                      <a16:colId xmlns:a16="http://schemas.microsoft.com/office/drawing/2014/main" val="642490136"/>
                    </a:ext>
                  </a:extLst>
                </a:gridCol>
                <a:gridCol w="2609850">
                  <a:extLst>
                    <a:ext uri="{9D8B030D-6E8A-4147-A177-3AD203B41FA5}">
                      <a16:colId xmlns:a16="http://schemas.microsoft.com/office/drawing/2014/main" val="2654278242"/>
                    </a:ext>
                  </a:extLst>
                </a:gridCol>
                <a:gridCol w="2609850">
                  <a:extLst>
                    <a:ext uri="{9D8B030D-6E8A-4147-A177-3AD203B41FA5}">
                      <a16:colId xmlns:a16="http://schemas.microsoft.com/office/drawing/2014/main" val="81751771"/>
                    </a:ext>
                  </a:extLst>
                </a:gridCol>
              </a:tblGrid>
              <a:tr h="89614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CD (182)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UC (210)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5295843"/>
                  </a:ext>
                </a:extLst>
              </a:tr>
              <a:tr h="896144">
                <a:tc>
                  <a:txBody>
                    <a:bodyPr/>
                    <a:lstStyle/>
                    <a:p>
                      <a:r>
                        <a:rPr lang="en-US" dirty="0"/>
                        <a:t>&lt;90 day recurrence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4/182 (2.2%)</a:t>
                      </a:r>
                    </a:p>
                    <a:p>
                      <a:r>
                        <a:rPr lang="en-US" dirty="0"/>
                        <a:t>     1 midline</a:t>
                      </a:r>
                    </a:p>
                    <a:p>
                      <a:r>
                        <a:rPr lang="en-US" dirty="0"/>
                        <a:t>     1 parastomal</a:t>
                      </a:r>
                    </a:p>
                    <a:p>
                      <a:r>
                        <a:rPr lang="en-US" dirty="0"/>
                        <a:t>     2 unknown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8/210 (3.8%)</a:t>
                      </a:r>
                    </a:p>
                    <a:p>
                      <a:r>
                        <a:rPr lang="en-US" dirty="0"/>
                        <a:t>     1 midline</a:t>
                      </a:r>
                    </a:p>
                    <a:p>
                      <a:r>
                        <a:rPr lang="en-US" dirty="0"/>
                        <a:t>     4 parastomal</a:t>
                      </a:r>
                    </a:p>
                    <a:p>
                      <a:r>
                        <a:rPr lang="en-US" dirty="0"/>
                        <a:t>     3 unknown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4357093"/>
                  </a:ext>
                </a:extLst>
              </a:tr>
              <a:tr h="896144">
                <a:tc>
                  <a:txBody>
                    <a:bodyPr/>
                    <a:lstStyle/>
                    <a:p>
                      <a:r>
                        <a:rPr lang="en-US" dirty="0"/>
                        <a:t>1 year follow 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7/57 (12.2%)</a:t>
                      </a:r>
                    </a:p>
                    <a:p>
                      <a:r>
                        <a:rPr lang="en-US" dirty="0"/>
                        <a:t>     1 midline</a:t>
                      </a:r>
                    </a:p>
                    <a:p>
                      <a:r>
                        <a:rPr lang="en-US" dirty="0"/>
                        <a:t>     3 parastomal</a:t>
                      </a:r>
                    </a:p>
                    <a:p>
                      <a:r>
                        <a:rPr lang="en-US" dirty="0"/>
                        <a:t>     2 unknown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23/114 (20.2%)</a:t>
                      </a:r>
                    </a:p>
                    <a:p>
                      <a:r>
                        <a:rPr lang="en-US" dirty="0"/>
                        <a:t>     1 midline</a:t>
                      </a:r>
                    </a:p>
                    <a:p>
                      <a:r>
                        <a:rPr lang="en-US" dirty="0"/>
                        <a:t>     17 parastomal</a:t>
                      </a:r>
                    </a:p>
                    <a:p>
                      <a:r>
                        <a:rPr lang="en-US" dirty="0"/>
                        <a:t>     5 unknown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5218500"/>
                  </a:ext>
                </a:extLst>
              </a:tr>
              <a:tr h="896144">
                <a:tc>
                  <a:txBody>
                    <a:bodyPr/>
                    <a:lstStyle/>
                    <a:p>
                      <a:r>
                        <a:rPr lang="en-US" dirty="0"/>
                        <a:t>4 year follow 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20/85 (23.5%)</a:t>
                      </a:r>
                    </a:p>
                    <a:p>
                      <a:r>
                        <a:rPr lang="en-US" dirty="0"/>
                        <a:t>     2 midline</a:t>
                      </a:r>
                    </a:p>
                    <a:p>
                      <a:r>
                        <a:rPr lang="en-US" dirty="0"/>
                        <a:t>     10 parastomal</a:t>
                      </a:r>
                    </a:p>
                    <a:p>
                      <a:r>
                        <a:rPr lang="en-US" dirty="0"/>
                        <a:t>     8 unknown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44/170 (25.9%)</a:t>
                      </a:r>
                    </a:p>
                    <a:p>
                      <a:r>
                        <a:rPr lang="en-US" dirty="0"/>
                        <a:t>     1 midline</a:t>
                      </a:r>
                    </a:p>
                    <a:p>
                      <a:r>
                        <a:rPr lang="en-US" dirty="0"/>
                        <a:t>     33 parastomal</a:t>
                      </a:r>
                    </a:p>
                    <a:p>
                      <a:r>
                        <a:rPr lang="en-US" dirty="0"/>
                        <a:t>     10 unknown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2766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88845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1E191-C1F0-B78D-0619-8F4E1F881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Reoperation Rates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CD8B3-A6E8-3E6A-7DCA-5E713FC1FD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Table 12">
            <a:extLst>
              <a:ext uri="{FF2B5EF4-FFF2-40B4-BE49-F238E27FC236}">
                <a16:creationId xmlns:a16="http://schemas.microsoft.com/office/drawing/2014/main" id="{F2D452D4-6C28-380C-3FD1-7B58BC54E2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6078312"/>
              </p:ext>
            </p:extLst>
          </p:nvPr>
        </p:nvGraphicFramePr>
        <p:xfrm>
          <a:off x="2181225" y="2209006"/>
          <a:ext cx="7829552" cy="1792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7388">
                  <a:extLst>
                    <a:ext uri="{9D8B030D-6E8A-4147-A177-3AD203B41FA5}">
                      <a16:colId xmlns:a16="http://schemas.microsoft.com/office/drawing/2014/main" val="642490136"/>
                    </a:ext>
                  </a:extLst>
                </a:gridCol>
                <a:gridCol w="1957388">
                  <a:extLst>
                    <a:ext uri="{9D8B030D-6E8A-4147-A177-3AD203B41FA5}">
                      <a16:colId xmlns:a16="http://schemas.microsoft.com/office/drawing/2014/main" val="2654278242"/>
                    </a:ext>
                  </a:extLst>
                </a:gridCol>
                <a:gridCol w="1957388">
                  <a:extLst>
                    <a:ext uri="{9D8B030D-6E8A-4147-A177-3AD203B41FA5}">
                      <a16:colId xmlns:a16="http://schemas.microsoft.com/office/drawing/2014/main" val="81751771"/>
                    </a:ext>
                  </a:extLst>
                </a:gridCol>
                <a:gridCol w="1957388">
                  <a:extLst>
                    <a:ext uri="{9D8B030D-6E8A-4147-A177-3AD203B41FA5}">
                      <a16:colId xmlns:a16="http://schemas.microsoft.com/office/drawing/2014/main" val="240118620"/>
                    </a:ext>
                  </a:extLst>
                </a:gridCol>
              </a:tblGrid>
              <a:tr h="89614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CD (136)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UC (143)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Total (279)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5295843"/>
                  </a:ext>
                </a:extLst>
              </a:tr>
              <a:tr h="896144">
                <a:tc>
                  <a:txBody>
                    <a:bodyPr/>
                    <a:lstStyle/>
                    <a:p>
                      <a:r>
                        <a:rPr lang="en-US" dirty="0"/>
                        <a:t>Reoperation by 4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 (14%)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29 (20.2%)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48 (17%)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43570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09060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E61A9-B99A-D83B-CEA2-349702C6C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66"/>
            <a:ext cx="12192000" cy="1325563"/>
          </a:xfrm>
        </p:spPr>
        <p:txBody>
          <a:bodyPr/>
          <a:lstStyle/>
          <a:p>
            <a:r>
              <a:rPr lang="en-US" dirty="0"/>
              <a:t>Reoperation Reasons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EC3409-7E0B-0678-02F5-4CEBECB90B6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Major wound complications (3)</a:t>
            </a:r>
          </a:p>
          <a:p>
            <a:r>
              <a:rPr lang="en-US" dirty="0"/>
              <a:t>All in CD patients</a:t>
            </a:r>
          </a:p>
          <a:p>
            <a:r>
              <a:rPr lang="en-US" dirty="0"/>
              <a:t>2/3 with </a:t>
            </a:r>
            <a:r>
              <a:rPr lang="en-US" dirty="0" err="1"/>
              <a:t>enteroprosthetic</a:t>
            </a:r>
            <a:r>
              <a:rPr lang="en-US" dirty="0"/>
              <a:t> fistulas</a:t>
            </a:r>
          </a:p>
        </p:txBody>
      </p:sp>
      <p:graphicFrame>
        <p:nvGraphicFramePr>
          <p:cNvPr id="4" name="Table 12">
            <a:extLst>
              <a:ext uri="{FF2B5EF4-FFF2-40B4-BE49-F238E27FC236}">
                <a16:creationId xmlns:a16="http://schemas.microsoft.com/office/drawing/2014/main" id="{271E4780-CB9E-AD44-94FF-217E4847D3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654362"/>
              </p:ext>
            </p:extLst>
          </p:nvPr>
        </p:nvGraphicFramePr>
        <p:xfrm>
          <a:off x="1471612" y="1387129"/>
          <a:ext cx="3914776" cy="5228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7388">
                  <a:extLst>
                    <a:ext uri="{9D8B030D-6E8A-4147-A177-3AD203B41FA5}">
                      <a16:colId xmlns:a16="http://schemas.microsoft.com/office/drawing/2014/main" val="642490136"/>
                    </a:ext>
                  </a:extLst>
                </a:gridCol>
                <a:gridCol w="1957388">
                  <a:extLst>
                    <a:ext uri="{9D8B030D-6E8A-4147-A177-3AD203B41FA5}">
                      <a16:colId xmlns:a16="http://schemas.microsoft.com/office/drawing/2014/main" val="2654278242"/>
                    </a:ext>
                  </a:extLst>
                </a:gridCol>
              </a:tblGrid>
              <a:tr h="679906">
                <a:tc>
                  <a:txBody>
                    <a:bodyPr/>
                    <a:lstStyle/>
                    <a:p>
                      <a:r>
                        <a:rPr lang="en-US" dirty="0"/>
                        <a:t>Reason for Reoperation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5295843"/>
                  </a:ext>
                </a:extLst>
              </a:tr>
              <a:tr h="679906">
                <a:tc>
                  <a:txBody>
                    <a:bodyPr/>
                    <a:lstStyle/>
                    <a:p>
                      <a:r>
                        <a:rPr lang="en-US" dirty="0"/>
                        <a:t>Hernia recurrences past 90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102565"/>
                  </a:ext>
                </a:extLst>
              </a:tr>
              <a:tr h="679906">
                <a:tc>
                  <a:txBody>
                    <a:bodyPr/>
                    <a:lstStyle/>
                    <a:p>
                      <a:r>
                        <a:rPr lang="en-US" dirty="0"/>
                        <a:t>Early Recurrence within 90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4357093"/>
                  </a:ext>
                </a:extLst>
              </a:tr>
              <a:tr h="679906">
                <a:tc>
                  <a:txBody>
                    <a:bodyPr/>
                    <a:lstStyle/>
                    <a:p>
                      <a:r>
                        <a:rPr lang="en-US" dirty="0"/>
                        <a:t>Bowel obstruction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3144910"/>
                  </a:ext>
                </a:extLst>
              </a:tr>
              <a:tr h="679906">
                <a:tc>
                  <a:txBody>
                    <a:bodyPr/>
                    <a:lstStyle/>
                    <a:p>
                      <a:r>
                        <a:rPr lang="en-US" dirty="0"/>
                        <a:t>Major wound complication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7014126"/>
                  </a:ext>
                </a:extLst>
              </a:tr>
              <a:tr h="822115">
                <a:tc>
                  <a:txBody>
                    <a:bodyPr/>
                    <a:lstStyle/>
                    <a:p>
                      <a:r>
                        <a:rPr lang="en-US" dirty="0"/>
                        <a:t>Unrelated intra-abdominal pathology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3181744"/>
                  </a:ext>
                </a:extLst>
              </a:tr>
              <a:tr h="679906">
                <a:tc>
                  <a:txBody>
                    <a:bodyPr/>
                    <a:lstStyle/>
                    <a:p>
                      <a:r>
                        <a:rPr lang="en-US" dirty="0"/>
                        <a:t>Unknown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6502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8503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F6B6F-F6DF-677E-BDB9-FD50F6E04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HerQLes</a:t>
            </a:r>
            <a:r>
              <a:rPr lang="en-US" dirty="0"/>
              <a:t> Scores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60A88C-85A4-0F71-1D00-4C2514276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5">
            <a:extLst>
              <a:ext uri="{FF2B5EF4-FFF2-40B4-BE49-F238E27FC236}">
                <a16:creationId xmlns:a16="http://schemas.microsoft.com/office/drawing/2014/main" id="{3D08D19B-3C8C-6C96-0B81-BB4C4B17B0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3848247"/>
              </p:ext>
            </p:extLst>
          </p:nvPr>
        </p:nvGraphicFramePr>
        <p:xfrm>
          <a:off x="643467" y="2131462"/>
          <a:ext cx="10905069" cy="25950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81607">
                  <a:extLst>
                    <a:ext uri="{9D8B030D-6E8A-4147-A177-3AD203B41FA5}">
                      <a16:colId xmlns:a16="http://schemas.microsoft.com/office/drawing/2014/main" val="1951952392"/>
                    </a:ext>
                  </a:extLst>
                </a:gridCol>
                <a:gridCol w="1131929">
                  <a:extLst>
                    <a:ext uri="{9D8B030D-6E8A-4147-A177-3AD203B41FA5}">
                      <a16:colId xmlns:a16="http://schemas.microsoft.com/office/drawing/2014/main" val="318901937"/>
                    </a:ext>
                  </a:extLst>
                </a:gridCol>
                <a:gridCol w="2084615">
                  <a:extLst>
                    <a:ext uri="{9D8B030D-6E8A-4147-A177-3AD203B41FA5}">
                      <a16:colId xmlns:a16="http://schemas.microsoft.com/office/drawing/2014/main" val="4238434889"/>
                    </a:ext>
                  </a:extLst>
                </a:gridCol>
                <a:gridCol w="2084615">
                  <a:extLst>
                    <a:ext uri="{9D8B030D-6E8A-4147-A177-3AD203B41FA5}">
                      <a16:colId xmlns:a16="http://schemas.microsoft.com/office/drawing/2014/main" val="3797783802"/>
                    </a:ext>
                  </a:extLst>
                </a:gridCol>
                <a:gridCol w="1222303">
                  <a:extLst>
                    <a:ext uri="{9D8B030D-6E8A-4147-A177-3AD203B41FA5}">
                      <a16:colId xmlns:a16="http://schemas.microsoft.com/office/drawing/2014/main" val="1529322631"/>
                    </a:ext>
                  </a:extLst>
                </a:gridCol>
              </a:tblGrid>
              <a:tr h="2595075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 err="1">
                          <a:effectLst/>
                        </a:rPr>
                        <a:t>HerQLes</a:t>
                      </a:r>
                      <a:endParaRPr lang="en-US" sz="2600" dirty="0">
                        <a:effectLst/>
                      </a:endParaRP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    Baseline, median (IQR)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    1 year, median (IQR)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    2 year, median (IQR)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    3 year, median (IQR)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    4 year, median (IQR)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2672" marR="16267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199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112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97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54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40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2672" marR="16267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 CD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32 (17, 52)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65 (37,92)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60 (35, 87)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57 (42,87)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70 (52,90)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2672" marR="16267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 UC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32 (13,53)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69 (36,84)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68 (30,83)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48 (35,68)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64 (35,84)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2672" marR="16267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1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0.48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0.55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0.14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0.5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2672" marR="162672" marT="0" marB="0"/>
                </a:tc>
                <a:extLst>
                  <a:ext uri="{0D108BD9-81ED-4DB2-BD59-A6C34878D82A}">
                    <a16:rowId xmlns:a16="http://schemas.microsoft.com/office/drawing/2014/main" val="37636076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30781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9B7B08-00F6-DC48-EAA4-531B1C8BE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7617"/>
            <a:ext cx="10515600" cy="4351338"/>
          </a:xfrm>
        </p:spPr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Parastomal hernias are challenging and carry a high complication/recurrence rate in patients with IBD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There doesn’t appear to be any major differences in risk for PSH repair with CD compared to UC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The decision to repair PSH in these patients should be weighed heavily against the post-operative risk on an individualized basis</a:t>
            </a:r>
          </a:p>
        </p:txBody>
      </p:sp>
    </p:spTree>
    <p:extLst>
      <p:ext uri="{BB962C8B-B14F-4D97-AF65-F5344CB8AC3E}">
        <p14:creationId xmlns:p14="http://schemas.microsoft.com/office/powerpoint/2010/main" val="16943107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4698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Parastomal Hernias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Parastomal hernias alone are challenging to repair with high rates of complications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IBD patients represent a unique population given their multiple surgeries, and high likelihood of requiring future operations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268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dvard Munch, The Scream – Smarthistory">
            <a:extLst>
              <a:ext uri="{FF2B5EF4-FFF2-40B4-BE49-F238E27FC236}">
                <a16:creationId xmlns:a16="http://schemas.microsoft.com/office/drawing/2014/main" id="{89941349-FB44-DD77-20F3-C1A1866A95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2963" y="0"/>
            <a:ext cx="542448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0132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10820400" cy="4351338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dirty="0"/>
              <a:t>To describe the outcomes of parastomal hernia repair in patients with inflammatory bowel disease and compare those outcomes in patients with CD to UC</a:t>
            </a:r>
          </a:p>
        </p:txBody>
      </p:sp>
    </p:spTree>
    <p:extLst>
      <p:ext uri="{BB962C8B-B14F-4D97-AF65-F5344CB8AC3E}">
        <p14:creationId xmlns:p14="http://schemas.microsoft.com/office/powerpoint/2010/main" val="3120065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ACHQC search from 2012 -2022 for patients with IBD and Parastomal hernia repairs with at least 30 day follow up</a:t>
            </a:r>
          </a:p>
        </p:txBody>
      </p:sp>
    </p:spTree>
    <p:extLst>
      <p:ext uri="{BB962C8B-B14F-4D97-AF65-F5344CB8AC3E}">
        <p14:creationId xmlns:p14="http://schemas.microsoft.com/office/powerpoint/2010/main" val="2287383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5AE2F-9767-A47B-71D8-C45D156F6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92206E-8F7E-B8AF-403E-2BB1EE6B0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392 patients met criteria</a:t>
            </a:r>
          </a:p>
          <a:p>
            <a:pPr lvl="1"/>
            <a:r>
              <a:rPr lang="en-US" dirty="0"/>
              <a:t>182 CD</a:t>
            </a:r>
          </a:p>
          <a:p>
            <a:pPr lvl="1"/>
            <a:r>
              <a:rPr lang="en-US" dirty="0"/>
              <a:t>210 UC</a:t>
            </a:r>
          </a:p>
        </p:txBody>
      </p:sp>
    </p:spTree>
    <p:extLst>
      <p:ext uri="{BB962C8B-B14F-4D97-AF65-F5344CB8AC3E}">
        <p14:creationId xmlns:p14="http://schemas.microsoft.com/office/powerpoint/2010/main" val="3962987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FA06D99-9B56-6DE1-E931-75FD0CDED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Follow Up Breakdown</a:t>
            </a:r>
          </a:p>
        </p:txBody>
      </p:sp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F01FFDC6-95C9-99C3-AB37-B7010ED3AE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4701723"/>
              </p:ext>
            </p:extLst>
          </p:nvPr>
        </p:nvGraphicFramePr>
        <p:xfrm>
          <a:off x="762000" y="2209800"/>
          <a:ext cx="10439400" cy="3584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9850">
                  <a:extLst>
                    <a:ext uri="{9D8B030D-6E8A-4147-A177-3AD203B41FA5}">
                      <a16:colId xmlns:a16="http://schemas.microsoft.com/office/drawing/2014/main" val="642490136"/>
                    </a:ext>
                  </a:extLst>
                </a:gridCol>
                <a:gridCol w="2609850">
                  <a:extLst>
                    <a:ext uri="{9D8B030D-6E8A-4147-A177-3AD203B41FA5}">
                      <a16:colId xmlns:a16="http://schemas.microsoft.com/office/drawing/2014/main" val="2654278242"/>
                    </a:ext>
                  </a:extLst>
                </a:gridCol>
                <a:gridCol w="2609850">
                  <a:extLst>
                    <a:ext uri="{9D8B030D-6E8A-4147-A177-3AD203B41FA5}">
                      <a16:colId xmlns:a16="http://schemas.microsoft.com/office/drawing/2014/main" val="81751771"/>
                    </a:ext>
                  </a:extLst>
                </a:gridCol>
                <a:gridCol w="2609850">
                  <a:extLst>
                    <a:ext uri="{9D8B030D-6E8A-4147-A177-3AD203B41FA5}">
                      <a16:colId xmlns:a16="http://schemas.microsoft.com/office/drawing/2014/main" val="2942984874"/>
                    </a:ext>
                  </a:extLst>
                </a:gridCol>
              </a:tblGrid>
              <a:tr h="89614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CD (182)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UC (210)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Total (392)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5295843"/>
                  </a:ext>
                </a:extLst>
              </a:tr>
              <a:tr h="896144">
                <a:tc>
                  <a:txBody>
                    <a:bodyPr/>
                    <a:lstStyle/>
                    <a:p>
                      <a:r>
                        <a:rPr lang="en-US" dirty="0"/>
                        <a:t>30 day follow 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4357093"/>
                  </a:ext>
                </a:extLst>
              </a:tr>
              <a:tr h="896144">
                <a:tc>
                  <a:txBody>
                    <a:bodyPr/>
                    <a:lstStyle/>
                    <a:p>
                      <a:r>
                        <a:rPr lang="en-US" dirty="0"/>
                        <a:t>30 day - 1 year follow 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5218500"/>
                  </a:ext>
                </a:extLst>
              </a:tr>
              <a:tr h="896144">
                <a:tc>
                  <a:txBody>
                    <a:bodyPr/>
                    <a:lstStyle/>
                    <a:p>
                      <a:r>
                        <a:rPr lang="en-US" dirty="0"/>
                        <a:t>1 - 4 year follow 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2766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8273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598A258-84E3-6DE5-83AD-2BF20A4E8B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3317330"/>
              </p:ext>
            </p:extLst>
          </p:nvPr>
        </p:nvGraphicFramePr>
        <p:xfrm>
          <a:off x="2057400" y="152401"/>
          <a:ext cx="8229601" cy="65531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64215">
                  <a:extLst>
                    <a:ext uri="{9D8B030D-6E8A-4147-A177-3AD203B41FA5}">
                      <a16:colId xmlns:a16="http://schemas.microsoft.com/office/drawing/2014/main" val="1875120631"/>
                    </a:ext>
                  </a:extLst>
                </a:gridCol>
                <a:gridCol w="1901170">
                  <a:extLst>
                    <a:ext uri="{9D8B030D-6E8A-4147-A177-3AD203B41FA5}">
                      <a16:colId xmlns:a16="http://schemas.microsoft.com/office/drawing/2014/main" val="4193517346"/>
                    </a:ext>
                  </a:extLst>
                </a:gridCol>
                <a:gridCol w="2059601">
                  <a:extLst>
                    <a:ext uri="{9D8B030D-6E8A-4147-A177-3AD203B41FA5}">
                      <a16:colId xmlns:a16="http://schemas.microsoft.com/office/drawing/2014/main" val="2817349488"/>
                    </a:ext>
                  </a:extLst>
                </a:gridCol>
                <a:gridCol w="1104615">
                  <a:extLst>
                    <a:ext uri="{9D8B030D-6E8A-4147-A177-3AD203B41FA5}">
                      <a16:colId xmlns:a16="http://schemas.microsoft.com/office/drawing/2014/main" val="2746137994"/>
                    </a:ext>
                  </a:extLst>
                </a:gridCol>
              </a:tblGrid>
              <a:tr h="448467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Crohn’s disease (N=182)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Ulcerative Colitis (N=210)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p-value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extLst>
                  <a:ext uri="{0D108BD9-81ED-4DB2-BD59-A6C34878D82A}">
                    <a16:rowId xmlns:a16="http://schemas.microsoft.com/office/drawing/2014/main" val="2270493873"/>
                  </a:ext>
                </a:extLst>
              </a:tr>
              <a:tr h="218632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Female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57% (104)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40% (85)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&lt; 0.001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extLst>
                  <a:ext uri="{0D108BD9-81ED-4DB2-BD59-A6C34878D82A}">
                    <a16:rowId xmlns:a16="http://schemas.microsoft.com/office/drawing/2014/main" val="1452065094"/>
                  </a:ext>
                </a:extLst>
              </a:tr>
              <a:tr h="678305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Race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  White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  Non-white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91.7% (165)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8.3%  (15)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97.6% (204)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2.4% (5)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0.008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extLst>
                  <a:ext uri="{0D108BD9-81ED-4DB2-BD59-A6C34878D82A}">
                    <a16:rowId xmlns:a16="http://schemas.microsoft.com/office/drawing/2014/main" val="2957152780"/>
                  </a:ext>
                </a:extLst>
              </a:tr>
              <a:tr h="218632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Age, median (IQR)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54 (44,63)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63 (53,71)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&lt;0.001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extLst>
                  <a:ext uri="{0D108BD9-81ED-4DB2-BD59-A6C34878D82A}">
                    <a16:rowId xmlns:a16="http://schemas.microsoft.com/office/drawing/2014/main" val="146464088"/>
                  </a:ext>
                </a:extLst>
              </a:tr>
              <a:tr h="1137975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Smoking status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  Current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  Former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  Distant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  Never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9.0% ( 16)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5.7% ( 10)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20.3% (36)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65.0% (115)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2.0% (4)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1.5% (3)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19.7% (40)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76.8% (156)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0.001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extLst>
                  <a:ext uri="{0D108BD9-81ED-4DB2-BD59-A6C34878D82A}">
                    <a16:rowId xmlns:a16="http://schemas.microsoft.com/office/drawing/2014/main" val="122128628"/>
                  </a:ext>
                </a:extLst>
              </a:tr>
              <a:tr h="218632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BMI, median (IQR)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31 (27,35)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32 (28, 36)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0.16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extLst>
                  <a:ext uri="{0D108BD9-81ED-4DB2-BD59-A6C34878D82A}">
                    <a16:rowId xmlns:a16="http://schemas.microsoft.com/office/drawing/2014/main" val="2168350158"/>
                  </a:ext>
                </a:extLst>
              </a:tr>
              <a:tr h="2976658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Comorbidities 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      Hepatic insufficiency/Liver failure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      Ascites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      Hypertension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      Diabetes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      Dialysis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      COPD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      Anti-platelet use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      Anticoagulant use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      Immunosuppression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      History of AAA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      Heart failure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0% (0)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0% (0)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45% (81)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18% (32)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0% (0)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8.2% (15)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10.4% (19)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6.6% (12)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23% (42)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0.55% (1)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0.55% (1)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0% (0)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0% (0)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57% (120)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27% (56)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0% (0)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4.8% (10)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9.1% (19)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10.9% (23)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11% (24)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0% (0)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2.38% (5)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0.18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0.032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0.013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0.16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0.64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0.13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0.002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0.28</a:t>
                      </a: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0.14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extLst>
                  <a:ext uri="{0D108BD9-81ED-4DB2-BD59-A6C34878D82A}">
                    <a16:rowId xmlns:a16="http://schemas.microsoft.com/office/drawing/2014/main" val="3347777783"/>
                  </a:ext>
                </a:extLst>
              </a:tr>
              <a:tr h="218632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Recurrent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55% (100)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54% (113)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0.82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extLst>
                  <a:ext uri="{0D108BD9-81ED-4DB2-BD59-A6C34878D82A}">
                    <a16:rowId xmlns:a16="http://schemas.microsoft.com/office/drawing/2014/main" val="2249251115"/>
                  </a:ext>
                </a:extLst>
              </a:tr>
              <a:tr h="218632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Current active infection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1.6% (3)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2.9% (6)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0.42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extLst>
                  <a:ext uri="{0D108BD9-81ED-4DB2-BD59-A6C34878D82A}">
                    <a16:rowId xmlns:a16="http://schemas.microsoft.com/office/drawing/2014/main" val="2981204847"/>
                  </a:ext>
                </a:extLst>
              </a:tr>
              <a:tr h="218632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History of MRSA infection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3.9% (7)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2.4% (5)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0.4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1" marR="61021" marT="0" marB="0"/>
                </a:tc>
                <a:extLst>
                  <a:ext uri="{0D108BD9-81ED-4DB2-BD59-A6C34878D82A}">
                    <a16:rowId xmlns:a16="http://schemas.microsoft.com/office/drawing/2014/main" val="3885697441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020461BC-7CAD-9E3F-9108-6C67DFB4300A}"/>
              </a:ext>
            </a:extLst>
          </p:cNvPr>
          <p:cNvSpPr/>
          <p:nvPr/>
        </p:nvSpPr>
        <p:spPr>
          <a:xfrm>
            <a:off x="2057399" y="4495800"/>
            <a:ext cx="8229601" cy="2286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5E776C5-0545-B732-21C2-AE47A7DC1C1F}"/>
              </a:ext>
            </a:extLst>
          </p:cNvPr>
          <p:cNvSpPr/>
          <p:nvPr/>
        </p:nvSpPr>
        <p:spPr>
          <a:xfrm>
            <a:off x="2057398" y="3505200"/>
            <a:ext cx="8229601" cy="3810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4932B4B-B842-B2FF-11D1-550B4071CBA1}"/>
              </a:ext>
            </a:extLst>
          </p:cNvPr>
          <p:cNvSpPr/>
          <p:nvPr/>
        </p:nvSpPr>
        <p:spPr>
          <a:xfrm>
            <a:off x="2057398" y="1488690"/>
            <a:ext cx="8229601" cy="3810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0671FDC-146B-D666-4B67-E987940F78C7}"/>
              </a:ext>
            </a:extLst>
          </p:cNvPr>
          <p:cNvSpPr/>
          <p:nvPr/>
        </p:nvSpPr>
        <p:spPr>
          <a:xfrm>
            <a:off x="2074125" y="590550"/>
            <a:ext cx="8229601" cy="78104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854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DB9C4-2833-79DB-65FE-5A6D7894B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r>
              <a:rPr lang="en-US" dirty="0"/>
              <a:t>Operative Details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5FE312C-58A7-0CAB-5944-D957F666CE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0721466"/>
              </p:ext>
            </p:extLst>
          </p:nvPr>
        </p:nvGraphicFramePr>
        <p:xfrm>
          <a:off x="1371600" y="1066800"/>
          <a:ext cx="9334497" cy="5491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1499">
                  <a:extLst>
                    <a:ext uri="{9D8B030D-6E8A-4147-A177-3AD203B41FA5}">
                      <a16:colId xmlns:a16="http://schemas.microsoft.com/office/drawing/2014/main" val="112638647"/>
                    </a:ext>
                  </a:extLst>
                </a:gridCol>
                <a:gridCol w="3111499">
                  <a:extLst>
                    <a:ext uri="{9D8B030D-6E8A-4147-A177-3AD203B41FA5}">
                      <a16:colId xmlns:a16="http://schemas.microsoft.com/office/drawing/2014/main" val="1880081037"/>
                    </a:ext>
                  </a:extLst>
                </a:gridCol>
                <a:gridCol w="3111499">
                  <a:extLst>
                    <a:ext uri="{9D8B030D-6E8A-4147-A177-3AD203B41FA5}">
                      <a16:colId xmlns:a16="http://schemas.microsoft.com/office/drawing/2014/main" val="3584957150"/>
                    </a:ext>
                  </a:extLst>
                </a:gridCol>
              </a:tblGrid>
              <a:tr h="36846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CD (182)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UC (210)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918445"/>
                  </a:ext>
                </a:extLst>
              </a:tr>
              <a:tr h="368468">
                <a:tc>
                  <a:txBody>
                    <a:bodyPr/>
                    <a:lstStyle/>
                    <a:p>
                      <a:r>
                        <a:rPr lang="en-US" dirty="0"/>
                        <a:t>Hernia width (cm) (IQR)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10 (5,15)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 (4,15)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577409"/>
                  </a:ext>
                </a:extLst>
              </a:tr>
              <a:tr h="1181113">
                <a:tc>
                  <a:txBody>
                    <a:bodyPr/>
                    <a:lstStyle/>
                    <a:p>
                      <a:r>
                        <a:rPr lang="en-US" dirty="0"/>
                        <a:t>Approach</a:t>
                      </a:r>
                    </a:p>
                    <a:p>
                      <a:r>
                        <a:rPr lang="en-US" dirty="0"/>
                        <a:t>     Open</a:t>
                      </a:r>
                    </a:p>
                    <a:p>
                      <a:r>
                        <a:rPr lang="en-US" dirty="0"/>
                        <a:t>     Laparoscopic</a:t>
                      </a:r>
                    </a:p>
                    <a:p>
                      <a:r>
                        <a:rPr lang="en-US" dirty="0"/>
                        <a:t>     Robotic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145 (80%)</a:t>
                      </a:r>
                    </a:p>
                    <a:p>
                      <a:pPr algn="ctr"/>
                      <a:r>
                        <a:rPr lang="en-US" dirty="0"/>
                        <a:t>12 (6%)</a:t>
                      </a:r>
                    </a:p>
                    <a:p>
                      <a:pPr algn="ctr"/>
                      <a:r>
                        <a:rPr lang="en-US" dirty="0"/>
                        <a:t>25 (14%)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160 (76%)</a:t>
                      </a:r>
                    </a:p>
                    <a:p>
                      <a:pPr algn="ctr"/>
                      <a:r>
                        <a:rPr lang="en-US" dirty="0"/>
                        <a:t>11 (5%)</a:t>
                      </a:r>
                    </a:p>
                    <a:p>
                      <a:pPr algn="ctr"/>
                      <a:r>
                        <a:rPr lang="en-US" dirty="0"/>
                        <a:t>32 (16%)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376856"/>
                  </a:ext>
                </a:extLst>
              </a:tr>
              <a:tr h="1453677">
                <a:tc>
                  <a:txBody>
                    <a:bodyPr/>
                    <a:lstStyle/>
                    <a:p>
                      <a:r>
                        <a:rPr lang="en-US" dirty="0"/>
                        <a:t>CDC class</a:t>
                      </a:r>
                    </a:p>
                    <a:p>
                      <a:r>
                        <a:rPr lang="en-US" dirty="0"/>
                        <a:t>     I</a:t>
                      </a:r>
                    </a:p>
                    <a:p>
                      <a:r>
                        <a:rPr lang="en-US" dirty="0"/>
                        <a:t>     II</a:t>
                      </a:r>
                    </a:p>
                    <a:p>
                      <a:r>
                        <a:rPr lang="en-US" dirty="0"/>
                        <a:t>     III</a:t>
                      </a:r>
                    </a:p>
                    <a:p>
                      <a:r>
                        <a:rPr lang="en-US" dirty="0"/>
                        <a:t>    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30 (16.5%)</a:t>
                      </a:r>
                    </a:p>
                    <a:p>
                      <a:pPr algn="ctr"/>
                      <a:r>
                        <a:rPr lang="en-US" dirty="0"/>
                        <a:t>85 (46.7%)</a:t>
                      </a:r>
                    </a:p>
                    <a:p>
                      <a:pPr algn="ctr"/>
                      <a:r>
                        <a:rPr lang="en-US" dirty="0"/>
                        <a:t>65 (35%)</a:t>
                      </a:r>
                    </a:p>
                    <a:p>
                      <a:pPr algn="ctr"/>
                      <a:r>
                        <a:rPr lang="en-US" dirty="0"/>
                        <a:t>2 (1.1%)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26 (12.4%)</a:t>
                      </a:r>
                    </a:p>
                    <a:p>
                      <a:pPr algn="ctr"/>
                      <a:r>
                        <a:rPr lang="en-US" dirty="0"/>
                        <a:t>106 (50.5%)</a:t>
                      </a:r>
                    </a:p>
                    <a:p>
                      <a:pPr algn="ctr"/>
                      <a:r>
                        <a:rPr lang="en-US" dirty="0"/>
                        <a:t>72 (34.3%)</a:t>
                      </a:r>
                    </a:p>
                    <a:p>
                      <a:pPr algn="ctr"/>
                      <a:r>
                        <a:rPr lang="en-US" dirty="0"/>
                        <a:t>6 (2.9%)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1511291"/>
                  </a:ext>
                </a:extLst>
              </a:tr>
              <a:tr h="1181113">
                <a:tc>
                  <a:txBody>
                    <a:bodyPr/>
                    <a:lstStyle/>
                    <a:p>
                      <a:r>
                        <a:rPr lang="en-US" dirty="0"/>
                        <a:t>Mesh Position</a:t>
                      </a:r>
                    </a:p>
                    <a:p>
                      <a:r>
                        <a:rPr lang="en-US" dirty="0"/>
                        <a:t>      </a:t>
                      </a:r>
                      <a:r>
                        <a:rPr lang="en-US" dirty="0" err="1"/>
                        <a:t>Sublay</a:t>
                      </a:r>
                      <a:endParaRPr lang="en-US" dirty="0"/>
                    </a:p>
                    <a:p>
                      <a:r>
                        <a:rPr lang="en-US" dirty="0"/>
                        <a:t>      </a:t>
                      </a:r>
                      <a:r>
                        <a:rPr lang="en-US" dirty="0" err="1"/>
                        <a:t>Onlay</a:t>
                      </a:r>
                      <a:endParaRPr lang="en-US" dirty="0"/>
                    </a:p>
                    <a:p>
                      <a:r>
                        <a:rPr lang="en-US" dirty="0"/>
                        <a:t>      Retromuscular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146</a:t>
                      </a:r>
                    </a:p>
                    <a:p>
                      <a:pPr algn="ctr"/>
                      <a:r>
                        <a:rPr lang="en-US" dirty="0"/>
                        <a:t>25</a:t>
                      </a:r>
                    </a:p>
                    <a:p>
                      <a:pPr algn="ctr"/>
                      <a:r>
                        <a:rPr lang="en-US" dirty="0"/>
                        <a:t>105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165</a:t>
                      </a:r>
                    </a:p>
                    <a:p>
                      <a:pPr algn="ctr"/>
                      <a:r>
                        <a:rPr lang="en-US" dirty="0"/>
                        <a:t>25</a:t>
                      </a:r>
                    </a:p>
                    <a:p>
                      <a:pPr algn="ctr"/>
                      <a:r>
                        <a:rPr lang="en-US" dirty="0"/>
                        <a:t>117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2219739"/>
                  </a:ext>
                </a:extLst>
              </a:tr>
              <a:tr h="877461">
                <a:tc>
                  <a:txBody>
                    <a:bodyPr/>
                    <a:lstStyle/>
                    <a:p>
                      <a:r>
                        <a:rPr lang="en-US" dirty="0"/>
                        <a:t>Mesh type</a:t>
                      </a:r>
                    </a:p>
                    <a:p>
                      <a:r>
                        <a:rPr lang="en-US" dirty="0"/>
                        <a:t>     Permanent Synthetic</a:t>
                      </a:r>
                    </a:p>
                    <a:p>
                      <a:r>
                        <a:rPr lang="en-US" dirty="0"/>
                        <a:t>     Biologic/Other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142 (83%)</a:t>
                      </a:r>
                    </a:p>
                    <a:p>
                      <a:pPr algn="ctr"/>
                      <a:r>
                        <a:rPr lang="en-US" dirty="0"/>
                        <a:t>40 (17%)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168 (88%)</a:t>
                      </a:r>
                    </a:p>
                    <a:p>
                      <a:pPr algn="ctr"/>
                      <a:r>
                        <a:rPr lang="en-US" dirty="0"/>
                        <a:t>42 (12%)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9311515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5BD2D2BC-B62F-93FB-C28E-C1C91A671696}"/>
              </a:ext>
            </a:extLst>
          </p:cNvPr>
          <p:cNvSpPr/>
          <p:nvPr/>
        </p:nvSpPr>
        <p:spPr>
          <a:xfrm>
            <a:off x="1356732" y="2133600"/>
            <a:ext cx="9349365" cy="2587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C3575D7-B4A5-BA55-63C4-ABB2C914449E}"/>
              </a:ext>
            </a:extLst>
          </p:cNvPr>
          <p:cNvSpPr/>
          <p:nvPr/>
        </p:nvSpPr>
        <p:spPr>
          <a:xfrm>
            <a:off x="1371600" y="5334000"/>
            <a:ext cx="9349365" cy="2587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EA568F5-C7C4-83A1-1B9C-1AA6D8EEC63C}"/>
              </a:ext>
            </a:extLst>
          </p:cNvPr>
          <p:cNvSpPr/>
          <p:nvPr/>
        </p:nvSpPr>
        <p:spPr>
          <a:xfrm>
            <a:off x="1356731" y="5946308"/>
            <a:ext cx="9349365" cy="37829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317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animBg="1"/>
      <p:bldP spid="6" grpId="1" animBg="1"/>
      <p:bldP spid="7" grpId="1" animBg="1"/>
    </p:bldLst>
  </p:timing>
</p:sld>
</file>

<file path=ppt/theme/theme1.xml><?xml version="1.0" encoding="utf-8"?>
<a:theme xmlns:a="http://schemas.openxmlformats.org/drawingml/2006/main" name="1_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877BC"/>
      </a:accent1>
      <a:accent2>
        <a:srgbClr val="7AD0E7"/>
      </a:accent2>
      <a:accent3>
        <a:srgbClr val="F79647"/>
      </a:accent3>
      <a:accent4>
        <a:srgbClr val="F8C946"/>
      </a:accent4>
      <a:accent5>
        <a:srgbClr val="DBDBDB"/>
      </a:accent5>
      <a:accent6>
        <a:srgbClr val="1EC85A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777</TotalTime>
  <Words>1176</Words>
  <Application>Microsoft Macintosh PowerPoint</Application>
  <PresentationFormat>Widescreen</PresentationFormat>
  <Paragraphs>332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1_Office Theme</vt:lpstr>
      <vt:lpstr>Parastomal Hernia Repair Outcomes in Patients with Inflammatory Bowel Disease</vt:lpstr>
      <vt:lpstr>Parastomal Hernias</vt:lpstr>
      <vt:lpstr>PowerPoint Presentation</vt:lpstr>
      <vt:lpstr>Aim</vt:lpstr>
      <vt:lpstr>Methods</vt:lpstr>
      <vt:lpstr>Results</vt:lpstr>
      <vt:lpstr>Follow Up Breakdown</vt:lpstr>
      <vt:lpstr>PowerPoint Presentation</vt:lpstr>
      <vt:lpstr>Operative Details</vt:lpstr>
      <vt:lpstr>30 day outcomes</vt:lpstr>
      <vt:lpstr>Surgeon Reported Hernia Recurrence</vt:lpstr>
      <vt:lpstr>Reoperation Rates</vt:lpstr>
      <vt:lpstr>Reoperation Reasons</vt:lpstr>
      <vt:lpstr>HerQLes Scores</vt:lpstr>
      <vt:lpstr>Conclusions</vt:lpstr>
      <vt:lpstr>PowerPoint Presentation</vt:lpstr>
    </vt:vector>
  </TitlesOfParts>
  <Company>Cleveland Clinic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 Graph</dc:title>
  <dc:creator>Zwischenberger, Andrea</dc:creator>
  <cp:lastModifiedBy>Lucas Beffa</cp:lastModifiedBy>
  <cp:revision>57</cp:revision>
  <dcterms:created xsi:type="dcterms:W3CDTF">2014-11-21T19:31:52Z</dcterms:created>
  <dcterms:modified xsi:type="dcterms:W3CDTF">2023-03-04T15:06:03Z</dcterms:modified>
</cp:coreProperties>
</file>