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7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21"/>
    <p:restoredTop sz="82748"/>
  </p:normalViewPr>
  <p:slideViewPr>
    <p:cSldViewPr snapToGrid="0" snapToObjects="1">
      <p:cViewPr>
        <p:scale>
          <a:sx n="73" d="100"/>
          <a:sy n="73" d="100"/>
        </p:scale>
        <p:origin x="544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C9B69-286F-2245-9790-5448542C5E31}" type="datetimeFigureOut">
              <a:rPr lang="en-US" smtClean="0"/>
              <a:t>2/19/23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2BB88-86B3-1342-A94E-BF29C15A8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70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Robo</a:t>
            </a:r>
            <a:r>
              <a:rPr lang="en-US" dirty="0"/>
              <a:t> eTEP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2BB88-86B3-1342-A94E-BF29C15A81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86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2BB88-86B3-1342-A94E-BF29C15A81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94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2BB88-86B3-1342-A94E-BF29C15A81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0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2BB88-86B3-1342-A94E-BF29C15A81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74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2BB88-86B3-1342-A94E-BF29C15A81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02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2BB88-86B3-1342-A94E-BF29C15A81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9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B158F-E302-9340-B7D0-DD525B274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141EFD-349A-B44A-8144-CA7D7FF5F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91E93-B282-B04C-8521-1A4C8364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A689-3D14-DA49-9E98-8CDD784F698A}" type="datetimeFigureOut">
              <a:rPr lang="en-US" smtClean="0"/>
              <a:t>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5EF2F-8021-EC4E-9CB4-5C4EF4116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045C4-E13E-7D43-9E38-8835DDB5E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FAF0-1C35-D442-A292-607DB04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A1EBC-7341-6F49-99D5-18CD62AE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A169BF-D88B-2B49-A3E2-0D09AF2BA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1F618-ED31-7540-AE6F-F8661AE9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A689-3D14-DA49-9E98-8CDD784F698A}" type="datetimeFigureOut">
              <a:rPr lang="en-US" smtClean="0"/>
              <a:t>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4DE19-8E97-FA46-BB6B-A561BD71B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3FAD7-B321-6D44-8A20-7A68E1AE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FAF0-1C35-D442-A292-607DB04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10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A5774B-9287-934C-B38A-5D5C4C003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4D6683-CF3D-2C44-AA24-69C9451F8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FB551-FDA0-1242-805D-2ECE62F9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A689-3D14-DA49-9E98-8CDD784F698A}" type="datetimeFigureOut">
              <a:rPr lang="en-US" smtClean="0"/>
              <a:t>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795E5-D8A5-AB48-AAD8-4B8FF2DBB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15F37-86EA-504C-84D5-597A0034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FAF0-1C35-D442-A292-607DB04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1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507E-9ABA-0F49-A61C-7B28BB808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515F6-C2C5-3A4A-AA58-EDF683FBF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79A8C-1727-514A-B8CE-3CCD3633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A689-3D14-DA49-9E98-8CDD784F698A}" type="datetimeFigureOut">
              <a:rPr lang="en-US" smtClean="0"/>
              <a:t>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21BDC-6117-AF44-A3B6-050227BF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9CD6F-063C-B840-90BF-D5163C0D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FAF0-1C35-D442-A292-607DB04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1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2B3DF-2116-7149-90A9-8802219F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0BD7D-6C8B-144C-B98D-4ABC51AEC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6545A-D63C-454B-A661-114C2BFA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A689-3D14-DA49-9E98-8CDD784F698A}" type="datetimeFigureOut">
              <a:rPr lang="en-US" smtClean="0"/>
              <a:t>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DA382-AE32-964B-B0E6-F4C3815ED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8FED8-A594-CE40-ADEE-6A5F57489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FAF0-1C35-D442-A292-607DB04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3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D276-6C1A-7446-82ED-B3F7F101E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ED457-D3EE-FD43-AFC9-85BD2A117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AB04C6-84B5-0740-A049-911C1CAC3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57AA5-A921-B547-92A2-F8A68B493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A689-3D14-DA49-9E98-8CDD784F698A}" type="datetimeFigureOut">
              <a:rPr lang="en-US" smtClean="0"/>
              <a:t>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9A2A7-7A91-374A-8132-B10B5288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94886-6EBB-EF40-B0FA-D92F3044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FAF0-1C35-D442-A292-607DB04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8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81FB-2F63-FC43-946A-426B5E5A1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8839E-2FE0-AB4C-BA18-0EA2810E6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A9871-8582-4944-BA57-764B2AC7F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3E4D0-520A-EE40-ABEC-5BB68E3E8D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097A95-5324-704C-A227-6C5192766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1C582-407A-9544-B62B-B36F6C0AD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A689-3D14-DA49-9E98-8CDD784F698A}" type="datetimeFigureOut">
              <a:rPr lang="en-US" smtClean="0"/>
              <a:t>2/19/23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D0DE93-EF0F-9041-AEA6-953F38266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5D2CAD-3C7E-8640-8DE3-48425DCC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FAF0-1C35-D442-A292-607DB04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6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A2C63-D8ED-E94B-9294-B30291465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561F4-73ED-7040-910F-A47803994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A689-3D14-DA49-9E98-8CDD784F698A}" type="datetimeFigureOut">
              <a:rPr lang="en-US" smtClean="0"/>
              <a:t>2/19/23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574FFB-6E75-9B4C-B3B0-A7CCE74C0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6C767-4634-904B-8EEC-00882FC3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FAF0-1C35-D442-A292-607DB04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42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C30962-3EC6-A54D-9B44-2D225FA2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A689-3D14-DA49-9E98-8CDD784F698A}" type="datetimeFigureOut">
              <a:rPr lang="en-US" smtClean="0"/>
              <a:t>2/19/23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3AABE-9DD4-AE4E-B273-A88F72F6D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6EC2B-0A64-3748-91D4-B2E71FF8E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FAF0-1C35-D442-A292-607DB04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8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298A5-CB95-8A40-A906-FF6C61C4F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A46FA-CA59-AC40-A923-D70765693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DF2FE-5908-8648-8B09-9A6537E2F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9C1C6-CD4E-544C-99C7-B53CA6F77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A689-3D14-DA49-9E98-8CDD784F698A}" type="datetimeFigureOut">
              <a:rPr lang="en-US" smtClean="0"/>
              <a:t>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F70B9-DC8E-C949-8B54-5D5BBD80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55BF4-0098-5843-9510-DCE744F3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FAF0-1C35-D442-A292-607DB04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32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4EE4-61E5-694C-B565-D96F84306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CA087-4A3D-5341-B758-74D1921247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EEBAD4-1781-864F-8E97-8AB182AEB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C19CD-9620-904F-A80E-C47E8AF4F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A689-3D14-DA49-9E98-8CDD784F698A}" type="datetimeFigureOut">
              <a:rPr lang="en-US" smtClean="0"/>
              <a:t>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277CC-03C4-DA4A-8EAD-77CD33639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29703-BC15-1B46-927A-DBD0B83AA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FAF0-1C35-D442-A292-607DB04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5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8C6461-93DC-E94F-BA36-47D087A1B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3CA75-BBCD-304F-996A-31CC32961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7101F-CDD6-3E43-8399-310ADE1C25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A689-3D14-DA49-9E98-8CDD784F698A}" type="datetimeFigureOut">
              <a:rPr lang="en-US" smtClean="0"/>
              <a:t>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F20C2-F549-C049-8170-A4A125CC5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11183-A7C8-F94C-9720-E6C700B2E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9FAF0-1C35-D442-A292-607DB044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0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A3EE-3146-5749-B886-40EFDF2EF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7815" y="1852479"/>
            <a:ext cx="9144000" cy="2387600"/>
          </a:xfrm>
        </p:spPr>
        <p:txBody>
          <a:bodyPr>
            <a:noAutofit/>
          </a:bodyPr>
          <a:lstStyle/>
          <a:p>
            <a:r>
              <a:rPr lang="en-US" sz="4800" dirty="0"/>
              <a:t>Can Surgeons Accurately Interpret Prior Ventral Hernia Repairs Using Postoperative CT Scans?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6459E-11F8-7C40-8050-C8DA804C3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185" y="4927356"/>
            <a:ext cx="7214953" cy="1906099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b="1" dirty="0"/>
              <a:t>Kaela E. Blake, MD</a:t>
            </a:r>
          </a:p>
          <a:p>
            <a:pPr algn="l">
              <a:spcBef>
                <a:spcPts val="0"/>
              </a:spcBef>
            </a:pPr>
            <a:r>
              <a:rPr lang="en-US" dirty="0"/>
              <a:t>Assistant Professor of Surgery</a:t>
            </a:r>
          </a:p>
          <a:p>
            <a:pPr algn="l">
              <a:spcBef>
                <a:spcPts val="0"/>
              </a:spcBef>
            </a:pPr>
            <a:r>
              <a:rPr lang="en-US" dirty="0"/>
              <a:t>MIS, Bariatrics &amp; Abdominal Wall Reconstruction</a:t>
            </a:r>
          </a:p>
          <a:p>
            <a:pPr algn="l">
              <a:spcBef>
                <a:spcPts val="0"/>
              </a:spcBef>
            </a:pPr>
            <a:r>
              <a:rPr lang="en-US" dirty="0"/>
              <a:t>University of Tennessee Graduate School of Medicine</a:t>
            </a:r>
          </a:p>
          <a:p>
            <a:pPr algn="l">
              <a:spcBef>
                <a:spcPts val="0"/>
              </a:spcBef>
            </a:pPr>
            <a:r>
              <a:rPr lang="en-US" dirty="0"/>
              <a:t>University of Tennessee Medical Center, Knoxville, TN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2DD1A-277D-2640-95E3-620AF920A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03" y="261326"/>
            <a:ext cx="3919041" cy="1057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14A747-8B02-CA44-A488-85DC3154E15A}"/>
              </a:ext>
            </a:extLst>
          </p:cNvPr>
          <p:cNvSpPr txBox="1"/>
          <p:nvPr/>
        </p:nvSpPr>
        <p:spPr>
          <a:xfrm>
            <a:off x="3326723" y="1544455"/>
            <a:ext cx="6467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QI Summit: March 4-5, 2023, Denver, CO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C902FA-A233-104E-AF6A-EACE5C30B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892" y="4927356"/>
            <a:ext cx="1854200" cy="17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2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C754A-8939-194F-99D0-FEF0DC52C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909" y="1526687"/>
            <a:ext cx="9061939" cy="4351338"/>
          </a:xfrm>
        </p:spPr>
        <p:txBody>
          <a:bodyPr>
            <a:normAutofit/>
          </a:bodyPr>
          <a:lstStyle/>
          <a:p>
            <a:r>
              <a:rPr lang="en-US" dirty="0"/>
              <a:t>Surgeons’ ability to accurately determine the type of previous ventral hernia repair using axial CT scans is poor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Hernia repairs correctly identified less than 50% of the time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Robotic approaches were the most difficult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Surgeon agreement was fair, but they were often incorrect when they did agree.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1CDA40-9342-8B48-B5D7-20305BB54CC1}"/>
              </a:ext>
            </a:extLst>
          </p:cNvPr>
          <p:cNvSpPr txBox="1">
            <a:spLocks/>
          </p:cNvSpPr>
          <p:nvPr/>
        </p:nvSpPr>
        <p:spPr>
          <a:xfrm>
            <a:off x="334525" y="383773"/>
            <a:ext cx="10515600" cy="711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u="sng" dirty="0"/>
              <a:t>Conclusions</a:t>
            </a:r>
            <a:r>
              <a:rPr lang="en-US" sz="32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45250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C754A-8939-194F-99D0-FEF0DC52C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817" y="1579441"/>
            <a:ext cx="10046261" cy="4351338"/>
          </a:xfrm>
        </p:spPr>
        <p:txBody>
          <a:bodyPr>
            <a:normAutofit/>
          </a:bodyPr>
          <a:lstStyle/>
          <a:p>
            <a:r>
              <a:rPr lang="en-US" dirty="0"/>
              <a:t>Understanding prior operative history important for recurrent hernia repair – surgical planning, OR booking, patient counseling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When prior operative reports are missing or incomplete, this information cannot accurately be gleaned from CT scans.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Highlights the importance of:</a:t>
            </a:r>
          </a:p>
          <a:p>
            <a:pPr lvl="1"/>
            <a:r>
              <a:rPr lang="en-US" sz="2800" dirty="0"/>
              <a:t>Accurate OR dictations</a:t>
            </a:r>
          </a:p>
          <a:p>
            <a:pPr lvl="1"/>
            <a:r>
              <a:rPr lang="en-US" sz="2800" dirty="0"/>
              <a:t>Using necessary resources to obtain prior OP notes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1CDA40-9342-8B48-B5D7-20305BB54CC1}"/>
              </a:ext>
            </a:extLst>
          </p:cNvPr>
          <p:cNvSpPr txBox="1">
            <a:spLocks/>
          </p:cNvSpPr>
          <p:nvPr/>
        </p:nvSpPr>
        <p:spPr>
          <a:xfrm>
            <a:off x="334525" y="383773"/>
            <a:ext cx="10515600" cy="711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u="sng" dirty="0"/>
              <a:t>Main takeaways</a:t>
            </a:r>
            <a:r>
              <a:rPr lang="en-US" sz="32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97767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0FBCDA-944D-C54A-9B99-F9825C7A9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4" y="865602"/>
            <a:ext cx="10978662" cy="5763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7DAA75-D9CA-104F-89B9-07AFBF5D673F}"/>
              </a:ext>
            </a:extLst>
          </p:cNvPr>
          <p:cNvSpPr txBox="1"/>
          <p:nvPr/>
        </p:nvSpPr>
        <p:spPr>
          <a:xfrm>
            <a:off x="5331069" y="342382"/>
            <a:ext cx="5310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436143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7EFCA-A29A-FD4D-9365-BF36EB947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06173-EAEF-E948-A973-012626105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conflicts of interest to disclose</a:t>
            </a:r>
          </a:p>
        </p:txBody>
      </p:sp>
    </p:spTree>
    <p:extLst>
      <p:ext uri="{BB962C8B-B14F-4D97-AF65-F5344CB8AC3E}">
        <p14:creationId xmlns:p14="http://schemas.microsoft.com/office/powerpoint/2010/main" val="606357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A6B75-BF28-CE4B-AC56-A3802E51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83" y="4154659"/>
            <a:ext cx="11138647" cy="2390277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Can surgeons accurately identify the type of VHR performed based on CT?</a:t>
            </a:r>
          </a:p>
          <a:p>
            <a:pPr marL="0" indent="0">
              <a:buNone/>
            </a:pPr>
            <a:endParaRPr lang="en-US" sz="1500" i="1" u="sng" dirty="0"/>
          </a:p>
          <a:p>
            <a:pPr marL="0" indent="0">
              <a:buNone/>
            </a:pPr>
            <a:r>
              <a:rPr lang="en-US" u="sng" dirty="0"/>
              <a:t>Methods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15 expert AWR surgeons from 10 institutions reviewed 21 CT scans (axials)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71C1F-7442-4D4F-84D3-7FDF5998B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892" y="324410"/>
            <a:ext cx="9177085" cy="3364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A12F69-8620-7044-A009-3E25DC859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83" y="313780"/>
            <a:ext cx="1276761" cy="16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49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C37-BCD6-B44A-B161-192B0CB5D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79" y="1854256"/>
            <a:ext cx="543168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a)  Robotic IPOM+</a:t>
            </a:r>
          </a:p>
          <a:p>
            <a:pPr marL="0" indent="0">
              <a:buNone/>
            </a:pPr>
            <a:r>
              <a:rPr lang="en-US" sz="2400" dirty="0"/>
              <a:t>b)  Robotic eTEP </a:t>
            </a:r>
          </a:p>
          <a:p>
            <a:pPr marL="0" indent="0">
              <a:buNone/>
            </a:pPr>
            <a:r>
              <a:rPr lang="en-US" sz="2400" dirty="0"/>
              <a:t>c)  Open Rives Stoppa</a:t>
            </a:r>
          </a:p>
          <a:p>
            <a:pPr marL="0" indent="0">
              <a:buNone/>
            </a:pPr>
            <a:r>
              <a:rPr lang="en-US" sz="2400" dirty="0"/>
              <a:t>d)  Open Anterior Component Separation </a:t>
            </a:r>
          </a:p>
          <a:p>
            <a:pPr marL="0" indent="0">
              <a:buNone/>
            </a:pPr>
            <a:r>
              <a:rPr lang="en-US" sz="2400" dirty="0"/>
              <a:t>e)  Open TAR</a:t>
            </a:r>
          </a:p>
          <a:p>
            <a:pPr marL="0" indent="0">
              <a:buNone/>
            </a:pPr>
            <a:r>
              <a:rPr lang="en-US" sz="2400" dirty="0"/>
              <a:t>f)  Positive Control (prior laparotomy without hernia repair)</a:t>
            </a:r>
          </a:p>
          <a:p>
            <a:pPr marL="0" indent="0">
              <a:buNone/>
            </a:pPr>
            <a:r>
              <a:rPr lang="en-US" sz="2400" dirty="0"/>
              <a:t>g)  Negative Control (no prior laparotomy or hernia repair)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48040D-9CFE-7C4D-B1D0-D7629321D278}"/>
              </a:ext>
            </a:extLst>
          </p:cNvPr>
          <p:cNvSpPr txBox="1">
            <a:spLocks/>
          </p:cNvSpPr>
          <p:nvPr/>
        </p:nvSpPr>
        <p:spPr>
          <a:xfrm>
            <a:off x="472044" y="643228"/>
            <a:ext cx="11138647" cy="1211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500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Multiple choices for each CT scan:</a:t>
            </a:r>
          </a:p>
        </p:txBody>
      </p:sp>
      <p:pic>
        <p:nvPicPr>
          <p:cNvPr id="6" name="G3">
            <a:hlinkClick r:id="" action="ppaction://media"/>
            <a:extLst>
              <a:ext uri="{FF2B5EF4-FFF2-40B4-BE49-F238E27FC236}">
                <a16:creationId xmlns:a16="http://schemas.microsoft.com/office/drawing/2014/main" id="{7541DFEC-63BC-6643-9454-E52E7F9AED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582" t="3909" r="4217" b="4539"/>
          <a:stretch/>
        </p:blipFill>
        <p:spPr>
          <a:xfrm>
            <a:off x="6041367" y="948376"/>
            <a:ext cx="5837207" cy="482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4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45AF24-DA52-FF40-8E80-869DE228E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76" y="1638741"/>
            <a:ext cx="7180385" cy="370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68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5D262-5F34-B847-8718-8C0F6D475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518" y="3578469"/>
            <a:ext cx="10946005" cy="2611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Main Outcomes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 Surgeon accuracy </a:t>
            </a:r>
          </a:p>
          <a:p>
            <a:pPr marL="0" indent="0">
              <a:buNone/>
            </a:pPr>
            <a:r>
              <a:rPr lang="en-US" dirty="0"/>
              <a:t>     Interrater reliability (agreement) among surgeons</a:t>
            </a:r>
          </a:p>
          <a:p>
            <a:pPr marL="0" indent="0">
              <a:buNone/>
            </a:pPr>
            <a:r>
              <a:rPr lang="en-US" dirty="0"/>
              <a:t>     Repeatability – if an individual surgeon could identify the same type of 	hernia repair in reproducible manner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290CB7-BC86-114B-94F2-C476089EA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570" y="666212"/>
            <a:ext cx="3280368" cy="28831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F2A3A3-FA3A-D547-B86C-0E50CC37ECCA}"/>
              </a:ext>
            </a:extLst>
          </p:cNvPr>
          <p:cNvSpPr txBox="1"/>
          <p:nvPr/>
        </p:nvSpPr>
        <p:spPr>
          <a:xfrm>
            <a:off x="800518" y="4079633"/>
            <a:ext cx="580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→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42CB43-E1A6-354F-A6C9-EBA8A986EE7D}"/>
              </a:ext>
            </a:extLst>
          </p:cNvPr>
          <p:cNvSpPr txBox="1"/>
          <p:nvPr/>
        </p:nvSpPr>
        <p:spPr>
          <a:xfrm>
            <a:off x="835688" y="4554418"/>
            <a:ext cx="580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→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32651E-D14E-A446-926A-F26F9377E4BD}"/>
              </a:ext>
            </a:extLst>
          </p:cNvPr>
          <p:cNvSpPr txBox="1"/>
          <p:nvPr/>
        </p:nvSpPr>
        <p:spPr>
          <a:xfrm>
            <a:off x="835688" y="5077638"/>
            <a:ext cx="580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→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2E1EEDE-A959-A042-889F-5B830E8A1368}"/>
              </a:ext>
            </a:extLst>
          </p:cNvPr>
          <p:cNvSpPr txBox="1">
            <a:spLocks/>
          </p:cNvSpPr>
          <p:nvPr/>
        </p:nvSpPr>
        <p:spPr>
          <a:xfrm>
            <a:off x="800518" y="666212"/>
            <a:ext cx="6725697" cy="23473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u="sng" dirty="0"/>
              <a:t>Exclusion Criteria</a:t>
            </a:r>
            <a:r>
              <a:rPr lang="en-US" dirty="0"/>
              <a:t>:</a:t>
            </a:r>
          </a:p>
          <a:p>
            <a:r>
              <a:rPr lang="en-US" dirty="0"/>
              <a:t>Multiple prior incisional hernia repairs</a:t>
            </a:r>
          </a:p>
          <a:p>
            <a:r>
              <a:rPr lang="en-US" dirty="0"/>
              <a:t>Hernia recurrence or wound complications on imaging</a:t>
            </a:r>
          </a:p>
          <a:p>
            <a:r>
              <a:rPr lang="en-US" dirty="0"/>
              <a:t>Hernia repairs not listed in multiple choices</a:t>
            </a:r>
          </a:p>
          <a:p>
            <a:endParaRPr lang="en-US" sz="13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40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7EFAA-B309-7044-8AFF-1B08E2B5E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25" y="383773"/>
            <a:ext cx="10515600" cy="711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u="sng" dirty="0"/>
              <a:t>Results</a:t>
            </a:r>
            <a:r>
              <a:rPr lang="en-US" sz="3200" dirty="0"/>
              <a:t>: </a:t>
            </a:r>
            <a:r>
              <a:rPr lang="en-US" sz="3200" b="1" dirty="0"/>
              <a:t>Accuracy</a:t>
            </a:r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62DA2-092D-9646-93FB-BB8ACE01E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85" y="1304394"/>
            <a:ext cx="7255328" cy="466864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FA11FD-2864-094D-BAAD-AD1435531B2B}"/>
              </a:ext>
            </a:extLst>
          </p:cNvPr>
          <p:cNvSpPr txBox="1">
            <a:spLocks/>
          </p:cNvSpPr>
          <p:nvPr/>
        </p:nvSpPr>
        <p:spPr>
          <a:xfrm>
            <a:off x="8278586" y="3159804"/>
            <a:ext cx="3418114" cy="2979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Expert AWR surgeons unable to accurately determine the correct hernia repair over 50% of the time.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A82FBDE0-9D42-E64E-B66F-E99A74B78460}"/>
              </a:ext>
            </a:extLst>
          </p:cNvPr>
          <p:cNvSpPr/>
          <p:nvPr/>
        </p:nvSpPr>
        <p:spPr>
          <a:xfrm>
            <a:off x="7086600" y="3380014"/>
            <a:ext cx="1191986" cy="155121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F883408-3152-B44B-AE4A-C4DB0F615B2D}"/>
              </a:ext>
            </a:extLst>
          </p:cNvPr>
          <p:cNvSpPr/>
          <p:nvPr/>
        </p:nvSpPr>
        <p:spPr>
          <a:xfrm>
            <a:off x="640149" y="5112111"/>
            <a:ext cx="6482444" cy="334961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83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7EFAA-B309-7044-8AFF-1B08E2B5E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25" y="406559"/>
            <a:ext cx="11620501" cy="20728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500" u="sng" dirty="0"/>
              <a:t>Results</a:t>
            </a:r>
            <a:r>
              <a:rPr lang="en-US" sz="3500" dirty="0"/>
              <a:t>: </a:t>
            </a:r>
            <a:r>
              <a:rPr lang="en-US" sz="3500" b="1" dirty="0"/>
              <a:t>Accuracy</a:t>
            </a:r>
          </a:p>
          <a:p>
            <a:r>
              <a:rPr lang="en-US" dirty="0"/>
              <a:t>Incident Rate Ratio – </a:t>
            </a:r>
          </a:p>
          <a:p>
            <a:pPr lvl="1"/>
            <a:r>
              <a:rPr lang="en-US" dirty="0"/>
              <a:t>Controls for variability among the same surgeon</a:t>
            </a:r>
          </a:p>
          <a:p>
            <a:pPr lvl="1"/>
            <a:r>
              <a:rPr lang="en-US" dirty="0"/>
              <a:t>Similar to odds ratios </a:t>
            </a:r>
          </a:p>
          <a:p>
            <a:pPr marL="457200" lvl="1" indent="0">
              <a:buNone/>
            </a:pPr>
            <a:r>
              <a:rPr lang="en-US" dirty="0"/>
              <a:t>	(&gt; 1 = easier, &lt; 1 = harder to identify compared to identifying negative controls)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98A937-A856-7847-8A77-8B50B5DF9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50" y="2892779"/>
            <a:ext cx="6993164" cy="35221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C11489-07F3-4A4D-8EB0-77C19BF4D64F}"/>
              </a:ext>
            </a:extLst>
          </p:cNvPr>
          <p:cNvSpPr/>
          <p:nvPr/>
        </p:nvSpPr>
        <p:spPr>
          <a:xfrm>
            <a:off x="7913078" y="3737227"/>
            <a:ext cx="42789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Surgeons significantly worse at identifying:</a:t>
            </a:r>
          </a:p>
          <a:p>
            <a:r>
              <a:rPr lang="en-US" sz="2400" dirty="0"/>
              <a:t>-Open ACS</a:t>
            </a:r>
          </a:p>
          <a:p>
            <a:r>
              <a:rPr lang="en-US" sz="2400" dirty="0"/>
              <a:t>-Robotic IPOM</a:t>
            </a:r>
          </a:p>
          <a:p>
            <a:r>
              <a:rPr lang="en-US" sz="2400" dirty="0"/>
              <a:t>-Robotic eTEP </a:t>
            </a:r>
          </a:p>
          <a:p>
            <a:endParaRPr lang="en-US" sz="2400" dirty="0"/>
          </a:p>
          <a:p>
            <a:r>
              <a:rPr lang="en-US" sz="2400" dirty="0"/>
              <a:t>(compared to negative controls)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F6B6D55-AD53-564D-A735-A11B89DD8F06}"/>
              </a:ext>
            </a:extLst>
          </p:cNvPr>
          <p:cNvSpPr/>
          <p:nvPr/>
        </p:nvSpPr>
        <p:spPr>
          <a:xfrm>
            <a:off x="463480" y="5182450"/>
            <a:ext cx="6993164" cy="10600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27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C754A-8939-194F-99D0-FEF0DC52C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01" y="1614610"/>
            <a:ext cx="9061939" cy="4351338"/>
          </a:xfrm>
        </p:spPr>
        <p:txBody>
          <a:bodyPr/>
          <a:lstStyle/>
          <a:p>
            <a:r>
              <a:rPr lang="en-US" b="1" dirty="0"/>
              <a:t>Interrater reliability </a:t>
            </a:r>
            <a:r>
              <a:rPr lang="en-US" dirty="0"/>
              <a:t>(agreement on answers)—whether correct or incorrect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Fair</a:t>
            </a:r>
            <a:r>
              <a:rPr lang="en-US" dirty="0"/>
              <a:t> - agreement coefficient of 0.23 (95% CI 0.15–0.302, p = 0.01)]</a:t>
            </a:r>
          </a:p>
          <a:p>
            <a:pPr lvl="1"/>
            <a:r>
              <a:rPr lang="en-US" i="1" dirty="0"/>
              <a:t>Surgeons sometimes agreed, but often on the wrong answer.</a:t>
            </a:r>
          </a:p>
          <a:p>
            <a:pPr lvl="1"/>
            <a:endParaRPr lang="en-US" i="1" dirty="0"/>
          </a:p>
          <a:p>
            <a:pPr marL="457200" lvl="1" indent="0">
              <a:buNone/>
            </a:pPr>
            <a:endParaRPr lang="en-US" i="1" dirty="0"/>
          </a:p>
          <a:p>
            <a:r>
              <a:rPr lang="en-US" b="1" dirty="0"/>
              <a:t>Repeatability</a:t>
            </a:r>
            <a:r>
              <a:rPr lang="en-US" dirty="0"/>
              <a:t> – if individual surgeon correctly answers the same type of hernia repair in a reproducible manner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Poor</a:t>
            </a:r>
            <a:r>
              <a:rPr lang="en-US" dirty="0"/>
              <a:t> (R = 0.046, CI 0–0.14, p = 0.03)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1CDA40-9342-8B48-B5D7-20305BB54CC1}"/>
              </a:ext>
            </a:extLst>
          </p:cNvPr>
          <p:cNvSpPr txBox="1">
            <a:spLocks/>
          </p:cNvSpPr>
          <p:nvPr/>
        </p:nvSpPr>
        <p:spPr>
          <a:xfrm>
            <a:off x="334525" y="383773"/>
            <a:ext cx="10515600" cy="711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u="sng" dirty="0"/>
              <a:t>Results</a:t>
            </a:r>
            <a:r>
              <a:rPr lang="en-US" sz="3200" dirty="0"/>
              <a:t>:</a:t>
            </a:r>
          </a:p>
          <a:p>
            <a:endParaRPr lang="en-US" sz="32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599BE-1334-8240-A6D2-783357D452D8}"/>
              </a:ext>
            </a:extLst>
          </p:cNvPr>
          <p:cNvSpPr txBox="1"/>
          <p:nvPr/>
        </p:nvSpPr>
        <p:spPr>
          <a:xfrm>
            <a:off x="9460940" y="1614610"/>
            <a:ext cx="214532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Coefficient Ranges: </a:t>
            </a:r>
          </a:p>
          <a:p>
            <a:r>
              <a:rPr lang="en-US" dirty="0"/>
              <a:t>&lt; 0.2 is poor</a:t>
            </a:r>
          </a:p>
          <a:p>
            <a:r>
              <a:rPr lang="en-US" dirty="0"/>
              <a:t>0.2–0.4 is fair</a:t>
            </a:r>
          </a:p>
          <a:p>
            <a:r>
              <a:rPr lang="en-US" dirty="0"/>
              <a:t>0.4–0.6 is moderate</a:t>
            </a:r>
          </a:p>
          <a:p>
            <a:r>
              <a:rPr lang="en-US" dirty="0"/>
              <a:t>0.6–0.8 is good</a:t>
            </a:r>
          </a:p>
          <a:p>
            <a:r>
              <a:rPr lang="en-US" dirty="0"/>
              <a:t>0.8–1 is very good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ED49C-5372-784B-9350-99446F2829E7}"/>
              </a:ext>
            </a:extLst>
          </p:cNvPr>
          <p:cNvSpPr txBox="1"/>
          <p:nvPr/>
        </p:nvSpPr>
        <p:spPr>
          <a:xfrm>
            <a:off x="9329471" y="4194037"/>
            <a:ext cx="2408259" cy="1292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5875" lvl="1"/>
            <a:r>
              <a:rPr lang="en-US" u="sng" dirty="0"/>
              <a:t>Repeatability (R):</a:t>
            </a:r>
            <a:endParaRPr lang="en-US" dirty="0"/>
          </a:p>
          <a:p>
            <a:pPr marL="15875" lvl="1"/>
            <a:r>
              <a:rPr lang="en-US" dirty="0"/>
              <a:t>R = 1 considered good</a:t>
            </a:r>
          </a:p>
          <a:p>
            <a:pPr marL="15875" lvl="1"/>
            <a:endParaRPr lang="en-US" sz="600" dirty="0"/>
          </a:p>
          <a:p>
            <a:pPr marL="15875" lvl="1"/>
            <a:r>
              <a:rPr lang="en-US" dirty="0"/>
              <a:t>Results farther from 1 = considered poor</a:t>
            </a:r>
          </a:p>
        </p:txBody>
      </p:sp>
    </p:spTree>
    <p:extLst>
      <p:ext uri="{BB962C8B-B14F-4D97-AF65-F5344CB8AC3E}">
        <p14:creationId xmlns:p14="http://schemas.microsoft.com/office/powerpoint/2010/main" val="3193826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509</Words>
  <Application>Microsoft Macintosh PowerPoint</Application>
  <PresentationFormat>Widescreen</PresentationFormat>
  <Paragraphs>89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Can Surgeons Accurately Interpret Prior Ventral Hernia Repairs Using Postoperative CT Scans?</vt:lpstr>
      <vt:lpstr>Disclosures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Surgeons Accurately Interpret Prior Ventral Hernia Repairs Using Postoperative CT Scans?</dc:title>
  <dc:creator>Kaela Parnell</dc:creator>
  <cp:lastModifiedBy>Kaela Parnell</cp:lastModifiedBy>
  <cp:revision>39</cp:revision>
  <dcterms:created xsi:type="dcterms:W3CDTF">2023-02-19T16:03:18Z</dcterms:created>
  <dcterms:modified xsi:type="dcterms:W3CDTF">2023-02-19T21:38:21Z</dcterms:modified>
</cp:coreProperties>
</file>