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4"/>
  </p:notesMasterIdLst>
  <p:sldIdLst>
    <p:sldId id="279" r:id="rId2"/>
    <p:sldId id="294" r:id="rId3"/>
    <p:sldId id="285" r:id="rId4"/>
    <p:sldId id="264" r:id="rId5"/>
    <p:sldId id="280" r:id="rId6"/>
    <p:sldId id="286" r:id="rId7"/>
    <p:sldId id="287" r:id="rId8"/>
    <p:sldId id="265" r:id="rId9"/>
    <p:sldId id="289" r:id="rId10"/>
    <p:sldId id="284" r:id="rId11"/>
    <p:sldId id="292" r:id="rId12"/>
    <p:sldId id="269" r:id="rId13"/>
    <p:sldId id="293" r:id="rId14"/>
    <p:sldId id="271" r:id="rId15"/>
    <p:sldId id="288" r:id="rId16"/>
    <p:sldId id="276" r:id="rId17"/>
    <p:sldId id="282" r:id="rId18"/>
    <p:sldId id="278" r:id="rId19"/>
    <p:sldId id="270" r:id="rId20"/>
    <p:sldId id="290" r:id="rId21"/>
    <p:sldId id="291"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6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84921" autoAdjust="0"/>
  </p:normalViewPr>
  <p:slideViewPr>
    <p:cSldViewPr>
      <p:cViewPr varScale="1">
        <p:scale>
          <a:sx n="101" d="100"/>
          <a:sy n="101" d="100"/>
        </p:scale>
        <p:origin x="1104" y="192"/>
      </p:cViewPr>
      <p:guideLst>
        <p:guide orient="horz" pos="2160"/>
        <p:guide pos="3840"/>
        <p:guide orient="horz" pos="3656"/>
      </p:guideLst>
    </p:cSldViewPr>
  </p:slideViewPr>
  <p:notesTextViewPr>
    <p:cViewPr>
      <p:scale>
        <a:sx n="110" d="100"/>
        <a:sy n="11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99CD5-D962-4CE6-B084-B7B9F527C809}" type="datetimeFigureOut">
              <a:rPr lang="en-US" smtClean="0"/>
              <a:t>3/25/23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B2DFA-04F6-4713-86A1-47E953577B26}" type="slidenum">
              <a:rPr lang="en-US" smtClean="0"/>
              <a:t>‹#›</a:t>
            </a:fld>
            <a:endParaRPr lang="en-US"/>
          </a:p>
        </p:txBody>
      </p:sp>
    </p:spTree>
    <p:extLst>
      <p:ext uri="{BB962C8B-B14F-4D97-AF65-F5344CB8AC3E}">
        <p14:creationId xmlns:p14="http://schemas.microsoft.com/office/powerpoint/2010/main" val="24571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Preventing incision hernia following stoma closure – To mesh or not to mesh?</a:t>
            </a:r>
          </a:p>
          <a:p>
            <a:r>
              <a:rPr lang="en-US" dirty="0"/>
              <a:t>10-12 minute presentation</a:t>
            </a:r>
          </a:p>
        </p:txBody>
      </p:sp>
      <p:sp>
        <p:nvSpPr>
          <p:cNvPr id="4" name="Slide Number Placeholder 3"/>
          <p:cNvSpPr>
            <a:spLocks noGrp="1"/>
          </p:cNvSpPr>
          <p:nvPr>
            <p:ph type="sldNum" sz="quarter" idx="5"/>
          </p:nvPr>
        </p:nvSpPr>
        <p:spPr/>
        <p:txBody>
          <a:bodyPr/>
          <a:lstStyle/>
          <a:p>
            <a:fld id="{BD2B2DFA-04F6-4713-86A1-47E953577B26}" type="slidenum">
              <a:rPr lang="en-US" smtClean="0"/>
              <a:t>1</a:t>
            </a:fld>
            <a:endParaRPr lang="en-US"/>
          </a:p>
        </p:txBody>
      </p:sp>
    </p:spTree>
    <p:extLst>
      <p:ext uri="{BB962C8B-B14F-4D97-AF65-F5344CB8AC3E}">
        <p14:creationId xmlns:p14="http://schemas.microsoft.com/office/powerpoint/2010/main" val="156440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Geneva" pitchFamily="-84" charset="-128"/>
              </a:defRPr>
            </a:lvl1pPr>
            <a:lvl2pPr marL="742950" indent="-285750" eaLnBrk="0" hangingPunct="0">
              <a:defRPr sz="2400">
                <a:solidFill>
                  <a:schemeClr val="tx1"/>
                </a:solidFill>
                <a:latin typeface="Arial" pitchFamily="34" charset="0"/>
                <a:ea typeface="Geneva" pitchFamily="-84" charset="-128"/>
              </a:defRPr>
            </a:lvl2pPr>
            <a:lvl3pPr marL="1143000" indent="-228600" eaLnBrk="0" hangingPunct="0">
              <a:defRPr sz="2400">
                <a:solidFill>
                  <a:schemeClr val="tx1"/>
                </a:solidFill>
                <a:latin typeface="Arial" pitchFamily="34" charset="0"/>
                <a:ea typeface="Geneva" pitchFamily="-84" charset="-128"/>
              </a:defRPr>
            </a:lvl3pPr>
            <a:lvl4pPr marL="1600200" indent="-228600" eaLnBrk="0" hangingPunct="0">
              <a:defRPr sz="2400">
                <a:solidFill>
                  <a:schemeClr val="tx1"/>
                </a:solidFill>
                <a:latin typeface="Arial" pitchFamily="34" charset="0"/>
                <a:ea typeface="Geneva" pitchFamily="-84" charset="-128"/>
              </a:defRPr>
            </a:lvl4pPr>
            <a:lvl5pPr marL="2057400" indent="-228600" eaLnBrk="0" hangingPunct="0">
              <a:defRPr sz="2400">
                <a:solidFill>
                  <a:schemeClr val="tx1"/>
                </a:solidFill>
                <a:latin typeface="Arial" pitchFamily="34" charset="0"/>
                <a:ea typeface="Geneva"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Geneva"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Geneva"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Geneva"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Geneva" pitchFamily="-84" charset="-128"/>
              </a:defRPr>
            </a:lvl9pPr>
          </a:lstStyle>
          <a:p>
            <a:pPr eaLnBrk="1" hangingPunct="1">
              <a:defRPr/>
            </a:pPr>
            <a:fld id="{7D598893-75E2-4D9E-A625-23DBB90DA2DE}" type="slidenum">
              <a:rPr lang="en-US" sz="1200" smtClean="0">
                <a:solidFill>
                  <a:prstClr val="black"/>
                </a:solidFill>
              </a:rPr>
              <a:pPr eaLnBrk="1" hangingPunct="1">
                <a:defRPr/>
              </a:pPr>
              <a:t>12</a:t>
            </a:fld>
            <a:endParaRPr lang="en-US" sz="1200">
              <a:solidFill>
                <a:prstClr val="black"/>
              </a:solidFill>
            </a:endParaRPr>
          </a:p>
        </p:txBody>
      </p:sp>
      <p:sp>
        <p:nvSpPr>
          <p:cNvPr id="82946" name="Rectangle 2"/>
          <p:cNvSpPr>
            <a:spLocks noGrp="1" noRot="1" noChangeAspect="1" noChangeArrowheads="1" noTextEdit="1"/>
          </p:cNvSpPr>
          <p:nvPr>
            <p:ph type="sldImg"/>
          </p:nvPr>
        </p:nvSpPr>
        <p:spPr>
          <a:xfrm>
            <a:off x="381000" y="685800"/>
            <a:ext cx="6096000" cy="3429000"/>
          </a:xfrm>
          <a:ln/>
          <a:extLst>
            <a:ext uri="{FAA26D3D-D897-4be2-8F04-BA451C77F1D7}"/>
          </a:extLst>
        </p:spPr>
      </p:sp>
      <p:sp>
        <p:nvSpPr>
          <p:cNvPr id="20484"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US" dirty="0">
                <a:latin typeface="Arial" pitchFamily="34" charset="0"/>
                <a:ea typeface="Geneva" pitchFamily="-84" charset="-128"/>
                <a:cs typeface="Arial" pitchFamily="34" charset="0"/>
              </a:rPr>
              <a:t>Anastomotic leak is not captured on the QC, we weren’t able to look at that. When is a limitation of this study. </a:t>
            </a:r>
          </a:p>
        </p:txBody>
      </p:sp>
    </p:spTree>
    <p:extLst>
      <p:ext uri="{BB962C8B-B14F-4D97-AF65-F5344CB8AC3E}">
        <p14:creationId xmlns:p14="http://schemas.microsoft.com/office/powerpoint/2010/main" val="89235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Geneva" pitchFamily="-84" charset="-128"/>
              </a:defRPr>
            </a:lvl1pPr>
            <a:lvl2pPr marL="742950" indent="-285750" eaLnBrk="0" hangingPunct="0">
              <a:defRPr sz="2400">
                <a:solidFill>
                  <a:schemeClr val="tx1"/>
                </a:solidFill>
                <a:latin typeface="Arial" pitchFamily="34" charset="0"/>
                <a:ea typeface="Geneva" pitchFamily="-84" charset="-128"/>
              </a:defRPr>
            </a:lvl2pPr>
            <a:lvl3pPr marL="1143000" indent="-228600" eaLnBrk="0" hangingPunct="0">
              <a:defRPr sz="2400">
                <a:solidFill>
                  <a:schemeClr val="tx1"/>
                </a:solidFill>
                <a:latin typeface="Arial" pitchFamily="34" charset="0"/>
                <a:ea typeface="Geneva" pitchFamily="-84" charset="-128"/>
              </a:defRPr>
            </a:lvl3pPr>
            <a:lvl4pPr marL="1600200" indent="-228600" eaLnBrk="0" hangingPunct="0">
              <a:defRPr sz="2400">
                <a:solidFill>
                  <a:schemeClr val="tx1"/>
                </a:solidFill>
                <a:latin typeface="Arial" pitchFamily="34" charset="0"/>
                <a:ea typeface="Geneva" pitchFamily="-84" charset="-128"/>
              </a:defRPr>
            </a:lvl4pPr>
            <a:lvl5pPr marL="2057400" indent="-228600" eaLnBrk="0" hangingPunct="0">
              <a:defRPr sz="2400">
                <a:solidFill>
                  <a:schemeClr val="tx1"/>
                </a:solidFill>
                <a:latin typeface="Arial" pitchFamily="34" charset="0"/>
                <a:ea typeface="Geneva"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Geneva"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Geneva"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Geneva"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Geneva" pitchFamily="-84" charset="-128"/>
              </a:defRPr>
            </a:lvl9pPr>
          </a:lstStyle>
          <a:p>
            <a:pPr eaLnBrk="1" hangingPunct="1">
              <a:defRPr/>
            </a:pPr>
            <a:fld id="{F6ACAA02-3B17-4FDF-81B3-93E993678160}" type="slidenum">
              <a:rPr lang="en-US" sz="1200" smtClean="0">
                <a:solidFill>
                  <a:prstClr val="black"/>
                </a:solidFill>
              </a:rPr>
              <a:pPr eaLnBrk="1" hangingPunct="1">
                <a:defRPr/>
              </a:pPr>
              <a:t>14</a:t>
            </a:fld>
            <a:endParaRPr lang="en-US" sz="1200">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a:extLst>
            <a:ext uri="{FAA26D3D-D897-4be2-8F04-BA451C77F1D7}"/>
          </a:extLst>
        </p:spPr>
      </p:sp>
      <p:sp>
        <p:nvSpPr>
          <p:cNvPr id="21508"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US" dirty="0">
                <a:latin typeface="Arial" pitchFamily="34" charset="0"/>
                <a:ea typeface="Geneva" pitchFamily="-84" charset="-128"/>
                <a:cs typeface="Arial" pitchFamily="34" charset="0"/>
              </a:rPr>
              <a:t>RM mesh is resilient </a:t>
            </a:r>
          </a:p>
          <a:p>
            <a:pPr eaLnBrk="1" hangingPunct="1"/>
            <a:r>
              <a:rPr lang="en-US" dirty="0">
                <a:latin typeface="Arial" pitchFamily="34" charset="0"/>
                <a:ea typeface="Geneva" pitchFamily="-84" charset="-128"/>
                <a:cs typeface="Arial" pitchFamily="34" charset="0"/>
              </a:rPr>
              <a:t>While we didn’t capture anastomotic leak in this study, the risk of </a:t>
            </a:r>
            <a:r>
              <a:rPr lang="en-US" dirty="0" err="1">
                <a:latin typeface="Arial" pitchFamily="34" charset="0"/>
                <a:ea typeface="Geneva" pitchFamily="-84" charset="-128"/>
                <a:cs typeface="Arial" pitchFamily="34" charset="0"/>
              </a:rPr>
              <a:t>anastomtic</a:t>
            </a:r>
            <a:r>
              <a:rPr lang="en-US" dirty="0">
                <a:latin typeface="Arial" pitchFamily="34" charset="0"/>
                <a:ea typeface="Geneva" pitchFamily="-84" charset="-128"/>
                <a:cs typeface="Arial" pitchFamily="34" charset="0"/>
              </a:rPr>
              <a:t> leak cannot be underestimated in these cases.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comment on which type of mesh or in which location the mesh was placed</a:t>
            </a:r>
          </a:p>
          <a:p>
            <a:pPr eaLnBrk="1" hangingPunct="1"/>
            <a:endParaRPr lang="en-US" dirty="0">
              <a:latin typeface="Arial" pitchFamily="34" charset="0"/>
              <a:ea typeface="Geneva" pitchFamily="-84" charset="-128"/>
              <a:cs typeface="Arial" pitchFamily="34" charset="0"/>
            </a:endParaRPr>
          </a:p>
        </p:txBody>
      </p:sp>
    </p:spTree>
    <p:extLst>
      <p:ext uri="{BB962C8B-B14F-4D97-AF65-F5344CB8AC3E}">
        <p14:creationId xmlns:p14="http://schemas.microsoft.com/office/powerpoint/2010/main" val="139703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Geneva" pitchFamily="-84" charset="-128"/>
              </a:defRPr>
            </a:lvl1pPr>
            <a:lvl2pPr marL="742950" indent="-285750" eaLnBrk="0" hangingPunct="0">
              <a:defRPr sz="2400">
                <a:solidFill>
                  <a:schemeClr val="tx1"/>
                </a:solidFill>
                <a:latin typeface="Arial" pitchFamily="34" charset="0"/>
                <a:ea typeface="Geneva" pitchFamily="-84" charset="-128"/>
              </a:defRPr>
            </a:lvl2pPr>
            <a:lvl3pPr marL="1143000" indent="-228600" eaLnBrk="0" hangingPunct="0">
              <a:defRPr sz="2400">
                <a:solidFill>
                  <a:schemeClr val="tx1"/>
                </a:solidFill>
                <a:latin typeface="Arial" pitchFamily="34" charset="0"/>
                <a:ea typeface="Geneva" pitchFamily="-84" charset="-128"/>
              </a:defRPr>
            </a:lvl3pPr>
            <a:lvl4pPr marL="1600200" indent="-228600" eaLnBrk="0" hangingPunct="0">
              <a:defRPr sz="2400">
                <a:solidFill>
                  <a:schemeClr val="tx1"/>
                </a:solidFill>
                <a:latin typeface="Arial" pitchFamily="34" charset="0"/>
                <a:ea typeface="Geneva" pitchFamily="-84" charset="-128"/>
              </a:defRPr>
            </a:lvl4pPr>
            <a:lvl5pPr marL="2057400" indent="-228600" eaLnBrk="0" hangingPunct="0">
              <a:defRPr sz="2400">
                <a:solidFill>
                  <a:schemeClr val="tx1"/>
                </a:solidFill>
                <a:latin typeface="Arial" pitchFamily="34" charset="0"/>
                <a:ea typeface="Geneva"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Geneva"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Geneva"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Geneva"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Geneva" pitchFamily="-84" charset="-128"/>
              </a:defRPr>
            </a:lvl9pPr>
          </a:lstStyle>
          <a:p>
            <a:pPr eaLnBrk="1" hangingPunct="1">
              <a:defRPr/>
            </a:pPr>
            <a:fld id="{7D598893-75E2-4D9E-A625-23DBB90DA2DE}" type="slidenum">
              <a:rPr lang="en-US" sz="1200" smtClean="0">
                <a:solidFill>
                  <a:prstClr val="black"/>
                </a:solidFill>
              </a:rPr>
              <a:pPr eaLnBrk="1" hangingPunct="1">
                <a:defRPr/>
              </a:pPr>
              <a:t>19</a:t>
            </a:fld>
            <a:endParaRPr lang="en-US" sz="1200">
              <a:solidFill>
                <a:prstClr val="black"/>
              </a:solidFill>
            </a:endParaRPr>
          </a:p>
        </p:txBody>
      </p:sp>
      <p:sp>
        <p:nvSpPr>
          <p:cNvPr id="82946" name="Rectangle 2"/>
          <p:cNvSpPr>
            <a:spLocks noGrp="1" noRot="1" noChangeAspect="1" noChangeArrowheads="1" noTextEdit="1"/>
          </p:cNvSpPr>
          <p:nvPr>
            <p:ph type="sldImg"/>
          </p:nvPr>
        </p:nvSpPr>
        <p:spPr>
          <a:xfrm>
            <a:off x="381000" y="685800"/>
            <a:ext cx="6096000" cy="3429000"/>
          </a:xfrm>
          <a:ln/>
          <a:extLst>
            <a:ext uri="{FAA26D3D-D897-4be2-8F04-BA451C77F1D7}"/>
          </a:extLst>
        </p:spPr>
      </p:sp>
      <p:sp>
        <p:nvSpPr>
          <p:cNvPr id="20484"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US" dirty="0">
                <a:latin typeface="Arial" pitchFamily="34" charset="0"/>
                <a:ea typeface="Geneva" pitchFamily="-84" charset="-128"/>
                <a:cs typeface="Arial" pitchFamily="34" charset="0"/>
              </a:rPr>
              <a:t>ROCSS trial </a:t>
            </a:r>
          </a:p>
        </p:txBody>
      </p:sp>
    </p:spTree>
    <p:extLst>
      <p:ext uri="{BB962C8B-B14F-4D97-AF65-F5344CB8AC3E}">
        <p14:creationId xmlns:p14="http://schemas.microsoft.com/office/powerpoint/2010/main" val="1044076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retrospective studies </a:t>
            </a:r>
          </a:p>
          <a:p>
            <a:r>
              <a:rPr lang="en-US" dirty="0"/>
              <a:t>No comment on which type of mesh or in which location the mesh was placed</a:t>
            </a:r>
          </a:p>
        </p:txBody>
      </p:sp>
      <p:sp>
        <p:nvSpPr>
          <p:cNvPr id="4" name="Slide Number Placeholder 3"/>
          <p:cNvSpPr>
            <a:spLocks noGrp="1"/>
          </p:cNvSpPr>
          <p:nvPr>
            <p:ph type="sldNum" sz="quarter" idx="5"/>
          </p:nvPr>
        </p:nvSpPr>
        <p:spPr/>
        <p:txBody>
          <a:bodyPr/>
          <a:lstStyle/>
          <a:p>
            <a:fld id="{BD2B2DFA-04F6-4713-86A1-47E953577B26}" type="slidenum">
              <a:rPr lang="en-US" smtClean="0"/>
              <a:t>20</a:t>
            </a:fld>
            <a:endParaRPr lang="en-US"/>
          </a:p>
        </p:txBody>
      </p:sp>
    </p:spTree>
    <p:extLst>
      <p:ext uri="{BB962C8B-B14F-4D97-AF65-F5344CB8AC3E}">
        <p14:creationId xmlns:p14="http://schemas.microsoft.com/office/powerpoint/2010/main" val="252805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Geneva" pitchFamily="-84" charset="-128"/>
              </a:defRPr>
            </a:lvl1pPr>
            <a:lvl2pPr marL="742950" indent="-285750" eaLnBrk="0" hangingPunct="0">
              <a:defRPr sz="2400">
                <a:solidFill>
                  <a:schemeClr val="tx1"/>
                </a:solidFill>
                <a:latin typeface="Arial" pitchFamily="34" charset="0"/>
                <a:ea typeface="Geneva" pitchFamily="-84" charset="-128"/>
              </a:defRPr>
            </a:lvl2pPr>
            <a:lvl3pPr marL="1143000" indent="-228600" eaLnBrk="0" hangingPunct="0">
              <a:defRPr sz="2400">
                <a:solidFill>
                  <a:schemeClr val="tx1"/>
                </a:solidFill>
                <a:latin typeface="Arial" pitchFamily="34" charset="0"/>
                <a:ea typeface="Geneva" pitchFamily="-84" charset="-128"/>
              </a:defRPr>
            </a:lvl3pPr>
            <a:lvl4pPr marL="1600200" indent="-228600" eaLnBrk="0" hangingPunct="0">
              <a:defRPr sz="2400">
                <a:solidFill>
                  <a:schemeClr val="tx1"/>
                </a:solidFill>
                <a:latin typeface="Arial" pitchFamily="34" charset="0"/>
                <a:ea typeface="Geneva" pitchFamily="-84" charset="-128"/>
              </a:defRPr>
            </a:lvl4pPr>
            <a:lvl5pPr marL="2057400" indent="-228600" eaLnBrk="0" hangingPunct="0">
              <a:defRPr sz="2400">
                <a:solidFill>
                  <a:schemeClr val="tx1"/>
                </a:solidFill>
                <a:latin typeface="Arial" pitchFamily="34" charset="0"/>
                <a:ea typeface="Geneva"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Geneva"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Geneva"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Geneva"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Geneva" pitchFamily="-84" charset="-128"/>
              </a:defRPr>
            </a:lvl9pPr>
          </a:lstStyle>
          <a:p>
            <a:pPr eaLnBrk="1" hangingPunct="1">
              <a:defRPr/>
            </a:pPr>
            <a:fld id="{7D598893-75E2-4D9E-A625-23DBB90DA2DE}" type="slidenum">
              <a:rPr lang="en-US" sz="1200" smtClean="0">
                <a:solidFill>
                  <a:prstClr val="black"/>
                </a:solidFill>
              </a:rPr>
              <a:pPr eaLnBrk="1" hangingPunct="1">
                <a:defRPr/>
              </a:pPr>
              <a:t>21</a:t>
            </a:fld>
            <a:endParaRPr lang="en-US" sz="1200">
              <a:solidFill>
                <a:prstClr val="black"/>
              </a:solidFill>
            </a:endParaRPr>
          </a:p>
        </p:txBody>
      </p:sp>
      <p:sp>
        <p:nvSpPr>
          <p:cNvPr id="82946" name="Rectangle 2"/>
          <p:cNvSpPr>
            <a:spLocks noGrp="1" noRot="1" noChangeAspect="1" noChangeArrowheads="1" noTextEdit="1"/>
          </p:cNvSpPr>
          <p:nvPr>
            <p:ph type="sldImg"/>
          </p:nvPr>
        </p:nvSpPr>
        <p:spPr>
          <a:xfrm>
            <a:off x="381000" y="685800"/>
            <a:ext cx="6096000" cy="3429000"/>
          </a:xfrm>
          <a:ln/>
          <a:extLst>
            <a:ext uri="{FAA26D3D-D897-4be2-8F04-BA451C77F1D7}"/>
          </a:extLst>
        </p:spPr>
      </p:sp>
      <p:sp>
        <p:nvSpPr>
          <p:cNvPr id="20484"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endParaRPr lang="en-US" dirty="0">
              <a:latin typeface="Arial" pitchFamily="34" charset="0"/>
              <a:ea typeface="Geneva" pitchFamily="-84" charset="-128"/>
              <a:cs typeface="Arial" pitchFamily="34" charset="0"/>
            </a:endParaRPr>
          </a:p>
        </p:txBody>
      </p:sp>
    </p:spTree>
    <p:extLst>
      <p:ext uri="{BB962C8B-B14F-4D97-AF65-F5344CB8AC3E}">
        <p14:creationId xmlns:p14="http://schemas.microsoft.com/office/powerpoint/2010/main" val="2209997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Geneva" pitchFamily="-84" charset="-128"/>
              </a:defRPr>
            </a:lvl1pPr>
            <a:lvl2pPr marL="742950" indent="-285750" eaLnBrk="0" hangingPunct="0">
              <a:defRPr sz="2400">
                <a:solidFill>
                  <a:schemeClr val="tx1"/>
                </a:solidFill>
                <a:latin typeface="Arial" pitchFamily="34" charset="0"/>
                <a:ea typeface="Geneva" pitchFamily="-84" charset="-128"/>
              </a:defRPr>
            </a:lvl2pPr>
            <a:lvl3pPr marL="1143000" indent="-228600" eaLnBrk="0" hangingPunct="0">
              <a:defRPr sz="2400">
                <a:solidFill>
                  <a:schemeClr val="tx1"/>
                </a:solidFill>
                <a:latin typeface="Arial" pitchFamily="34" charset="0"/>
                <a:ea typeface="Geneva" pitchFamily="-84" charset="-128"/>
              </a:defRPr>
            </a:lvl3pPr>
            <a:lvl4pPr marL="1600200" indent="-228600" eaLnBrk="0" hangingPunct="0">
              <a:defRPr sz="2400">
                <a:solidFill>
                  <a:schemeClr val="tx1"/>
                </a:solidFill>
                <a:latin typeface="Arial" pitchFamily="34" charset="0"/>
                <a:ea typeface="Geneva" pitchFamily="-84" charset="-128"/>
              </a:defRPr>
            </a:lvl4pPr>
            <a:lvl5pPr marL="2057400" indent="-228600" eaLnBrk="0" hangingPunct="0">
              <a:defRPr sz="2400">
                <a:solidFill>
                  <a:schemeClr val="tx1"/>
                </a:solidFill>
                <a:latin typeface="Arial" pitchFamily="34" charset="0"/>
                <a:ea typeface="Geneva"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Geneva"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Geneva"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Geneva"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Geneva" pitchFamily="-84" charset="-128"/>
              </a:defRPr>
            </a:lvl9pPr>
          </a:lstStyle>
          <a:p>
            <a:pPr eaLnBrk="1" hangingPunct="1">
              <a:defRPr/>
            </a:pPr>
            <a:fld id="{F6ACAA02-3B17-4FDF-81B3-93E993678160}" type="slidenum">
              <a:rPr lang="en-US" sz="1200" smtClean="0">
                <a:solidFill>
                  <a:prstClr val="black"/>
                </a:solidFill>
              </a:rPr>
              <a:pPr eaLnBrk="1" hangingPunct="1">
                <a:defRPr/>
              </a:pPr>
              <a:t>22</a:t>
            </a:fld>
            <a:endParaRPr lang="en-US" sz="1200">
              <a:solidFill>
                <a:prstClr val="black"/>
              </a:solidFill>
            </a:endParaRPr>
          </a:p>
        </p:txBody>
      </p:sp>
      <p:sp>
        <p:nvSpPr>
          <p:cNvPr id="87042" name="Rectangle 2"/>
          <p:cNvSpPr>
            <a:spLocks noGrp="1" noRot="1" noChangeAspect="1" noChangeArrowheads="1" noTextEdit="1"/>
          </p:cNvSpPr>
          <p:nvPr>
            <p:ph type="sldImg"/>
          </p:nvPr>
        </p:nvSpPr>
        <p:spPr>
          <a:xfrm>
            <a:off x="381000" y="685800"/>
            <a:ext cx="6096000" cy="3429000"/>
          </a:xfrm>
          <a:ln/>
          <a:extLst>
            <a:ext uri="{FAA26D3D-D897-4be2-8F04-BA451C77F1D7}"/>
          </a:extLst>
        </p:spPr>
      </p:sp>
      <p:sp>
        <p:nvSpPr>
          <p:cNvPr id="21508"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US" dirty="0">
                <a:latin typeface="Arial" pitchFamily="34" charset="0"/>
                <a:ea typeface="Geneva" pitchFamily="-84" charset="-128"/>
                <a:cs typeface="Arial" pitchFamily="34" charset="0"/>
              </a:rPr>
              <a:t>RM mesh is resilient </a:t>
            </a:r>
          </a:p>
          <a:p>
            <a:pPr eaLnBrk="1" hangingPunct="1"/>
            <a:r>
              <a:rPr lang="en-US" dirty="0">
                <a:latin typeface="Arial" pitchFamily="34" charset="0"/>
                <a:ea typeface="Geneva" pitchFamily="-84" charset="-128"/>
                <a:cs typeface="Arial" pitchFamily="34" charset="0"/>
              </a:rPr>
              <a:t>While we didn’t capture anastomotic leak in this study, the risk of </a:t>
            </a:r>
            <a:r>
              <a:rPr lang="en-US" dirty="0" err="1">
                <a:latin typeface="Arial" pitchFamily="34" charset="0"/>
                <a:ea typeface="Geneva" pitchFamily="-84" charset="-128"/>
                <a:cs typeface="Arial" pitchFamily="34" charset="0"/>
              </a:rPr>
              <a:t>anastomtic</a:t>
            </a:r>
            <a:r>
              <a:rPr lang="en-US" dirty="0">
                <a:latin typeface="Arial" pitchFamily="34" charset="0"/>
                <a:ea typeface="Geneva" pitchFamily="-84" charset="-128"/>
                <a:cs typeface="Arial" pitchFamily="34" charset="0"/>
              </a:rPr>
              <a:t> leak cannot be underestimated in these cases.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comment on which type of mesh or in which location the mesh was placed</a:t>
            </a:r>
          </a:p>
          <a:p>
            <a:pPr eaLnBrk="1" hangingPunct="1"/>
            <a:endParaRPr lang="en-US" dirty="0">
              <a:latin typeface="Arial" pitchFamily="34" charset="0"/>
              <a:ea typeface="Geneva" pitchFamily="-84" charset="-128"/>
              <a:cs typeface="Arial" pitchFamily="34" charset="0"/>
            </a:endParaRPr>
          </a:p>
        </p:txBody>
      </p:sp>
    </p:spTree>
    <p:extLst>
      <p:ext uri="{BB962C8B-B14F-4D97-AF65-F5344CB8AC3E}">
        <p14:creationId xmlns:p14="http://schemas.microsoft.com/office/powerpoint/2010/main" val="139703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Temporary stomas are interesting to hernia </a:t>
            </a:r>
            <a:r>
              <a:rPr lang="en-US" dirty="0" err="1"/>
              <a:t>surgoens</a:t>
            </a:r>
            <a:r>
              <a:rPr lang="en-US" dirty="0"/>
              <a:t> because they have usually these patients have gone through an abdominal </a:t>
            </a:r>
            <a:r>
              <a:rPr lang="en-US" dirty="0" err="1"/>
              <a:t>catastrophy</a:t>
            </a:r>
            <a:r>
              <a:rPr lang="en-US" dirty="0"/>
              <a:t> in order obtain this stoma </a:t>
            </a:r>
          </a:p>
          <a:p>
            <a:r>
              <a:rPr lang="en-US" dirty="0"/>
              <a:t>They frequently are left with large midline and parastomal defects. </a:t>
            </a:r>
          </a:p>
          <a:p>
            <a:r>
              <a:rPr lang="en-US" dirty="0"/>
              <a:t>Post perforated </a:t>
            </a:r>
            <a:r>
              <a:rPr lang="en-US" dirty="0" err="1"/>
              <a:t>diverticulitits</a:t>
            </a:r>
            <a:r>
              <a:rPr lang="en-US" dirty="0"/>
              <a:t>, s/p </a:t>
            </a:r>
            <a:r>
              <a:rPr lang="en-US" dirty="0" err="1"/>
              <a:t>Hartmanns</a:t>
            </a:r>
            <a:r>
              <a:rPr lang="en-US" dirty="0"/>
              <a:t>, with a midline wound infection. </a:t>
            </a:r>
          </a:p>
        </p:txBody>
      </p:sp>
      <p:sp>
        <p:nvSpPr>
          <p:cNvPr id="4" name="Slide Number Placeholder 3"/>
          <p:cNvSpPr>
            <a:spLocks noGrp="1"/>
          </p:cNvSpPr>
          <p:nvPr>
            <p:ph type="sldNum" sz="quarter" idx="5"/>
          </p:nvPr>
        </p:nvSpPr>
        <p:spPr/>
        <p:txBody>
          <a:bodyPr/>
          <a:lstStyle/>
          <a:p>
            <a:fld id="{BD2B2DFA-04F6-4713-86A1-47E953577B26}" type="slidenum">
              <a:rPr lang="en-US" smtClean="0"/>
              <a:t>3</a:t>
            </a:fld>
            <a:endParaRPr lang="en-US"/>
          </a:p>
        </p:txBody>
      </p:sp>
    </p:spTree>
    <p:extLst>
      <p:ext uri="{BB962C8B-B14F-4D97-AF65-F5344CB8AC3E}">
        <p14:creationId xmlns:p14="http://schemas.microsoft.com/office/powerpoint/2010/main" val="69788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colorectal surgeons don’t always dominate the day, instead they just refer these complex abdomens to us after they’ve told the patient that the whole thing can be fixed at the same time. </a:t>
            </a:r>
          </a:p>
          <a:p>
            <a:r>
              <a:rPr lang="en-US" dirty="0"/>
              <a:t>Consolidating surgeries really is an attractive option for patients, 1 admission, 1 GA </a:t>
            </a:r>
          </a:p>
          <a:p>
            <a:r>
              <a:rPr lang="en-US" dirty="0"/>
              <a:t>But what is often underestimated by CORS is the risk of putting mesh on top of a fresh anastomosis </a:t>
            </a:r>
          </a:p>
          <a:p>
            <a:r>
              <a:rPr lang="en-US" dirty="0"/>
              <a:t>There was a meta-analysis from 2012 which showed an incisional hernia repair of 20-40% following primary suture closure of ostomy sites, and this paper didn’t specifically identify patients with existing abdominal wall hernias</a:t>
            </a:r>
          </a:p>
          <a:p>
            <a:r>
              <a:rPr lang="en-US" dirty="0"/>
              <a:t>The ultimate decision is whether or not to stage these </a:t>
            </a:r>
            <a:r>
              <a:rPr lang="en-US" dirty="0" err="1"/>
              <a:t>pateints</a:t>
            </a:r>
            <a:r>
              <a:rPr lang="en-US" dirty="0"/>
              <a:t>. </a:t>
            </a:r>
          </a:p>
          <a:p>
            <a:r>
              <a:rPr lang="en-US" dirty="0"/>
              <a:t> </a:t>
            </a:r>
          </a:p>
        </p:txBody>
      </p:sp>
      <p:sp>
        <p:nvSpPr>
          <p:cNvPr id="4" name="Slide Number Placeholder 3"/>
          <p:cNvSpPr>
            <a:spLocks noGrp="1"/>
          </p:cNvSpPr>
          <p:nvPr>
            <p:ph type="sldNum" sz="quarter" idx="5"/>
          </p:nvPr>
        </p:nvSpPr>
        <p:spPr/>
        <p:txBody>
          <a:bodyPr/>
          <a:lstStyle/>
          <a:p>
            <a:fld id="{BD2B2DFA-04F6-4713-86A1-47E953577B26}" type="slidenum">
              <a:rPr lang="en-US" smtClean="0"/>
              <a:t>4</a:t>
            </a:fld>
            <a:endParaRPr lang="en-US"/>
          </a:p>
        </p:txBody>
      </p:sp>
    </p:spTree>
    <p:extLst>
      <p:ext uri="{BB962C8B-B14F-4D97-AF65-F5344CB8AC3E}">
        <p14:creationId xmlns:p14="http://schemas.microsoft.com/office/powerpoint/2010/main" val="200131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concept that was very nicely put into words by Dr. Petro and Dr. Rosen.</a:t>
            </a:r>
          </a:p>
          <a:p>
            <a:r>
              <a:rPr lang="en-US" dirty="0"/>
              <a:t>Consent for both. I think its important to go into these cases with the mindset that you might not go ahead with AWR. </a:t>
            </a:r>
          </a:p>
        </p:txBody>
      </p:sp>
      <p:sp>
        <p:nvSpPr>
          <p:cNvPr id="4" name="Slide Number Placeholder 3"/>
          <p:cNvSpPr>
            <a:spLocks noGrp="1"/>
          </p:cNvSpPr>
          <p:nvPr>
            <p:ph type="sldNum" sz="quarter" idx="5"/>
          </p:nvPr>
        </p:nvSpPr>
        <p:spPr/>
        <p:txBody>
          <a:bodyPr/>
          <a:lstStyle/>
          <a:p>
            <a:fld id="{BD2B2DFA-04F6-4713-86A1-47E953577B26}" type="slidenum">
              <a:rPr lang="en-US" smtClean="0"/>
              <a:t>5</a:t>
            </a:fld>
            <a:endParaRPr lang="en-US"/>
          </a:p>
        </p:txBody>
      </p:sp>
    </p:spTree>
    <p:extLst>
      <p:ext uri="{BB962C8B-B14F-4D97-AF65-F5344CB8AC3E}">
        <p14:creationId xmlns:p14="http://schemas.microsoft.com/office/powerpoint/2010/main" val="297942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times when you should get on that airplane and get out of the OR. And that should be explicit in the consent process. </a:t>
            </a:r>
          </a:p>
          <a:p>
            <a:r>
              <a:rPr lang="en-US" dirty="0"/>
              <a:t>There definitely are things that you can run into in the operating room that should push you away from reconstructing. </a:t>
            </a:r>
          </a:p>
          <a:p>
            <a:r>
              <a:rPr lang="en-US" dirty="0"/>
              <a:t>This is an algorithm from the paper that nicely outlines these scenarios </a:t>
            </a:r>
          </a:p>
          <a:p>
            <a:r>
              <a:rPr lang="en-US" dirty="0"/>
              <a:t>The first being gross contamination </a:t>
            </a:r>
          </a:p>
          <a:p>
            <a:r>
              <a:rPr lang="en-US" dirty="0"/>
              <a:t>Second is the risk of re-operation – anastomotic leak </a:t>
            </a:r>
          </a:p>
          <a:p>
            <a:r>
              <a:rPr lang="en-US" dirty="0"/>
              <a:t>And I think the most important question is….what’s going to be different next time? With temporary stomas next time there isn’t going to be a stoma and that’s a huge advantage</a:t>
            </a:r>
          </a:p>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6</a:t>
            </a:fld>
            <a:endParaRPr lang="en-US"/>
          </a:p>
        </p:txBody>
      </p:sp>
    </p:spTree>
    <p:extLst>
      <p:ext uri="{BB962C8B-B14F-4D97-AF65-F5344CB8AC3E}">
        <p14:creationId xmlns:p14="http://schemas.microsoft.com/office/powerpoint/2010/main" val="177609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times when it is appropriate to bring the boxing mitts and go for everything at once. </a:t>
            </a:r>
          </a:p>
          <a:p>
            <a:r>
              <a:rPr lang="en-US" dirty="0"/>
              <a:t>These are cases where the GI part goes well. The anastomosis was tension free, well-perfused. The patients not an obese diabetic smoker with a HOPS and the colorectal surgeons </a:t>
            </a:r>
            <a:r>
              <a:rPr lang="en-US" dirty="0" err="1"/>
              <a:t>havent</a:t>
            </a:r>
            <a:r>
              <a:rPr lang="en-US" dirty="0"/>
              <a:t> taken 7 </a:t>
            </a:r>
            <a:r>
              <a:rPr lang="en-US" dirty="0" err="1"/>
              <a:t>hourss</a:t>
            </a:r>
            <a:endParaRPr lang="en-US" dirty="0"/>
          </a:p>
          <a:p>
            <a:r>
              <a:rPr lang="en-US" dirty="0"/>
              <a:t>The case didn’t take a million hours. </a:t>
            </a:r>
          </a:p>
        </p:txBody>
      </p:sp>
      <p:sp>
        <p:nvSpPr>
          <p:cNvPr id="4" name="Slide Number Placeholder 3"/>
          <p:cNvSpPr>
            <a:spLocks noGrp="1"/>
          </p:cNvSpPr>
          <p:nvPr>
            <p:ph type="sldNum" sz="quarter" idx="5"/>
          </p:nvPr>
        </p:nvSpPr>
        <p:spPr/>
        <p:txBody>
          <a:bodyPr/>
          <a:lstStyle/>
          <a:p>
            <a:fld id="{BD2B2DFA-04F6-4713-86A1-47E953577B26}" type="slidenum">
              <a:rPr lang="en-US" smtClean="0"/>
              <a:t>7</a:t>
            </a:fld>
            <a:endParaRPr lang="en-US"/>
          </a:p>
        </p:txBody>
      </p:sp>
    </p:spTree>
    <p:extLst>
      <p:ext uri="{BB962C8B-B14F-4D97-AF65-F5344CB8AC3E}">
        <p14:creationId xmlns:p14="http://schemas.microsoft.com/office/powerpoint/2010/main" val="382579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going to fight then you have to be ok with mesh in contaminated fields</a:t>
            </a:r>
          </a:p>
          <a:p>
            <a:r>
              <a:rPr lang="en-US" dirty="0"/>
              <a:t>In the biologic vs synthetic randomized trial the use of synthetic mesh was proven to be safe in contaminated settings, with a slightly increased risk of post-operative wound morbidity. Its interesting that this wound morbidity didn’t translate into mesh excision or recurrence. Despite dealing with upfront wound morbidity, this doesn’t translate into </a:t>
            </a:r>
          </a:p>
        </p:txBody>
      </p:sp>
      <p:sp>
        <p:nvSpPr>
          <p:cNvPr id="4" name="Slide Number Placeholder 3"/>
          <p:cNvSpPr>
            <a:spLocks noGrp="1"/>
          </p:cNvSpPr>
          <p:nvPr>
            <p:ph type="sldNum" sz="quarter" idx="5"/>
          </p:nvPr>
        </p:nvSpPr>
        <p:spPr/>
        <p:txBody>
          <a:bodyPr/>
          <a:lstStyle/>
          <a:p>
            <a:fld id="{BD2B2DFA-04F6-4713-86A1-47E953577B26}" type="slidenum">
              <a:rPr lang="en-US" smtClean="0"/>
              <a:t>8</a:t>
            </a:fld>
            <a:endParaRPr lang="en-US"/>
          </a:p>
        </p:txBody>
      </p:sp>
    </p:spTree>
    <p:extLst>
      <p:ext uri="{BB962C8B-B14F-4D97-AF65-F5344CB8AC3E}">
        <p14:creationId xmlns:p14="http://schemas.microsoft.com/office/powerpoint/2010/main" val="1196229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decided to query the QC and look at all the stoma takedowns with concurrent AWR</a:t>
            </a:r>
          </a:p>
        </p:txBody>
      </p:sp>
      <p:sp>
        <p:nvSpPr>
          <p:cNvPr id="4" name="Slide Number Placeholder 3"/>
          <p:cNvSpPr>
            <a:spLocks noGrp="1"/>
          </p:cNvSpPr>
          <p:nvPr>
            <p:ph type="sldNum" sz="quarter" idx="5"/>
          </p:nvPr>
        </p:nvSpPr>
        <p:spPr/>
        <p:txBody>
          <a:bodyPr/>
          <a:lstStyle/>
          <a:p>
            <a:fld id="{BD2B2DFA-04F6-4713-86A1-47E953577B26}" type="slidenum">
              <a:rPr lang="en-US" smtClean="0"/>
              <a:t>9</a:t>
            </a:fld>
            <a:endParaRPr lang="en-US"/>
          </a:p>
        </p:txBody>
      </p:sp>
    </p:spTree>
    <p:extLst>
      <p:ext uri="{BB962C8B-B14F-4D97-AF65-F5344CB8AC3E}">
        <p14:creationId xmlns:p14="http://schemas.microsoft.com/office/powerpoint/2010/main" val="381551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2B2DFA-04F6-4713-86A1-47E953577B26}" type="slidenum">
              <a:rPr lang="en-US" smtClean="0"/>
              <a:t>10</a:t>
            </a:fld>
            <a:endParaRPr lang="en-US"/>
          </a:p>
        </p:txBody>
      </p:sp>
    </p:spTree>
    <p:extLst>
      <p:ext uri="{BB962C8B-B14F-4D97-AF65-F5344CB8AC3E}">
        <p14:creationId xmlns:p14="http://schemas.microsoft.com/office/powerpoint/2010/main" val="2342238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a:t>Click To Edit Master Title Style</a:t>
            </a:r>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6184" y="2862944"/>
            <a:ext cx="3237801" cy="3156856"/>
          </a:xfrm>
          <a:prstGeom prst="rect">
            <a:avLst/>
          </a:prstGeom>
        </p:spPr>
      </p:pic>
    </p:spTree>
    <p:extLst>
      <p:ext uri="{BB962C8B-B14F-4D97-AF65-F5344CB8AC3E}">
        <p14:creationId xmlns:p14="http://schemas.microsoft.com/office/powerpoint/2010/main" val="25058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52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878418" y="1962151"/>
            <a:ext cx="10435167" cy="4156075"/>
          </a:xfrm>
        </p:spPr>
        <p:txBody>
          <a:bodyPr/>
          <a:lstStyle/>
          <a:p>
            <a:pPr lvl="0"/>
            <a:endParaRPr lang="en-US" noProof="0"/>
          </a:p>
        </p:txBody>
      </p:sp>
      <p:sp>
        <p:nvSpPr>
          <p:cNvPr id="5" name="Title 1"/>
          <p:cNvSpPr>
            <a:spLocks noGrp="1"/>
          </p:cNvSpPr>
          <p:nvPr>
            <p:ph type="title" hasCustomPrompt="1"/>
          </p:nvPr>
        </p:nvSpPr>
        <p:spPr>
          <a:xfrm>
            <a:off x="0" y="228600"/>
            <a:ext cx="12192000" cy="1325563"/>
          </a:xfrm>
        </p:spPr>
        <p:txBody>
          <a:bodyPr/>
          <a:lstStyle/>
          <a:p>
            <a:r>
              <a:rPr lang="en-US" dirty="0"/>
              <a:t>Click To Edit Master Title Style</a:t>
            </a:r>
          </a:p>
        </p:txBody>
      </p:sp>
    </p:spTree>
    <p:extLst>
      <p:ext uri="{BB962C8B-B14F-4D97-AF65-F5344CB8AC3E}">
        <p14:creationId xmlns:p14="http://schemas.microsoft.com/office/powerpoint/2010/main" val="421974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356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6324600"/>
            <a:ext cx="1905001" cy="298093"/>
          </a:xfrm>
          <a:prstGeom prst="rect">
            <a:avLst/>
          </a:prstGeom>
        </p:spPr>
      </p:pic>
    </p:spTree>
    <p:extLst>
      <p:ext uri="{BB962C8B-B14F-4D97-AF65-F5344CB8AC3E}">
        <p14:creationId xmlns:p14="http://schemas.microsoft.com/office/powerpoint/2010/main" val="22005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86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365125"/>
            <a:ext cx="12188824"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8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0551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88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436" y="2438400"/>
            <a:ext cx="6016764" cy="1652019"/>
          </a:xfrm>
          <a:prstGeom prst="rect">
            <a:avLst/>
          </a:prstGeom>
        </p:spPr>
      </p:pic>
    </p:spTree>
    <p:extLst>
      <p:ext uri="{BB962C8B-B14F-4D97-AF65-F5344CB8AC3E}">
        <p14:creationId xmlns:p14="http://schemas.microsoft.com/office/powerpoint/2010/main" val="3717480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953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5" name="Group 4"/>
          <p:cNvGrpSpPr/>
          <p:nvPr userDrawn="1"/>
        </p:nvGrpSpPr>
        <p:grpSpPr>
          <a:xfrm>
            <a:off x="9601200" y="4648200"/>
            <a:ext cx="2590801" cy="2209800"/>
            <a:chOff x="9601200" y="4648200"/>
            <a:chExt cx="2590801" cy="2209800"/>
          </a:xfrm>
        </p:grpSpPr>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r="11935" b="19355"/>
            <a:stretch/>
          </p:blipFill>
          <p:spPr>
            <a:xfrm>
              <a:off x="10058401" y="4953000"/>
              <a:ext cx="2133600" cy="1905000"/>
            </a:xfrm>
            <a:prstGeom prst="rect">
              <a:avLst/>
            </a:prstGeom>
          </p:spPr>
        </p:pic>
        <p:sp>
          <p:nvSpPr>
            <p:cNvPr id="4" name="Rectangle 3"/>
            <p:cNvSpPr/>
            <p:nvPr userDrawn="1"/>
          </p:nvSpPr>
          <p:spPr>
            <a:xfrm>
              <a:off x="9601200" y="4648200"/>
              <a:ext cx="2590800" cy="2209800"/>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343720"/>
      </p:ext>
    </p:extLst>
  </p:cSld>
  <p:clrMap bg1="dk1" tx1="lt1" bg2="dk2" tx2="lt2" accent1="accent1" accent2="accent2" accent3="accent3" accent4="accent4" accent5="accent5" accent6="accent6" hlink="hlink" folHlink="folHlink"/>
  <p:sldLayoutIdLst>
    <p:sldLayoutId id="2147483706" r:id="rId1"/>
    <p:sldLayoutId id="2147483697" r:id="rId2"/>
    <p:sldLayoutId id="214748370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lnSpc>
          <a:spcPct val="90000"/>
        </a:lnSpc>
        <a:spcBef>
          <a:spcPct val="0"/>
        </a:spcBef>
        <a:buNone/>
        <a:defRPr sz="5400" kern="1200" cap="none" baseline="0">
          <a:solidFill>
            <a:schemeClr val="bg2"/>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11085097" cy="2387600"/>
          </a:xfrm>
        </p:spPr>
        <p:txBody>
          <a:bodyPr/>
          <a:lstStyle/>
          <a:p>
            <a:r>
              <a:rPr lang="en-US" sz="4800" b="1" dirty="0"/>
              <a:t>Single-stage stoma reversal with AWR: Have we crossed the line?</a:t>
            </a:r>
          </a:p>
        </p:txBody>
      </p:sp>
      <p:sp>
        <p:nvSpPr>
          <p:cNvPr id="3" name="Subtitle 2"/>
          <p:cNvSpPr>
            <a:spLocks noGrp="1"/>
          </p:cNvSpPr>
          <p:nvPr>
            <p:ph type="subTitle" idx="1"/>
          </p:nvPr>
        </p:nvSpPr>
        <p:spPr/>
        <p:txBody>
          <a:bodyPr>
            <a:normAutofit/>
          </a:bodyPr>
          <a:lstStyle/>
          <a:p>
            <a:r>
              <a:rPr lang="en-US" sz="3200" b="1" dirty="0"/>
              <a:t>ACHQC QI Summit</a:t>
            </a:r>
          </a:p>
          <a:p>
            <a:r>
              <a:rPr lang="en-US" sz="3200" b="1" dirty="0"/>
              <a:t>Megan Melland-Smith, MD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399" y="4419600"/>
            <a:ext cx="2921793" cy="457200"/>
          </a:xfrm>
          <a:prstGeom prst="rect">
            <a:avLst/>
          </a:prstGeom>
        </p:spPr>
      </p:pic>
    </p:spTree>
    <p:extLst>
      <p:ext uri="{BB962C8B-B14F-4D97-AF65-F5344CB8AC3E}">
        <p14:creationId xmlns:p14="http://schemas.microsoft.com/office/powerpoint/2010/main" val="252186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069"/>
            <a:ext cx="12192000" cy="1325563"/>
          </a:xfrm>
        </p:spPr>
        <p:txBody>
          <a:bodyPr/>
          <a:lstStyle/>
          <a:p>
            <a:r>
              <a:rPr lang="en-US" sz="4400" b="1" dirty="0"/>
              <a:t>Patient Characteristics</a:t>
            </a:r>
          </a:p>
        </p:txBody>
      </p:sp>
      <p:sp>
        <p:nvSpPr>
          <p:cNvPr id="5" name="Content Placeholder 4"/>
          <p:cNvSpPr>
            <a:spLocks noGrp="1"/>
          </p:cNvSpPr>
          <p:nvPr>
            <p:ph sz="half" idx="1"/>
          </p:nvPr>
        </p:nvSpPr>
        <p:spPr>
          <a:xfrm>
            <a:off x="280060" y="1680495"/>
            <a:ext cx="4291940" cy="4351338"/>
          </a:xfrm>
        </p:spPr>
        <p:txBody>
          <a:bodyPr/>
          <a:lstStyle/>
          <a:p>
            <a:r>
              <a:rPr lang="en-US" sz="2000" dirty="0"/>
              <a:t>368 patients</a:t>
            </a:r>
          </a:p>
          <a:p>
            <a:r>
              <a:rPr lang="en-US" sz="2000" dirty="0"/>
              <a:t>Permanent synthetic (PS) vs Biologic vs Resorbable synthetic (RS)</a:t>
            </a:r>
          </a:p>
          <a:p>
            <a:r>
              <a:rPr lang="en-US" sz="2000" dirty="0" err="1"/>
              <a:t>Retromuscular</a:t>
            </a:r>
            <a:r>
              <a:rPr lang="en-US" sz="2000" dirty="0"/>
              <a:t> mesh</a:t>
            </a:r>
          </a:p>
          <a:p>
            <a:r>
              <a:rPr lang="en-US" sz="2000" dirty="0"/>
              <a:t>89 ileostomies, 276 colostomies, 3 both</a:t>
            </a:r>
          </a:p>
        </p:txBody>
      </p:sp>
      <p:graphicFrame>
        <p:nvGraphicFramePr>
          <p:cNvPr id="12" name="Table 11">
            <a:extLst>
              <a:ext uri="{FF2B5EF4-FFF2-40B4-BE49-F238E27FC236}">
                <a16:creationId xmlns:a16="http://schemas.microsoft.com/office/drawing/2014/main" id="{50DB6E66-055C-FB70-467B-85E7A1EEF804}"/>
              </a:ext>
            </a:extLst>
          </p:cNvPr>
          <p:cNvGraphicFramePr>
            <a:graphicFrameLocks noGrp="1"/>
          </p:cNvGraphicFramePr>
          <p:nvPr>
            <p:extLst>
              <p:ext uri="{D42A27DB-BD31-4B8C-83A1-F6EECF244321}">
                <p14:modId xmlns:p14="http://schemas.microsoft.com/office/powerpoint/2010/main" val="3706665612"/>
              </p:ext>
            </p:extLst>
          </p:nvPr>
        </p:nvGraphicFramePr>
        <p:xfrm>
          <a:off x="4495800" y="1219200"/>
          <a:ext cx="7543800" cy="5229876"/>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42340934"/>
                    </a:ext>
                  </a:extLst>
                </a:gridCol>
                <a:gridCol w="1371600">
                  <a:extLst>
                    <a:ext uri="{9D8B030D-6E8A-4147-A177-3AD203B41FA5}">
                      <a16:colId xmlns:a16="http://schemas.microsoft.com/office/drawing/2014/main" val="1819126933"/>
                    </a:ext>
                  </a:extLst>
                </a:gridCol>
                <a:gridCol w="1143000">
                  <a:extLst>
                    <a:ext uri="{9D8B030D-6E8A-4147-A177-3AD203B41FA5}">
                      <a16:colId xmlns:a16="http://schemas.microsoft.com/office/drawing/2014/main" val="2637528678"/>
                    </a:ext>
                  </a:extLst>
                </a:gridCol>
                <a:gridCol w="1371600">
                  <a:extLst>
                    <a:ext uri="{9D8B030D-6E8A-4147-A177-3AD203B41FA5}">
                      <a16:colId xmlns:a16="http://schemas.microsoft.com/office/drawing/2014/main" val="938480762"/>
                    </a:ext>
                  </a:extLst>
                </a:gridCol>
                <a:gridCol w="914400">
                  <a:extLst>
                    <a:ext uri="{9D8B030D-6E8A-4147-A177-3AD203B41FA5}">
                      <a16:colId xmlns:a16="http://schemas.microsoft.com/office/drawing/2014/main" val="822039286"/>
                    </a:ext>
                  </a:extLst>
                </a:gridCol>
              </a:tblGrid>
              <a:tr h="893454">
                <a:tc>
                  <a:txBody>
                    <a:bodyPr/>
                    <a:lstStyle/>
                    <a:p>
                      <a:r>
                        <a:rPr lang="en-US" sz="1500">
                          <a:effectLst/>
                        </a:rPr>
                        <a:t>Variable</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dirty="0">
                          <a:effectLst/>
                        </a:rPr>
                        <a:t>Permanent synthetic</a:t>
                      </a:r>
                      <a:endParaRPr lang="en-CA" sz="1500" dirty="0">
                        <a:effectLst/>
                      </a:endParaRPr>
                    </a:p>
                    <a:p>
                      <a:pPr algn="ctr"/>
                      <a:r>
                        <a:rPr lang="en-US" sz="1500" dirty="0">
                          <a:effectLst/>
                        </a:rPr>
                        <a:t>n= 279</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Biologic</a:t>
                      </a:r>
                      <a:endParaRPr lang="en-CA" sz="1500">
                        <a:effectLst/>
                      </a:endParaRPr>
                    </a:p>
                    <a:p>
                      <a:pPr algn="ctr"/>
                      <a:r>
                        <a:rPr lang="en-US" sz="1500">
                          <a:effectLst/>
                        </a:rPr>
                        <a:t>n= 46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Resorbable synthetic</a:t>
                      </a:r>
                      <a:endParaRPr lang="en-CA" sz="1500">
                        <a:effectLst/>
                      </a:endParaRPr>
                    </a:p>
                    <a:p>
                      <a:pPr algn="ctr"/>
                      <a:r>
                        <a:rPr lang="en-US" sz="1500">
                          <a:effectLst/>
                        </a:rPr>
                        <a:t>n= 43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p-value</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extLst>
                  <a:ext uri="{0D108BD9-81ED-4DB2-BD59-A6C34878D82A}">
                    <a16:rowId xmlns:a16="http://schemas.microsoft.com/office/drawing/2014/main" val="3985365047"/>
                  </a:ext>
                </a:extLst>
              </a:tr>
              <a:tr h="297819">
                <a:tc>
                  <a:txBody>
                    <a:bodyPr/>
                    <a:lstStyle/>
                    <a:p>
                      <a:r>
                        <a:rPr lang="en-US" sz="1500">
                          <a:effectLst/>
                        </a:rPr>
                        <a:t>Age, y, median (IQR)</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62 (51-69)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59 (49-70)</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59 (53-68)</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0.7</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950872828"/>
                  </a:ext>
                </a:extLst>
              </a:tr>
              <a:tr h="595635">
                <a:tc>
                  <a:txBody>
                    <a:bodyPr/>
                    <a:lstStyle/>
                    <a:p>
                      <a:r>
                        <a:rPr lang="en-US" sz="1500">
                          <a:effectLst/>
                        </a:rPr>
                        <a:t>BMI, kg/m</a:t>
                      </a:r>
                      <a:r>
                        <a:rPr lang="en-US" sz="1500" baseline="30000">
                          <a:effectLst/>
                        </a:rPr>
                        <a:t>2</a:t>
                      </a:r>
                      <a:r>
                        <a:rPr lang="en-US" sz="1500">
                          <a:effectLst/>
                        </a:rPr>
                        <a:t>, median (IQR)</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dirty="0">
                          <a:effectLst/>
                        </a:rPr>
                        <a:t>30.3 (26.2-35.4)</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29.0 (25.2-31.9)</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30.8 (27.6-32.9)</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0.1</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3142398792"/>
                  </a:ext>
                </a:extLst>
              </a:tr>
              <a:tr h="297819">
                <a:tc>
                  <a:txBody>
                    <a:bodyPr/>
                    <a:lstStyle/>
                    <a:p>
                      <a:r>
                        <a:rPr lang="en-US" sz="1500">
                          <a:effectLst/>
                        </a:rPr>
                        <a:t>Diabetes mellitus,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57 (20.4)</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9 (19.2)</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8 (18.6)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0.9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86203346"/>
                  </a:ext>
                </a:extLst>
              </a:tr>
              <a:tr h="297819">
                <a:tc>
                  <a:txBody>
                    <a:bodyPr/>
                    <a:lstStyle/>
                    <a:p>
                      <a:r>
                        <a:rPr lang="en-US" sz="1500">
                          <a:effectLst/>
                        </a:rPr>
                        <a:t>Smoking,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50 (18.1)</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10 (21.7)</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10 (23.3)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0.6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1140832330"/>
                  </a:ext>
                </a:extLst>
              </a:tr>
              <a:tr h="297819">
                <a:tc>
                  <a:txBody>
                    <a:bodyPr/>
                    <a:lstStyle/>
                    <a:p>
                      <a:r>
                        <a:rPr lang="en-US" sz="1500">
                          <a:effectLst/>
                        </a:rPr>
                        <a:t>Immunosuppressants</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dirty="0">
                          <a:effectLst/>
                        </a:rPr>
                        <a:t>17 (6.1)</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3 (6.5)</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5 (11.6)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0.4</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1488005708"/>
                  </a:ext>
                </a:extLst>
              </a:tr>
              <a:tr h="490092">
                <a:tc>
                  <a:txBody>
                    <a:bodyPr/>
                    <a:lstStyle/>
                    <a:p>
                      <a:r>
                        <a:rPr lang="en-US" sz="1500" dirty="0" err="1">
                          <a:effectLst/>
                        </a:rPr>
                        <a:t>Hx</a:t>
                      </a:r>
                      <a:r>
                        <a:rPr lang="en-US" sz="1500" dirty="0">
                          <a:effectLst/>
                        </a:rPr>
                        <a:t> of abdominal wall infection</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dirty="0">
                          <a:effectLst/>
                        </a:rPr>
                        <a:t>69 (24.7)</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13 (28.3)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18 (41.9)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0.06</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3781559074"/>
                  </a:ext>
                </a:extLst>
              </a:tr>
              <a:tr h="297819">
                <a:tc>
                  <a:txBody>
                    <a:bodyPr/>
                    <a:lstStyle/>
                    <a:p>
                      <a:r>
                        <a:rPr lang="en-US" sz="1500" dirty="0">
                          <a:effectLst/>
                        </a:rPr>
                        <a:t>Mesh location, n (%)</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dirty="0">
                          <a:effectLst/>
                        </a:rPr>
                        <a:t> </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r>
                        <a:rPr lang="en-US" sz="1500">
                          <a:effectLst/>
                        </a:rPr>
                        <a:t>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r>
                        <a:rPr lang="en-US" sz="1500">
                          <a:effectLst/>
                        </a:rPr>
                        <a:t>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r>
                        <a:rPr lang="en-US" sz="1500">
                          <a:effectLst/>
                        </a:rPr>
                        <a:t>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2153072578"/>
                  </a:ext>
                </a:extLst>
              </a:tr>
              <a:tr h="570324">
                <a:tc>
                  <a:txBody>
                    <a:bodyPr/>
                    <a:lstStyle/>
                    <a:p>
                      <a:r>
                        <a:rPr lang="en-US" sz="1500" dirty="0">
                          <a:effectLst/>
                        </a:rPr>
                        <a:t>     </a:t>
                      </a:r>
                      <a:r>
                        <a:rPr lang="en-US" sz="1500" dirty="0" err="1">
                          <a:effectLst/>
                        </a:rPr>
                        <a:t>Retromuscular</a:t>
                      </a:r>
                      <a:r>
                        <a:rPr lang="en-US" sz="1500" dirty="0">
                          <a:effectLst/>
                        </a:rPr>
                        <a:t>/preperitoneal</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dirty="0">
                          <a:effectLst/>
                        </a:rPr>
                        <a:t>279 (100.0)</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46 (100.0)</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43 (100.0)</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NA</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2559310947"/>
                  </a:ext>
                </a:extLst>
              </a:tr>
              <a:tr h="297819">
                <a:tc>
                  <a:txBody>
                    <a:bodyPr/>
                    <a:lstStyle/>
                    <a:p>
                      <a:r>
                        <a:rPr lang="en-US" sz="1500">
                          <a:effectLst/>
                        </a:rPr>
                        <a:t>Recurrent hernia,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50 (17.9)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8 (17.4)</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8 (18.6)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0.9</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1263531597"/>
                  </a:ext>
                </a:extLst>
              </a:tr>
              <a:tr h="297819">
                <a:tc>
                  <a:txBody>
                    <a:bodyPr/>
                    <a:lstStyle/>
                    <a:p>
                      <a:r>
                        <a:rPr lang="en-US" sz="1500">
                          <a:effectLst/>
                        </a:rPr>
                        <a:t>Type of hernia,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1298351055"/>
                  </a:ext>
                </a:extLst>
              </a:tr>
              <a:tr h="297819">
                <a:tc>
                  <a:txBody>
                    <a:bodyPr/>
                    <a:lstStyle/>
                    <a:p>
                      <a:r>
                        <a:rPr lang="en-US" sz="1500">
                          <a:effectLst/>
                        </a:rPr>
                        <a:t>     Incisional</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214 (76.7)</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38 (82.6)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33 (76.7)</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0.6</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1793311271"/>
                  </a:ext>
                </a:extLst>
              </a:tr>
              <a:tr h="297819">
                <a:tc>
                  <a:txBody>
                    <a:bodyPr/>
                    <a:lstStyle/>
                    <a:p>
                      <a:r>
                        <a:rPr lang="en-US" sz="1500">
                          <a:effectLst/>
                        </a:rPr>
                        <a:t>     Parastomal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a:effectLst/>
                        </a:rPr>
                        <a:t>210 (75.3)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27 (58.7)</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a:effectLst/>
                        </a:rPr>
                        <a:t>22 (51.2)</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US" sz="1500" dirty="0">
                          <a:effectLst/>
                        </a:rPr>
                        <a:t>0.01</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265196539"/>
                  </a:ext>
                </a:extLst>
              </a:tr>
            </a:tbl>
          </a:graphicData>
        </a:graphic>
      </p:graphicFrame>
      <p:sp>
        <p:nvSpPr>
          <p:cNvPr id="13" name="Rectangle 12">
            <a:extLst>
              <a:ext uri="{FF2B5EF4-FFF2-40B4-BE49-F238E27FC236}">
                <a16:creationId xmlns:a16="http://schemas.microsoft.com/office/drawing/2014/main" id="{7DB64331-49A2-C979-3211-C45B9492DD3B}"/>
              </a:ext>
            </a:extLst>
          </p:cNvPr>
          <p:cNvSpPr/>
          <p:nvPr/>
        </p:nvSpPr>
        <p:spPr>
          <a:xfrm>
            <a:off x="4495800" y="5562600"/>
            <a:ext cx="7543800" cy="886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680612-D52B-4898-BDE2-B147537D2B73}"/>
              </a:ext>
            </a:extLst>
          </p:cNvPr>
          <p:cNvSpPr/>
          <p:nvPr/>
        </p:nvSpPr>
        <p:spPr>
          <a:xfrm>
            <a:off x="7239000" y="1196340"/>
            <a:ext cx="1371600" cy="784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95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9485-F6C9-1435-04B6-FF13F20A01FE}"/>
              </a:ext>
            </a:extLst>
          </p:cNvPr>
          <p:cNvSpPr>
            <a:spLocks noGrp="1"/>
          </p:cNvSpPr>
          <p:nvPr>
            <p:ph type="title"/>
          </p:nvPr>
        </p:nvSpPr>
        <p:spPr>
          <a:xfrm>
            <a:off x="-8906" y="0"/>
            <a:ext cx="12192000" cy="1325563"/>
          </a:xfrm>
        </p:spPr>
        <p:txBody>
          <a:bodyPr/>
          <a:lstStyle/>
          <a:p>
            <a:r>
              <a:rPr lang="en-US" sz="4000" b="1" dirty="0"/>
              <a:t>Hernia Characteristics</a:t>
            </a:r>
          </a:p>
        </p:txBody>
      </p:sp>
      <p:graphicFrame>
        <p:nvGraphicFramePr>
          <p:cNvPr id="5" name="Table 4">
            <a:extLst>
              <a:ext uri="{FF2B5EF4-FFF2-40B4-BE49-F238E27FC236}">
                <a16:creationId xmlns:a16="http://schemas.microsoft.com/office/drawing/2014/main" id="{85B05BA8-E539-6A8A-986B-77FECEC5CB36}"/>
              </a:ext>
            </a:extLst>
          </p:cNvPr>
          <p:cNvGraphicFramePr>
            <a:graphicFrameLocks noGrp="1"/>
          </p:cNvGraphicFramePr>
          <p:nvPr>
            <p:extLst>
              <p:ext uri="{D42A27DB-BD31-4B8C-83A1-F6EECF244321}">
                <p14:modId xmlns:p14="http://schemas.microsoft.com/office/powerpoint/2010/main" val="2498112537"/>
              </p:ext>
            </p:extLst>
          </p:nvPr>
        </p:nvGraphicFramePr>
        <p:xfrm>
          <a:off x="255318" y="1066800"/>
          <a:ext cx="7620001" cy="5078392"/>
        </p:xfrm>
        <a:graphic>
          <a:graphicData uri="http://schemas.openxmlformats.org/drawingml/2006/table">
            <a:tbl>
              <a:tblPr firstRow="1" firstCol="1" bandRow="1">
                <a:tableStyleId>{5C22544A-7EE6-4342-B048-85BDC9FD1C3A}</a:tableStyleId>
              </a:tblPr>
              <a:tblGrid>
                <a:gridCol w="2539186">
                  <a:extLst>
                    <a:ext uri="{9D8B030D-6E8A-4147-A177-3AD203B41FA5}">
                      <a16:colId xmlns:a16="http://schemas.microsoft.com/office/drawing/2014/main" val="2978043358"/>
                    </a:ext>
                  </a:extLst>
                </a:gridCol>
                <a:gridCol w="1244096">
                  <a:extLst>
                    <a:ext uri="{9D8B030D-6E8A-4147-A177-3AD203B41FA5}">
                      <a16:colId xmlns:a16="http://schemas.microsoft.com/office/drawing/2014/main" val="2157480042"/>
                    </a:ext>
                  </a:extLst>
                </a:gridCol>
                <a:gridCol w="1398318">
                  <a:extLst>
                    <a:ext uri="{9D8B030D-6E8A-4147-A177-3AD203B41FA5}">
                      <a16:colId xmlns:a16="http://schemas.microsoft.com/office/drawing/2014/main" val="4265211744"/>
                    </a:ext>
                  </a:extLst>
                </a:gridCol>
                <a:gridCol w="1295400">
                  <a:extLst>
                    <a:ext uri="{9D8B030D-6E8A-4147-A177-3AD203B41FA5}">
                      <a16:colId xmlns:a16="http://schemas.microsoft.com/office/drawing/2014/main" val="4015235155"/>
                    </a:ext>
                  </a:extLst>
                </a:gridCol>
                <a:gridCol w="1143001">
                  <a:extLst>
                    <a:ext uri="{9D8B030D-6E8A-4147-A177-3AD203B41FA5}">
                      <a16:colId xmlns:a16="http://schemas.microsoft.com/office/drawing/2014/main" val="1272749843"/>
                    </a:ext>
                  </a:extLst>
                </a:gridCol>
              </a:tblGrid>
              <a:tr h="890018">
                <a:tc>
                  <a:txBody>
                    <a:bodyPr/>
                    <a:lstStyle/>
                    <a:p>
                      <a:r>
                        <a:rPr lang="en-US" sz="1400">
                          <a:effectLst/>
                        </a:rPr>
                        <a:t>Variable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Permanent synthetic</a:t>
                      </a:r>
                      <a:endParaRPr lang="en-CA" sz="1400">
                        <a:effectLst/>
                      </a:endParaRPr>
                    </a:p>
                    <a:p>
                      <a:pPr algn="ctr"/>
                      <a:r>
                        <a:rPr lang="en-US" sz="1400">
                          <a:effectLst/>
                        </a:rPr>
                        <a:t>n = 279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Biologic</a:t>
                      </a:r>
                      <a:endParaRPr lang="en-CA" sz="1400">
                        <a:effectLst/>
                      </a:endParaRPr>
                    </a:p>
                    <a:p>
                      <a:pPr algn="ctr"/>
                      <a:r>
                        <a:rPr lang="en-US" sz="1400">
                          <a:effectLst/>
                        </a:rPr>
                        <a:t>n = 46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dirty="0">
                          <a:effectLst/>
                        </a:rPr>
                        <a:t>Resorbable synthetic</a:t>
                      </a:r>
                      <a:endParaRPr lang="en-CA" sz="1400" dirty="0">
                        <a:effectLst/>
                      </a:endParaRPr>
                    </a:p>
                    <a:p>
                      <a:pPr algn="ctr"/>
                      <a:r>
                        <a:rPr lang="en-US" sz="1400" dirty="0">
                          <a:effectLst/>
                        </a:rPr>
                        <a:t>n = 43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p-value</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7447812"/>
                  </a:ext>
                </a:extLst>
              </a:tr>
              <a:tr h="323859">
                <a:tc>
                  <a:txBody>
                    <a:bodyPr/>
                    <a:lstStyle/>
                    <a:p>
                      <a:r>
                        <a:rPr lang="en-US" sz="1400" dirty="0">
                          <a:effectLst/>
                        </a:rPr>
                        <a:t>Bowel preparation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dirty="0">
                          <a:effectLst/>
                        </a:rPr>
                        <a:t>171 (61.3)</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23 (50.0)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22 (51.2)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0.9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2547787"/>
                  </a:ext>
                </a:extLst>
              </a:tr>
              <a:tr h="445415">
                <a:tc>
                  <a:txBody>
                    <a:bodyPr/>
                    <a:lstStyle/>
                    <a:p>
                      <a:r>
                        <a:rPr lang="en-US" sz="1400">
                          <a:effectLst/>
                        </a:rPr>
                        <a:t>Hernia width cm, median (IQR)</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11.0 (6.0-15.0)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12.5 (8.0-16.1)</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10.0 (6.0-12.1)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0.2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5172666"/>
                  </a:ext>
                </a:extLst>
              </a:tr>
              <a:tr h="667514">
                <a:tc>
                  <a:txBody>
                    <a:bodyPr/>
                    <a:lstStyle/>
                    <a:p>
                      <a:r>
                        <a:rPr lang="en-US" sz="1400">
                          <a:effectLst/>
                        </a:rPr>
                        <a:t>Mesh width cm, median (IQR)</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dirty="0">
                          <a:effectLst/>
                        </a:rPr>
                        <a:t>23.0 (16.7-30.0)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22.0 (18.9-30.0)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20.0 (12.4-25.0)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0.02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9913968"/>
                  </a:ext>
                </a:extLst>
              </a:tr>
              <a:tr h="403490">
                <a:tc>
                  <a:txBody>
                    <a:bodyPr/>
                    <a:lstStyle/>
                    <a:p>
                      <a:r>
                        <a:rPr lang="en-US" sz="1400">
                          <a:effectLst/>
                        </a:rPr>
                        <a:t>Myofascial release, n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261 (93.6)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40 (87.0)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38 (88.4)</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0.2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9988871"/>
                  </a:ext>
                </a:extLst>
              </a:tr>
              <a:tr h="312381">
                <a:tc>
                  <a:txBody>
                    <a:bodyPr/>
                    <a:lstStyle/>
                    <a:p>
                      <a:r>
                        <a:rPr lang="en-US" sz="1400" dirty="0">
                          <a:effectLst/>
                        </a:rPr>
                        <a:t>      External oblique</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4 (1.5)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2 (5.0)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4 (10.5)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0.01*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3246868"/>
                  </a:ext>
                </a:extLst>
              </a:tr>
              <a:tr h="381000">
                <a:tc>
                  <a:txBody>
                    <a:bodyPr/>
                    <a:lstStyle/>
                    <a:p>
                      <a:r>
                        <a:rPr lang="en-US" sz="1400">
                          <a:effectLst/>
                        </a:rPr>
                        <a:t>       Transversus abdominus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186 (71.3)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29 (72.5)</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25 (65.8)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0.6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5356429"/>
                  </a:ext>
                </a:extLst>
              </a:tr>
              <a:tr h="304800">
                <a:tc>
                  <a:txBody>
                    <a:bodyPr/>
                    <a:lstStyle/>
                    <a:p>
                      <a:r>
                        <a:rPr lang="en-US" sz="1400">
                          <a:effectLst/>
                        </a:rPr>
                        <a:t>Fascial closure, n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271 (97.1)</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45 (97.8)</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42 (97.7)</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0.9</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9577514"/>
                  </a:ext>
                </a:extLst>
              </a:tr>
              <a:tr h="445415">
                <a:tc>
                  <a:txBody>
                    <a:bodyPr/>
                    <a:lstStyle/>
                    <a:p>
                      <a:r>
                        <a:rPr lang="en-US" sz="1400">
                          <a:effectLst/>
                        </a:rPr>
                        <a:t>Operative time &gt;240 min, n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193 (69.2)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32 (69.6)</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27 (62.8)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0.5</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5254634"/>
                  </a:ext>
                </a:extLst>
              </a:tr>
              <a:tr h="222707">
                <a:tc>
                  <a:txBody>
                    <a:bodyPr/>
                    <a:lstStyle/>
                    <a:p>
                      <a:r>
                        <a:rPr lang="en-US" sz="1400">
                          <a:effectLst/>
                        </a:rPr>
                        <a:t>Approach</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US" sz="1400">
                          <a:effectLst/>
                        </a:rPr>
                        <a:t> </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0.2</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4322422"/>
                  </a:ext>
                </a:extLst>
              </a:tr>
              <a:tr h="222707">
                <a:tc>
                  <a:txBody>
                    <a:bodyPr/>
                    <a:lstStyle/>
                    <a:p>
                      <a:r>
                        <a:rPr lang="en-US" sz="1400">
                          <a:effectLst/>
                        </a:rPr>
                        <a:t>      Laparoscopic</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0 (0)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1 (2.2)</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1 (2.3)</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7546875"/>
                  </a:ext>
                </a:extLst>
              </a:tr>
              <a:tr h="236379">
                <a:tc>
                  <a:txBody>
                    <a:bodyPr/>
                    <a:lstStyle/>
                    <a:p>
                      <a:r>
                        <a:rPr lang="en-US" sz="1400" dirty="0">
                          <a:effectLst/>
                        </a:rPr>
                        <a:t>      Open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dirty="0">
                          <a:effectLst/>
                        </a:rPr>
                        <a:t>278 (99.6)</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45 (97.8)</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42 (97.7)</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2120221"/>
                  </a:ext>
                </a:extLst>
              </a:tr>
              <a:tr h="222707">
                <a:tc>
                  <a:txBody>
                    <a:bodyPr/>
                    <a:lstStyle/>
                    <a:p>
                      <a:r>
                        <a:rPr lang="en-US" sz="1400" dirty="0">
                          <a:effectLst/>
                        </a:rPr>
                        <a:t>      Robotic</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400">
                          <a:effectLst/>
                        </a:rPr>
                        <a:t>1 (0.4)</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a:effectLst/>
                        </a:rPr>
                        <a:t>0 (0)</a:t>
                      </a:r>
                      <a:endParaRPr lang="en-C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a:effectLst/>
                        </a:rPr>
                        <a: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365949"/>
                  </a:ext>
                </a:extLst>
              </a:tr>
            </a:tbl>
          </a:graphicData>
        </a:graphic>
      </p:graphicFrame>
      <p:sp>
        <p:nvSpPr>
          <p:cNvPr id="6" name="Content Placeholder 4">
            <a:extLst>
              <a:ext uri="{FF2B5EF4-FFF2-40B4-BE49-F238E27FC236}">
                <a16:creationId xmlns:a16="http://schemas.microsoft.com/office/drawing/2014/main" id="{EFC16086-EBB3-21B0-6CA3-BB437925ADDB}"/>
              </a:ext>
            </a:extLst>
          </p:cNvPr>
          <p:cNvSpPr>
            <a:spLocks noGrp="1"/>
          </p:cNvSpPr>
          <p:nvPr>
            <p:ph sz="half" idx="1"/>
          </p:nvPr>
        </p:nvSpPr>
        <p:spPr>
          <a:xfrm>
            <a:off x="8126682" y="1598892"/>
            <a:ext cx="5181600" cy="4351338"/>
          </a:xfrm>
        </p:spPr>
        <p:txBody>
          <a:bodyPr/>
          <a:lstStyle/>
          <a:p>
            <a:r>
              <a:rPr lang="en-US" sz="2300" dirty="0"/>
              <a:t>Avg hernia width 11.2cm</a:t>
            </a:r>
          </a:p>
          <a:p>
            <a:r>
              <a:rPr lang="en-US" sz="2300" dirty="0"/>
              <a:t>&gt;65% TARs</a:t>
            </a:r>
          </a:p>
          <a:p>
            <a:r>
              <a:rPr lang="en-US" sz="2300" dirty="0"/>
              <a:t>&gt;97% fascial closure </a:t>
            </a:r>
          </a:p>
          <a:p>
            <a:r>
              <a:rPr lang="en-US" sz="2300" dirty="0"/>
              <a:t>&gt;97% open repairs</a:t>
            </a:r>
          </a:p>
        </p:txBody>
      </p:sp>
      <p:sp>
        <p:nvSpPr>
          <p:cNvPr id="7" name="Rectangle 6">
            <a:extLst>
              <a:ext uri="{FF2B5EF4-FFF2-40B4-BE49-F238E27FC236}">
                <a16:creationId xmlns:a16="http://schemas.microsoft.com/office/drawing/2014/main" id="{31FC402B-811E-0691-A3A5-B331F96A05DB}"/>
              </a:ext>
            </a:extLst>
          </p:cNvPr>
          <p:cNvSpPr/>
          <p:nvPr/>
        </p:nvSpPr>
        <p:spPr>
          <a:xfrm>
            <a:off x="255318" y="3401290"/>
            <a:ext cx="7620001" cy="10183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405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p:txBody>
          <a:bodyPr/>
          <a:lstStyle/>
          <a:p>
            <a:pPr eaLnBrk="1" hangingPunct="1">
              <a:defRPr/>
            </a:pPr>
            <a:r>
              <a:rPr lang="en-US" sz="4800" b="1" dirty="0"/>
              <a:t>30-day Outcomes</a:t>
            </a:r>
            <a:endParaRPr lang="en-US" sz="4800" dirty="0">
              <a:effectLst/>
            </a:endParaRPr>
          </a:p>
        </p:txBody>
      </p:sp>
      <p:sp>
        <p:nvSpPr>
          <p:cNvPr id="4" name="Text Box 5"/>
          <p:cNvSpPr txBox="1">
            <a:spLocks noChangeArrowheads="1"/>
          </p:cNvSpPr>
          <p:nvPr/>
        </p:nvSpPr>
        <p:spPr bwMode="auto">
          <a:xfrm>
            <a:off x="10072914" y="1266372"/>
            <a:ext cx="1736833" cy="4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109" eaLnBrk="1" hangingPunct="1">
              <a:lnSpc>
                <a:spcPts val="2600"/>
              </a:lnSpc>
              <a:spcBef>
                <a:spcPct val="50000"/>
              </a:spcBef>
            </a:pPr>
            <a:r>
              <a:rPr lang="en-US" sz="4000" b="1" dirty="0">
                <a:solidFill>
                  <a:srgbClr val="FFFFFF"/>
                </a:solidFill>
              </a:rPr>
              <a:t>#</a:t>
            </a:r>
            <a:endParaRPr lang="en-US" sz="3000" b="1" dirty="0">
              <a:solidFill>
                <a:srgbClr val="FFFFFF"/>
              </a:solidFill>
            </a:endParaRPr>
          </a:p>
        </p:txBody>
      </p:sp>
      <p:sp>
        <p:nvSpPr>
          <p:cNvPr id="5" name="Text Box 5"/>
          <p:cNvSpPr txBox="1">
            <a:spLocks noChangeArrowheads="1"/>
          </p:cNvSpPr>
          <p:nvPr/>
        </p:nvSpPr>
        <p:spPr bwMode="auto">
          <a:xfrm>
            <a:off x="304762" y="4854918"/>
            <a:ext cx="1736833" cy="4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109" eaLnBrk="1" hangingPunct="1">
              <a:lnSpc>
                <a:spcPts val="2600"/>
              </a:lnSpc>
              <a:spcBef>
                <a:spcPct val="50000"/>
              </a:spcBef>
            </a:pPr>
            <a:r>
              <a:rPr lang="en-US" sz="4000" b="1" dirty="0">
                <a:solidFill>
                  <a:srgbClr val="FFFFFF"/>
                </a:solidFill>
              </a:rPr>
              <a:t>#</a:t>
            </a:r>
            <a:endParaRPr lang="en-US" sz="3000" b="1" dirty="0">
              <a:solidFill>
                <a:srgbClr val="FFFFFF"/>
              </a:solidFill>
            </a:endParaRPr>
          </a:p>
        </p:txBody>
      </p:sp>
      <p:sp>
        <p:nvSpPr>
          <p:cNvPr id="7" name="Content Placeholder 4">
            <a:extLst>
              <a:ext uri="{FF2B5EF4-FFF2-40B4-BE49-F238E27FC236}">
                <a16:creationId xmlns:a16="http://schemas.microsoft.com/office/drawing/2014/main" id="{1A47C7F9-21EB-CD74-FB77-C0DAC6F0B1DB}"/>
              </a:ext>
            </a:extLst>
          </p:cNvPr>
          <p:cNvSpPr>
            <a:spLocks noGrp="1"/>
          </p:cNvSpPr>
          <p:nvPr>
            <p:ph sz="half" idx="1"/>
          </p:nvPr>
        </p:nvSpPr>
        <p:spPr>
          <a:xfrm>
            <a:off x="7358558" y="1772858"/>
            <a:ext cx="5181600" cy="4351338"/>
          </a:xfrm>
        </p:spPr>
        <p:txBody>
          <a:bodyPr/>
          <a:lstStyle/>
          <a:p>
            <a:r>
              <a:rPr lang="en-US" sz="2300" dirty="0"/>
              <a:t>No differences between mesh types</a:t>
            </a:r>
          </a:p>
          <a:p>
            <a:r>
              <a:rPr lang="en-US" sz="2300" dirty="0"/>
              <a:t>3 PS mesh infections</a:t>
            </a:r>
          </a:p>
          <a:p>
            <a:r>
              <a:rPr lang="en-US" sz="2300" dirty="0"/>
              <a:t>1 PS mesh excision</a:t>
            </a:r>
          </a:p>
          <a:p>
            <a:r>
              <a:rPr lang="en-US" sz="2300" dirty="0"/>
              <a:t>4 PS enterocutaneous fistulas</a:t>
            </a:r>
          </a:p>
          <a:p>
            <a:r>
              <a:rPr lang="en-US" sz="2300" dirty="0"/>
              <a:t>Only 1 mesh infection </a:t>
            </a:r>
            <a:r>
              <a:rPr lang="en-US" sz="2300" b="1" i="1" dirty="0"/>
              <a:t>AND</a:t>
            </a:r>
            <a:r>
              <a:rPr lang="en-US" sz="2300" dirty="0"/>
              <a:t> EC fistula</a:t>
            </a:r>
          </a:p>
          <a:p>
            <a:r>
              <a:rPr lang="en-US" sz="2300" dirty="0"/>
              <a:t>??? Anastomotic leak</a:t>
            </a:r>
          </a:p>
        </p:txBody>
      </p:sp>
      <p:graphicFrame>
        <p:nvGraphicFramePr>
          <p:cNvPr id="12" name="Table 11">
            <a:extLst>
              <a:ext uri="{FF2B5EF4-FFF2-40B4-BE49-F238E27FC236}">
                <a16:creationId xmlns:a16="http://schemas.microsoft.com/office/drawing/2014/main" id="{9AC188B2-F94B-234D-87F7-D7E563864542}"/>
              </a:ext>
            </a:extLst>
          </p:cNvPr>
          <p:cNvGraphicFramePr>
            <a:graphicFrameLocks noGrp="1"/>
          </p:cNvGraphicFramePr>
          <p:nvPr>
            <p:extLst>
              <p:ext uri="{D42A27DB-BD31-4B8C-83A1-F6EECF244321}">
                <p14:modId xmlns:p14="http://schemas.microsoft.com/office/powerpoint/2010/main" val="672840995"/>
              </p:ext>
            </p:extLst>
          </p:nvPr>
        </p:nvGraphicFramePr>
        <p:xfrm>
          <a:off x="283980" y="1454366"/>
          <a:ext cx="7081505" cy="4463523"/>
        </p:xfrm>
        <a:graphic>
          <a:graphicData uri="http://schemas.openxmlformats.org/drawingml/2006/table">
            <a:tbl>
              <a:tblPr firstRow="1" firstCol="1" bandRow="1">
                <a:tableStyleId>{5C22544A-7EE6-4342-B048-85BDC9FD1C3A}</a:tableStyleId>
              </a:tblPr>
              <a:tblGrid>
                <a:gridCol w="1621020">
                  <a:extLst>
                    <a:ext uri="{9D8B030D-6E8A-4147-A177-3AD203B41FA5}">
                      <a16:colId xmlns:a16="http://schemas.microsoft.com/office/drawing/2014/main" val="2880945188"/>
                    </a:ext>
                  </a:extLst>
                </a:gridCol>
                <a:gridCol w="1211582">
                  <a:extLst>
                    <a:ext uri="{9D8B030D-6E8A-4147-A177-3AD203B41FA5}">
                      <a16:colId xmlns:a16="http://schemas.microsoft.com/office/drawing/2014/main" val="3836622776"/>
                    </a:ext>
                  </a:extLst>
                </a:gridCol>
                <a:gridCol w="1416301">
                  <a:extLst>
                    <a:ext uri="{9D8B030D-6E8A-4147-A177-3AD203B41FA5}">
                      <a16:colId xmlns:a16="http://schemas.microsoft.com/office/drawing/2014/main" val="2754193110"/>
                    </a:ext>
                  </a:extLst>
                </a:gridCol>
                <a:gridCol w="1416301">
                  <a:extLst>
                    <a:ext uri="{9D8B030D-6E8A-4147-A177-3AD203B41FA5}">
                      <a16:colId xmlns:a16="http://schemas.microsoft.com/office/drawing/2014/main" val="966903315"/>
                    </a:ext>
                  </a:extLst>
                </a:gridCol>
                <a:gridCol w="1416301">
                  <a:extLst>
                    <a:ext uri="{9D8B030D-6E8A-4147-A177-3AD203B41FA5}">
                      <a16:colId xmlns:a16="http://schemas.microsoft.com/office/drawing/2014/main" val="4046451984"/>
                    </a:ext>
                  </a:extLst>
                </a:gridCol>
              </a:tblGrid>
              <a:tr h="586780">
                <a:tc>
                  <a:txBody>
                    <a:bodyPr/>
                    <a:lstStyle/>
                    <a:p>
                      <a:r>
                        <a:rPr lang="en-CA" sz="1500">
                          <a:effectLst/>
                        </a:rPr>
                        <a:t>Mesh type</a:t>
                      </a:r>
                    </a:p>
                    <a:p>
                      <a:r>
                        <a:rPr lang="en-CA" sz="1500">
                          <a:effectLst/>
                        </a:rPr>
                        <a:t>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PS (n= 242)</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Biologic (n= 42)</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RS (n= 38)</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p-value</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14302"/>
                  </a:ext>
                </a:extLst>
              </a:tr>
              <a:tr h="397254">
                <a:tc>
                  <a:txBody>
                    <a:bodyPr/>
                    <a:lstStyle/>
                    <a:p>
                      <a:r>
                        <a:rPr lang="en-CA" sz="1500">
                          <a:effectLst/>
                        </a:rPr>
                        <a:t>SSI,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500">
                          <a:effectLst/>
                        </a:rPr>
                        <a:t>32 (13.2)</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6 (14.3)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5 (13.2)</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0.9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9595388"/>
                  </a:ext>
                </a:extLst>
              </a:tr>
              <a:tr h="293389">
                <a:tc>
                  <a:txBody>
                    <a:bodyPr/>
                    <a:lstStyle/>
                    <a:p>
                      <a:r>
                        <a:rPr lang="en-CA" sz="1500">
                          <a:effectLst/>
                        </a:rPr>
                        <a:t>     Superficial</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500">
                          <a:effectLst/>
                        </a:rPr>
                        <a:t>12 (37.5)</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4 (66.7)</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3 (60.0)</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0.3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0889328"/>
                  </a:ext>
                </a:extLst>
              </a:tr>
              <a:tr h="293389">
                <a:tc>
                  <a:txBody>
                    <a:bodyPr/>
                    <a:lstStyle/>
                    <a:p>
                      <a:r>
                        <a:rPr lang="en-CA" sz="1500">
                          <a:effectLst/>
                        </a:rPr>
                        <a:t>     Deep</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500">
                          <a:effectLst/>
                        </a:rPr>
                        <a:t>13 (40.6)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2 (33.3)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2 (13.2)</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0.9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47595564"/>
                  </a:ext>
                </a:extLst>
              </a:tr>
              <a:tr h="355287">
                <a:tc>
                  <a:txBody>
                    <a:bodyPr/>
                    <a:lstStyle/>
                    <a:p>
                      <a:r>
                        <a:rPr lang="en-CA" sz="1500">
                          <a:effectLst/>
                        </a:rPr>
                        <a:t>     Organ space</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US" sz="1500">
                          <a:effectLst/>
                        </a:rPr>
                        <a:t>11 (34.4)</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0 (0)</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1 (20.0)</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0.2</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24713154"/>
                  </a:ext>
                </a:extLst>
              </a:tr>
              <a:tr h="353335">
                <a:tc>
                  <a:txBody>
                    <a:bodyPr/>
                    <a:lstStyle/>
                    <a:p>
                      <a:r>
                        <a:rPr lang="en-CA" sz="1500">
                          <a:effectLst/>
                        </a:rPr>
                        <a:t>SSO,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43 (17.8)</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5 (11.9)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4 (10.5)</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0.4</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537005"/>
                  </a:ext>
                </a:extLst>
              </a:tr>
              <a:tr h="381000">
                <a:tc>
                  <a:txBody>
                    <a:bodyPr/>
                    <a:lstStyle/>
                    <a:p>
                      <a:r>
                        <a:rPr lang="en-CA" sz="1500">
                          <a:effectLst/>
                        </a:rPr>
                        <a:t>SSOPI,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34 (14.1)</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6 (14.3)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3 (7.9)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0.6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4113244"/>
                  </a:ext>
                </a:extLst>
              </a:tr>
              <a:tr h="629529">
                <a:tc>
                  <a:txBody>
                    <a:bodyPr/>
                    <a:lstStyle/>
                    <a:p>
                      <a:r>
                        <a:rPr lang="en-CA" sz="1500">
                          <a:effectLst/>
                        </a:rPr>
                        <a:t>Length of stay, d, median (IQR)</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5 (4-7)</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7 (4-9)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7 (5-10)</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dirty="0">
                          <a:effectLst/>
                        </a:rPr>
                        <a:t>0.04*</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5641497"/>
                  </a:ext>
                </a:extLst>
              </a:tr>
              <a:tr h="586780">
                <a:tc>
                  <a:txBody>
                    <a:bodyPr/>
                    <a:lstStyle/>
                    <a:p>
                      <a:r>
                        <a:rPr lang="en-CA" sz="1500">
                          <a:effectLst/>
                        </a:rPr>
                        <a:t>Reoperation,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9 (3.7)</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2 (4.8)</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2 (5.3)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0.9</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279419"/>
                  </a:ext>
                </a:extLst>
              </a:tr>
              <a:tr h="586780">
                <a:tc>
                  <a:txBody>
                    <a:bodyPr/>
                    <a:lstStyle/>
                    <a:p>
                      <a:r>
                        <a:rPr lang="en-CA" sz="1500">
                          <a:effectLst/>
                        </a:rPr>
                        <a:t>Readmission, n (%)</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sz="1500">
                          <a:effectLst/>
                        </a:rPr>
                        <a:t>25 (10.3)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6 (14.3)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a:effectLst/>
                        </a:rPr>
                        <a:t>6 (15.8)</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CA" sz="1500" dirty="0">
                          <a:effectLst/>
                        </a:rPr>
                        <a:t>0.5</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0475959"/>
                  </a:ext>
                </a:extLst>
              </a:tr>
            </a:tbl>
          </a:graphicData>
        </a:graphic>
      </p:graphicFrame>
      <p:sp>
        <p:nvSpPr>
          <p:cNvPr id="13" name="Rectangle 12">
            <a:extLst>
              <a:ext uri="{FF2B5EF4-FFF2-40B4-BE49-F238E27FC236}">
                <a16:creationId xmlns:a16="http://schemas.microsoft.com/office/drawing/2014/main" id="{FB2A3191-9815-13B9-BFC8-215E1FC9D52F}"/>
              </a:ext>
            </a:extLst>
          </p:cNvPr>
          <p:cNvSpPr/>
          <p:nvPr/>
        </p:nvSpPr>
        <p:spPr>
          <a:xfrm>
            <a:off x="304762" y="3343596"/>
            <a:ext cx="1600238" cy="784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CB4A-E479-6A58-EB52-FF72470F6571}"/>
              </a:ext>
            </a:extLst>
          </p:cNvPr>
          <p:cNvSpPr>
            <a:spLocks noGrp="1"/>
          </p:cNvSpPr>
          <p:nvPr>
            <p:ph type="title"/>
          </p:nvPr>
        </p:nvSpPr>
        <p:spPr>
          <a:xfrm>
            <a:off x="0" y="67484"/>
            <a:ext cx="12192000" cy="1325563"/>
          </a:xfrm>
        </p:spPr>
        <p:txBody>
          <a:bodyPr/>
          <a:lstStyle/>
          <a:p>
            <a:r>
              <a:rPr lang="en-US" sz="4000" b="1" dirty="0"/>
              <a:t>1-Year Outcomes</a:t>
            </a:r>
          </a:p>
        </p:txBody>
      </p:sp>
      <p:graphicFrame>
        <p:nvGraphicFramePr>
          <p:cNvPr id="5" name="Table 4">
            <a:extLst>
              <a:ext uri="{FF2B5EF4-FFF2-40B4-BE49-F238E27FC236}">
                <a16:creationId xmlns:a16="http://schemas.microsoft.com/office/drawing/2014/main" id="{478AD127-4A6E-B7C1-952E-26007B9858E4}"/>
              </a:ext>
            </a:extLst>
          </p:cNvPr>
          <p:cNvGraphicFramePr>
            <a:graphicFrameLocks noGrp="1"/>
          </p:cNvGraphicFramePr>
          <p:nvPr>
            <p:extLst>
              <p:ext uri="{D42A27DB-BD31-4B8C-83A1-F6EECF244321}">
                <p14:modId xmlns:p14="http://schemas.microsoft.com/office/powerpoint/2010/main" val="3813848231"/>
              </p:ext>
            </p:extLst>
          </p:nvPr>
        </p:nvGraphicFramePr>
        <p:xfrm>
          <a:off x="1407721" y="1447800"/>
          <a:ext cx="6934200" cy="3332019"/>
        </p:xfrm>
        <a:graphic>
          <a:graphicData uri="http://schemas.openxmlformats.org/drawingml/2006/table">
            <a:tbl>
              <a:tblPr firstRow="1" firstCol="1" bandRow="1">
                <a:tableStyleId>{5C22544A-7EE6-4342-B048-85BDC9FD1C3A}</a:tableStyleId>
              </a:tblPr>
              <a:tblGrid>
                <a:gridCol w="2466644">
                  <a:extLst>
                    <a:ext uri="{9D8B030D-6E8A-4147-A177-3AD203B41FA5}">
                      <a16:colId xmlns:a16="http://schemas.microsoft.com/office/drawing/2014/main" val="973687619"/>
                    </a:ext>
                  </a:extLst>
                </a:gridCol>
                <a:gridCol w="1258571">
                  <a:extLst>
                    <a:ext uri="{9D8B030D-6E8A-4147-A177-3AD203B41FA5}">
                      <a16:colId xmlns:a16="http://schemas.microsoft.com/office/drawing/2014/main" val="2488530584"/>
                    </a:ext>
                  </a:extLst>
                </a:gridCol>
                <a:gridCol w="1528293">
                  <a:extLst>
                    <a:ext uri="{9D8B030D-6E8A-4147-A177-3AD203B41FA5}">
                      <a16:colId xmlns:a16="http://schemas.microsoft.com/office/drawing/2014/main" val="2572071582"/>
                    </a:ext>
                  </a:extLst>
                </a:gridCol>
                <a:gridCol w="1680692">
                  <a:extLst>
                    <a:ext uri="{9D8B030D-6E8A-4147-A177-3AD203B41FA5}">
                      <a16:colId xmlns:a16="http://schemas.microsoft.com/office/drawing/2014/main" val="3460498788"/>
                    </a:ext>
                  </a:extLst>
                </a:gridCol>
              </a:tblGrid>
              <a:tr h="899431">
                <a:tc>
                  <a:txBody>
                    <a:bodyPr/>
                    <a:lstStyle/>
                    <a:p>
                      <a:r>
                        <a:rPr lang="en-CA" sz="1500">
                          <a:effectLst/>
                        </a:rPr>
                        <a:t>Mesh type/location (number of patients with 1-yr follow-up)</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CA" sz="1500" dirty="0">
                          <a:effectLst/>
                        </a:rPr>
                        <a:t>Recurrence  1 year, n (%)</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CA" sz="1500">
                          <a:effectLst/>
                        </a:rPr>
                        <a:t>HerQLes baseline, Median (IQR)</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CA" sz="1500" dirty="0" err="1">
                          <a:effectLst/>
                        </a:rPr>
                        <a:t>HerQLes</a:t>
                      </a:r>
                      <a:r>
                        <a:rPr lang="en-CA" sz="1500" dirty="0">
                          <a:effectLst/>
                        </a:rPr>
                        <a:t> 1 year, Median (IQR)</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extLst>
                  <a:ext uri="{0D108BD9-81ED-4DB2-BD59-A6C34878D82A}">
                    <a16:rowId xmlns:a16="http://schemas.microsoft.com/office/drawing/2014/main" val="2635534604"/>
                  </a:ext>
                </a:extLst>
              </a:tr>
              <a:tr h="681199">
                <a:tc>
                  <a:txBody>
                    <a:bodyPr/>
                    <a:lstStyle/>
                    <a:p>
                      <a:r>
                        <a:rPr lang="en-CA" sz="1500" dirty="0">
                          <a:effectLst/>
                        </a:rPr>
                        <a:t>PS (n=98)</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US" sz="1500" dirty="0">
                          <a:effectLst/>
                        </a:rPr>
                        <a:t>6 (6.1)</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CA" sz="1500" dirty="0">
                          <a:effectLst/>
                        </a:rPr>
                        <a:t>41.7 (20.0-69.4)</a:t>
                      </a:r>
                      <a:endParaRPr lang="en-US" sz="1500" dirty="0"/>
                    </a:p>
                  </a:txBody>
                  <a:tcPr marL="65270" marR="65270" marT="0" marB="0" anchor="ctr"/>
                </a:tc>
                <a:tc>
                  <a:txBody>
                    <a:bodyPr/>
                    <a:lstStyle/>
                    <a:p>
                      <a:pPr algn="ctr"/>
                      <a:r>
                        <a:rPr lang="en-CA" sz="1500" dirty="0">
                          <a:effectLst/>
                        </a:rPr>
                        <a:t>83.3 (59.6-95.1)</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472797570"/>
                  </a:ext>
                </a:extLst>
              </a:tr>
              <a:tr h="777985">
                <a:tc>
                  <a:txBody>
                    <a:bodyPr/>
                    <a:lstStyle/>
                    <a:p>
                      <a:r>
                        <a:rPr lang="en-CA" sz="1500">
                          <a:effectLst/>
                        </a:rPr>
                        <a:t>Biologic (n=31)</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CA" sz="1500" dirty="0">
                          <a:effectLst/>
                        </a:rPr>
                        <a:t>1 (3.2)</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CA" sz="1500" dirty="0">
                          <a:effectLst/>
                        </a:rPr>
                        <a:t>8.3 (6.1-39.4)</a:t>
                      </a:r>
                      <a:endParaRPr lang="en-US" sz="1500" dirty="0"/>
                    </a:p>
                  </a:txBody>
                  <a:tcPr marL="65270" marR="65270" marT="0" marB="0" anchor="ctr"/>
                </a:tc>
                <a:tc>
                  <a:txBody>
                    <a:bodyPr/>
                    <a:lstStyle/>
                    <a:p>
                      <a:pPr algn="ctr"/>
                      <a:r>
                        <a:rPr lang="en-CA" sz="1500" dirty="0">
                          <a:effectLst/>
                        </a:rPr>
                        <a:t>95.0 (80.3-100.0)</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3324927686"/>
                  </a:ext>
                </a:extLst>
              </a:tr>
              <a:tr h="584411">
                <a:tc>
                  <a:txBody>
                    <a:bodyPr/>
                    <a:lstStyle/>
                    <a:p>
                      <a:r>
                        <a:rPr lang="en-CA" sz="1500">
                          <a:effectLst/>
                        </a:rPr>
                        <a:t>RS (n=13)</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CA" sz="1500">
                          <a:effectLst/>
                        </a:rPr>
                        <a:t>1 (7.7)</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CA" sz="1500">
                          <a:effectLst/>
                        </a:rPr>
                        <a:t>47.5 (23.3-87.8)</a:t>
                      </a:r>
                      <a:endParaRPr lang="en-US" sz="1500"/>
                    </a:p>
                  </a:txBody>
                  <a:tcPr marL="65270" marR="65270" marT="0" marB="0" anchor="ctr"/>
                </a:tc>
                <a:tc>
                  <a:txBody>
                    <a:bodyPr/>
                    <a:lstStyle/>
                    <a:p>
                      <a:pPr algn="ctr"/>
                      <a:r>
                        <a:rPr lang="en-CA" sz="1500" dirty="0">
                          <a:effectLst/>
                        </a:rPr>
                        <a:t>66.7 (51.4-95.8)</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2371921220"/>
                  </a:ext>
                </a:extLst>
              </a:tr>
              <a:tr h="388993">
                <a:tc>
                  <a:txBody>
                    <a:bodyPr/>
                    <a:lstStyle/>
                    <a:p>
                      <a:r>
                        <a:rPr lang="en-CA" sz="1500" dirty="0">
                          <a:effectLst/>
                        </a:rPr>
                        <a:t>p-value</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tc>
                <a:tc>
                  <a:txBody>
                    <a:bodyPr/>
                    <a:lstStyle/>
                    <a:p>
                      <a:pPr algn="ctr"/>
                      <a:r>
                        <a:rPr lang="en-CA" sz="1500">
                          <a:effectLst/>
                        </a:rPr>
                        <a:t>P=0.56</a:t>
                      </a:r>
                      <a:endParaRPr lang="en-CA" sz="150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tc>
                  <a:txBody>
                    <a:bodyPr/>
                    <a:lstStyle/>
                    <a:p>
                      <a:pPr algn="ctr"/>
                      <a:r>
                        <a:rPr lang="en-CA" sz="1500" dirty="0">
                          <a:effectLst/>
                        </a:rPr>
                        <a:t>P=0.05</a:t>
                      </a:r>
                      <a:endParaRPr lang="en-US" sz="1500" dirty="0"/>
                    </a:p>
                  </a:txBody>
                  <a:tcPr marL="65270" marR="65270" marT="0" marB="0" anchor="ctr"/>
                </a:tc>
                <a:tc>
                  <a:txBody>
                    <a:bodyPr/>
                    <a:lstStyle/>
                    <a:p>
                      <a:pPr algn="ctr"/>
                      <a:r>
                        <a:rPr lang="en-CA" sz="1500" dirty="0">
                          <a:effectLst/>
                        </a:rPr>
                        <a:t>P=0.3</a:t>
                      </a:r>
                      <a:endParaRPr lang="en-C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5270" marR="65270" marT="0" marB="0" anchor="ctr"/>
                </a:tc>
                <a:extLst>
                  <a:ext uri="{0D108BD9-81ED-4DB2-BD59-A6C34878D82A}">
                    <a16:rowId xmlns:a16="http://schemas.microsoft.com/office/drawing/2014/main" val="1366935625"/>
                  </a:ext>
                </a:extLst>
              </a:tr>
            </a:tbl>
          </a:graphicData>
        </a:graphic>
      </p:graphicFrame>
      <p:sp>
        <p:nvSpPr>
          <p:cNvPr id="6" name="Down Arrow 5">
            <a:extLst>
              <a:ext uri="{FF2B5EF4-FFF2-40B4-BE49-F238E27FC236}">
                <a16:creationId xmlns:a16="http://schemas.microsoft.com/office/drawing/2014/main" id="{94667FF3-8F7E-4480-C6B1-FA0788886164}"/>
              </a:ext>
            </a:extLst>
          </p:cNvPr>
          <p:cNvSpPr/>
          <p:nvPr/>
        </p:nvSpPr>
        <p:spPr>
          <a:xfrm>
            <a:off x="4265221" y="4834572"/>
            <a:ext cx="4191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id="{2C8AE0A9-0E8D-43D1-4753-8FA36623B9C0}"/>
              </a:ext>
            </a:extLst>
          </p:cNvPr>
          <p:cNvSpPr txBox="1"/>
          <p:nvPr/>
        </p:nvSpPr>
        <p:spPr>
          <a:xfrm>
            <a:off x="1981200" y="5456697"/>
            <a:ext cx="7239000" cy="1200329"/>
          </a:xfrm>
          <a:prstGeom prst="rect">
            <a:avLst/>
          </a:prstGeom>
          <a:noFill/>
        </p:spPr>
        <p:txBody>
          <a:bodyPr wrap="square" rtlCol="0">
            <a:spAutoFit/>
          </a:bodyPr>
          <a:lstStyle/>
          <a:p>
            <a:r>
              <a:rPr lang="en-US" sz="2400" dirty="0">
                <a:solidFill>
                  <a:schemeClr val="bg2"/>
                </a:solidFill>
              </a:rPr>
              <a:t>* 5 of 8 were colostomies</a:t>
            </a:r>
          </a:p>
          <a:p>
            <a:r>
              <a:rPr lang="en-US" sz="2400" dirty="0">
                <a:solidFill>
                  <a:schemeClr val="bg2"/>
                </a:solidFill>
              </a:rPr>
              <a:t>* BMI 30, hernia width 10.8 cm</a:t>
            </a:r>
          </a:p>
          <a:p>
            <a:r>
              <a:rPr lang="en-US" sz="2400" dirty="0">
                <a:solidFill>
                  <a:schemeClr val="bg2"/>
                </a:solidFill>
              </a:rPr>
              <a:t>* 3 parastomal hernias, 2 incisional hernias, 3 both</a:t>
            </a:r>
          </a:p>
        </p:txBody>
      </p:sp>
      <p:sp>
        <p:nvSpPr>
          <p:cNvPr id="8" name="TextBox 7">
            <a:extLst>
              <a:ext uri="{FF2B5EF4-FFF2-40B4-BE49-F238E27FC236}">
                <a16:creationId xmlns:a16="http://schemas.microsoft.com/office/drawing/2014/main" id="{44639041-74A5-F9C0-3E31-DBD001C9699F}"/>
              </a:ext>
            </a:extLst>
          </p:cNvPr>
          <p:cNvSpPr txBox="1"/>
          <p:nvPr/>
        </p:nvSpPr>
        <p:spPr>
          <a:xfrm>
            <a:off x="302821" y="2437492"/>
            <a:ext cx="2209800" cy="400110"/>
          </a:xfrm>
          <a:prstGeom prst="rect">
            <a:avLst/>
          </a:prstGeom>
          <a:noFill/>
        </p:spPr>
        <p:txBody>
          <a:bodyPr wrap="square" rtlCol="0">
            <a:spAutoFit/>
          </a:bodyPr>
          <a:lstStyle/>
          <a:p>
            <a:r>
              <a:rPr lang="en-US" sz="2000" i="1" dirty="0">
                <a:solidFill>
                  <a:srgbClr val="FF0000"/>
                </a:solidFill>
              </a:rPr>
              <a:t>35% f/u</a:t>
            </a:r>
          </a:p>
        </p:txBody>
      </p:sp>
      <p:sp>
        <p:nvSpPr>
          <p:cNvPr id="9" name="TextBox 8">
            <a:extLst>
              <a:ext uri="{FF2B5EF4-FFF2-40B4-BE49-F238E27FC236}">
                <a16:creationId xmlns:a16="http://schemas.microsoft.com/office/drawing/2014/main" id="{17752EC3-776D-01B1-58C2-AA348E1F0D66}"/>
              </a:ext>
            </a:extLst>
          </p:cNvPr>
          <p:cNvSpPr txBox="1"/>
          <p:nvPr/>
        </p:nvSpPr>
        <p:spPr>
          <a:xfrm>
            <a:off x="302821" y="3171111"/>
            <a:ext cx="1524000" cy="707886"/>
          </a:xfrm>
          <a:prstGeom prst="rect">
            <a:avLst/>
          </a:prstGeom>
          <a:noFill/>
        </p:spPr>
        <p:txBody>
          <a:bodyPr wrap="square" rtlCol="0">
            <a:spAutoFit/>
          </a:bodyPr>
          <a:lstStyle/>
          <a:p>
            <a:r>
              <a:rPr lang="en-US" sz="2000" i="1" dirty="0">
                <a:solidFill>
                  <a:srgbClr val="FF0000"/>
                </a:solidFill>
              </a:rPr>
              <a:t>74% f/u</a:t>
            </a:r>
          </a:p>
          <a:p>
            <a:endParaRPr lang="en-US" sz="2000" dirty="0">
              <a:solidFill>
                <a:srgbClr val="FF0000"/>
              </a:solidFill>
            </a:endParaRPr>
          </a:p>
        </p:txBody>
      </p:sp>
      <p:sp>
        <p:nvSpPr>
          <p:cNvPr id="10" name="TextBox 9">
            <a:extLst>
              <a:ext uri="{FF2B5EF4-FFF2-40B4-BE49-F238E27FC236}">
                <a16:creationId xmlns:a16="http://schemas.microsoft.com/office/drawing/2014/main" id="{DCF729D6-7478-3630-1613-A7CEFDD5104E}"/>
              </a:ext>
            </a:extLst>
          </p:cNvPr>
          <p:cNvSpPr txBox="1"/>
          <p:nvPr/>
        </p:nvSpPr>
        <p:spPr>
          <a:xfrm>
            <a:off x="304800" y="3893890"/>
            <a:ext cx="1676400" cy="707886"/>
          </a:xfrm>
          <a:prstGeom prst="rect">
            <a:avLst/>
          </a:prstGeom>
          <a:noFill/>
        </p:spPr>
        <p:txBody>
          <a:bodyPr wrap="square" rtlCol="0">
            <a:spAutoFit/>
          </a:bodyPr>
          <a:lstStyle/>
          <a:p>
            <a:r>
              <a:rPr lang="en-US" sz="2000" i="1" dirty="0">
                <a:solidFill>
                  <a:srgbClr val="FF0000"/>
                </a:solidFill>
              </a:rPr>
              <a:t>34% f/u</a:t>
            </a:r>
          </a:p>
          <a:p>
            <a:endParaRPr lang="en-US" sz="2000" dirty="0">
              <a:solidFill>
                <a:srgbClr val="FF0000"/>
              </a:solidFill>
            </a:endParaRPr>
          </a:p>
        </p:txBody>
      </p:sp>
    </p:spTree>
    <p:extLst>
      <p:ext uri="{BB962C8B-B14F-4D97-AF65-F5344CB8AC3E}">
        <p14:creationId xmlns:p14="http://schemas.microsoft.com/office/powerpoint/2010/main" val="163155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 y="384175"/>
            <a:ext cx="12191999" cy="1139825"/>
          </a:xfrm>
        </p:spPr>
        <p:txBody>
          <a:bodyPr/>
          <a:lstStyle/>
          <a:p>
            <a:pPr eaLnBrk="1" hangingPunct="1">
              <a:defRPr/>
            </a:pPr>
            <a:r>
              <a:rPr lang="en-US" sz="4400" b="1" dirty="0">
                <a:effectLst/>
              </a:rPr>
              <a:t>Discussion</a:t>
            </a:r>
          </a:p>
        </p:txBody>
      </p:sp>
      <p:pic>
        <p:nvPicPr>
          <p:cNvPr id="7" name="Picture 6" descr="Chart&#10;&#10;Description automatically generated">
            <a:extLst>
              <a:ext uri="{FF2B5EF4-FFF2-40B4-BE49-F238E27FC236}">
                <a16:creationId xmlns:a16="http://schemas.microsoft.com/office/drawing/2014/main" id="{BD40FFDE-F45F-D90F-C352-3F0FA1665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1524000"/>
            <a:ext cx="5029200" cy="3985192"/>
          </a:xfrm>
          <a:prstGeom prst="rect">
            <a:avLst/>
          </a:prstGeom>
        </p:spPr>
      </p:pic>
      <p:sp>
        <p:nvSpPr>
          <p:cNvPr id="5" name="Content Placeholder 2">
            <a:extLst>
              <a:ext uri="{FF2B5EF4-FFF2-40B4-BE49-F238E27FC236}">
                <a16:creationId xmlns:a16="http://schemas.microsoft.com/office/drawing/2014/main" id="{2E04D54C-0804-845A-6613-15E9FF8D4EEF}"/>
              </a:ext>
            </a:extLst>
          </p:cNvPr>
          <p:cNvSpPr txBox="1">
            <a:spLocks/>
          </p:cNvSpPr>
          <p:nvPr/>
        </p:nvSpPr>
        <p:spPr>
          <a:xfrm>
            <a:off x="457200" y="2027555"/>
            <a:ext cx="7086600" cy="4419600"/>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No significant differences in wound morbidity between mesh types</a:t>
            </a:r>
          </a:p>
          <a:p>
            <a:pPr lvl="1"/>
            <a:r>
              <a:rPr lang="en-US" sz="2000" dirty="0"/>
              <a:t>Only PS mesh infection, excision, EC fistula</a:t>
            </a:r>
            <a:endParaRPr lang="en-US" sz="2400" dirty="0"/>
          </a:p>
          <a:p>
            <a:r>
              <a:rPr lang="en-US" sz="2800" dirty="0"/>
              <a:t>Risk of anastomotic leak cannot be underestimated</a:t>
            </a:r>
          </a:p>
          <a:p>
            <a:pPr lvl="1"/>
            <a:r>
              <a:rPr lang="en-US" sz="2400" dirty="0"/>
              <a:t>Danish Hernia Database 2021 – 5.4% leak rate</a:t>
            </a:r>
          </a:p>
          <a:p>
            <a:r>
              <a:rPr lang="en-US" sz="2800" dirty="0">
                <a:sym typeface="Wingdings" pitchFamily="2" charset="2"/>
              </a:rPr>
              <a:t>Obliterated </a:t>
            </a:r>
            <a:r>
              <a:rPr lang="en-US" sz="2800" dirty="0" err="1">
                <a:sym typeface="Wingdings" pitchFamily="2" charset="2"/>
              </a:rPr>
              <a:t>retromuscular</a:t>
            </a:r>
            <a:r>
              <a:rPr lang="en-US" sz="2800" dirty="0">
                <a:sym typeface="Wingdings" pitchFamily="2" charset="2"/>
              </a:rPr>
              <a:t> plane  Complicates future AWR</a:t>
            </a:r>
            <a:endParaRPr lang="en-US" sz="2800" dirty="0"/>
          </a:p>
        </p:txBody>
      </p:sp>
      <p:sp>
        <p:nvSpPr>
          <p:cNvPr id="8" name="TextBox 7">
            <a:extLst>
              <a:ext uri="{FF2B5EF4-FFF2-40B4-BE49-F238E27FC236}">
                <a16:creationId xmlns:a16="http://schemas.microsoft.com/office/drawing/2014/main" id="{ADC76ACD-9084-C860-893C-1C6A2D6B686D}"/>
              </a:ext>
            </a:extLst>
          </p:cNvPr>
          <p:cNvSpPr txBox="1"/>
          <p:nvPr/>
        </p:nvSpPr>
        <p:spPr>
          <a:xfrm>
            <a:off x="8686800" y="5509192"/>
            <a:ext cx="4141974" cy="369332"/>
          </a:xfrm>
          <a:prstGeom prst="rect">
            <a:avLst/>
          </a:prstGeom>
          <a:noFill/>
        </p:spPr>
        <p:txBody>
          <a:bodyPr wrap="square" rtlCol="0">
            <a:spAutoFit/>
          </a:bodyPr>
          <a:lstStyle/>
          <a:p>
            <a:r>
              <a:rPr lang="en-US" i="1" dirty="0">
                <a:solidFill>
                  <a:schemeClr val="bg2"/>
                </a:solidFill>
              </a:rPr>
              <a:t>Oma et al. 2021, Hernia</a:t>
            </a:r>
          </a:p>
        </p:txBody>
      </p:sp>
    </p:spTree>
    <p:extLst>
      <p:ext uri="{BB962C8B-B14F-4D97-AF65-F5344CB8AC3E}">
        <p14:creationId xmlns:p14="http://schemas.microsoft.com/office/powerpoint/2010/main" val="1434257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3DACB-829F-74DF-8ABC-72C7DBD63D9A}"/>
              </a:ext>
            </a:extLst>
          </p:cNvPr>
          <p:cNvSpPr>
            <a:spLocks noGrp="1"/>
          </p:cNvSpPr>
          <p:nvPr>
            <p:ph type="title"/>
          </p:nvPr>
        </p:nvSpPr>
        <p:spPr>
          <a:xfrm>
            <a:off x="-1371600" y="204190"/>
            <a:ext cx="12192000" cy="1325563"/>
          </a:xfrm>
        </p:spPr>
        <p:txBody>
          <a:bodyPr/>
          <a:lstStyle/>
          <a:p>
            <a:r>
              <a:rPr lang="en-US" sz="4800" b="1" dirty="0"/>
              <a:t>Bailout options</a:t>
            </a:r>
          </a:p>
        </p:txBody>
      </p:sp>
      <p:sp>
        <p:nvSpPr>
          <p:cNvPr id="4" name="Content Placeholder 2">
            <a:extLst>
              <a:ext uri="{FF2B5EF4-FFF2-40B4-BE49-F238E27FC236}">
                <a16:creationId xmlns:a16="http://schemas.microsoft.com/office/drawing/2014/main" id="{9BE7A3EE-51D2-9432-D08A-1AC0BFB074ED}"/>
              </a:ext>
            </a:extLst>
          </p:cNvPr>
          <p:cNvSpPr txBox="1">
            <a:spLocks/>
          </p:cNvSpPr>
          <p:nvPr/>
        </p:nvSpPr>
        <p:spPr>
          <a:xfrm>
            <a:off x="447304" y="1676400"/>
            <a:ext cx="8839200" cy="4495800"/>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Primary closure – interrupted figure-of-eight PDS sutures</a:t>
            </a:r>
          </a:p>
          <a:p>
            <a:r>
              <a:rPr lang="en-US" sz="2800" dirty="0"/>
              <a:t>Inlay or bridging piece of </a:t>
            </a:r>
            <a:r>
              <a:rPr lang="en-US" sz="2800" dirty="0" err="1"/>
              <a:t>Vicryl</a:t>
            </a:r>
            <a:r>
              <a:rPr lang="en-US" sz="2800" dirty="0"/>
              <a:t>® mesh or biologic – expensive hernia sac</a:t>
            </a:r>
          </a:p>
          <a:p>
            <a:pPr marL="457200" lvl="1" indent="0">
              <a:buNone/>
            </a:pPr>
            <a:r>
              <a:rPr lang="en-US" sz="2400" dirty="0"/>
              <a:t>	</a:t>
            </a:r>
            <a:r>
              <a:rPr lang="en-US" sz="2400" dirty="0">
                <a:solidFill>
                  <a:schemeClr val="bg2"/>
                </a:solidFill>
              </a:rPr>
              <a:t>*Both have inevitably high recurrence rates</a:t>
            </a:r>
            <a:endParaRPr lang="en-US" sz="2400" dirty="0"/>
          </a:p>
          <a:p>
            <a:r>
              <a:rPr lang="en-US" sz="2800" dirty="0"/>
              <a:t>Are there other options? </a:t>
            </a:r>
          </a:p>
          <a:p>
            <a:pPr lvl="1"/>
            <a:r>
              <a:rPr lang="en-US" sz="2400" dirty="0"/>
              <a:t>Fascial release of tension – posterior rectus sheath</a:t>
            </a:r>
          </a:p>
        </p:txBody>
      </p:sp>
      <p:pic>
        <p:nvPicPr>
          <p:cNvPr id="7" name="Picture 6" descr="A picture containing indoor&#10;&#10;Description automatically generated">
            <a:extLst>
              <a:ext uri="{FF2B5EF4-FFF2-40B4-BE49-F238E27FC236}">
                <a16:creationId xmlns:a16="http://schemas.microsoft.com/office/drawing/2014/main" id="{F40D45A7-5B4C-74DE-DD08-BCEFFD916F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865260" y="565872"/>
            <a:ext cx="3290784" cy="2468088"/>
          </a:xfrm>
          <a:prstGeom prst="rect">
            <a:avLst/>
          </a:prstGeom>
        </p:spPr>
      </p:pic>
      <p:pic>
        <p:nvPicPr>
          <p:cNvPr id="9" name="Picture 8" descr="A picture containing person, piece, slice&#10;&#10;Description automatically generated">
            <a:extLst>
              <a:ext uri="{FF2B5EF4-FFF2-40B4-BE49-F238E27FC236}">
                <a16:creationId xmlns:a16="http://schemas.microsoft.com/office/drawing/2014/main" id="{0D8F1C30-A611-CEE3-6DD0-5D2E17DA9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865260" y="3910847"/>
            <a:ext cx="3290784" cy="2468088"/>
          </a:xfrm>
          <a:prstGeom prst="rect">
            <a:avLst/>
          </a:prstGeom>
        </p:spPr>
      </p:pic>
    </p:spTree>
    <p:extLst>
      <p:ext uri="{BB962C8B-B14F-4D97-AF65-F5344CB8AC3E}">
        <p14:creationId xmlns:p14="http://schemas.microsoft.com/office/powerpoint/2010/main" val="54956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Takeaways</a:t>
            </a:r>
          </a:p>
        </p:txBody>
      </p:sp>
      <p:sp>
        <p:nvSpPr>
          <p:cNvPr id="3" name="Content Placeholder 2"/>
          <p:cNvSpPr>
            <a:spLocks noGrp="1"/>
          </p:cNvSpPr>
          <p:nvPr>
            <p:ph idx="1"/>
          </p:nvPr>
        </p:nvSpPr>
        <p:spPr>
          <a:xfrm>
            <a:off x="990600" y="1981200"/>
            <a:ext cx="10401300" cy="4351338"/>
          </a:xfrm>
        </p:spPr>
        <p:txBody>
          <a:bodyPr/>
          <a:lstStyle/>
          <a:p>
            <a:r>
              <a:rPr lang="en-US" sz="3200" dirty="0"/>
              <a:t>Remember, next time it’s a </a:t>
            </a:r>
            <a:r>
              <a:rPr lang="en-US" sz="3200" b="1" dirty="0"/>
              <a:t>CLEAN</a:t>
            </a:r>
            <a:r>
              <a:rPr lang="en-US" sz="3200" dirty="0"/>
              <a:t> case</a:t>
            </a:r>
          </a:p>
          <a:p>
            <a:r>
              <a:rPr lang="en-US" sz="3200" dirty="0"/>
              <a:t>Type of mesh doesn’t really matter…choosing the correct patient matters more</a:t>
            </a:r>
          </a:p>
          <a:p>
            <a:r>
              <a:rPr lang="en-US" sz="3200" dirty="0"/>
              <a:t>Consent for both!</a:t>
            </a:r>
          </a:p>
          <a:p>
            <a:r>
              <a:rPr lang="en-US" sz="3200" dirty="0"/>
              <a:t>Mesh is safe in contaminated fields…most of the time</a:t>
            </a:r>
          </a:p>
          <a:p>
            <a:r>
              <a:rPr lang="en-US" sz="3200" dirty="0"/>
              <a:t>Staged vs single stage prospective study is needed </a:t>
            </a:r>
          </a:p>
          <a:p>
            <a:endParaRPr lang="en-US" sz="3200" dirty="0"/>
          </a:p>
        </p:txBody>
      </p:sp>
    </p:spTree>
    <p:extLst>
      <p:ext uri="{BB962C8B-B14F-4D97-AF65-F5344CB8AC3E}">
        <p14:creationId xmlns:p14="http://schemas.microsoft.com/office/powerpoint/2010/main" val="169431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normAutofit/>
          </a:bodyPr>
          <a:lstStyle/>
          <a:p>
            <a:r>
              <a:rPr lang="en-US" dirty="0"/>
              <a:t>Megan Melland-Smith</a:t>
            </a:r>
          </a:p>
          <a:p>
            <a:r>
              <a:rPr lang="en-US" dirty="0" err="1"/>
              <a:t>mellanm@ccf.org</a:t>
            </a:r>
            <a:endParaRPr lang="en-US" dirty="0"/>
          </a:p>
        </p:txBody>
      </p:sp>
    </p:spTree>
    <p:extLst>
      <p:ext uri="{BB962C8B-B14F-4D97-AF65-F5344CB8AC3E}">
        <p14:creationId xmlns:p14="http://schemas.microsoft.com/office/powerpoint/2010/main" val="163231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698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a:xfrm>
            <a:off x="1" y="204898"/>
            <a:ext cx="12191999" cy="1139825"/>
          </a:xfrm>
        </p:spPr>
        <p:txBody>
          <a:bodyPr/>
          <a:lstStyle/>
          <a:p>
            <a:pPr eaLnBrk="1" hangingPunct="1">
              <a:defRPr/>
            </a:pPr>
            <a:r>
              <a:rPr lang="en-US" sz="4800" b="1" dirty="0">
                <a:effectLst/>
              </a:rPr>
              <a:t>Rough work</a:t>
            </a:r>
          </a:p>
        </p:txBody>
      </p:sp>
      <p:sp>
        <p:nvSpPr>
          <p:cNvPr id="4" name="Text Box 5"/>
          <p:cNvSpPr txBox="1">
            <a:spLocks noChangeArrowheads="1"/>
          </p:cNvSpPr>
          <p:nvPr/>
        </p:nvSpPr>
        <p:spPr bwMode="auto">
          <a:xfrm>
            <a:off x="8958942" y="1072223"/>
            <a:ext cx="1736833" cy="4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109" eaLnBrk="1" hangingPunct="1">
              <a:lnSpc>
                <a:spcPts val="2600"/>
              </a:lnSpc>
              <a:spcBef>
                <a:spcPct val="50000"/>
              </a:spcBef>
            </a:pPr>
            <a:r>
              <a:rPr lang="en-US" sz="4000" b="1" dirty="0">
                <a:solidFill>
                  <a:srgbClr val="FFFFFF"/>
                </a:solidFill>
              </a:rPr>
              <a:t>#</a:t>
            </a:r>
            <a:endParaRPr lang="en-US" sz="3000" b="1" dirty="0">
              <a:solidFill>
                <a:srgbClr val="FFFFFF"/>
              </a:solidFill>
            </a:endParaRPr>
          </a:p>
        </p:txBody>
      </p:sp>
      <p:sp>
        <p:nvSpPr>
          <p:cNvPr id="5" name="Text Box 5"/>
          <p:cNvSpPr txBox="1">
            <a:spLocks noChangeArrowheads="1"/>
          </p:cNvSpPr>
          <p:nvPr/>
        </p:nvSpPr>
        <p:spPr bwMode="auto">
          <a:xfrm>
            <a:off x="1262742" y="2784911"/>
            <a:ext cx="1736833" cy="4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109" eaLnBrk="1" hangingPunct="1">
              <a:lnSpc>
                <a:spcPts val="2600"/>
              </a:lnSpc>
              <a:spcBef>
                <a:spcPct val="50000"/>
              </a:spcBef>
            </a:pPr>
            <a:r>
              <a:rPr lang="en-US" sz="4000" b="1" dirty="0">
                <a:solidFill>
                  <a:srgbClr val="FFFFFF"/>
                </a:solidFill>
              </a:rPr>
              <a:t>#</a:t>
            </a:r>
            <a:endParaRPr lang="en-US" sz="3000" b="1" dirty="0">
              <a:solidFill>
                <a:srgbClr val="FFFFFF"/>
              </a:solidFill>
            </a:endParaRPr>
          </a:p>
        </p:txBody>
      </p:sp>
    </p:spTree>
    <p:extLst>
      <p:ext uri="{BB962C8B-B14F-4D97-AF65-F5344CB8AC3E}">
        <p14:creationId xmlns:p14="http://schemas.microsoft.com/office/powerpoint/2010/main" val="15971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4B5F-8B42-8093-D91C-C4E9F226B80F}"/>
              </a:ext>
            </a:extLst>
          </p:cNvPr>
          <p:cNvSpPr>
            <a:spLocks noGrp="1"/>
          </p:cNvSpPr>
          <p:nvPr>
            <p:ph type="title"/>
          </p:nvPr>
        </p:nvSpPr>
        <p:spPr>
          <a:xfrm>
            <a:off x="0" y="46037"/>
            <a:ext cx="12192000" cy="1325563"/>
          </a:xfrm>
        </p:spPr>
        <p:txBody>
          <a:bodyPr/>
          <a:lstStyle/>
          <a:p>
            <a:r>
              <a:rPr lang="en-US" sz="4800" b="1" dirty="0"/>
              <a:t>Disclosures</a:t>
            </a:r>
          </a:p>
        </p:txBody>
      </p:sp>
      <p:sp>
        <p:nvSpPr>
          <p:cNvPr id="3" name="Content Placeholder 2">
            <a:extLst>
              <a:ext uri="{FF2B5EF4-FFF2-40B4-BE49-F238E27FC236}">
                <a16:creationId xmlns:a16="http://schemas.microsoft.com/office/drawing/2014/main" id="{A8940D05-3F34-7F66-EF3F-2618BE5B9CA3}"/>
              </a:ext>
            </a:extLst>
          </p:cNvPr>
          <p:cNvSpPr>
            <a:spLocks noGrp="1"/>
          </p:cNvSpPr>
          <p:nvPr>
            <p:ph idx="1"/>
          </p:nvPr>
        </p:nvSpPr>
        <p:spPr>
          <a:xfrm>
            <a:off x="838200" y="1371600"/>
            <a:ext cx="10515600" cy="4351338"/>
          </a:xfrm>
        </p:spPr>
        <p:txBody>
          <a:bodyPr/>
          <a:lstStyle/>
          <a:p>
            <a:r>
              <a:rPr lang="en-US" sz="2400" dirty="0">
                <a:solidFill>
                  <a:srgbClr val="0070C0"/>
                </a:solidFill>
              </a:rPr>
              <a:t>Study Funding: none</a:t>
            </a:r>
          </a:p>
          <a:p>
            <a:r>
              <a:rPr lang="en-US" sz="2400" dirty="0"/>
              <a:t>Clayton Petro</a:t>
            </a:r>
          </a:p>
          <a:p>
            <a:pPr lvl="1"/>
            <a:r>
              <a:rPr lang="en-US" sz="1400" dirty="0"/>
              <a:t>BD Consultant</a:t>
            </a:r>
          </a:p>
          <a:p>
            <a:pPr lvl="1"/>
            <a:r>
              <a:rPr lang="en-US" sz="1400" dirty="0" err="1"/>
              <a:t>Surgimatix</a:t>
            </a:r>
            <a:r>
              <a:rPr lang="en-US" sz="1400" dirty="0"/>
              <a:t> Consultant</a:t>
            </a:r>
          </a:p>
          <a:p>
            <a:pPr lvl="1"/>
            <a:r>
              <a:rPr lang="en-US" sz="1400" dirty="0"/>
              <a:t>Research Grants - AHS, CSA, SAGES</a:t>
            </a:r>
          </a:p>
          <a:p>
            <a:r>
              <a:rPr lang="en-US" sz="2400" dirty="0" err="1"/>
              <a:t>Ajita</a:t>
            </a:r>
            <a:r>
              <a:rPr lang="en-US" sz="2400" dirty="0"/>
              <a:t> Prabhu</a:t>
            </a:r>
          </a:p>
          <a:p>
            <a:pPr lvl="1"/>
            <a:r>
              <a:rPr lang="en-US" sz="1400" dirty="0"/>
              <a:t>Speaking fees and research support paid to institution from Intuitive Surgical</a:t>
            </a:r>
          </a:p>
          <a:p>
            <a:pPr lvl="1"/>
            <a:r>
              <a:rPr lang="en-US" sz="1400" dirty="0"/>
              <a:t>Consulting fees and is on the Advisory Board for CMR Surgical</a:t>
            </a:r>
          </a:p>
          <a:p>
            <a:pPr lvl="1"/>
            <a:r>
              <a:rPr lang="en-US" sz="1400" dirty="0"/>
              <a:t>Consulting fees from Verb Surgical</a:t>
            </a:r>
          </a:p>
          <a:p>
            <a:r>
              <a:rPr lang="en-US" sz="2400" dirty="0"/>
              <a:t>Lucas </a:t>
            </a:r>
            <a:r>
              <a:rPr lang="en-US" sz="2400" dirty="0" err="1"/>
              <a:t>Beffa</a:t>
            </a:r>
            <a:endParaRPr lang="en-US" sz="2400" dirty="0"/>
          </a:p>
          <a:p>
            <a:pPr lvl="1"/>
            <a:r>
              <a:rPr lang="en-US" sz="1400" dirty="0"/>
              <a:t>Honoraria from Intuitive Surgical</a:t>
            </a:r>
          </a:p>
          <a:p>
            <a:r>
              <a:rPr lang="en-US" sz="2400" dirty="0"/>
              <a:t>Michael Rosen</a:t>
            </a:r>
          </a:p>
          <a:p>
            <a:pPr lvl="1"/>
            <a:r>
              <a:rPr lang="en-US" sz="1400" dirty="0"/>
              <a:t>Medical director of ACHQC</a:t>
            </a:r>
          </a:p>
          <a:p>
            <a:pPr lvl="1"/>
            <a:r>
              <a:rPr lang="en-US" sz="1400" dirty="0"/>
              <a:t>Stock options with </a:t>
            </a:r>
            <a:r>
              <a:rPr lang="en-US" sz="1400" dirty="0" err="1"/>
              <a:t>Ariste</a:t>
            </a:r>
            <a:endParaRPr lang="en-US" sz="1400" dirty="0"/>
          </a:p>
        </p:txBody>
      </p:sp>
    </p:spTree>
    <p:extLst>
      <p:ext uri="{BB962C8B-B14F-4D97-AF65-F5344CB8AC3E}">
        <p14:creationId xmlns:p14="http://schemas.microsoft.com/office/powerpoint/2010/main" val="327533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ACHQC vs Danish Hernia Database</a:t>
            </a:r>
          </a:p>
        </p:txBody>
      </p:sp>
      <p:sp>
        <p:nvSpPr>
          <p:cNvPr id="5" name="Content Placeholder 4"/>
          <p:cNvSpPr>
            <a:spLocks noGrp="1"/>
          </p:cNvSpPr>
          <p:nvPr>
            <p:ph sz="half" idx="1"/>
          </p:nvPr>
        </p:nvSpPr>
        <p:spPr>
          <a:xfrm>
            <a:off x="615537" y="2544761"/>
            <a:ext cx="5181600" cy="4351338"/>
          </a:xfrm>
        </p:spPr>
        <p:txBody>
          <a:bodyPr/>
          <a:lstStyle/>
          <a:p>
            <a:r>
              <a:rPr lang="en-US" sz="2400" dirty="0"/>
              <a:t>368 patients; 1yr f/u</a:t>
            </a:r>
          </a:p>
          <a:p>
            <a:r>
              <a:rPr lang="en-US" sz="2400" dirty="0"/>
              <a:t>89 ileostomies, 276 colostomies, 3 both</a:t>
            </a:r>
          </a:p>
          <a:p>
            <a:r>
              <a:rPr lang="en-US" sz="2400" dirty="0"/>
              <a:t> &gt;50% had parastomal and incisional hernia</a:t>
            </a:r>
          </a:p>
          <a:p>
            <a:r>
              <a:rPr lang="en-US" sz="2400" dirty="0"/>
              <a:t>11cm hernia width</a:t>
            </a:r>
          </a:p>
          <a:p>
            <a:r>
              <a:rPr lang="en-US" sz="2400" dirty="0"/>
              <a:t>100% repaired with </a:t>
            </a:r>
            <a:r>
              <a:rPr lang="en-US" sz="2400" b="1" dirty="0" err="1"/>
              <a:t>retromuscular</a:t>
            </a:r>
            <a:r>
              <a:rPr lang="en-US" sz="2400" dirty="0"/>
              <a:t> permanent synthetic vs biologic vs resorbable synthetic mesh</a:t>
            </a:r>
          </a:p>
        </p:txBody>
      </p:sp>
      <p:sp>
        <p:nvSpPr>
          <p:cNvPr id="2" name="Content Placeholder 1">
            <a:extLst>
              <a:ext uri="{FF2B5EF4-FFF2-40B4-BE49-F238E27FC236}">
                <a16:creationId xmlns:a16="http://schemas.microsoft.com/office/drawing/2014/main" id="{8EFB69C0-4D26-0263-8F7D-9039A46A6880}"/>
              </a:ext>
            </a:extLst>
          </p:cNvPr>
          <p:cNvSpPr>
            <a:spLocks noGrp="1"/>
          </p:cNvSpPr>
          <p:nvPr>
            <p:ph sz="half" idx="2"/>
          </p:nvPr>
        </p:nvSpPr>
        <p:spPr>
          <a:xfrm>
            <a:off x="6394864" y="2557605"/>
            <a:ext cx="5181600" cy="4351338"/>
          </a:xfrm>
        </p:spPr>
        <p:txBody>
          <a:bodyPr/>
          <a:lstStyle/>
          <a:p>
            <a:r>
              <a:rPr lang="en-US" sz="2400" dirty="0"/>
              <a:t>516 patients; 6yr f/u</a:t>
            </a:r>
          </a:p>
          <a:p>
            <a:r>
              <a:rPr lang="en-US" sz="2400" dirty="0"/>
              <a:t>Incisional hernia repair vs concurrent stoma closure </a:t>
            </a:r>
          </a:p>
          <a:p>
            <a:r>
              <a:rPr lang="en-US" sz="2400" dirty="0"/>
              <a:t>64 ileostomies, 65 colostomies</a:t>
            </a:r>
          </a:p>
          <a:p>
            <a:r>
              <a:rPr lang="en-US" sz="2400" dirty="0"/>
              <a:t>9cm hernia width</a:t>
            </a:r>
          </a:p>
          <a:p>
            <a:r>
              <a:rPr lang="en-US" sz="2400" dirty="0"/>
              <a:t>75% repaired with mesh**</a:t>
            </a:r>
          </a:p>
          <a:p>
            <a:endParaRPr lang="en-US" sz="2400" dirty="0"/>
          </a:p>
          <a:p>
            <a:endParaRPr lang="en-US" sz="2400" dirty="0"/>
          </a:p>
        </p:txBody>
      </p:sp>
      <p:sp>
        <p:nvSpPr>
          <p:cNvPr id="3" name="TextBox 2">
            <a:extLst>
              <a:ext uri="{FF2B5EF4-FFF2-40B4-BE49-F238E27FC236}">
                <a16:creationId xmlns:a16="http://schemas.microsoft.com/office/drawing/2014/main" id="{B7DF1087-0538-D965-20F6-F8FB954B8826}"/>
              </a:ext>
            </a:extLst>
          </p:cNvPr>
          <p:cNvSpPr txBox="1"/>
          <p:nvPr/>
        </p:nvSpPr>
        <p:spPr>
          <a:xfrm>
            <a:off x="1066800" y="1820862"/>
            <a:ext cx="3962400" cy="457200"/>
          </a:xfrm>
          <a:prstGeom prst="rect">
            <a:avLst/>
          </a:prstGeom>
          <a:noFill/>
          <a:ln>
            <a:solidFill>
              <a:schemeClr val="accent1"/>
            </a:solidFill>
          </a:ln>
        </p:spPr>
        <p:txBody>
          <a:bodyPr wrap="square" rtlCol="0">
            <a:spAutoFit/>
          </a:bodyPr>
          <a:lstStyle/>
          <a:p>
            <a:pPr algn="ctr"/>
            <a:r>
              <a:rPr lang="en-US" sz="2400" b="1" dirty="0">
                <a:solidFill>
                  <a:schemeClr val="bg2"/>
                </a:solidFill>
              </a:rPr>
              <a:t>ACHQC</a:t>
            </a:r>
          </a:p>
        </p:txBody>
      </p:sp>
      <p:sp>
        <p:nvSpPr>
          <p:cNvPr id="6" name="TextBox 5">
            <a:extLst>
              <a:ext uri="{FF2B5EF4-FFF2-40B4-BE49-F238E27FC236}">
                <a16:creationId xmlns:a16="http://schemas.microsoft.com/office/drawing/2014/main" id="{57613A80-9099-9D80-8152-DDB723278152}"/>
              </a:ext>
            </a:extLst>
          </p:cNvPr>
          <p:cNvSpPr txBox="1"/>
          <p:nvPr/>
        </p:nvSpPr>
        <p:spPr>
          <a:xfrm>
            <a:off x="7162800" y="1820862"/>
            <a:ext cx="3962400" cy="457200"/>
          </a:xfrm>
          <a:prstGeom prst="rect">
            <a:avLst/>
          </a:prstGeom>
          <a:noFill/>
          <a:ln>
            <a:solidFill>
              <a:schemeClr val="accent1"/>
            </a:solidFill>
          </a:ln>
        </p:spPr>
        <p:txBody>
          <a:bodyPr wrap="square" rtlCol="0">
            <a:spAutoFit/>
          </a:bodyPr>
          <a:lstStyle/>
          <a:p>
            <a:pPr algn="ctr"/>
            <a:r>
              <a:rPr lang="en-US" sz="2400" b="1" dirty="0">
                <a:solidFill>
                  <a:schemeClr val="bg2"/>
                </a:solidFill>
              </a:rPr>
              <a:t>Danish Hernia Database</a:t>
            </a:r>
          </a:p>
        </p:txBody>
      </p:sp>
      <p:cxnSp>
        <p:nvCxnSpPr>
          <p:cNvPr id="8" name="Straight Connector 7">
            <a:extLst>
              <a:ext uri="{FF2B5EF4-FFF2-40B4-BE49-F238E27FC236}">
                <a16:creationId xmlns:a16="http://schemas.microsoft.com/office/drawing/2014/main" id="{EEF37656-40F5-1668-4193-D4152C85AA6D}"/>
              </a:ext>
            </a:extLst>
          </p:cNvPr>
          <p:cNvCxnSpPr/>
          <p:nvPr/>
        </p:nvCxnSpPr>
        <p:spPr>
          <a:xfrm>
            <a:off x="6096000" y="2430462"/>
            <a:ext cx="0" cy="366553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11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p:txBody>
          <a:bodyPr/>
          <a:lstStyle/>
          <a:p>
            <a:pPr eaLnBrk="1" hangingPunct="1">
              <a:defRPr/>
            </a:pPr>
            <a:r>
              <a:rPr lang="en-US" sz="5400" b="1" dirty="0"/>
              <a:t>Outcomes</a:t>
            </a:r>
            <a:endParaRPr lang="en-US" dirty="0">
              <a:effectLst/>
            </a:endParaRPr>
          </a:p>
        </p:txBody>
      </p:sp>
      <p:sp>
        <p:nvSpPr>
          <p:cNvPr id="4" name="Text Box 5"/>
          <p:cNvSpPr txBox="1">
            <a:spLocks noChangeArrowheads="1"/>
          </p:cNvSpPr>
          <p:nvPr/>
        </p:nvSpPr>
        <p:spPr bwMode="auto">
          <a:xfrm>
            <a:off x="10072914" y="1266372"/>
            <a:ext cx="1736833" cy="4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109" eaLnBrk="1" hangingPunct="1">
              <a:lnSpc>
                <a:spcPts val="2600"/>
              </a:lnSpc>
              <a:spcBef>
                <a:spcPct val="50000"/>
              </a:spcBef>
            </a:pPr>
            <a:r>
              <a:rPr lang="en-US" sz="4000" b="1" dirty="0">
                <a:solidFill>
                  <a:srgbClr val="FFFFFF"/>
                </a:solidFill>
              </a:rPr>
              <a:t>#</a:t>
            </a:r>
            <a:endParaRPr lang="en-US" sz="3000" b="1" dirty="0">
              <a:solidFill>
                <a:srgbClr val="FFFFFF"/>
              </a:solidFill>
            </a:endParaRPr>
          </a:p>
        </p:txBody>
      </p:sp>
      <p:sp>
        <p:nvSpPr>
          <p:cNvPr id="5" name="Text Box 5"/>
          <p:cNvSpPr txBox="1">
            <a:spLocks noChangeArrowheads="1"/>
          </p:cNvSpPr>
          <p:nvPr/>
        </p:nvSpPr>
        <p:spPr bwMode="auto">
          <a:xfrm>
            <a:off x="304762" y="4854918"/>
            <a:ext cx="1736833" cy="4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109" eaLnBrk="1" hangingPunct="1">
              <a:lnSpc>
                <a:spcPts val="2600"/>
              </a:lnSpc>
              <a:spcBef>
                <a:spcPct val="50000"/>
              </a:spcBef>
            </a:pPr>
            <a:r>
              <a:rPr lang="en-US" sz="4000" b="1" dirty="0">
                <a:solidFill>
                  <a:srgbClr val="FFFFFF"/>
                </a:solidFill>
              </a:rPr>
              <a:t>#</a:t>
            </a:r>
            <a:endParaRPr lang="en-US" sz="3000" b="1" dirty="0">
              <a:solidFill>
                <a:srgbClr val="FFFFFF"/>
              </a:solidFill>
            </a:endParaRPr>
          </a:p>
        </p:txBody>
      </p:sp>
      <p:sp>
        <p:nvSpPr>
          <p:cNvPr id="7" name="Content Placeholder 4">
            <a:extLst>
              <a:ext uri="{FF2B5EF4-FFF2-40B4-BE49-F238E27FC236}">
                <a16:creationId xmlns:a16="http://schemas.microsoft.com/office/drawing/2014/main" id="{1A47C7F9-21EB-CD74-FB77-C0DAC6F0B1DB}"/>
              </a:ext>
            </a:extLst>
          </p:cNvPr>
          <p:cNvSpPr>
            <a:spLocks noGrp="1"/>
          </p:cNvSpPr>
          <p:nvPr>
            <p:ph sz="half" idx="1"/>
          </p:nvPr>
        </p:nvSpPr>
        <p:spPr>
          <a:xfrm>
            <a:off x="615537" y="2544761"/>
            <a:ext cx="5181600" cy="4351338"/>
          </a:xfrm>
        </p:spPr>
        <p:txBody>
          <a:bodyPr/>
          <a:lstStyle/>
          <a:p>
            <a:r>
              <a:rPr lang="en-US" sz="2800" dirty="0"/>
              <a:t>All mesh types:</a:t>
            </a:r>
          </a:p>
          <a:p>
            <a:pPr lvl="1"/>
            <a:r>
              <a:rPr lang="en-US" sz="2400" dirty="0"/>
              <a:t>SSOPI 12%</a:t>
            </a:r>
          </a:p>
          <a:p>
            <a:pPr lvl="1"/>
            <a:r>
              <a:rPr lang="en-US" sz="2400" dirty="0"/>
              <a:t>SSI 13%</a:t>
            </a:r>
          </a:p>
          <a:p>
            <a:pPr lvl="1"/>
            <a:r>
              <a:rPr lang="en-US" sz="2400" dirty="0"/>
              <a:t>SSO 13%</a:t>
            </a:r>
          </a:p>
          <a:p>
            <a:r>
              <a:rPr lang="en-US" sz="2800" dirty="0"/>
              <a:t>3 PS mesh infections, 1 mesh excision</a:t>
            </a:r>
          </a:p>
          <a:p>
            <a:r>
              <a:rPr lang="en-US" sz="2800" dirty="0"/>
              <a:t>4 enterocutaneous fistulas</a:t>
            </a:r>
          </a:p>
        </p:txBody>
      </p:sp>
      <p:sp>
        <p:nvSpPr>
          <p:cNvPr id="8" name="Content Placeholder 1">
            <a:extLst>
              <a:ext uri="{FF2B5EF4-FFF2-40B4-BE49-F238E27FC236}">
                <a16:creationId xmlns:a16="http://schemas.microsoft.com/office/drawing/2014/main" id="{313FE112-CD3D-BF47-57E8-E5DF42B6D1B3}"/>
              </a:ext>
            </a:extLst>
          </p:cNvPr>
          <p:cNvSpPr txBox="1">
            <a:spLocks/>
          </p:cNvSpPr>
          <p:nvPr/>
        </p:nvSpPr>
        <p:spPr>
          <a:xfrm>
            <a:off x="6394864" y="2557605"/>
            <a:ext cx="5181600" cy="4351338"/>
          </a:xfrm>
          <a:prstGeom prst="rect">
            <a:avLst/>
          </a:prstGeom>
        </p:spPr>
        <p:txBody>
          <a:bodyPr/>
          <a:lst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Increased re-operation for recurrence (17.8% vs 10.6%, OR 1.69, p=0.04)</a:t>
            </a:r>
          </a:p>
          <a:p>
            <a:r>
              <a:rPr lang="en-US" sz="2400" dirty="0"/>
              <a:t>Subgroup analysis of mesh patients OR 1.54, p=0.12</a:t>
            </a:r>
          </a:p>
          <a:p>
            <a:r>
              <a:rPr lang="en-US" sz="2400" dirty="0"/>
              <a:t>5.4% anastomotic leak</a:t>
            </a:r>
          </a:p>
          <a:p>
            <a:r>
              <a:rPr lang="en-US" sz="2400" dirty="0"/>
              <a:t>Increased LOS (8 vs 3 days)</a:t>
            </a:r>
          </a:p>
          <a:p>
            <a:endParaRPr lang="en-US" sz="2400" dirty="0"/>
          </a:p>
          <a:p>
            <a:endParaRPr lang="en-US" sz="2400" dirty="0"/>
          </a:p>
          <a:p>
            <a:endParaRPr lang="en-US" sz="2400" dirty="0"/>
          </a:p>
        </p:txBody>
      </p:sp>
      <p:sp>
        <p:nvSpPr>
          <p:cNvPr id="9" name="TextBox 8">
            <a:extLst>
              <a:ext uri="{FF2B5EF4-FFF2-40B4-BE49-F238E27FC236}">
                <a16:creationId xmlns:a16="http://schemas.microsoft.com/office/drawing/2014/main" id="{F9B2D087-89F0-B3A2-3AF8-DED0FB26BFA9}"/>
              </a:ext>
            </a:extLst>
          </p:cNvPr>
          <p:cNvSpPr txBox="1"/>
          <p:nvPr/>
        </p:nvSpPr>
        <p:spPr>
          <a:xfrm>
            <a:off x="1066800" y="1820862"/>
            <a:ext cx="3962400" cy="457200"/>
          </a:xfrm>
          <a:prstGeom prst="rect">
            <a:avLst/>
          </a:prstGeom>
          <a:noFill/>
          <a:ln>
            <a:solidFill>
              <a:schemeClr val="accent1"/>
            </a:solidFill>
          </a:ln>
        </p:spPr>
        <p:txBody>
          <a:bodyPr wrap="square" rtlCol="0">
            <a:spAutoFit/>
          </a:bodyPr>
          <a:lstStyle/>
          <a:p>
            <a:pPr algn="ctr"/>
            <a:r>
              <a:rPr lang="en-US" sz="2400" b="1" dirty="0">
                <a:solidFill>
                  <a:schemeClr val="bg2"/>
                </a:solidFill>
              </a:rPr>
              <a:t>ACHQC</a:t>
            </a:r>
          </a:p>
        </p:txBody>
      </p:sp>
      <p:sp>
        <p:nvSpPr>
          <p:cNvPr id="10" name="TextBox 9">
            <a:extLst>
              <a:ext uri="{FF2B5EF4-FFF2-40B4-BE49-F238E27FC236}">
                <a16:creationId xmlns:a16="http://schemas.microsoft.com/office/drawing/2014/main" id="{6D044E82-E775-46F5-DB37-C4A903F26042}"/>
              </a:ext>
            </a:extLst>
          </p:cNvPr>
          <p:cNvSpPr txBox="1"/>
          <p:nvPr/>
        </p:nvSpPr>
        <p:spPr>
          <a:xfrm>
            <a:off x="7162800" y="1820862"/>
            <a:ext cx="3962400" cy="457200"/>
          </a:xfrm>
          <a:prstGeom prst="rect">
            <a:avLst/>
          </a:prstGeom>
          <a:noFill/>
          <a:ln>
            <a:solidFill>
              <a:schemeClr val="accent1"/>
            </a:solidFill>
          </a:ln>
        </p:spPr>
        <p:txBody>
          <a:bodyPr wrap="square" rtlCol="0">
            <a:spAutoFit/>
          </a:bodyPr>
          <a:lstStyle/>
          <a:p>
            <a:pPr algn="ctr"/>
            <a:r>
              <a:rPr lang="en-US" sz="2400" b="1" dirty="0">
                <a:solidFill>
                  <a:schemeClr val="bg2"/>
                </a:solidFill>
              </a:rPr>
              <a:t>Danish Hernia Database</a:t>
            </a:r>
          </a:p>
        </p:txBody>
      </p:sp>
      <p:cxnSp>
        <p:nvCxnSpPr>
          <p:cNvPr id="11" name="Straight Connector 10">
            <a:extLst>
              <a:ext uri="{FF2B5EF4-FFF2-40B4-BE49-F238E27FC236}">
                <a16:creationId xmlns:a16="http://schemas.microsoft.com/office/drawing/2014/main" id="{5485EFDF-E1A0-42E5-7DB8-26C56FF1C115}"/>
              </a:ext>
            </a:extLst>
          </p:cNvPr>
          <p:cNvCxnSpPr/>
          <p:nvPr/>
        </p:nvCxnSpPr>
        <p:spPr>
          <a:xfrm>
            <a:off x="6096000" y="2430462"/>
            <a:ext cx="0" cy="366553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 y="194748"/>
            <a:ext cx="12191999" cy="1139825"/>
          </a:xfrm>
        </p:spPr>
        <p:txBody>
          <a:bodyPr/>
          <a:lstStyle/>
          <a:p>
            <a:pPr eaLnBrk="1" hangingPunct="1">
              <a:defRPr/>
            </a:pPr>
            <a:r>
              <a:rPr lang="en-US" sz="4400" b="1" dirty="0">
                <a:effectLst/>
              </a:rPr>
              <a:t>Conclusion</a:t>
            </a:r>
          </a:p>
        </p:txBody>
      </p:sp>
      <p:sp>
        <p:nvSpPr>
          <p:cNvPr id="5" name="Content Placeholder 2">
            <a:extLst>
              <a:ext uri="{FF2B5EF4-FFF2-40B4-BE49-F238E27FC236}">
                <a16:creationId xmlns:a16="http://schemas.microsoft.com/office/drawing/2014/main" id="{2E04D54C-0804-845A-6613-15E9FF8D4EEF}"/>
              </a:ext>
            </a:extLst>
          </p:cNvPr>
          <p:cNvSpPr txBox="1">
            <a:spLocks/>
          </p:cNvSpPr>
          <p:nvPr/>
        </p:nvSpPr>
        <p:spPr>
          <a:xfrm>
            <a:off x="447304" y="1524000"/>
            <a:ext cx="8686800" cy="4419600"/>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1000"/>
              </a:spcBef>
              <a:buFont typeface="Arial" panose="020B0604020202020204" pitchFamily="34" charset="0"/>
              <a:buChar char="•"/>
              <a:defRPr sz="4400" kern="1200">
                <a:solidFill>
                  <a:schemeClr val="bg2"/>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bg2"/>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bg2"/>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No significant differences in wound morbidity between mesh types</a:t>
            </a:r>
          </a:p>
          <a:p>
            <a:pPr lvl="1"/>
            <a:r>
              <a:rPr lang="en-US" sz="2000" dirty="0"/>
              <a:t>Only PS mesh infection, excision, EC fistula</a:t>
            </a:r>
            <a:endParaRPr lang="en-US" sz="2800" dirty="0"/>
          </a:p>
          <a:p>
            <a:r>
              <a:rPr lang="en-US" sz="2800" dirty="0"/>
              <a:t>Single stage approach is feasible</a:t>
            </a:r>
          </a:p>
          <a:p>
            <a:r>
              <a:rPr lang="en-US" sz="2800" dirty="0">
                <a:sym typeface="Wingdings" pitchFamily="2" charset="2"/>
              </a:rPr>
              <a:t>Bailout is ok too </a:t>
            </a:r>
          </a:p>
          <a:p>
            <a:pPr lvl="1"/>
            <a:r>
              <a:rPr lang="en-US" sz="2400" dirty="0"/>
              <a:t>Primary closure – interrupted figure-of-eight PDS sutures</a:t>
            </a:r>
          </a:p>
          <a:p>
            <a:pPr lvl="1"/>
            <a:r>
              <a:rPr lang="en-US" sz="2400" dirty="0"/>
              <a:t>Inlay or bridging piece of </a:t>
            </a:r>
            <a:r>
              <a:rPr lang="en-US" sz="2400" dirty="0" err="1"/>
              <a:t>Vicryl</a:t>
            </a:r>
            <a:r>
              <a:rPr lang="en-US" sz="2400" dirty="0"/>
              <a:t>® mesh </a:t>
            </a:r>
          </a:p>
        </p:txBody>
      </p:sp>
      <p:pic>
        <p:nvPicPr>
          <p:cNvPr id="2" name="Picture 1" descr="A picture containing indoor&#10;&#10;Description automatically generated">
            <a:extLst>
              <a:ext uri="{FF2B5EF4-FFF2-40B4-BE49-F238E27FC236}">
                <a16:creationId xmlns:a16="http://schemas.microsoft.com/office/drawing/2014/main" id="{E96ED415-E228-F785-B60B-CD06467FD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865260" y="565872"/>
            <a:ext cx="3290784" cy="2468088"/>
          </a:xfrm>
          <a:prstGeom prst="rect">
            <a:avLst/>
          </a:prstGeom>
        </p:spPr>
      </p:pic>
      <p:pic>
        <p:nvPicPr>
          <p:cNvPr id="3" name="Picture 2" descr="A picture containing person, piece, slice&#10;&#10;Description automatically generated">
            <a:extLst>
              <a:ext uri="{FF2B5EF4-FFF2-40B4-BE49-F238E27FC236}">
                <a16:creationId xmlns:a16="http://schemas.microsoft.com/office/drawing/2014/main" id="{A5380903-0250-59B6-F176-BBDD8A86F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865260" y="3910847"/>
            <a:ext cx="3290784" cy="2468088"/>
          </a:xfrm>
          <a:prstGeom prst="rect">
            <a:avLst/>
          </a:prstGeom>
        </p:spPr>
      </p:pic>
      <p:sp>
        <p:nvSpPr>
          <p:cNvPr id="4" name="TextBox 3">
            <a:extLst>
              <a:ext uri="{FF2B5EF4-FFF2-40B4-BE49-F238E27FC236}">
                <a16:creationId xmlns:a16="http://schemas.microsoft.com/office/drawing/2014/main" id="{38F66A16-39BD-AF85-170E-E8262B31924F}"/>
              </a:ext>
            </a:extLst>
          </p:cNvPr>
          <p:cNvSpPr txBox="1"/>
          <p:nvPr/>
        </p:nvSpPr>
        <p:spPr>
          <a:xfrm>
            <a:off x="1371600" y="5425141"/>
            <a:ext cx="7010400" cy="707886"/>
          </a:xfrm>
          <a:prstGeom prst="rect">
            <a:avLst/>
          </a:prstGeom>
          <a:noFill/>
        </p:spPr>
        <p:txBody>
          <a:bodyPr wrap="square" rtlCol="0">
            <a:spAutoFit/>
          </a:bodyPr>
          <a:lstStyle/>
          <a:p>
            <a:pPr algn="ctr"/>
            <a:r>
              <a:rPr lang="en-US" sz="4000" b="1" i="1" dirty="0">
                <a:solidFill>
                  <a:srgbClr val="FF0000"/>
                </a:solidFill>
              </a:rPr>
              <a:t>Next time it’s a clean case!</a:t>
            </a:r>
          </a:p>
        </p:txBody>
      </p:sp>
    </p:spTree>
    <p:extLst>
      <p:ext uri="{BB962C8B-B14F-4D97-AF65-F5344CB8AC3E}">
        <p14:creationId xmlns:p14="http://schemas.microsoft.com/office/powerpoint/2010/main" val="29501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11D93-51FF-2FDE-DAA8-6A932E9DD8D2}"/>
              </a:ext>
            </a:extLst>
          </p:cNvPr>
          <p:cNvSpPr>
            <a:spLocks noGrp="1"/>
          </p:cNvSpPr>
          <p:nvPr>
            <p:ph type="title"/>
          </p:nvPr>
        </p:nvSpPr>
        <p:spPr>
          <a:xfrm>
            <a:off x="0" y="-126239"/>
            <a:ext cx="12192000" cy="1325563"/>
          </a:xfrm>
        </p:spPr>
        <p:txBody>
          <a:bodyPr/>
          <a:lstStyle/>
          <a:p>
            <a:r>
              <a:rPr lang="en-US" sz="4400" b="1" dirty="0"/>
              <a:t>Temporary Stomas &amp; Hernias</a:t>
            </a:r>
          </a:p>
        </p:txBody>
      </p:sp>
      <p:pic>
        <p:nvPicPr>
          <p:cNvPr id="5" name="Picture 4" descr="A close-up of a skull&#10;&#10;Description automatically generated with low confidence">
            <a:extLst>
              <a:ext uri="{FF2B5EF4-FFF2-40B4-BE49-F238E27FC236}">
                <a16:creationId xmlns:a16="http://schemas.microsoft.com/office/drawing/2014/main" id="{F6D2F6C7-38C6-7D94-A33A-1539A828EB80}"/>
              </a:ext>
            </a:extLst>
          </p:cNvPr>
          <p:cNvPicPr>
            <a:picLocks noChangeAspect="1"/>
          </p:cNvPicPr>
          <p:nvPr/>
        </p:nvPicPr>
        <p:blipFill rotWithShape="1">
          <a:blip r:embed="rId5">
            <a:extLst>
              <a:ext uri="{28A0092B-C50C-407E-A947-70E740481C1C}">
                <a14:useLocalDpi xmlns:a14="http://schemas.microsoft.com/office/drawing/2010/main" val="0"/>
              </a:ext>
            </a:extLst>
          </a:blip>
          <a:srcRect l="4403" t="11617" r="3137" b="3186"/>
          <a:stretch/>
        </p:blipFill>
        <p:spPr>
          <a:xfrm>
            <a:off x="8077200" y="1043316"/>
            <a:ext cx="3886200" cy="2714172"/>
          </a:xfrm>
          <a:prstGeom prst="rect">
            <a:avLst/>
          </a:prstGeom>
        </p:spPr>
      </p:pic>
      <p:pic>
        <p:nvPicPr>
          <p:cNvPr id="6" name="Picture 5">
            <a:extLst>
              <a:ext uri="{FF2B5EF4-FFF2-40B4-BE49-F238E27FC236}">
                <a16:creationId xmlns:a16="http://schemas.microsoft.com/office/drawing/2014/main" id="{F97B8EA9-BD3D-303E-9CE1-F053A28D5303}"/>
              </a:ext>
            </a:extLst>
          </p:cNvPr>
          <p:cNvPicPr>
            <a:picLocks noChangeAspect="1"/>
          </p:cNvPicPr>
          <p:nvPr/>
        </p:nvPicPr>
        <p:blipFill rotWithShape="1">
          <a:blip r:embed="rId6"/>
          <a:srcRect l="6466" r="8440" b="5289"/>
          <a:stretch/>
        </p:blipFill>
        <p:spPr>
          <a:xfrm>
            <a:off x="533400" y="1000566"/>
            <a:ext cx="3721506" cy="2799671"/>
          </a:xfrm>
          <a:prstGeom prst="rect">
            <a:avLst/>
          </a:prstGeom>
        </p:spPr>
      </p:pic>
      <p:pic>
        <p:nvPicPr>
          <p:cNvPr id="7" name="Picture 6">
            <a:extLst>
              <a:ext uri="{FF2B5EF4-FFF2-40B4-BE49-F238E27FC236}">
                <a16:creationId xmlns:a16="http://schemas.microsoft.com/office/drawing/2014/main" id="{6CBC90E6-929D-9632-0527-DC5802DACCA9}"/>
              </a:ext>
            </a:extLst>
          </p:cNvPr>
          <p:cNvPicPr>
            <a:picLocks noChangeAspect="1"/>
          </p:cNvPicPr>
          <p:nvPr/>
        </p:nvPicPr>
        <p:blipFill>
          <a:blip r:embed="rId7"/>
          <a:stretch>
            <a:fillRect/>
          </a:stretch>
        </p:blipFill>
        <p:spPr>
          <a:xfrm>
            <a:off x="4149437" y="1860498"/>
            <a:ext cx="2824236" cy="3137003"/>
          </a:xfrm>
          <a:prstGeom prst="rect">
            <a:avLst/>
          </a:prstGeom>
        </p:spPr>
      </p:pic>
      <p:pic>
        <p:nvPicPr>
          <p:cNvPr id="8" name="Picture 7">
            <a:extLst>
              <a:ext uri="{FF2B5EF4-FFF2-40B4-BE49-F238E27FC236}">
                <a16:creationId xmlns:a16="http://schemas.microsoft.com/office/drawing/2014/main" id="{8A874CF2-3165-C418-6E1D-271F4009D290}"/>
              </a:ext>
            </a:extLst>
          </p:cNvPr>
          <p:cNvPicPr>
            <a:picLocks noChangeAspect="1"/>
          </p:cNvPicPr>
          <p:nvPr/>
        </p:nvPicPr>
        <p:blipFill>
          <a:blip r:embed="rId8"/>
          <a:stretch>
            <a:fillRect/>
          </a:stretch>
        </p:blipFill>
        <p:spPr>
          <a:xfrm>
            <a:off x="7399007" y="3962400"/>
            <a:ext cx="3550903" cy="2631434"/>
          </a:xfrm>
          <a:prstGeom prst="rect">
            <a:avLst/>
          </a:prstGeom>
        </p:spPr>
      </p:pic>
      <p:pic>
        <p:nvPicPr>
          <p:cNvPr id="9" name="6441331">
            <a:hlinkClick r:id="" action="ppaction://media"/>
            <a:extLst>
              <a:ext uri="{FF2B5EF4-FFF2-40B4-BE49-F238E27FC236}">
                <a16:creationId xmlns:a16="http://schemas.microsoft.com/office/drawing/2014/main" id="{FAD45215-424E-F95B-764D-082FA0CD907B}"/>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458600" y="3962400"/>
            <a:ext cx="3478170" cy="2733452"/>
          </a:xfrm>
          <a:prstGeom prst="rect">
            <a:avLst/>
          </a:prstGeom>
        </p:spPr>
      </p:pic>
    </p:spTree>
    <p:extLst>
      <p:ext uri="{BB962C8B-B14F-4D97-AF65-F5344CB8AC3E}">
        <p14:creationId xmlns:p14="http://schemas.microsoft.com/office/powerpoint/2010/main" val="82522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2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Stoma Closure</a:t>
            </a:r>
          </a:p>
        </p:txBody>
      </p:sp>
      <p:sp>
        <p:nvSpPr>
          <p:cNvPr id="3" name="Content Placeholder 2"/>
          <p:cNvSpPr>
            <a:spLocks noGrp="1"/>
          </p:cNvSpPr>
          <p:nvPr>
            <p:ph idx="1"/>
          </p:nvPr>
        </p:nvSpPr>
        <p:spPr>
          <a:xfrm>
            <a:off x="304800" y="1905000"/>
            <a:ext cx="7086600" cy="4351338"/>
          </a:xfrm>
        </p:spPr>
        <p:txBody>
          <a:bodyPr/>
          <a:lstStyle/>
          <a:p>
            <a:r>
              <a:rPr lang="en-US" sz="2800" dirty="0"/>
              <a:t>Common referral from Colorectal surgery  </a:t>
            </a:r>
          </a:p>
          <a:p>
            <a:r>
              <a:rPr lang="en-US" sz="2800" dirty="0"/>
              <a:t>Opportunity to consolidate surgeries</a:t>
            </a:r>
          </a:p>
          <a:p>
            <a:pPr lvl="1"/>
            <a:r>
              <a:rPr lang="en-US" sz="2400" dirty="0"/>
              <a:t>Risk vs benefit</a:t>
            </a:r>
          </a:p>
          <a:p>
            <a:r>
              <a:rPr lang="en-US" sz="2800" dirty="0"/>
              <a:t>Primary suture repair of ostomy site: 20-40% incisional hernias </a:t>
            </a:r>
            <a:r>
              <a:rPr lang="en-US" sz="1800" i="1" dirty="0"/>
              <a:t>(</a:t>
            </a:r>
            <a:r>
              <a:rPr lang="en-US" sz="1800" i="1" dirty="0" err="1"/>
              <a:t>Bhanghu</a:t>
            </a:r>
            <a:r>
              <a:rPr lang="en-US" sz="1800" i="1" dirty="0"/>
              <a:t> et al. 2012)</a:t>
            </a:r>
          </a:p>
          <a:p>
            <a:endParaRPr lang="en-US" sz="2800" dirty="0"/>
          </a:p>
        </p:txBody>
      </p:sp>
      <p:sp>
        <p:nvSpPr>
          <p:cNvPr id="4" name="TextBox 3">
            <a:extLst>
              <a:ext uri="{FF2B5EF4-FFF2-40B4-BE49-F238E27FC236}">
                <a16:creationId xmlns:a16="http://schemas.microsoft.com/office/drawing/2014/main" id="{772927BB-A399-FF07-A708-45CFDA91FE4C}"/>
              </a:ext>
            </a:extLst>
          </p:cNvPr>
          <p:cNvSpPr txBox="1"/>
          <p:nvPr/>
        </p:nvSpPr>
        <p:spPr>
          <a:xfrm>
            <a:off x="2286000" y="5181600"/>
            <a:ext cx="7010400" cy="707886"/>
          </a:xfrm>
          <a:prstGeom prst="rect">
            <a:avLst/>
          </a:prstGeom>
          <a:noFill/>
        </p:spPr>
        <p:txBody>
          <a:bodyPr wrap="square" rtlCol="0">
            <a:spAutoFit/>
          </a:bodyPr>
          <a:lstStyle/>
          <a:p>
            <a:pPr algn="ctr"/>
            <a:r>
              <a:rPr lang="en-US" sz="4000" b="1" i="1" dirty="0">
                <a:solidFill>
                  <a:srgbClr val="FF0000"/>
                </a:solidFill>
              </a:rPr>
              <a:t>To stage or not to stage?</a:t>
            </a:r>
          </a:p>
        </p:txBody>
      </p:sp>
      <p:pic>
        <p:nvPicPr>
          <p:cNvPr id="7" name="Picture 6" descr="A person talking on a cell phone&#10;&#10;Description automatically generated with medium confidence">
            <a:extLst>
              <a:ext uri="{FF2B5EF4-FFF2-40B4-BE49-F238E27FC236}">
                <a16:creationId xmlns:a16="http://schemas.microsoft.com/office/drawing/2014/main" id="{A62C6E0A-D21A-4F67-F4DA-292E91C87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676400"/>
            <a:ext cx="3937000" cy="2578100"/>
          </a:xfrm>
          <a:prstGeom prst="rect">
            <a:avLst/>
          </a:prstGeom>
        </p:spPr>
      </p:pic>
    </p:spTree>
    <p:extLst>
      <p:ext uri="{BB962C8B-B14F-4D97-AF65-F5344CB8AC3E}">
        <p14:creationId xmlns:p14="http://schemas.microsoft.com/office/powerpoint/2010/main" val="24242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oplanes on a road">
            <a:extLst>
              <a:ext uri="{FF2B5EF4-FFF2-40B4-BE49-F238E27FC236}">
                <a16:creationId xmlns:a16="http://schemas.microsoft.com/office/drawing/2014/main" id="{D5DCF8CB-14FB-C2CA-D122-0909C76D58AC}"/>
              </a:ext>
            </a:extLst>
          </p:cNvPr>
          <p:cNvPicPr>
            <a:picLocks noChangeAspect="1"/>
          </p:cNvPicPr>
          <p:nvPr/>
        </p:nvPicPr>
        <p:blipFill rotWithShape="1">
          <a:blip r:embed="rId3"/>
          <a:srcRect t="3158" b="11937"/>
          <a:stretch/>
        </p:blipFill>
        <p:spPr>
          <a:xfrm>
            <a:off x="-30758"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90500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5200" b="1" dirty="0">
                <a:solidFill>
                  <a:srgbClr val="FFFFFF"/>
                </a:solidFill>
                <a:latin typeface="+mj-lt"/>
                <a:cs typeface="+mj-cs"/>
              </a:rPr>
              <a:t>Fight or Flight</a:t>
            </a:r>
          </a:p>
        </p:txBody>
      </p:sp>
      <p:sp>
        <p:nvSpPr>
          <p:cNvPr id="4" name="TextBox 3">
            <a:extLst>
              <a:ext uri="{FF2B5EF4-FFF2-40B4-BE49-F238E27FC236}">
                <a16:creationId xmlns:a16="http://schemas.microsoft.com/office/drawing/2014/main" id="{6DF0D4A8-2F31-7515-BCFB-7AD3C4439256}"/>
              </a:ext>
            </a:extLst>
          </p:cNvPr>
          <p:cNvSpPr txBox="1"/>
          <p:nvPr/>
        </p:nvSpPr>
        <p:spPr>
          <a:xfrm>
            <a:off x="9296400" y="6396335"/>
            <a:ext cx="4038600" cy="400110"/>
          </a:xfrm>
          <a:prstGeom prst="rect">
            <a:avLst/>
          </a:prstGeom>
          <a:noFill/>
        </p:spPr>
        <p:txBody>
          <a:bodyPr wrap="square" rtlCol="0">
            <a:spAutoFit/>
          </a:bodyPr>
          <a:lstStyle/>
          <a:p>
            <a:r>
              <a:rPr lang="en-US" sz="2000" dirty="0">
                <a:solidFill>
                  <a:schemeClr val="bg2"/>
                </a:solidFill>
              </a:rPr>
              <a:t>Petro and Rosen, 2018</a:t>
            </a:r>
          </a:p>
        </p:txBody>
      </p:sp>
    </p:spTree>
    <p:extLst>
      <p:ext uri="{BB962C8B-B14F-4D97-AF65-F5344CB8AC3E}">
        <p14:creationId xmlns:p14="http://schemas.microsoft.com/office/powerpoint/2010/main" val="260986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3836D-8895-4E0E-92A9-8C8BF5DC9CC0}"/>
              </a:ext>
            </a:extLst>
          </p:cNvPr>
          <p:cNvSpPr>
            <a:spLocks noGrp="1"/>
          </p:cNvSpPr>
          <p:nvPr>
            <p:ph idx="1"/>
          </p:nvPr>
        </p:nvSpPr>
        <p:spPr>
          <a:xfrm>
            <a:off x="6019800" y="1662052"/>
            <a:ext cx="6172978" cy="4351338"/>
          </a:xfrm>
        </p:spPr>
        <p:txBody>
          <a:bodyPr/>
          <a:lstStyle/>
          <a:p>
            <a:r>
              <a:rPr lang="en-US" sz="2600" dirty="0"/>
              <a:t>Staged approach</a:t>
            </a:r>
          </a:p>
          <a:p>
            <a:r>
              <a:rPr lang="en-US" sz="2600" dirty="0"/>
              <a:t>Prohibitive level of contamination</a:t>
            </a:r>
          </a:p>
          <a:p>
            <a:r>
              <a:rPr lang="en-US" sz="2600" dirty="0"/>
              <a:t>Risk of re-operation - i.e. anastomotic leak</a:t>
            </a:r>
          </a:p>
          <a:p>
            <a:r>
              <a:rPr lang="en-US" sz="2600" dirty="0"/>
              <a:t>Need for diverting loop ileostomy</a:t>
            </a:r>
          </a:p>
          <a:p>
            <a:r>
              <a:rPr lang="en-US" sz="2600" dirty="0"/>
              <a:t>Surgeon comfort</a:t>
            </a:r>
          </a:p>
          <a:p>
            <a:endParaRPr lang="en-US" sz="2600" dirty="0"/>
          </a:p>
          <a:p>
            <a:endParaRPr lang="en-US" sz="2600" dirty="0"/>
          </a:p>
          <a:p>
            <a:endParaRPr lang="en-US" sz="2600" dirty="0"/>
          </a:p>
        </p:txBody>
      </p:sp>
      <p:sp>
        <p:nvSpPr>
          <p:cNvPr id="3" name="Title 2">
            <a:extLst>
              <a:ext uri="{FF2B5EF4-FFF2-40B4-BE49-F238E27FC236}">
                <a16:creationId xmlns:a16="http://schemas.microsoft.com/office/drawing/2014/main" id="{F60CF16D-C3B2-0FF0-2CB6-891E8A3AE699}"/>
              </a:ext>
            </a:extLst>
          </p:cNvPr>
          <p:cNvSpPr>
            <a:spLocks noGrp="1"/>
          </p:cNvSpPr>
          <p:nvPr>
            <p:ph type="title"/>
          </p:nvPr>
        </p:nvSpPr>
        <p:spPr>
          <a:xfrm>
            <a:off x="0" y="55507"/>
            <a:ext cx="12192000" cy="1325563"/>
          </a:xfrm>
        </p:spPr>
        <p:txBody>
          <a:bodyPr/>
          <a:lstStyle/>
          <a:p>
            <a:r>
              <a:rPr lang="en-US" sz="4800" b="1" dirty="0"/>
              <a:t>Time for flight</a:t>
            </a:r>
          </a:p>
        </p:txBody>
      </p:sp>
      <p:pic>
        <p:nvPicPr>
          <p:cNvPr id="4" name="Picture 3" descr="Diagram, text&#10;&#10;Description automatically generated">
            <a:extLst>
              <a:ext uri="{FF2B5EF4-FFF2-40B4-BE49-F238E27FC236}">
                <a16:creationId xmlns:a16="http://schemas.microsoft.com/office/drawing/2014/main" id="{BF275D78-F2C4-CAB7-901F-23BAC5360D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74" t="4008" r="6410"/>
          <a:stretch/>
        </p:blipFill>
        <p:spPr>
          <a:xfrm>
            <a:off x="381000" y="1066800"/>
            <a:ext cx="5486400" cy="4668268"/>
          </a:xfrm>
          <a:prstGeom prst="rect">
            <a:avLst/>
          </a:prstGeom>
        </p:spPr>
      </p:pic>
      <p:sp>
        <p:nvSpPr>
          <p:cNvPr id="5" name="TextBox 4">
            <a:extLst>
              <a:ext uri="{FF2B5EF4-FFF2-40B4-BE49-F238E27FC236}">
                <a16:creationId xmlns:a16="http://schemas.microsoft.com/office/drawing/2014/main" id="{9EC52DA2-6E5D-448B-8E69-31AF60088B22}"/>
              </a:ext>
            </a:extLst>
          </p:cNvPr>
          <p:cNvSpPr txBox="1"/>
          <p:nvPr/>
        </p:nvSpPr>
        <p:spPr>
          <a:xfrm>
            <a:off x="2780522" y="6034172"/>
            <a:ext cx="6934200" cy="523220"/>
          </a:xfrm>
          <a:prstGeom prst="rect">
            <a:avLst/>
          </a:prstGeom>
          <a:noFill/>
        </p:spPr>
        <p:txBody>
          <a:bodyPr wrap="square" rtlCol="0">
            <a:spAutoFit/>
          </a:bodyPr>
          <a:lstStyle/>
          <a:p>
            <a:r>
              <a:rPr lang="en-US" sz="2800" b="1" i="1" dirty="0">
                <a:solidFill>
                  <a:srgbClr val="FF0000"/>
                </a:solidFill>
              </a:rPr>
              <a:t>What’s going to be different next time?</a:t>
            </a:r>
          </a:p>
        </p:txBody>
      </p:sp>
    </p:spTree>
    <p:extLst>
      <p:ext uri="{BB962C8B-B14F-4D97-AF65-F5344CB8AC3E}">
        <p14:creationId xmlns:p14="http://schemas.microsoft.com/office/powerpoint/2010/main" val="10602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xing gloves hanging on a wall">
            <a:extLst>
              <a:ext uri="{FF2B5EF4-FFF2-40B4-BE49-F238E27FC236}">
                <a16:creationId xmlns:a16="http://schemas.microsoft.com/office/drawing/2014/main" id="{900F0AE5-95F1-6D35-4511-768804EDEBE0}"/>
              </a:ext>
            </a:extLst>
          </p:cNvPr>
          <p:cNvPicPr>
            <a:picLocks noChangeAspect="1"/>
          </p:cNvPicPr>
          <p:nvPr/>
        </p:nvPicPr>
        <p:blipFill rotWithShape="1">
          <a:blip r:embed="rId3"/>
          <a:srcRect l="14191" r="8073"/>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DA8EDB8-D2BA-4632-3D43-C2824914F0DE}"/>
              </a:ext>
            </a:extLst>
          </p:cNvPr>
          <p:cNvSpPr>
            <a:spLocks noGrp="1"/>
          </p:cNvSpPr>
          <p:nvPr>
            <p:ph type="title"/>
          </p:nvPr>
        </p:nvSpPr>
        <p:spPr>
          <a:xfrm>
            <a:off x="404033" y="1255014"/>
            <a:ext cx="3438144" cy="1124712"/>
          </a:xfrm>
        </p:spPr>
        <p:txBody>
          <a:bodyPr anchor="b">
            <a:normAutofit fontScale="90000"/>
          </a:bodyPr>
          <a:lstStyle/>
          <a:p>
            <a:r>
              <a:rPr lang="en-US" sz="4800" b="1" dirty="0">
                <a:solidFill>
                  <a:schemeClr val="tx2"/>
                </a:solidFill>
              </a:rPr>
              <a:t>Let’s Fight!</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A0CD5B59-10CD-2BE1-58F4-57E950212B16}"/>
              </a:ext>
            </a:extLst>
          </p:cNvPr>
          <p:cNvSpPr>
            <a:spLocks noGrp="1"/>
          </p:cNvSpPr>
          <p:nvPr>
            <p:ph idx="1"/>
          </p:nvPr>
        </p:nvSpPr>
        <p:spPr>
          <a:xfrm>
            <a:off x="371094" y="2718054"/>
            <a:ext cx="6334506" cy="3758946"/>
          </a:xfrm>
        </p:spPr>
        <p:txBody>
          <a:bodyPr anchor="t">
            <a:normAutofit/>
          </a:bodyPr>
          <a:lstStyle/>
          <a:p>
            <a:r>
              <a:rPr lang="en-US" sz="2800" dirty="0">
                <a:solidFill>
                  <a:schemeClr val="tx2"/>
                </a:solidFill>
              </a:rPr>
              <a:t>Single stage approach</a:t>
            </a:r>
          </a:p>
          <a:p>
            <a:r>
              <a:rPr lang="en-US" sz="2800" dirty="0">
                <a:solidFill>
                  <a:schemeClr val="tx2"/>
                </a:solidFill>
              </a:rPr>
              <a:t>GI part of the case = Perfect</a:t>
            </a:r>
          </a:p>
          <a:p>
            <a:r>
              <a:rPr lang="en-US" sz="2800" dirty="0">
                <a:solidFill>
                  <a:schemeClr val="tx2"/>
                </a:solidFill>
              </a:rPr>
              <a:t>Optimized patient with adequate nutrition</a:t>
            </a:r>
          </a:p>
          <a:p>
            <a:pPr lvl="1"/>
            <a:r>
              <a:rPr lang="en-US" sz="2400" dirty="0">
                <a:solidFill>
                  <a:schemeClr val="tx2"/>
                </a:solidFill>
              </a:rPr>
              <a:t>**Obese, diabetic smoker with high output stoma** </a:t>
            </a:r>
          </a:p>
          <a:p>
            <a:r>
              <a:rPr lang="en-US" sz="2800" dirty="0">
                <a:solidFill>
                  <a:schemeClr val="tx2"/>
                </a:solidFill>
              </a:rPr>
              <a:t>Can tolerate another several hours of anesthesia  </a:t>
            </a:r>
          </a:p>
          <a:p>
            <a:endParaRPr lang="en-US" sz="2800" dirty="0">
              <a:solidFill>
                <a:schemeClr val="tx2"/>
              </a:solidFill>
            </a:endParaRPr>
          </a:p>
          <a:p>
            <a:endParaRPr lang="en-US" sz="2800" dirty="0">
              <a:solidFill>
                <a:schemeClr val="tx2"/>
              </a:solidFill>
            </a:endParaRPr>
          </a:p>
          <a:p>
            <a:endParaRPr lang="en-US" sz="2800" dirty="0">
              <a:solidFill>
                <a:schemeClr val="tx2"/>
              </a:solidFill>
            </a:endParaRPr>
          </a:p>
        </p:txBody>
      </p:sp>
      <p:sp>
        <p:nvSpPr>
          <p:cNvPr id="4" name="Rectangle 3">
            <a:extLst>
              <a:ext uri="{FF2B5EF4-FFF2-40B4-BE49-F238E27FC236}">
                <a16:creationId xmlns:a16="http://schemas.microsoft.com/office/drawing/2014/main" id="{AAF872BB-9C9A-6211-BE40-81524C7BD979}"/>
              </a:ext>
            </a:extLst>
          </p:cNvPr>
          <p:cNvSpPr/>
          <p:nvPr/>
        </p:nvSpPr>
        <p:spPr>
          <a:xfrm>
            <a:off x="424815" y="843534"/>
            <a:ext cx="548640" cy="73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15012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sz="4000" b="1" dirty="0"/>
              <a:t>Mesh in Contaminated Fields</a:t>
            </a:r>
          </a:p>
        </p:txBody>
      </p:sp>
      <p:sp>
        <p:nvSpPr>
          <p:cNvPr id="3" name="Content Placeholder 2"/>
          <p:cNvSpPr>
            <a:spLocks noGrp="1"/>
          </p:cNvSpPr>
          <p:nvPr>
            <p:ph idx="1"/>
          </p:nvPr>
        </p:nvSpPr>
        <p:spPr>
          <a:xfrm>
            <a:off x="457201" y="2971800"/>
            <a:ext cx="10820400" cy="4351338"/>
          </a:xfrm>
        </p:spPr>
        <p:txBody>
          <a:bodyPr/>
          <a:lstStyle/>
          <a:p>
            <a:r>
              <a:rPr lang="en-US" sz="2000" dirty="0"/>
              <a:t>Biologic vs synthetic:</a:t>
            </a:r>
          </a:p>
          <a:p>
            <a:pPr lvl="1"/>
            <a:r>
              <a:rPr lang="en-US" sz="1800" dirty="0"/>
              <a:t>SSOPI - 27.6% vs 24.6% </a:t>
            </a:r>
          </a:p>
          <a:p>
            <a:pPr lvl="1"/>
            <a:r>
              <a:rPr lang="en-US" sz="1800" dirty="0"/>
              <a:t>SSI - 21.3% vs 15.1%</a:t>
            </a:r>
          </a:p>
          <a:p>
            <a:pPr lvl="1"/>
            <a:r>
              <a:rPr lang="en-US" sz="1800" dirty="0"/>
              <a:t>SSO - 7.1% vs 11.1%</a:t>
            </a:r>
          </a:p>
          <a:p>
            <a:r>
              <a:rPr lang="en-US" sz="2000" b="1" i="1" dirty="0"/>
              <a:t>1 biologic mesh excision </a:t>
            </a:r>
          </a:p>
          <a:p>
            <a:r>
              <a:rPr lang="en-US" sz="2000" dirty="0"/>
              <a:t>2 </a:t>
            </a:r>
            <a:r>
              <a:rPr lang="en-US" sz="2000" dirty="0" err="1"/>
              <a:t>yr</a:t>
            </a:r>
            <a:r>
              <a:rPr lang="en-US" sz="2000" dirty="0"/>
              <a:t> recurrence rate: 20.5% vs 5.6%</a:t>
            </a:r>
          </a:p>
        </p:txBody>
      </p:sp>
      <p:pic>
        <p:nvPicPr>
          <p:cNvPr id="5" name="Picture 4" descr="A picture containing text, indoor, screenshot&#10;&#10;Description automatically generated">
            <a:extLst>
              <a:ext uri="{FF2B5EF4-FFF2-40B4-BE49-F238E27FC236}">
                <a16:creationId xmlns:a16="http://schemas.microsoft.com/office/drawing/2014/main" id="{4FC06EAE-4492-62E2-A24E-D1D0E5706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5186286" cy="1600199"/>
          </a:xfrm>
          <a:prstGeom prst="rect">
            <a:avLst/>
          </a:prstGeom>
          <a:ln>
            <a:solidFill>
              <a:schemeClr val="bg1"/>
            </a:solidFill>
          </a:ln>
        </p:spPr>
      </p:pic>
      <p:sp>
        <p:nvSpPr>
          <p:cNvPr id="8" name="TextBox 7">
            <a:extLst>
              <a:ext uri="{FF2B5EF4-FFF2-40B4-BE49-F238E27FC236}">
                <a16:creationId xmlns:a16="http://schemas.microsoft.com/office/drawing/2014/main" id="{27886F0D-4E52-DB5A-2832-3E8EC2B5B5BD}"/>
              </a:ext>
            </a:extLst>
          </p:cNvPr>
          <p:cNvSpPr txBox="1"/>
          <p:nvPr/>
        </p:nvSpPr>
        <p:spPr>
          <a:xfrm>
            <a:off x="914399" y="5943600"/>
            <a:ext cx="8763000" cy="830997"/>
          </a:xfrm>
          <a:prstGeom prst="rect">
            <a:avLst/>
          </a:prstGeom>
          <a:noFill/>
        </p:spPr>
        <p:txBody>
          <a:bodyPr wrap="square" rtlCol="0">
            <a:spAutoFit/>
          </a:bodyPr>
          <a:lstStyle/>
          <a:p>
            <a:pPr algn="ctr"/>
            <a:r>
              <a:rPr lang="en-US" sz="2400" b="1" i="1" dirty="0">
                <a:solidFill>
                  <a:srgbClr val="FF0000"/>
                </a:solidFill>
              </a:rPr>
              <a:t>Short-term infectious complications do not translate into long term recurrence with synthetic mesh</a:t>
            </a:r>
          </a:p>
        </p:txBody>
      </p:sp>
      <p:cxnSp>
        <p:nvCxnSpPr>
          <p:cNvPr id="10" name="Straight Connector 9">
            <a:extLst>
              <a:ext uri="{FF2B5EF4-FFF2-40B4-BE49-F238E27FC236}">
                <a16:creationId xmlns:a16="http://schemas.microsoft.com/office/drawing/2014/main" id="{8BF9C408-9294-89F4-E9AF-0CC3A18BFDEB}"/>
              </a:ext>
            </a:extLst>
          </p:cNvPr>
          <p:cNvCxnSpPr>
            <a:stCxn id="2" idx="2"/>
          </p:cNvCxnSpPr>
          <p:nvPr/>
        </p:nvCxnSpPr>
        <p:spPr>
          <a:xfrm>
            <a:off x="6096000" y="1325563"/>
            <a:ext cx="0" cy="393223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B4EB3C-C415-0C37-C788-2C9F6EEABE5D}"/>
              </a:ext>
            </a:extLst>
          </p:cNvPr>
          <p:cNvSpPr txBox="1"/>
          <p:nvPr/>
        </p:nvSpPr>
        <p:spPr>
          <a:xfrm>
            <a:off x="8229600" y="1379983"/>
            <a:ext cx="3962400" cy="461665"/>
          </a:xfrm>
          <a:prstGeom prst="rect">
            <a:avLst/>
          </a:prstGeom>
          <a:noFill/>
        </p:spPr>
        <p:txBody>
          <a:bodyPr wrap="square" rtlCol="0">
            <a:spAutoFit/>
          </a:bodyPr>
          <a:lstStyle/>
          <a:p>
            <a:r>
              <a:rPr lang="en-US" sz="2400" dirty="0" err="1">
                <a:solidFill>
                  <a:schemeClr val="bg2"/>
                </a:solidFill>
              </a:rPr>
              <a:t>Phasix</a:t>
            </a:r>
            <a:r>
              <a:rPr lang="en-US" sz="2400" dirty="0">
                <a:solidFill>
                  <a:schemeClr val="bg2"/>
                </a:solidFill>
              </a:rPr>
              <a:t>??</a:t>
            </a:r>
          </a:p>
        </p:txBody>
      </p:sp>
      <p:pic>
        <p:nvPicPr>
          <p:cNvPr id="14" name="Picture 13" descr="A picture containing sky, outdoor, day&#10;&#10;Description automatically generated">
            <a:extLst>
              <a:ext uri="{FF2B5EF4-FFF2-40B4-BE49-F238E27FC236}">
                <a16:creationId xmlns:a16="http://schemas.microsoft.com/office/drawing/2014/main" id="{BE0D4444-7BC5-EDEC-8F46-362282C4D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781" y="2209800"/>
            <a:ext cx="3768438" cy="2603648"/>
          </a:xfrm>
          <a:prstGeom prst="rect">
            <a:avLst/>
          </a:prstGeom>
        </p:spPr>
      </p:pic>
    </p:spTree>
    <p:extLst>
      <p:ext uri="{BB962C8B-B14F-4D97-AF65-F5344CB8AC3E}">
        <p14:creationId xmlns:p14="http://schemas.microsoft.com/office/powerpoint/2010/main" val="312006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3B20C-C60F-8E77-CE79-B3475E29EE76}"/>
              </a:ext>
            </a:extLst>
          </p:cNvPr>
          <p:cNvSpPr>
            <a:spLocks noGrp="1"/>
          </p:cNvSpPr>
          <p:nvPr>
            <p:ph type="title"/>
          </p:nvPr>
        </p:nvSpPr>
        <p:spPr>
          <a:xfrm>
            <a:off x="955963" y="2209800"/>
            <a:ext cx="10280073" cy="1325563"/>
          </a:xfrm>
        </p:spPr>
        <p:txBody>
          <a:bodyPr/>
          <a:lstStyle/>
          <a:p>
            <a:r>
              <a:rPr lang="en-US" sz="4000" b="1" dirty="0"/>
              <a:t>Single-stage stoma reversal with AWR: Have we crossed the line? An ACHQC Analysis</a:t>
            </a:r>
            <a:br>
              <a:rPr lang="en-US" sz="4000" b="1" dirty="0"/>
            </a:br>
            <a:br>
              <a:rPr lang="en-US" sz="4000" b="1" dirty="0"/>
            </a:br>
            <a:r>
              <a:rPr lang="en-US" sz="2800" b="1" i="1" dirty="0"/>
              <a:t>Melland-Smith et al.</a:t>
            </a:r>
            <a:endParaRPr lang="en-US" sz="4000" b="1" i="1" dirty="0"/>
          </a:p>
        </p:txBody>
      </p:sp>
    </p:spTree>
    <p:extLst>
      <p:ext uri="{BB962C8B-B14F-4D97-AF65-F5344CB8AC3E}">
        <p14:creationId xmlns:p14="http://schemas.microsoft.com/office/powerpoint/2010/main" val="294788244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20449</TotalTime>
  <Words>2076</Words>
  <Application>Microsoft Macintosh PowerPoint</Application>
  <PresentationFormat>Widescreen</PresentationFormat>
  <Paragraphs>397</Paragraphs>
  <Slides>22</Slides>
  <Notes>15</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1_Office Theme</vt:lpstr>
      <vt:lpstr>Single-stage stoma reversal with AWR: Have we crossed the line?</vt:lpstr>
      <vt:lpstr>Disclosures</vt:lpstr>
      <vt:lpstr>Temporary Stomas &amp; Hernias</vt:lpstr>
      <vt:lpstr>Stoma Closure</vt:lpstr>
      <vt:lpstr>Fight or Flight</vt:lpstr>
      <vt:lpstr>Time for flight</vt:lpstr>
      <vt:lpstr>Let’s Fight!</vt:lpstr>
      <vt:lpstr>Mesh in Contaminated Fields</vt:lpstr>
      <vt:lpstr>Single-stage stoma reversal with AWR: Have we crossed the line? An ACHQC Analysis  Melland-Smith et al.</vt:lpstr>
      <vt:lpstr>Patient Characteristics</vt:lpstr>
      <vt:lpstr>Hernia Characteristics</vt:lpstr>
      <vt:lpstr>30-day Outcomes</vt:lpstr>
      <vt:lpstr>1-Year Outcomes</vt:lpstr>
      <vt:lpstr>Discussion</vt:lpstr>
      <vt:lpstr>Bailout options</vt:lpstr>
      <vt:lpstr>Key Takeaways</vt:lpstr>
      <vt:lpstr>Thank you!</vt:lpstr>
      <vt:lpstr>PowerPoint Presentation</vt:lpstr>
      <vt:lpstr>Rough work</vt:lpstr>
      <vt:lpstr>ACHQC vs Danish Hernia Database</vt:lpstr>
      <vt:lpstr>Outcomes</vt:lpstr>
      <vt:lpstr>Conclusion</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 Graph</dc:title>
  <dc:creator>Zwischenberger, Andrea</dc:creator>
  <cp:lastModifiedBy>Megan Melland-Smith</cp:lastModifiedBy>
  <cp:revision>108</cp:revision>
  <dcterms:created xsi:type="dcterms:W3CDTF">2014-11-21T19:31:52Z</dcterms:created>
  <dcterms:modified xsi:type="dcterms:W3CDTF">2023-03-28T16:40:41Z</dcterms:modified>
</cp:coreProperties>
</file>