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8"/>
  </p:notesMasterIdLst>
  <p:sldIdLst>
    <p:sldId id="279" r:id="rId2"/>
    <p:sldId id="268" r:id="rId3"/>
    <p:sldId id="264" r:id="rId4"/>
    <p:sldId id="281" r:id="rId5"/>
    <p:sldId id="282" r:id="rId6"/>
    <p:sldId id="283" r:id="rId7"/>
    <p:sldId id="291" r:id="rId8"/>
    <p:sldId id="265" r:id="rId9"/>
    <p:sldId id="284" r:id="rId10"/>
    <p:sldId id="286" r:id="rId11"/>
    <p:sldId id="285" r:id="rId12"/>
    <p:sldId id="280" r:id="rId13"/>
    <p:sldId id="288" r:id="rId14"/>
    <p:sldId id="289" r:id="rId15"/>
    <p:sldId id="287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656" userDrawn="1">
          <p15:clr>
            <a:srgbClr val="A4A3A4"/>
          </p15:clr>
        </p15:guide>
        <p15:guide id="4" orient="horz" pos="6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4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05" autoAdjust="0"/>
    <p:restoredTop sz="94640"/>
  </p:normalViewPr>
  <p:slideViewPr>
    <p:cSldViewPr>
      <p:cViewPr varScale="1">
        <p:scale>
          <a:sx n="87" d="100"/>
          <a:sy n="87" d="100"/>
        </p:scale>
        <p:origin x="352" y="192"/>
      </p:cViewPr>
      <p:guideLst>
        <p:guide orient="horz" pos="2160"/>
        <p:guide pos="3840"/>
        <p:guide orient="horz" pos="3656"/>
        <p:guide orient="horz" pos="6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99CD5-D962-4CE6-B084-B7B9F527C809}" type="datetimeFigureOut">
              <a:rPr lang="en-US" smtClean="0"/>
              <a:t>3/3/23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B2DFA-04F6-4713-86A1-47E95357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4924" y="1567537"/>
            <a:ext cx="11085097" cy="2387600"/>
          </a:xfrm>
        </p:spPr>
        <p:txBody>
          <a:bodyPr anchor="t"/>
          <a:lstStyle>
            <a:lvl1pPr algn="l">
              <a:defRPr sz="54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958" y="2610852"/>
            <a:ext cx="9144000" cy="131144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55" y="2852381"/>
            <a:ext cx="3159457" cy="3159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648200"/>
            <a:ext cx="2493055" cy="39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2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52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4924" y="1567537"/>
            <a:ext cx="11085097" cy="2387600"/>
          </a:xfrm>
        </p:spPr>
        <p:txBody>
          <a:bodyPr anchor="t"/>
          <a:lstStyle>
            <a:lvl1pPr algn="l">
              <a:defRPr sz="54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958" y="2610852"/>
            <a:ext cx="9144000" cy="131144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55" y="2852381"/>
            <a:ext cx="3159457" cy="315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0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 sz="4000"/>
            </a:lvl1pPr>
            <a:lvl2pPr marL="914400" indent="-457200">
              <a:defRPr sz="3600"/>
            </a:lvl2pPr>
            <a:lvl3pPr marL="1371600" indent="-457200">
              <a:defRPr sz="3200"/>
            </a:lvl3pPr>
            <a:lvl4pPr marL="1828800" indent="-457200">
              <a:defRPr sz="2800"/>
            </a:lvl4pPr>
            <a:lvl5pPr marL="2286000" indent="-457200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356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486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6" y="228600"/>
            <a:ext cx="1218882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380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551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88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MC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9" t="35463" r="17987" b="39428"/>
          <a:stretch/>
        </p:blipFill>
        <p:spPr bwMode="auto">
          <a:xfrm>
            <a:off x="3072064" y="2434392"/>
            <a:ext cx="6083968" cy="17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480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53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84D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185" y="4921097"/>
            <a:ext cx="2373575" cy="237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343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70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 cap="none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9250" indent="-3492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11085097" cy="2387600"/>
          </a:xfrm>
        </p:spPr>
        <p:txBody>
          <a:bodyPr/>
          <a:lstStyle/>
          <a:p>
            <a:r>
              <a:rPr lang="en-US" dirty="0"/>
              <a:t>Robotic Vs. Open Ventral Hernia Repair: A Randomized Controlled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9000"/>
            <a:ext cx="9144000" cy="2133600"/>
          </a:xfrm>
        </p:spPr>
        <p:txBody>
          <a:bodyPr>
            <a:normAutofit/>
          </a:bodyPr>
          <a:lstStyle/>
          <a:p>
            <a:r>
              <a:rPr lang="en-US" sz="2400" dirty="0"/>
              <a:t>Lucas Beffa, MD, FACS</a:t>
            </a:r>
          </a:p>
          <a:p>
            <a:r>
              <a:rPr lang="en-US" sz="2400" dirty="0"/>
              <a:t>Assistant Professor of Surgery</a:t>
            </a:r>
          </a:p>
          <a:p>
            <a:r>
              <a:rPr lang="en-US" sz="2400" dirty="0"/>
              <a:t>Lerner College of Medicine</a:t>
            </a:r>
          </a:p>
          <a:p>
            <a:r>
              <a:rPr lang="en-US" sz="2400" dirty="0"/>
              <a:t>Cleveland Clinic</a:t>
            </a:r>
          </a:p>
        </p:txBody>
      </p:sp>
    </p:spTree>
    <p:extLst>
      <p:ext uri="{BB962C8B-B14F-4D97-AF65-F5344CB8AC3E}">
        <p14:creationId xmlns:p14="http://schemas.microsoft.com/office/powerpoint/2010/main" val="280077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5181600" cy="4351338"/>
          </a:xfrm>
        </p:spPr>
        <p:txBody>
          <a:bodyPr/>
          <a:lstStyle/>
          <a:p>
            <a:r>
              <a:rPr lang="en-US" sz="2800" dirty="0"/>
              <a:t>Pragmatic Hernia Recurrence</a:t>
            </a:r>
          </a:p>
          <a:p>
            <a:r>
              <a:rPr lang="en-US" sz="2800" dirty="0"/>
              <a:t>Hernia Specific Quality of Life (</a:t>
            </a:r>
            <a:r>
              <a:rPr lang="en-US" sz="2800" dirty="0" err="1"/>
              <a:t>HerQLes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30 day, one year</a:t>
            </a:r>
          </a:p>
          <a:p>
            <a:r>
              <a:rPr lang="en-US" sz="2800" dirty="0" err="1"/>
              <a:t>EuraHS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30 day, one year</a:t>
            </a:r>
          </a:p>
          <a:p>
            <a:r>
              <a:rPr lang="en-US" sz="2800" dirty="0"/>
              <a:t>Pain scores – NRS 11</a:t>
            </a:r>
          </a:p>
          <a:p>
            <a:pPr lvl="1"/>
            <a:r>
              <a:rPr lang="en-US" sz="2000" dirty="0"/>
              <a:t>POD 1 -5, 30 day, one year</a:t>
            </a:r>
          </a:p>
          <a:p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320F1-02CC-7ED1-2D99-04CC8F378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049" y="1698702"/>
            <a:ext cx="5181600" cy="4351338"/>
          </a:xfrm>
        </p:spPr>
        <p:txBody>
          <a:bodyPr/>
          <a:lstStyle/>
          <a:p>
            <a:r>
              <a:rPr lang="en-US" sz="2800" dirty="0"/>
              <a:t>PROMIS 3A SF</a:t>
            </a:r>
          </a:p>
          <a:p>
            <a:r>
              <a:rPr lang="en-US" sz="2800" dirty="0"/>
              <a:t>SSO/SSOPI/SSI</a:t>
            </a:r>
          </a:p>
          <a:p>
            <a:r>
              <a:rPr lang="en-US" sz="2800" dirty="0"/>
              <a:t>Direct Costs</a:t>
            </a:r>
          </a:p>
          <a:p>
            <a:r>
              <a:rPr lang="en-US" sz="2800" dirty="0"/>
              <a:t>Opioid consumption</a:t>
            </a:r>
          </a:p>
          <a:p>
            <a:r>
              <a:rPr lang="en-US" sz="2800" dirty="0"/>
              <a:t>Readmission</a:t>
            </a:r>
          </a:p>
          <a:p>
            <a:r>
              <a:rPr lang="en-US" sz="2800" dirty="0"/>
              <a:t>Conversion from Robotic to Open</a:t>
            </a:r>
          </a:p>
          <a:p>
            <a:pPr lvl="1"/>
            <a:r>
              <a:rPr lang="en-US" sz="2400" dirty="0"/>
              <a:t>Analyzed both ITT and PP</a:t>
            </a:r>
          </a:p>
        </p:txBody>
      </p:sp>
    </p:spTree>
    <p:extLst>
      <p:ext uri="{BB962C8B-B14F-4D97-AF65-F5344CB8AC3E}">
        <p14:creationId xmlns:p14="http://schemas.microsoft.com/office/powerpoint/2010/main" val="270652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9D5C0-BECD-6A2F-AC95-AF0E01BAF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F76B0-DAAF-A48C-6E56-ABAA3B8B3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Alpha 0.05, Power of 0.9</a:t>
            </a:r>
          </a:p>
          <a:p>
            <a:r>
              <a:rPr lang="en-US" dirty="0"/>
              <a:t>24 hour difference in LOS</a:t>
            </a:r>
          </a:p>
          <a:p>
            <a:r>
              <a:rPr lang="en-US" dirty="0"/>
              <a:t>86 in each arm, assuming 10% attrition rate</a:t>
            </a:r>
          </a:p>
          <a:p>
            <a:endParaRPr lang="en-US" b="1" dirty="0"/>
          </a:p>
          <a:p>
            <a:pPr marL="0" indent="0" algn="ctr">
              <a:buNone/>
            </a:pPr>
            <a:r>
              <a:rPr lang="en-US" b="1" dirty="0"/>
              <a:t>200 total patients</a:t>
            </a:r>
          </a:p>
          <a:p>
            <a:pPr marL="457200" lvl="1" indent="0" algn="ctr">
              <a:buNone/>
            </a:pPr>
            <a:r>
              <a:rPr lang="en-US" b="1" dirty="0"/>
              <a:t>100 patients in each arm</a:t>
            </a:r>
          </a:p>
        </p:txBody>
      </p:sp>
    </p:spTree>
    <p:extLst>
      <p:ext uri="{BB962C8B-B14F-4D97-AF65-F5344CB8AC3E}">
        <p14:creationId xmlns:p14="http://schemas.microsoft.com/office/powerpoint/2010/main" val="3224490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Blinding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1" y="1554163"/>
            <a:ext cx="5715000" cy="4351338"/>
          </a:xfrm>
        </p:spPr>
        <p:txBody>
          <a:bodyPr/>
          <a:lstStyle/>
          <a:p>
            <a:r>
              <a:rPr lang="en-US" sz="3600" dirty="0"/>
              <a:t>Randomized in clinic</a:t>
            </a:r>
          </a:p>
          <a:p>
            <a:r>
              <a:rPr lang="en-US" sz="3600" dirty="0"/>
              <a:t>Consented for both</a:t>
            </a:r>
          </a:p>
          <a:p>
            <a:r>
              <a:rPr lang="en-US" sz="3600" dirty="0"/>
              <a:t>Same bandages post-op</a:t>
            </a:r>
          </a:p>
          <a:p>
            <a:r>
              <a:rPr lang="en-US" sz="3600" dirty="0"/>
              <a:t>Parallel Groups - ERAS</a:t>
            </a:r>
          </a:p>
          <a:p>
            <a:r>
              <a:rPr lang="en-US" sz="3600" dirty="0"/>
              <a:t>Keep binder on for first two days</a:t>
            </a:r>
          </a:p>
          <a:p>
            <a:r>
              <a:rPr lang="en-US" sz="3600" dirty="0"/>
              <a:t>Patients guess which one they had</a:t>
            </a:r>
          </a:p>
          <a:p>
            <a:endParaRPr lang="en-US" sz="3600" dirty="0"/>
          </a:p>
        </p:txBody>
      </p:sp>
      <p:pic>
        <p:nvPicPr>
          <p:cNvPr id="6" name="Content Placeholder 5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22D5ABFF-AAEA-BDA6-40DD-841BCF1F63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r="27941"/>
          <a:stretch/>
        </p:blipFill>
        <p:spPr>
          <a:xfrm>
            <a:off x="7332856" y="1626646"/>
            <a:ext cx="3505200" cy="4469130"/>
          </a:xfrm>
        </p:spPr>
      </p:pic>
    </p:spTree>
    <p:extLst>
      <p:ext uri="{BB962C8B-B14F-4D97-AF65-F5344CB8AC3E}">
        <p14:creationId xmlns:p14="http://schemas.microsoft.com/office/powerpoint/2010/main" val="2287383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9D5C0-BECD-6A2F-AC95-AF0E01BAF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Surgeon Blinding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F76B0-DAAF-A48C-6E56-ABAA3B8B3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Operating surgeon un-blinded</a:t>
            </a:r>
          </a:p>
          <a:p>
            <a:pPr lvl="1"/>
            <a:endParaRPr lang="en-US" dirty="0"/>
          </a:p>
          <a:p>
            <a:r>
              <a:rPr lang="en-US" dirty="0"/>
              <a:t>Discharge surgeon blinded</a:t>
            </a:r>
          </a:p>
          <a:p>
            <a:pPr lvl="1"/>
            <a:r>
              <a:rPr lang="en-US" dirty="0"/>
              <a:t>Only determines when patient can discharge</a:t>
            </a:r>
          </a:p>
          <a:p>
            <a:endParaRPr lang="en-US" dirty="0"/>
          </a:p>
          <a:p>
            <a:r>
              <a:rPr lang="en-US" dirty="0"/>
              <a:t>Operating surgeon manages patient post op and monitors for complications, etc.</a:t>
            </a:r>
          </a:p>
        </p:txBody>
      </p:sp>
    </p:spTree>
    <p:extLst>
      <p:ext uri="{BB962C8B-B14F-4D97-AF65-F5344CB8AC3E}">
        <p14:creationId xmlns:p14="http://schemas.microsoft.com/office/powerpoint/2010/main" val="1307711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CF90-9D98-3FF7-A0E7-D18CFED8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Surgeon Quality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9A246-7349-946A-CAE4-1169433919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/>
              <a:t>Surgeons need to have at least 50 robotic retromuscular hernia repairs</a:t>
            </a:r>
          </a:p>
          <a:p>
            <a:r>
              <a:rPr lang="en-US" sz="3600" dirty="0"/>
              <a:t>Submit two unedited robotic TAR videos for review</a:t>
            </a:r>
          </a:p>
        </p:txBody>
      </p:sp>
      <p:pic>
        <p:nvPicPr>
          <p:cNvPr id="1026" name="Picture 2" descr="What is Quality and Why it Matters">
            <a:extLst>
              <a:ext uri="{FF2B5EF4-FFF2-40B4-BE49-F238E27FC236}">
                <a16:creationId xmlns:a16="http://schemas.microsoft.com/office/drawing/2014/main" id="{1671587C-39D2-723B-7927-8E545A3DBC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5006"/>
            <a:ext cx="5181600" cy="359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35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Enrollment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Sept 2022</a:t>
            </a:r>
          </a:p>
          <a:p>
            <a:pPr lvl="1"/>
            <a:r>
              <a:rPr lang="en-US" dirty="0"/>
              <a:t>3 enrolling surgeons (fourth coming soon)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26 Consented</a:t>
            </a:r>
          </a:p>
          <a:p>
            <a:pPr marL="457200" lvl="1" indent="0">
              <a:buNone/>
            </a:pPr>
            <a:r>
              <a:rPr lang="en-US" dirty="0"/>
              <a:t>15 Operated</a:t>
            </a:r>
          </a:p>
        </p:txBody>
      </p:sp>
    </p:spTree>
    <p:extLst>
      <p:ext uri="{BB962C8B-B14F-4D97-AF65-F5344CB8AC3E}">
        <p14:creationId xmlns:p14="http://schemas.microsoft.com/office/powerpoint/2010/main" val="2736016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97253-000B-9485-C71E-4D7D136A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0E9EE-A4D2-F695-4168-E251C35C3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25624"/>
            <a:ext cx="5181600" cy="4351338"/>
          </a:xfrm>
        </p:spPr>
        <p:txBody>
          <a:bodyPr/>
          <a:lstStyle/>
          <a:p>
            <a:r>
              <a:rPr lang="en-US" dirty="0"/>
              <a:t>Currently recruiting other sites</a:t>
            </a:r>
          </a:p>
          <a:p>
            <a:r>
              <a:rPr lang="en-US" dirty="0"/>
              <a:t>If interested, speak to me or email 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BeffaL@ccf.org</a:t>
            </a:r>
            <a:endParaRPr lang="en-US" b="1" dirty="0"/>
          </a:p>
        </p:txBody>
      </p:sp>
      <p:pic>
        <p:nvPicPr>
          <p:cNvPr id="5" name="Picture 2" descr="ann-herat center">
            <a:extLst>
              <a:ext uri="{FF2B5EF4-FFF2-40B4-BE49-F238E27FC236}">
                <a16:creationId xmlns:a16="http://schemas.microsoft.com/office/drawing/2014/main" id="{46AB6883-8402-5B2F-F28D-FCC84173C8D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t="15931" r="10601"/>
          <a:stretch/>
        </p:blipFill>
        <p:spPr bwMode="auto">
          <a:xfrm>
            <a:off x="6172200" y="2323975"/>
            <a:ext cx="5181600" cy="3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80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Intuitive Surgical</a:t>
            </a:r>
          </a:p>
        </p:txBody>
      </p:sp>
    </p:spTree>
    <p:extLst>
      <p:ext uri="{BB962C8B-B14F-4D97-AF65-F5344CB8AC3E}">
        <p14:creationId xmlns:p14="http://schemas.microsoft.com/office/powerpoint/2010/main" val="331584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Robotic posterior component separations (TAR) as an option for complex abdominal wall reconstruction have become increasingly popular</a:t>
            </a:r>
          </a:p>
        </p:txBody>
      </p:sp>
    </p:spTree>
    <p:extLst>
      <p:ext uri="{BB962C8B-B14F-4D97-AF65-F5344CB8AC3E}">
        <p14:creationId xmlns:p14="http://schemas.microsoft.com/office/powerpoint/2010/main" val="242426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Despite its growth, there are few trials supporting any benefit</a:t>
            </a:r>
          </a:p>
          <a:p>
            <a:pPr lvl="1"/>
            <a:r>
              <a:rPr lang="en-US" dirty="0"/>
              <a:t>Almost all studies currently are retrospective and highly biased</a:t>
            </a:r>
          </a:p>
        </p:txBody>
      </p:sp>
    </p:spTree>
    <p:extLst>
      <p:ext uri="{BB962C8B-B14F-4D97-AF65-F5344CB8AC3E}">
        <p14:creationId xmlns:p14="http://schemas.microsoft.com/office/powerpoint/2010/main" val="211659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Benefits vs. Liabilities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532" y="1825625"/>
            <a:ext cx="5181600" cy="4351338"/>
          </a:xfrm>
        </p:spPr>
        <p:txBody>
          <a:bodyPr/>
          <a:lstStyle/>
          <a:p>
            <a:r>
              <a:rPr lang="en-US" sz="3200" dirty="0"/>
              <a:t>Theoretical benefits</a:t>
            </a:r>
          </a:p>
          <a:p>
            <a:pPr lvl="1"/>
            <a:r>
              <a:rPr lang="en-US" sz="2800" dirty="0"/>
              <a:t>Shorter length of stay</a:t>
            </a:r>
          </a:p>
          <a:p>
            <a:pPr lvl="1"/>
            <a:r>
              <a:rPr lang="en-US" sz="2800" dirty="0"/>
              <a:t>Less acute pain</a:t>
            </a:r>
          </a:p>
          <a:p>
            <a:pPr lvl="1"/>
            <a:r>
              <a:rPr lang="en-US" sz="2800" dirty="0"/>
              <a:t>Lower post operative morbidity</a:t>
            </a:r>
          </a:p>
          <a:p>
            <a:r>
              <a:rPr lang="en-US" sz="3200" dirty="0"/>
              <a:t>Theoretical liabilities</a:t>
            </a:r>
          </a:p>
          <a:p>
            <a:pPr lvl="1"/>
            <a:r>
              <a:rPr lang="en-US" sz="2800" dirty="0"/>
              <a:t>Longer OR times</a:t>
            </a:r>
          </a:p>
          <a:p>
            <a:pPr lvl="1"/>
            <a:r>
              <a:rPr lang="en-US" sz="2800" dirty="0"/>
              <a:t>Higher direct cost</a:t>
            </a:r>
          </a:p>
          <a:p>
            <a:pPr lvl="1"/>
            <a:r>
              <a:rPr lang="en-US" sz="2800" dirty="0"/>
              <a:t>Cosmesis?</a:t>
            </a:r>
          </a:p>
          <a:p>
            <a:pPr lvl="1"/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C14B1-0AD6-FA04-2C78-44E3D6C1E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0132" y="1825625"/>
            <a:ext cx="6339468" cy="4351338"/>
          </a:xfrm>
        </p:spPr>
        <p:txBody>
          <a:bodyPr/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Value = Outcomes/Cost</a:t>
            </a:r>
          </a:p>
        </p:txBody>
      </p:sp>
    </p:spTree>
    <p:extLst>
      <p:ext uri="{BB962C8B-B14F-4D97-AF65-F5344CB8AC3E}">
        <p14:creationId xmlns:p14="http://schemas.microsoft.com/office/powerpoint/2010/main" val="174974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/>
          <a:lstStyle/>
          <a:p>
            <a:r>
              <a:rPr lang="en-US" dirty="0"/>
              <a:t>Current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253331"/>
            <a:ext cx="5181600" cy="4351338"/>
          </a:xfrm>
        </p:spPr>
        <p:txBody>
          <a:bodyPr/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111 </a:t>
            </a:r>
            <a:r>
              <a:rPr lang="en-US" sz="2800" dirty="0" err="1"/>
              <a:t>rRVHR</a:t>
            </a:r>
            <a:r>
              <a:rPr lang="en-US" sz="2800" dirty="0"/>
              <a:t> vs 222 </a:t>
            </a:r>
            <a:r>
              <a:rPr lang="en-US" sz="2800" dirty="0" err="1"/>
              <a:t>oRVHR</a:t>
            </a:r>
            <a:endParaRPr lang="en-US" sz="2800" dirty="0"/>
          </a:p>
          <a:p>
            <a:r>
              <a:rPr lang="en-US" sz="2800" dirty="0"/>
              <a:t>Shorter LOS in Robotic group</a:t>
            </a:r>
          </a:p>
          <a:p>
            <a:pPr lvl="1"/>
            <a:r>
              <a:rPr lang="en-US" sz="2400" dirty="0"/>
              <a:t>Median 2 days vs 3 days</a:t>
            </a:r>
          </a:p>
          <a:p>
            <a:r>
              <a:rPr lang="en-US" sz="2800" dirty="0"/>
              <a:t>Higher SSO in Robotic group</a:t>
            </a:r>
          </a:p>
          <a:p>
            <a:pPr lvl="1"/>
            <a:r>
              <a:rPr lang="en-US" sz="2400" dirty="0"/>
              <a:t>But fewer drains used in </a:t>
            </a:r>
            <a:r>
              <a:rPr lang="en-US" sz="2400" dirty="0" err="1"/>
              <a:t>rRVHR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B5F1E7-CD52-FBD2-F87B-190FCCBDE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200400"/>
            <a:ext cx="5181600" cy="4351338"/>
          </a:xfrm>
        </p:spPr>
        <p:txBody>
          <a:bodyPr/>
          <a:lstStyle/>
          <a:p>
            <a:r>
              <a:rPr lang="en-US" sz="3200" dirty="0"/>
              <a:t>No difference in readmissions, SSI, intra-operative complications, or other post operative complications</a:t>
            </a:r>
          </a:p>
          <a:p>
            <a:endParaRPr lang="en-US" sz="3200" dirty="0"/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0D3A4A0C-63EA-E40D-0345-BFE2AEAC23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6"/>
          <a:stretch/>
        </p:blipFill>
        <p:spPr>
          <a:xfrm>
            <a:off x="3333750" y="1066800"/>
            <a:ext cx="5676900" cy="189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5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ORREO Trial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543CC6-CDC3-8896-A8DE-6C3F594EE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Open vs. Robotic </a:t>
            </a:r>
            <a:r>
              <a:rPr lang="en-US" sz="3600" dirty="0" err="1"/>
              <a:t>REtrOmuscular</a:t>
            </a:r>
            <a:r>
              <a:rPr lang="en-US" sz="3600" dirty="0"/>
              <a:t> Ventral Hernia Repair</a:t>
            </a:r>
          </a:p>
          <a:p>
            <a:pPr lvl="1"/>
            <a:r>
              <a:rPr lang="en-US" sz="3200" dirty="0"/>
              <a:t>7-15 cm hernias with at least one comorbidity</a:t>
            </a:r>
          </a:p>
          <a:p>
            <a:pPr lvl="1"/>
            <a:r>
              <a:rPr lang="en-US" sz="3200" dirty="0"/>
              <a:t>Primary End point: Composite outcome of complications (SSO, SSI, SSOPI, readmission, reoperation)</a:t>
            </a:r>
          </a:p>
          <a:p>
            <a:pPr lvl="1"/>
            <a:r>
              <a:rPr lang="en-US" sz="3200" dirty="0"/>
              <a:t>50 patients in each arm</a:t>
            </a:r>
          </a:p>
          <a:p>
            <a:pPr lvl="1"/>
            <a:r>
              <a:rPr lang="en-US" sz="3200" dirty="0"/>
              <a:t>No difference in primary outcome</a:t>
            </a:r>
          </a:p>
          <a:p>
            <a:pPr lvl="1"/>
            <a:r>
              <a:rPr lang="en-US" sz="3200" dirty="0"/>
              <a:t>Shorter LOS in robotic arm (2 vs 1 days)</a:t>
            </a:r>
          </a:p>
        </p:txBody>
      </p:sp>
    </p:spTree>
    <p:extLst>
      <p:ext uri="{BB962C8B-B14F-4D97-AF65-F5344CB8AC3E}">
        <p14:creationId xmlns:p14="http://schemas.microsoft.com/office/powerpoint/2010/main" val="4161271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10820400" cy="4351338"/>
          </a:xfrm>
        </p:spPr>
        <p:txBody>
          <a:bodyPr/>
          <a:lstStyle/>
          <a:p>
            <a:r>
              <a:rPr lang="en-US" dirty="0"/>
              <a:t>Robotic vs. Open </a:t>
            </a:r>
          </a:p>
          <a:p>
            <a:pPr lvl="1"/>
            <a:r>
              <a:rPr lang="en-US" dirty="0"/>
              <a:t>Retromuscular</a:t>
            </a:r>
          </a:p>
          <a:p>
            <a:pPr lvl="1"/>
            <a:r>
              <a:rPr lang="en-US" dirty="0"/>
              <a:t>Permanent synthetic mesh</a:t>
            </a:r>
          </a:p>
          <a:p>
            <a:pPr lvl="1"/>
            <a:r>
              <a:rPr lang="en-US" dirty="0"/>
              <a:t>Midline defects (between semilunar lines)</a:t>
            </a:r>
          </a:p>
          <a:p>
            <a:pPr lvl="1"/>
            <a:r>
              <a:rPr lang="en-US" dirty="0"/>
              <a:t>Size 7 – 15 cm in width (primary or incisional)</a:t>
            </a:r>
          </a:p>
          <a:p>
            <a:pPr lvl="1"/>
            <a:r>
              <a:rPr lang="en-US" dirty="0"/>
              <a:t>BMI less than or equal to 45</a:t>
            </a:r>
          </a:p>
          <a:p>
            <a:pPr lvl="1"/>
            <a:r>
              <a:rPr lang="en-US" dirty="0"/>
              <a:t>Must be a candidate for both open or robotic surgery</a:t>
            </a:r>
          </a:p>
        </p:txBody>
      </p:sp>
    </p:spTree>
    <p:extLst>
      <p:ext uri="{BB962C8B-B14F-4D97-AF65-F5344CB8AC3E}">
        <p14:creationId xmlns:p14="http://schemas.microsoft.com/office/powerpoint/2010/main" val="3120065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10820400" cy="4351338"/>
          </a:xfrm>
        </p:spPr>
        <p:txBody>
          <a:bodyPr/>
          <a:lstStyle/>
          <a:p>
            <a:r>
              <a:rPr lang="en-US" dirty="0"/>
              <a:t>Length of stay</a:t>
            </a:r>
          </a:p>
          <a:p>
            <a:pPr lvl="1"/>
            <a:r>
              <a:rPr lang="en-US" dirty="0"/>
              <a:t>Reported in hours</a:t>
            </a:r>
          </a:p>
          <a:p>
            <a:pPr lvl="1"/>
            <a:r>
              <a:rPr lang="en-US" dirty="0"/>
              <a:t>Defined as surgery start time to when discharge order is placed</a:t>
            </a:r>
          </a:p>
          <a:p>
            <a:endParaRPr lang="en-US" dirty="0"/>
          </a:p>
          <a:p>
            <a:r>
              <a:rPr lang="en-US" dirty="0"/>
              <a:t>Hypothesis: Robotic will have a 24 hour shorter LOS compared to open</a:t>
            </a:r>
          </a:p>
        </p:txBody>
      </p:sp>
    </p:spTree>
    <p:extLst>
      <p:ext uri="{BB962C8B-B14F-4D97-AF65-F5344CB8AC3E}">
        <p14:creationId xmlns:p14="http://schemas.microsoft.com/office/powerpoint/2010/main" val="29394950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77BC"/>
      </a:accent1>
      <a:accent2>
        <a:srgbClr val="7AD0E7"/>
      </a:accent2>
      <a:accent3>
        <a:srgbClr val="F79647"/>
      </a:accent3>
      <a:accent4>
        <a:srgbClr val="F8C946"/>
      </a:accent4>
      <a:accent5>
        <a:srgbClr val="DBDBDB"/>
      </a:accent5>
      <a:accent6>
        <a:srgbClr val="1EC85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491</Words>
  <Application>Microsoft Macintosh PowerPoint</Application>
  <PresentationFormat>Widescreen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Apple Chancery</vt:lpstr>
      <vt:lpstr>Arial</vt:lpstr>
      <vt:lpstr>Calibri</vt:lpstr>
      <vt:lpstr>1_Office Theme</vt:lpstr>
      <vt:lpstr>Robotic Vs. Open Ventral Hernia Repair: A Randomized Controlled Trial</vt:lpstr>
      <vt:lpstr>Disclosures</vt:lpstr>
      <vt:lpstr>Background</vt:lpstr>
      <vt:lpstr>Background</vt:lpstr>
      <vt:lpstr>Theoretical Benefits vs. Liabilities</vt:lpstr>
      <vt:lpstr>Current Evidence</vt:lpstr>
      <vt:lpstr>ORREO Trial</vt:lpstr>
      <vt:lpstr>Design</vt:lpstr>
      <vt:lpstr>Primary Outcome</vt:lpstr>
      <vt:lpstr>Secondary Outcomes</vt:lpstr>
      <vt:lpstr>Power Calculation</vt:lpstr>
      <vt:lpstr>Patient Blinding</vt:lpstr>
      <vt:lpstr>Surgeon Blinding</vt:lpstr>
      <vt:lpstr>Surgeon Quality Assurance</vt:lpstr>
      <vt:lpstr>Current Enrollment</vt:lpstr>
      <vt:lpstr>Future Directions</vt:lpstr>
    </vt:vector>
  </TitlesOfParts>
  <Company>Cleveland Clinic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 Graph</dc:title>
  <dc:creator>Zwischenberger, Andrea</dc:creator>
  <cp:lastModifiedBy>Lucas Beffa</cp:lastModifiedBy>
  <cp:revision>60</cp:revision>
  <dcterms:created xsi:type="dcterms:W3CDTF">2014-11-21T19:31:52Z</dcterms:created>
  <dcterms:modified xsi:type="dcterms:W3CDTF">2023-03-03T21:07:41Z</dcterms:modified>
</cp:coreProperties>
</file>