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92" r:id="rId3"/>
    <p:sldId id="288" r:id="rId4"/>
    <p:sldId id="322" r:id="rId5"/>
    <p:sldId id="321" r:id="rId6"/>
    <p:sldId id="323" r:id="rId7"/>
    <p:sldId id="315" r:id="rId8"/>
    <p:sldId id="324" r:id="rId9"/>
    <p:sldId id="316" r:id="rId10"/>
    <p:sldId id="325" r:id="rId11"/>
    <p:sldId id="317" r:id="rId12"/>
    <p:sldId id="320" r:id="rId13"/>
    <p:sldId id="314" r:id="rId14"/>
    <p:sldId id="289" r:id="rId15"/>
    <p:sldId id="290" r:id="rId16"/>
    <p:sldId id="306" r:id="rId17"/>
    <p:sldId id="308" r:id="rId18"/>
    <p:sldId id="297" r:id="rId19"/>
    <p:sldId id="319" r:id="rId20"/>
    <p:sldId id="305" r:id="rId21"/>
    <p:sldId id="299" r:id="rId22"/>
    <p:sldId id="302" r:id="rId23"/>
    <p:sldId id="326" r:id="rId24"/>
    <p:sldId id="303" r:id="rId25"/>
    <p:sldId id="307" r:id="rId26"/>
    <p:sldId id="309" r:id="rId27"/>
    <p:sldId id="310" r:id="rId28"/>
    <p:sldId id="311" r:id="rId29"/>
    <p:sldId id="287" r:id="rId30"/>
  </p:sldIdLst>
  <p:sldSz cx="12192000" cy="6858000"/>
  <p:notesSz cx="6858000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9" autoAdjust="0"/>
    <p:restoredTop sz="84695" autoAdjust="0"/>
  </p:normalViewPr>
  <p:slideViewPr>
    <p:cSldViewPr snapToGrid="0">
      <p:cViewPr varScale="1">
        <p:scale>
          <a:sx n="62" d="100"/>
          <a:sy n="62" d="100"/>
        </p:scale>
        <p:origin x="9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652F9C-AFBB-496B-8BB7-78CE4B17B76F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D8E5A7-27C8-40E9-8C88-A3B8B538F42D}">
      <dgm:prSet phldrT="[Text]" custT="1"/>
      <dgm:spPr/>
      <dgm:t>
        <a:bodyPr/>
        <a:lstStyle/>
        <a:p>
          <a:r>
            <a:rPr lang="en-US" sz="2400" b="1" dirty="0" smtClean="0"/>
            <a:t>1137</a:t>
          </a:r>
          <a:r>
            <a:rPr lang="en-US" sz="2400" dirty="0" smtClean="0"/>
            <a:t> </a:t>
          </a:r>
        </a:p>
        <a:p>
          <a:r>
            <a:rPr lang="en-US" sz="2000" dirty="0" smtClean="0"/>
            <a:t>AWRs with Retromuscular Mesh</a:t>
          </a:r>
          <a:endParaRPr lang="en-US" sz="2000" dirty="0"/>
        </a:p>
      </dgm:t>
    </dgm:pt>
    <dgm:pt modelId="{FBFBD1D0-E0B9-4A33-ABF9-5ECA9CC8A8A5}" type="parTrans" cxnId="{527CFE45-52D1-4929-9839-77A5CD1F0250}">
      <dgm:prSet/>
      <dgm:spPr/>
      <dgm:t>
        <a:bodyPr/>
        <a:lstStyle/>
        <a:p>
          <a:endParaRPr lang="en-US"/>
        </a:p>
      </dgm:t>
    </dgm:pt>
    <dgm:pt modelId="{7C03F3A6-6A8F-42AA-8F51-A5786CDC6B2C}" type="sibTrans" cxnId="{527CFE45-52D1-4929-9839-77A5CD1F0250}">
      <dgm:prSet/>
      <dgm:spPr/>
      <dgm:t>
        <a:bodyPr/>
        <a:lstStyle/>
        <a:p>
          <a:endParaRPr lang="en-US"/>
        </a:p>
      </dgm:t>
    </dgm:pt>
    <dgm:pt modelId="{C35C3637-7154-48FD-8713-452585EDD61C}">
      <dgm:prSet phldrT="[Text]" custT="1"/>
      <dgm:spPr/>
      <dgm:t>
        <a:bodyPr/>
        <a:lstStyle/>
        <a:p>
          <a:r>
            <a:rPr lang="en-US" sz="2400" b="1" dirty="0" smtClean="0"/>
            <a:t>37 </a:t>
          </a:r>
          <a:r>
            <a:rPr lang="en-US" sz="2400" b="1" dirty="0" smtClean="0"/>
            <a:t>(41%)</a:t>
          </a:r>
          <a:endParaRPr lang="en-US" sz="2400" b="1" dirty="0" smtClean="0"/>
        </a:p>
        <a:p>
          <a:r>
            <a:rPr lang="en-US" sz="2000" dirty="0" smtClean="0"/>
            <a:t>Reoperations for index hernia-related indications</a:t>
          </a:r>
          <a:endParaRPr lang="en-US" sz="2000" dirty="0"/>
        </a:p>
      </dgm:t>
    </dgm:pt>
    <dgm:pt modelId="{741C4A09-F66C-4E02-9EBF-7A90830B860B}" type="parTrans" cxnId="{F3D28EA4-133B-4344-B2C0-214D2ACC1AB9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D3E29CF-7C95-4F50-B7FC-D25FBEE913B9}" type="sibTrans" cxnId="{F3D28EA4-133B-4344-B2C0-214D2ACC1AB9}">
      <dgm:prSet/>
      <dgm:spPr/>
      <dgm:t>
        <a:bodyPr/>
        <a:lstStyle/>
        <a:p>
          <a:endParaRPr lang="en-US"/>
        </a:p>
      </dgm:t>
    </dgm:pt>
    <dgm:pt modelId="{F44A98FA-8FF2-4B78-80A1-1665A65C2571}">
      <dgm:prSet phldrT="[Text]" custT="1"/>
      <dgm:spPr>
        <a:ln w="57150">
          <a:solidFill>
            <a:srgbClr val="FFFF00"/>
          </a:solidFill>
        </a:ln>
      </dgm:spPr>
      <dgm:t>
        <a:bodyPr/>
        <a:lstStyle/>
        <a:p>
          <a:r>
            <a:rPr lang="en-US" sz="2400" b="1" dirty="0" smtClean="0"/>
            <a:t>53 </a:t>
          </a:r>
          <a:r>
            <a:rPr lang="en-US" sz="2400" b="1" dirty="0" smtClean="0"/>
            <a:t>(59%)</a:t>
          </a:r>
          <a:endParaRPr lang="en-US" sz="2400" b="1" dirty="0" smtClean="0"/>
        </a:p>
        <a:p>
          <a:r>
            <a:rPr lang="en-US" sz="2000" dirty="0" smtClean="0"/>
            <a:t>Reoperations for other indications</a:t>
          </a:r>
          <a:endParaRPr lang="en-US" sz="2000" dirty="0"/>
        </a:p>
      </dgm:t>
    </dgm:pt>
    <dgm:pt modelId="{07C90D01-6E3D-4443-AB85-F597F6FBF061}" type="parTrans" cxnId="{5CADCAA4-6C14-4E09-B6AD-4BCAACB8940F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E536D51-221F-4FE5-BFF6-CAEC1FF593F5}" type="sibTrans" cxnId="{5CADCAA4-6C14-4E09-B6AD-4BCAACB8940F}">
      <dgm:prSet/>
      <dgm:spPr/>
      <dgm:t>
        <a:bodyPr/>
        <a:lstStyle/>
        <a:p>
          <a:endParaRPr lang="en-US"/>
        </a:p>
      </dgm:t>
    </dgm:pt>
    <dgm:pt modelId="{B01EE1C6-B9DA-458C-A691-714CF9D75B83}">
      <dgm:prSet phldrT="[Text]" custT="1"/>
      <dgm:spPr/>
      <dgm:t>
        <a:bodyPr/>
        <a:lstStyle/>
        <a:p>
          <a:r>
            <a:rPr lang="en-US" sz="2400" b="1" dirty="0" smtClean="0"/>
            <a:t>90 (8%)</a:t>
          </a:r>
          <a:endParaRPr lang="en-US" sz="2400" b="1" dirty="0" smtClean="0"/>
        </a:p>
        <a:p>
          <a:r>
            <a:rPr lang="en-US" sz="2000" dirty="0" smtClean="0"/>
            <a:t> Reoperations for any indication </a:t>
          </a:r>
          <a:endParaRPr lang="en-US" sz="2000" dirty="0"/>
        </a:p>
      </dgm:t>
    </dgm:pt>
    <dgm:pt modelId="{7FB39D98-3A60-4EA8-922F-4D62BD7197C3}" type="parTrans" cxnId="{B709F7EA-249C-4870-A7DC-F3CEDB45C296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33698E8-9F9A-4836-8202-C8B21EABBA12}" type="sibTrans" cxnId="{B709F7EA-249C-4870-A7DC-F3CEDB45C296}">
      <dgm:prSet/>
      <dgm:spPr/>
      <dgm:t>
        <a:bodyPr/>
        <a:lstStyle/>
        <a:p>
          <a:endParaRPr lang="en-US"/>
        </a:p>
      </dgm:t>
    </dgm:pt>
    <dgm:pt modelId="{6B9EA692-404D-4958-83A9-D9D9E8876BDF}" type="pres">
      <dgm:prSet presAssocID="{C8652F9C-AFBB-496B-8BB7-78CE4B17B76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837F97-F53C-4CC0-8656-364376B14ABC}" type="pres">
      <dgm:prSet presAssocID="{C8652F9C-AFBB-496B-8BB7-78CE4B17B76F}" presName="hierFlow" presStyleCnt="0"/>
      <dgm:spPr/>
    </dgm:pt>
    <dgm:pt modelId="{55BCE2E7-37C8-49A9-B9B9-1A69FD7613E3}" type="pres">
      <dgm:prSet presAssocID="{C8652F9C-AFBB-496B-8BB7-78CE4B17B76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9F25BBE-E30E-4FBD-A538-4D881E6B55F4}" type="pres">
      <dgm:prSet presAssocID="{FBD8E5A7-27C8-40E9-8C88-A3B8B538F42D}" presName="Name14" presStyleCnt="0"/>
      <dgm:spPr/>
    </dgm:pt>
    <dgm:pt modelId="{209CBD9C-CD21-486B-B97E-ABDF42506F76}" type="pres">
      <dgm:prSet presAssocID="{FBD8E5A7-27C8-40E9-8C88-A3B8B538F42D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994BF4-1E3C-4DCE-BC02-C6A4A685F080}" type="pres">
      <dgm:prSet presAssocID="{FBD8E5A7-27C8-40E9-8C88-A3B8B538F42D}" presName="hierChild2" presStyleCnt="0"/>
      <dgm:spPr/>
    </dgm:pt>
    <dgm:pt modelId="{0813C8BF-6FFE-4808-A50F-E42507163FE0}" type="pres">
      <dgm:prSet presAssocID="{7FB39D98-3A60-4EA8-922F-4D62BD7197C3}" presName="Name19" presStyleLbl="parChTrans1D2" presStyleIdx="0" presStyleCnt="1"/>
      <dgm:spPr/>
      <dgm:t>
        <a:bodyPr/>
        <a:lstStyle/>
        <a:p>
          <a:endParaRPr lang="en-US"/>
        </a:p>
      </dgm:t>
    </dgm:pt>
    <dgm:pt modelId="{5FE8FB43-FD18-4A34-A063-9FF4B77200B8}" type="pres">
      <dgm:prSet presAssocID="{B01EE1C6-B9DA-458C-A691-714CF9D75B83}" presName="Name21" presStyleCnt="0"/>
      <dgm:spPr/>
    </dgm:pt>
    <dgm:pt modelId="{4CD903B5-2D93-4562-9478-0ED48C5F11B7}" type="pres">
      <dgm:prSet presAssocID="{B01EE1C6-B9DA-458C-A691-714CF9D75B83}" presName="level2Shape" presStyleLbl="node2" presStyleIdx="0" presStyleCnt="1"/>
      <dgm:spPr/>
      <dgm:t>
        <a:bodyPr/>
        <a:lstStyle/>
        <a:p>
          <a:endParaRPr lang="en-US"/>
        </a:p>
      </dgm:t>
    </dgm:pt>
    <dgm:pt modelId="{95AB53D7-5CEE-4198-B452-B66CCD72E949}" type="pres">
      <dgm:prSet presAssocID="{B01EE1C6-B9DA-458C-A691-714CF9D75B83}" presName="hierChild3" presStyleCnt="0"/>
      <dgm:spPr/>
    </dgm:pt>
    <dgm:pt modelId="{08B65178-33A3-444E-BF3D-6DB1DF253F12}" type="pres">
      <dgm:prSet presAssocID="{741C4A09-F66C-4E02-9EBF-7A90830B860B}" presName="Name19" presStyleLbl="parChTrans1D3" presStyleIdx="0" presStyleCnt="2"/>
      <dgm:spPr/>
      <dgm:t>
        <a:bodyPr/>
        <a:lstStyle/>
        <a:p>
          <a:endParaRPr lang="en-US"/>
        </a:p>
      </dgm:t>
    </dgm:pt>
    <dgm:pt modelId="{71B37E27-1A38-4878-9E5D-66264AC6A318}" type="pres">
      <dgm:prSet presAssocID="{C35C3637-7154-48FD-8713-452585EDD61C}" presName="Name21" presStyleCnt="0"/>
      <dgm:spPr/>
    </dgm:pt>
    <dgm:pt modelId="{8DD9982F-85D2-4764-A11B-9ADC58742BC9}" type="pres">
      <dgm:prSet presAssocID="{C35C3637-7154-48FD-8713-452585EDD61C}" presName="level2Shape" presStyleLbl="node3" presStyleIdx="0" presStyleCnt="2"/>
      <dgm:spPr/>
      <dgm:t>
        <a:bodyPr/>
        <a:lstStyle/>
        <a:p>
          <a:endParaRPr lang="en-US"/>
        </a:p>
      </dgm:t>
    </dgm:pt>
    <dgm:pt modelId="{1AFFBC7C-BB04-4430-A322-AE84E8A82CBE}" type="pres">
      <dgm:prSet presAssocID="{C35C3637-7154-48FD-8713-452585EDD61C}" presName="hierChild3" presStyleCnt="0"/>
      <dgm:spPr/>
    </dgm:pt>
    <dgm:pt modelId="{75CD4F89-F40F-4FC7-9FA2-E801E1A5B863}" type="pres">
      <dgm:prSet presAssocID="{07C90D01-6E3D-4443-AB85-F597F6FBF061}" presName="Name19" presStyleLbl="parChTrans1D3" presStyleIdx="1" presStyleCnt="2"/>
      <dgm:spPr/>
      <dgm:t>
        <a:bodyPr/>
        <a:lstStyle/>
        <a:p>
          <a:endParaRPr lang="en-US"/>
        </a:p>
      </dgm:t>
    </dgm:pt>
    <dgm:pt modelId="{FE2A0A3E-7414-493C-BBAF-6A06D5044DF0}" type="pres">
      <dgm:prSet presAssocID="{F44A98FA-8FF2-4B78-80A1-1665A65C2571}" presName="Name21" presStyleCnt="0"/>
      <dgm:spPr/>
    </dgm:pt>
    <dgm:pt modelId="{9CA3D0E3-FF13-4D52-AAA2-2726D70FA588}" type="pres">
      <dgm:prSet presAssocID="{F44A98FA-8FF2-4B78-80A1-1665A65C2571}" presName="level2Shape" presStyleLbl="node3" presStyleIdx="1" presStyleCnt="2"/>
      <dgm:spPr/>
      <dgm:t>
        <a:bodyPr/>
        <a:lstStyle/>
        <a:p>
          <a:endParaRPr lang="en-US"/>
        </a:p>
      </dgm:t>
    </dgm:pt>
    <dgm:pt modelId="{FA32F769-4523-4515-82F7-1B0CBCE497DD}" type="pres">
      <dgm:prSet presAssocID="{F44A98FA-8FF2-4B78-80A1-1665A65C2571}" presName="hierChild3" presStyleCnt="0"/>
      <dgm:spPr/>
    </dgm:pt>
    <dgm:pt modelId="{0B5CA719-F5C9-4FEA-AE64-3F564B373E8D}" type="pres">
      <dgm:prSet presAssocID="{C8652F9C-AFBB-496B-8BB7-78CE4B17B76F}" presName="bgShapesFlow" presStyleCnt="0"/>
      <dgm:spPr/>
    </dgm:pt>
  </dgm:ptLst>
  <dgm:cxnLst>
    <dgm:cxn modelId="{D9BB0C98-5352-4482-87AE-99C7C56BCAEB}" type="presOf" srcId="{7FB39D98-3A60-4EA8-922F-4D62BD7197C3}" destId="{0813C8BF-6FFE-4808-A50F-E42507163FE0}" srcOrd="0" destOrd="0" presId="urn:microsoft.com/office/officeart/2005/8/layout/hierarchy6"/>
    <dgm:cxn modelId="{527CFE45-52D1-4929-9839-77A5CD1F0250}" srcId="{C8652F9C-AFBB-496B-8BB7-78CE4B17B76F}" destId="{FBD8E5A7-27C8-40E9-8C88-A3B8B538F42D}" srcOrd="0" destOrd="0" parTransId="{FBFBD1D0-E0B9-4A33-ABF9-5ECA9CC8A8A5}" sibTransId="{7C03F3A6-6A8F-42AA-8F51-A5786CDC6B2C}"/>
    <dgm:cxn modelId="{5BD51EF1-3EED-4674-A483-947795E61AEB}" type="presOf" srcId="{07C90D01-6E3D-4443-AB85-F597F6FBF061}" destId="{75CD4F89-F40F-4FC7-9FA2-E801E1A5B863}" srcOrd="0" destOrd="0" presId="urn:microsoft.com/office/officeart/2005/8/layout/hierarchy6"/>
    <dgm:cxn modelId="{82BF5369-0593-4A9E-B49F-A88BEC261F25}" type="presOf" srcId="{741C4A09-F66C-4E02-9EBF-7A90830B860B}" destId="{08B65178-33A3-444E-BF3D-6DB1DF253F12}" srcOrd="0" destOrd="0" presId="urn:microsoft.com/office/officeart/2005/8/layout/hierarchy6"/>
    <dgm:cxn modelId="{47CB3075-8CC2-4309-866C-81DB48BF2AA4}" type="presOf" srcId="{F44A98FA-8FF2-4B78-80A1-1665A65C2571}" destId="{9CA3D0E3-FF13-4D52-AAA2-2726D70FA588}" srcOrd="0" destOrd="0" presId="urn:microsoft.com/office/officeart/2005/8/layout/hierarchy6"/>
    <dgm:cxn modelId="{15C93D36-2226-4F2E-98E5-310038E8C25A}" type="presOf" srcId="{B01EE1C6-B9DA-458C-A691-714CF9D75B83}" destId="{4CD903B5-2D93-4562-9478-0ED48C5F11B7}" srcOrd="0" destOrd="0" presId="urn:microsoft.com/office/officeart/2005/8/layout/hierarchy6"/>
    <dgm:cxn modelId="{5280DFB0-24C7-47A7-9D3F-75F21721F12C}" type="presOf" srcId="{FBD8E5A7-27C8-40E9-8C88-A3B8B538F42D}" destId="{209CBD9C-CD21-486B-B97E-ABDF42506F76}" srcOrd="0" destOrd="0" presId="urn:microsoft.com/office/officeart/2005/8/layout/hierarchy6"/>
    <dgm:cxn modelId="{5CADCAA4-6C14-4E09-B6AD-4BCAACB8940F}" srcId="{B01EE1C6-B9DA-458C-A691-714CF9D75B83}" destId="{F44A98FA-8FF2-4B78-80A1-1665A65C2571}" srcOrd="1" destOrd="0" parTransId="{07C90D01-6E3D-4443-AB85-F597F6FBF061}" sibTransId="{7E536D51-221F-4FE5-BFF6-CAEC1FF593F5}"/>
    <dgm:cxn modelId="{F3D28EA4-133B-4344-B2C0-214D2ACC1AB9}" srcId="{B01EE1C6-B9DA-458C-A691-714CF9D75B83}" destId="{C35C3637-7154-48FD-8713-452585EDD61C}" srcOrd="0" destOrd="0" parTransId="{741C4A09-F66C-4E02-9EBF-7A90830B860B}" sibTransId="{1D3E29CF-7C95-4F50-B7FC-D25FBEE913B9}"/>
    <dgm:cxn modelId="{D1F79ED6-2A5F-4D80-8002-E033666EDC8C}" type="presOf" srcId="{C35C3637-7154-48FD-8713-452585EDD61C}" destId="{8DD9982F-85D2-4764-A11B-9ADC58742BC9}" srcOrd="0" destOrd="0" presId="urn:microsoft.com/office/officeart/2005/8/layout/hierarchy6"/>
    <dgm:cxn modelId="{B709F7EA-249C-4870-A7DC-F3CEDB45C296}" srcId="{FBD8E5A7-27C8-40E9-8C88-A3B8B538F42D}" destId="{B01EE1C6-B9DA-458C-A691-714CF9D75B83}" srcOrd="0" destOrd="0" parTransId="{7FB39D98-3A60-4EA8-922F-4D62BD7197C3}" sibTransId="{433698E8-9F9A-4836-8202-C8B21EABBA12}"/>
    <dgm:cxn modelId="{6F88C3A8-69B3-4729-B0FE-8ABB2367B690}" type="presOf" srcId="{C8652F9C-AFBB-496B-8BB7-78CE4B17B76F}" destId="{6B9EA692-404D-4958-83A9-D9D9E8876BDF}" srcOrd="0" destOrd="0" presId="urn:microsoft.com/office/officeart/2005/8/layout/hierarchy6"/>
    <dgm:cxn modelId="{357603D2-2393-4267-B3B7-0F32F31F85EE}" type="presParOf" srcId="{6B9EA692-404D-4958-83A9-D9D9E8876BDF}" destId="{BB837F97-F53C-4CC0-8656-364376B14ABC}" srcOrd="0" destOrd="0" presId="urn:microsoft.com/office/officeart/2005/8/layout/hierarchy6"/>
    <dgm:cxn modelId="{769BBB0D-79E9-4EED-B183-D689C53F69BE}" type="presParOf" srcId="{BB837F97-F53C-4CC0-8656-364376B14ABC}" destId="{55BCE2E7-37C8-49A9-B9B9-1A69FD7613E3}" srcOrd="0" destOrd="0" presId="urn:microsoft.com/office/officeart/2005/8/layout/hierarchy6"/>
    <dgm:cxn modelId="{50459A7B-BE16-4E72-8FA1-5D7B340DC08C}" type="presParOf" srcId="{55BCE2E7-37C8-49A9-B9B9-1A69FD7613E3}" destId="{D9F25BBE-E30E-4FBD-A538-4D881E6B55F4}" srcOrd="0" destOrd="0" presId="urn:microsoft.com/office/officeart/2005/8/layout/hierarchy6"/>
    <dgm:cxn modelId="{FCB8C426-F2B7-480F-BC70-196395F67D96}" type="presParOf" srcId="{D9F25BBE-E30E-4FBD-A538-4D881E6B55F4}" destId="{209CBD9C-CD21-486B-B97E-ABDF42506F76}" srcOrd="0" destOrd="0" presId="urn:microsoft.com/office/officeart/2005/8/layout/hierarchy6"/>
    <dgm:cxn modelId="{B0E8A6CB-068A-4B51-9DDD-2A961CC5CB7E}" type="presParOf" srcId="{D9F25BBE-E30E-4FBD-A538-4D881E6B55F4}" destId="{28994BF4-1E3C-4DCE-BC02-C6A4A685F080}" srcOrd="1" destOrd="0" presId="urn:microsoft.com/office/officeart/2005/8/layout/hierarchy6"/>
    <dgm:cxn modelId="{F6493687-C394-4754-B804-5F72A9D0CCDA}" type="presParOf" srcId="{28994BF4-1E3C-4DCE-BC02-C6A4A685F080}" destId="{0813C8BF-6FFE-4808-A50F-E42507163FE0}" srcOrd="0" destOrd="0" presId="urn:microsoft.com/office/officeart/2005/8/layout/hierarchy6"/>
    <dgm:cxn modelId="{B9867969-D127-4A97-9DD0-349CFE57FD0D}" type="presParOf" srcId="{28994BF4-1E3C-4DCE-BC02-C6A4A685F080}" destId="{5FE8FB43-FD18-4A34-A063-9FF4B77200B8}" srcOrd="1" destOrd="0" presId="urn:microsoft.com/office/officeart/2005/8/layout/hierarchy6"/>
    <dgm:cxn modelId="{90168DB0-22C1-4009-A519-9D513EB3DB04}" type="presParOf" srcId="{5FE8FB43-FD18-4A34-A063-9FF4B77200B8}" destId="{4CD903B5-2D93-4562-9478-0ED48C5F11B7}" srcOrd="0" destOrd="0" presId="urn:microsoft.com/office/officeart/2005/8/layout/hierarchy6"/>
    <dgm:cxn modelId="{EC1C3BD4-E575-4010-A2C8-BB5A190947CA}" type="presParOf" srcId="{5FE8FB43-FD18-4A34-A063-9FF4B77200B8}" destId="{95AB53D7-5CEE-4198-B452-B66CCD72E949}" srcOrd="1" destOrd="0" presId="urn:microsoft.com/office/officeart/2005/8/layout/hierarchy6"/>
    <dgm:cxn modelId="{ED2065F7-6BEE-4C13-8132-A688262A2023}" type="presParOf" srcId="{95AB53D7-5CEE-4198-B452-B66CCD72E949}" destId="{08B65178-33A3-444E-BF3D-6DB1DF253F12}" srcOrd="0" destOrd="0" presId="urn:microsoft.com/office/officeart/2005/8/layout/hierarchy6"/>
    <dgm:cxn modelId="{F0D578A5-B0DE-4F9E-A915-A0BD2B76F1C5}" type="presParOf" srcId="{95AB53D7-5CEE-4198-B452-B66CCD72E949}" destId="{71B37E27-1A38-4878-9E5D-66264AC6A318}" srcOrd="1" destOrd="0" presId="urn:microsoft.com/office/officeart/2005/8/layout/hierarchy6"/>
    <dgm:cxn modelId="{E57BCB11-D7AA-48D2-AC04-F109268A0F22}" type="presParOf" srcId="{71B37E27-1A38-4878-9E5D-66264AC6A318}" destId="{8DD9982F-85D2-4764-A11B-9ADC58742BC9}" srcOrd="0" destOrd="0" presId="urn:microsoft.com/office/officeart/2005/8/layout/hierarchy6"/>
    <dgm:cxn modelId="{57AE9FA1-3D70-4B32-B220-199A3B23F6E5}" type="presParOf" srcId="{71B37E27-1A38-4878-9E5D-66264AC6A318}" destId="{1AFFBC7C-BB04-4430-A322-AE84E8A82CBE}" srcOrd="1" destOrd="0" presId="urn:microsoft.com/office/officeart/2005/8/layout/hierarchy6"/>
    <dgm:cxn modelId="{F362DCA7-15C8-4AF8-AE5C-9517B248F785}" type="presParOf" srcId="{95AB53D7-5CEE-4198-B452-B66CCD72E949}" destId="{75CD4F89-F40F-4FC7-9FA2-E801E1A5B863}" srcOrd="2" destOrd="0" presId="urn:microsoft.com/office/officeart/2005/8/layout/hierarchy6"/>
    <dgm:cxn modelId="{33F17EC7-EF89-4041-A0BF-27193022D7AA}" type="presParOf" srcId="{95AB53D7-5CEE-4198-B452-B66CCD72E949}" destId="{FE2A0A3E-7414-493C-BBAF-6A06D5044DF0}" srcOrd="3" destOrd="0" presId="urn:microsoft.com/office/officeart/2005/8/layout/hierarchy6"/>
    <dgm:cxn modelId="{4F9B6FD0-3369-4FFD-86A5-8D1D3363DBA7}" type="presParOf" srcId="{FE2A0A3E-7414-493C-BBAF-6A06D5044DF0}" destId="{9CA3D0E3-FF13-4D52-AAA2-2726D70FA588}" srcOrd="0" destOrd="0" presId="urn:microsoft.com/office/officeart/2005/8/layout/hierarchy6"/>
    <dgm:cxn modelId="{87C70354-99B2-4EA8-A977-0AA02AEFF8B9}" type="presParOf" srcId="{FE2A0A3E-7414-493C-BBAF-6A06D5044DF0}" destId="{FA32F769-4523-4515-82F7-1B0CBCE497DD}" srcOrd="1" destOrd="0" presId="urn:microsoft.com/office/officeart/2005/8/layout/hierarchy6"/>
    <dgm:cxn modelId="{83C136F3-FDE8-4928-8175-CFA3C9491DA7}" type="presParOf" srcId="{6B9EA692-404D-4958-83A9-D9D9E8876BDF}" destId="{0B5CA719-F5C9-4FEA-AE64-3F564B373E8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CBD9C-CD21-486B-B97E-ABDF42506F76}">
      <dsp:nvSpPr>
        <dsp:cNvPr id="0" name=""/>
        <dsp:cNvSpPr/>
      </dsp:nvSpPr>
      <dsp:spPr>
        <a:xfrm>
          <a:off x="3203206" y="655"/>
          <a:ext cx="2411015" cy="16073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1137</a:t>
          </a:r>
          <a:r>
            <a:rPr lang="en-US" sz="2400" kern="1200" dirty="0" smtClean="0"/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AWRs with Retromuscular Mesh</a:t>
          </a:r>
          <a:endParaRPr lang="en-US" sz="2000" kern="1200" dirty="0"/>
        </a:p>
      </dsp:txBody>
      <dsp:txXfrm>
        <a:off x="3250283" y="47732"/>
        <a:ext cx="2316861" cy="1513189"/>
      </dsp:txXfrm>
    </dsp:sp>
    <dsp:sp modelId="{0813C8BF-6FFE-4808-A50F-E42507163FE0}">
      <dsp:nvSpPr>
        <dsp:cNvPr id="0" name=""/>
        <dsp:cNvSpPr/>
      </dsp:nvSpPr>
      <dsp:spPr>
        <a:xfrm>
          <a:off x="4362994" y="1607999"/>
          <a:ext cx="91440" cy="6429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2937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D903B5-2D93-4562-9478-0ED48C5F11B7}">
      <dsp:nvSpPr>
        <dsp:cNvPr id="0" name=""/>
        <dsp:cNvSpPr/>
      </dsp:nvSpPr>
      <dsp:spPr>
        <a:xfrm>
          <a:off x="3203206" y="2250936"/>
          <a:ext cx="2411015" cy="16073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90 (8%)</a:t>
          </a:r>
          <a:endParaRPr lang="en-US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Reoperations for any indication </a:t>
          </a:r>
          <a:endParaRPr lang="en-US" sz="2000" kern="1200" dirty="0"/>
        </a:p>
      </dsp:txBody>
      <dsp:txXfrm>
        <a:off x="3250283" y="2298013"/>
        <a:ext cx="2316861" cy="1513189"/>
      </dsp:txXfrm>
    </dsp:sp>
    <dsp:sp modelId="{08B65178-33A3-444E-BF3D-6DB1DF253F12}">
      <dsp:nvSpPr>
        <dsp:cNvPr id="0" name=""/>
        <dsp:cNvSpPr/>
      </dsp:nvSpPr>
      <dsp:spPr>
        <a:xfrm>
          <a:off x="2841554" y="3858280"/>
          <a:ext cx="1567160" cy="642937"/>
        </a:xfrm>
        <a:custGeom>
          <a:avLst/>
          <a:gdLst/>
          <a:ahLst/>
          <a:cxnLst/>
          <a:rect l="0" t="0" r="0" b="0"/>
          <a:pathLst>
            <a:path>
              <a:moveTo>
                <a:pt x="1567160" y="0"/>
              </a:moveTo>
              <a:lnTo>
                <a:pt x="1567160" y="321468"/>
              </a:lnTo>
              <a:lnTo>
                <a:pt x="0" y="321468"/>
              </a:lnTo>
              <a:lnTo>
                <a:pt x="0" y="642937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D9982F-85D2-4764-A11B-9ADC58742BC9}">
      <dsp:nvSpPr>
        <dsp:cNvPr id="0" name=""/>
        <dsp:cNvSpPr/>
      </dsp:nvSpPr>
      <dsp:spPr>
        <a:xfrm>
          <a:off x="1636046" y="4501217"/>
          <a:ext cx="2411015" cy="16073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37 </a:t>
          </a:r>
          <a:r>
            <a:rPr lang="en-US" sz="2400" b="1" kern="1200" dirty="0" smtClean="0"/>
            <a:t>(41%)</a:t>
          </a:r>
          <a:endParaRPr lang="en-US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Reoperations for index hernia-related indications</a:t>
          </a:r>
          <a:endParaRPr lang="en-US" sz="2000" kern="1200" dirty="0"/>
        </a:p>
      </dsp:txBody>
      <dsp:txXfrm>
        <a:off x="1683123" y="4548294"/>
        <a:ext cx="2316861" cy="1513189"/>
      </dsp:txXfrm>
    </dsp:sp>
    <dsp:sp modelId="{75CD4F89-F40F-4FC7-9FA2-E801E1A5B863}">
      <dsp:nvSpPr>
        <dsp:cNvPr id="0" name=""/>
        <dsp:cNvSpPr/>
      </dsp:nvSpPr>
      <dsp:spPr>
        <a:xfrm>
          <a:off x="4408714" y="3858280"/>
          <a:ext cx="1567160" cy="642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468"/>
              </a:lnTo>
              <a:lnTo>
                <a:pt x="1567160" y="321468"/>
              </a:lnTo>
              <a:lnTo>
                <a:pt x="1567160" y="642937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A3D0E3-FF13-4D52-AAA2-2726D70FA588}">
      <dsp:nvSpPr>
        <dsp:cNvPr id="0" name=""/>
        <dsp:cNvSpPr/>
      </dsp:nvSpPr>
      <dsp:spPr>
        <a:xfrm>
          <a:off x="4770366" y="4501217"/>
          <a:ext cx="2411015" cy="16073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53 </a:t>
          </a:r>
          <a:r>
            <a:rPr lang="en-US" sz="2400" b="1" kern="1200" dirty="0" smtClean="0"/>
            <a:t>(59%)</a:t>
          </a:r>
          <a:endParaRPr lang="en-US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Reoperations for other indications</a:t>
          </a:r>
          <a:endParaRPr lang="en-US" sz="2000" kern="1200" dirty="0"/>
        </a:p>
      </dsp:txBody>
      <dsp:txXfrm>
        <a:off x="4817443" y="4548294"/>
        <a:ext cx="2316861" cy="1513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06D09-20F8-4CEF-8349-357C865C136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288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7288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32B33-ED2F-4A64-9EFC-E1381C8E0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19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3647"/>
          </a:xfrm>
          <a:prstGeom prst="rect">
            <a:avLst/>
          </a:prstGeom>
        </p:spPr>
        <p:txBody>
          <a:bodyPr vert="horz" lIns="90913" tIns="45456" rIns="90913" bIns="4545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63647"/>
          </a:xfrm>
          <a:prstGeom prst="rect">
            <a:avLst/>
          </a:prstGeom>
        </p:spPr>
        <p:txBody>
          <a:bodyPr vert="horz" lIns="90913" tIns="45456" rIns="90913" bIns="45456" rtlCol="0"/>
          <a:lstStyle>
            <a:lvl1pPr algn="r">
              <a:defRPr sz="1200"/>
            </a:lvl1pPr>
          </a:lstStyle>
          <a:p>
            <a:fld id="{8C27EDC1-9B49-4D27-AF63-F3702378719F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0400" y="1157288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13" tIns="45456" rIns="90913" bIns="4545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7154"/>
            <a:ext cx="5486400" cy="3638580"/>
          </a:xfrm>
          <a:prstGeom prst="rect">
            <a:avLst/>
          </a:prstGeom>
        </p:spPr>
        <p:txBody>
          <a:bodyPr vert="horz" lIns="90913" tIns="45456" rIns="90913" bIns="4545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4"/>
            <a:ext cx="2971800" cy="463646"/>
          </a:xfrm>
          <a:prstGeom prst="rect">
            <a:avLst/>
          </a:prstGeom>
        </p:spPr>
        <p:txBody>
          <a:bodyPr vert="horz" lIns="90913" tIns="45456" rIns="90913" bIns="4545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777194"/>
            <a:ext cx="2971800" cy="463646"/>
          </a:xfrm>
          <a:prstGeom prst="rect">
            <a:avLst/>
          </a:prstGeom>
        </p:spPr>
        <p:txBody>
          <a:bodyPr vert="horz" lIns="90913" tIns="45456" rIns="90913" bIns="45456" rtlCol="0" anchor="b"/>
          <a:lstStyle>
            <a:lvl1pPr algn="r">
              <a:defRPr sz="1200"/>
            </a:lvl1pPr>
          </a:lstStyle>
          <a:p>
            <a:fld id="{44003F00-19E8-4CA2-9EB2-BAD18B549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27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was speaking</a:t>
            </a:r>
            <a:r>
              <a:rPr lang="en-US" baseline="0" dirty="0" smtClean="0"/>
              <a:t> with a</a:t>
            </a:r>
            <a:r>
              <a:rPr lang="en-US" dirty="0" smtClean="0"/>
              <a:t> friend</a:t>
            </a:r>
            <a:r>
              <a:rPr lang="en-US" baseline="0" dirty="0" smtClean="0"/>
              <a:t> from medical school recently and he was asking me about my experience thus far in the hernia lab. One word kept coming to mind…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03F00-19E8-4CA2-9EB2-BAD18B5493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66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03F00-19E8-4CA2-9EB2-BAD18B549307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07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03F00-19E8-4CA2-9EB2-BAD18B54930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20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already know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03F00-19E8-4CA2-9EB2-BAD18B54930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4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03F00-19E8-4CA2-9EB2-BAD18B5493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37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Well, the team is led by a big man: at 6’5”,</a:t>
            </a:r>
            <a:r>
              <a:rPr lang="en-US" baseline="0" dirty="0" smtClean="0"/>
              <a:t> Dr. Rosen makes even me feel short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03F00-19E8-4CA2-9EB2-BAD18B5493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80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think it goes without saying that the Cleveland</a:t>
            </a:r>
            <a:r>
              <a:rPr lang="en-US" baseline="0" dirty="0" smtClean="0"/>
              <a:t> Clinic sees big hernias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03F00-19E8-4CA2-9EB2-BAD18B5493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18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Hernias like this</a:t>
            </a:r>
            <a:r>
              <a:rPr lang="en-US" baseline="0" dirty="0" smtClean="0"/>
              <a:t> are seen and fixed almost every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03F00-19E8-4CA2-9EB2-BAD18B5493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49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big</a:t>
            </a:r>
            <a:r>
              <a:rPr lang="en-US" baseline="0" dirty="0" smtClean="0"/>
              <a:t> hernias mean big repairs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03F00-19E8-4CA2-9EB2-BAD18B5493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54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Repairs like this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03F00-19E8-4CA2-9EB2-BAD18B5493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44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03F00-19E8-4CA2-9EB2-BAD18B5493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88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I know that there is a time and a place for everything</a:t>
            </a:r>
            <a:r>
              <a:rPr lang="en-US" baseline="0" dirty="0" smtClean="0"/>
              <a:t> but is often the go to for large ventral hernia repairs. </a:t>
            </a:r>
            <a:r>
              <a:rPr lang="en-US" dirty="0" smtClean="0"/>
              <a:t>Our group has extensively studied repeatedly shown the safety and efficacy of using permanent mesh in AWR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03F00-19E8-4CA2-9EB2-BAD18B5493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88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14924" y="1567537"/>
            <a:ext cx="11085097" cy="2387600"/>
          </a:xfrm>
        </p:spPr>
        <p:txBody>
          <a:bodyPr anchor="t"/>
          <a:lstStyle>
            <a:lvl1pPr algn="l">
              <a:defRPr sz="54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6958" y="2610852"/>
            <a:ext cx="9144000" cy="131144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455" y="2852381"/>
            <a:ext cx="3159457" cy="31594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6A01665-F82F-4C5E-8139-5EB72B7A6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1" y="6259918"/>
            <a:ext cx="3429000" cy="59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26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 sz="4000"/>
            </a:lvl1pPr>
            <a:lvl2pPr marL="914400" indent="-457200">
              <a:defRPr sz="3600"/>
            </a:lvl2pPr>
            <a:lvl3pPr marL="1371600" indent="-457200">
              <a:defRPr sz="3200"/>
            </a:lvl3pPr>
            <a:lvl4pPr marL="1828800" indent="-457200">
              <a:defRPr sz="2800"/>
            </a:lvl4pPr>
            <a:lvl5pPr marL="2286000" indent="-457200"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880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23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6" y="228600"/>
            <a:ext cx="1218882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8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151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198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DMC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9" t="35463" r="17987" b="39428"/>
          <a:stretch/>
        </p:blipFill>
        <p:spPr bwMode="auto">
          <a:xfrm>
            <a:off x="3072064" y="2434392"/>
            <a:ext cx="6083968" cy="176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0940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3926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89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84D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185" y="4921097"/>
            <a:ext cx="2373575" cy="237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98CD9A-5F39-4489-8429-FEC24A6241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201" y="6259918"/>
            <a:ext cx="3429000" cy="59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715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 cap="none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9250" indent="-3492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4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8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2860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453" y="343036"/>
            <a:ext cx="11646919" cy="2387600"/>
          </a:xfrm>
        </p:spPr>
        <p:txBody>
          <a:bodyPr/>
          <a:lstStyle/>
          <a:p>
            <a:pPr algn="ctr"/>
            <a:r>
              <a:rPr lang="en-US" sz="4800" dirty="0" smtClean="0"/>
              <a:t>A Cut Through the Mesh: Non-hernia Related Reoperations after Complex AWR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1740" y="3934391"/>
            <a:ext cx="8218040" cy="144331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ACHQC QI Summit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Denver, Colorado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March 2023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1835" y="2268971"/>
            <a:ext cx="50352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Ryan Ellis, MD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General Surgery Resident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9500" y="3934391"/>
            <a:ext cx="26822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Co-Authors:</a:t>
            </a:r>
          </a:p>
          <a:p>
            <a:r>
              <a:rPr lang="en-US" sz="1200" dirty="0" smtClean="0"/>
              <a:t>Jenny Chang, MD</a:t>
            </a:r>
          </a:p>
          <a:p>
            <a:r>
              <a:rPr lang="en-US" sz="1200" dirty="0" smtClean="0"/>
              <a:t>Sara </a:t>
            </a:r>
            <a:r>
              <a:rPr lang="en-US" sz="1200" dirty="0" err="1" smtClean="0"/>
              <a:t>Maskal</a:t>
            </a:r>
            <a:r>
              <a:rPr lang="en-US" sz="1200" dirty="0" smtClean="0"/>
              <a:t>, MD</a:t>
            </a:r>
          </a:p>
          <a:p>
            <a:r>
              <a:rPr lang="en-US" sz="1200" dirty="0" err="1" smtClean="0"/>
              <a:t>Varisha</a:t>
            </a:r>
            <a:r>
              <a:rPr lang="en-US" sz="1200" dirty="0" smtClean="0"/>
              <a:t> </a:t>
            </a:r>
            <a:r>
              <a:rPr lang="en-US" sz="1200" dirty="0" err="1" smtClean="0"/>
              <a:t>Essani</a:t>
            </a:r>
            <a:r>
              <a:rPr lang="en-US" sz="1200" dirty="0" smtClean="0"/>
              <a:t>, BS</a:t>
            </a:r>
          </a:p>
          <a:p>
            <a:r>
              <a:rPr lang="en-US" sz="1200" dirty="0" smtClean="0"/>
              <a:t>Sharon Phillips, MS</a:t>
            </a:r>
          </a:p>
          <a:p>
            <a:r>
              <a:rPr lang="en-US" sz="1200" dirty="0" smtClean="0"/>
              <a:t>Benjamin Miller, MD</a:t>
            </a:r>
          </a:p>
          <a:p>
            <a:r>
              <a:rPr lang="en-US" sz="1200" dirty="0" err="1" smtClean="0"/>
              <a:t>Ajita</a:t>
            </a:r>
            <a:r>
              <a:rPr lang="en-US" sz="1200" dirty="0" smtClean="0"/>
              <a:t> </a:t>
            </a:r>
            <a:r>
              <a:rPr lang="en-US" sz="1200" dirty="0" err="1" smtClean="0"/>
              <a:t>Prabhu</a:t>
            </a:r>
            <a:r>
              <a:rPr lang="en-US" sz="1200" dirty="0" smtClean="0"/>
              <a:t>, MD</a:t>
            </a:r>
          </a:p>
          <a:p>
            <a:r>
              <a:rPr lang="en-US" sz="1200" dirty="0" smtClean="0"/>
              <a:t>Lucas </a:t>
            </a:r>
            <a:r>
              <a:rPr lang="en-US" sz="1200" dirty="0" err="1" smtClean="0"/>
              <a:t>Beffa</a:t>
            </a:r>
            <a:r>
              <a:rPr lang="en-US" sz="1200" dirty="0" smtClean="0"/>
              <a:t>, MD</a:t>
            </a:r>
          </a:p>
          <a:p>
            <a:r>
              <a:rPr lang="en-US" sz="1200" dirty="0" smtClean="0"/>
              <a:t>David </a:t>
            </a:r>
            <a:r>
              <a:rPr lang="en-US" sz="1200" dirty="0" err="1" smtClean="0"/>
              <a:t>Krpata</a:t>
            </a:r>
            <a:r>
              <a:rPr lang="en-US" sz="1200" dirty="0" smtClean="0"/>
              <a:t>, MD</a:t>
            </a:r>
          </a:p>
          <a:p>
            <a:r>
              <a:rPr lang="en-US" sz="1200" dirty="0" smtClean="0"/>
              <a:t>Clayton Petro, MD</a:t>
            </a:r>
          </a:p>
          <a:p>
            <a:r>
              <a:rPr lang="en-US" sz="1200" dirty="0" smtClean="0"/>
              <a:t>Michael Rosen, MD</a:t>
            </a:r>
          </a:p>
        </p:txBody>
      </p:sp>
    </p:spTree>
    <p:extLst>
      <p:ext uri="{BB962C8B-B14F-4D97-AF65-F5344CB8AC3E}">
        <p14:creationId xmlns:p14="http://schemas.microsoft.com/office/powerpoint/2010/main" val="255360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3200" dirty="0" smtClean="0"/>
              <a:t>Big man</a:t>
            </a:r>
          </a:p>
          <a:p>
            <a:pPr marL="457200" lvl="1" indent="0">
              <a:buNone/>
            </a:pPr>
            <a:r>
              <a:rPr lang="en-US" sz="3200" dirty="0" smtClean="0"/>
              <a:t>Big hernias</a:t>
            </a:r>
          </a:p>
          <a:p>
            <a:pPr marL="457200" lvl="1" indent="0">
              <a:buNone/>
            </a:pPr>
            <a:r>
              <a:rPr lang="en-US" sz="3200" dirty="0"/>
              <a:t>B</a:t>
            </a:r>
            <a:r>
              <a:rPr lang="en-US" sz="3200" dirty="0" smtClean="0"/>
              <a:t>ig repairs </a:t>
            </a:r>
          </a:p>
          <a:p>
            <a:pPr marL="457200" lvl="1" indent="0">
              <a:buNone/>
            </a:pPr>
            <a:r>
              <a:rPr lang="en-US" sz="3200" dirty="0" smtClean="0"/>
              <a:t>Big mesh</a:t>
            </a:r>
          </a:p>
        </p:txBody>
      </p:sp>
    </p:spTree>
    <p:extLst>
      <p:ext uri="{BB962C8B-B14F-4D97-AF65-F5344CB8AC3E}">
        <p14:creationId xmlns:p14="http://schemas.microsoft.com/office/powerpoint/2010/main" val="58850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809" y="72899"/>
            <a:ext cx="8297694" cy="669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2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      Synthetic Mesh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We study it a lot</a:t>
            </a:r>
          </a:p>
          <a:p>
            <a:pPr lvl="2"/>
            <a:r>
              <a:rPr lang="en-US" dirty="0" smtClean="0"/>
              <a:t>So have others:</a:t>
            </a:r>
          </a:p>
          <a:p>
            <a:pPr lvl="3"/>
            <a:r>
              <a:rPr lang="en-US" sz="3200" dirty="0" err="1" smtClean="0"/>
              <a:t>Kokotovic</a:t>
            </a:r>
            <a:r>
              <a:rPr lang="en-US" sz="3200" dirty="0" smtClean="0"/>
              <a:t>, </a:t>
            </a:r>
            <a:r>
              <a:rPr lang="en-US" sz="3200" dirty="0" err="1" smtClean="0"/>
              <a:t>Bisgaard</a:t>
            </a:r>
            <a:r>
              <a:rPr lang="en-US" sz="3200" dirty="0" smtClean="0"/>
              <a:t>, </a:t>
            </a:r>
            <a:r>
              <a:rPr lang="en-US" sz="3200" dirty="0" err="1" smtClean="0"/>
              <a:t>He</a:t>
            </a:r>
            <a:r>
              <a:rPr lang="en-US" sz="3200" dirty="0" err="1" smtClean="0"/>
              <a:t>lgstrand</a:t>
            </a:r>
            <a:r>
              <a:rPr lang="en-US" sz="3200" dirty="0" smtClean="0"/>
              <a:t> (2016)</a:t>
            </a:r>
          </a:p>
          <a:p>
            <a:pPr lvl="4"/>
            <a:r>
              <a:rPr lang="en-US" sz="3200" dirty="0" smtClean="0"/>
              <a:t>Cumulative incidence of mesh-related complication requiring surgery was 4.5% at 5 years</a:t>
            </a:r>
            <a:endParaRPr lang="en-US" sz="3200" dirty="0" smtClean="0"/>
          </a:p>
          <a:p>
            <a:pPr marL="1828800" lvl="4" indent="0">
              <a:buNone/>
            </a:pPr>
            <a:endParaRPr lang="en-US" sz="2000" dirty="0"/>
          </a:p>
        </p:txBody>
      </p:sp>
      <p:sp>
        <p:nvSpPr>
          <p:cNvPr id="4" name="Heart 3"/>
          <p:cNvSpPr/>
          <p:nvPr/>
        </p:nvSpPr>
        <p:spPr>
          <a:xfrm>
            <a:off x="3715966" y="473091"/>
            <a:ext cx="1118681" cy="83657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1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294" y="1952084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dirty="0" smtClean="0"/>
              <a:t>What about non-hernia related reoperations?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93471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the rate and indications </a:t>
            </a:r>
            <a:r>
              <a:rPr lang="en-US" dirty="0" smtClean="0"/>
              <a:t>for non-hernia related reoperations</a:t>
            </a:r>
            <a:endParaRPr lang="en-US" dirty="0" smtClean="0"/>
          </a:p>
          <a:p>
            <a:r>
              <a:rPr lang="en-US" dirty="0" smtClean="0"/>
              <a:t>Characterize the post-operative outcomes after </a:t>
            </a:r>
            <a:r>
              <a:rPr lang="en-US" dirty="0" smtClean="0"/>
              <a:t>cutting through mesh and different closure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163"/>
            <a:ext cx="10515600" cy="4351338"/>
          </a:xfrm>
        </p:spPr>
        <p:txBody>
          <a:bodyPr/>
          <a:lstStyle/>
          <a:p>
            <a:r>
              <a:rPr lang="en-US" sz="3200" dirty="0" smtClean="0"/>
              <a:t>Registry-based study with supplemental chart </a:t>
            </a:r>
            <a:r>
              <a:rPr lang="en-US" sz="3200" dirty="0" smtClean="0"/>
              <a:t>review</a:t>
            </a:r>
          </a:p>
          <a:p>
            <a:r>
              <a:rPr lang="en-US" sz="3200" dirty="0" smtClean="0"/>
              <a:t>Inclusion </a:t>
            </a:r>
            <a:r>
              <a:rPr lang="en-US" sz="3200" dirty="0" smtClean="0"/>
              <a:t>Criteria</a:t>
            </a:r>
          </a:p>
          <a:p>
            <a:pPr lvl="1"/>
            <a:r>
              <a:rPr lang="en-US" sz="2800" dirty="0"/>
              <a:t>A</a:t>
            </a:r>
            <a:r>
              <a:rPr lang="en-US" sz="2800" dirty="0" smtClean="0"/>
              <a:t>dult </a:t>
            </a:r>
            <a:r>
              <a:rPr lang="en-US" sz="2800" dirty="0" smtClean="0"/>
              <a:t>patients who had previously undergone:</a:t>
            </a:r>
          </a:p>
          <a:p>
            <a:pPr lvl="2"/>
            <a:r>
              <a:rPr lang="en-US" sz="2800" dirty="0" smtClean="0"/>
              <a:t>Open</a:t>
            </a:r>
            <a:r>
              <a:rPr lang="en-US" sz="2800" dirty="0" smtClean="0"/>
              <a:t>, midline ventral hernia repair with TAR </a:t>
            </a:r>
          </a:p>
          <a:p>
            <a:pPr lvl="2"/>
            <a:r>
              <a:rPr lang="en-US" sz="2800" dirty="0" smtClean="0"/>
              <a:t>Placement of </a:t>
            </a:r>
            <a:r>
              <a:rPr lang="en-US" sz="2800" dirty="0" err="1" smtClean="0"/>
              <a:t>retromuscular</a:t>
            </a:r>
            <a:r>
              <a:rPr lang="en-US" sz="2800" dirty="0" smtClean="0"/>
              <a:t> permanent synthetic mesh</a:t>
            </a:r>
          </a:p>
          <a:p>
            <a:pPr lvl="1"/>
            <a:r>
              <a:rPr lang="en-US" sz="3200" dirty="0" smtClean="0"/>
              <a:t>Subsequent </a:t>
            </a:r>
            <a:r>
              <a:rPr lang="en-US" sz="3200" dirty="0" smtClean="0"/>
              <a:t>operation (open, MIS) </a:t>
            </a:r>
            <a:r>
              <a:rPr lang="en-US" sz="3200" dirty="0" smtClean="0"/>
              <a:t>in which the </a:t>
            </a:r>
            <a:r>
              <a:rPr lang="en-US" sz="3200" dirty="0" err="1" smtClean="0"/>
              <a:t>retromuscular</a:t>
            </a:r>
            <a:r>
              <a:rPr lang="en-US" sz="3200" dirty="0" smtClean="0"/>
              <a:t> mesh was cut or excised</a:t>
            </a:r>
          </a:p>
          <a:p>
            <a:r>
              <a:rPr lang="en-US" sz="3200" dirty="0" smtClean="0"/>
              <a:t>Dates: 1/2014-9/2022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684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Variables: Index Operation/AWR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Comorbidities</a:t>
            </a:r>
          </a:p>
          <a:p>
            <a:r>
              <a:rPr lang="en-US" dirty="0" smtClean="0"/>
              <a:t>Operative Details</a:t>
            </a:r>
          </a:p>
          <a:p>
            <a:r>
              <a:rPr lang="en-US" dirty="0" smtClean="0"/>
              <a:t>Postoperative (30-day) Course</a:t>
            </a:r>
          </a:p>
        </p:txBody>
      </p:sp>
    </p:spTree>
    <p:extLst>
      <p:ext uri="{BB962C8B-B14F-4D97-AF65-F5344CB8AC3E}">
        <p14:creationId xmlns:p14="http://schemas.microsoft.com/office/powerpoint/2010/main" val="403950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Variables: </a:t>
            </a:r>
            <a:r>
              <a:rPr lang="en-US" dirty="0"/>
              <a:t>Operations </a:t>
            </a:r>
            <a:r>
              <a:rPr lang="en-US" i="1" dirty="0"/>
              <a:t>after</a:t>
            </a:r>
            <a:r>
              <a:rPr lang="en-US" dirty="0"/>
              <a:t> </a:t>
            </a:r>
            <a:r>
              <a:rPr lang="en-US" dirty="0" smtClean="0"/>
              <a:t>AWR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Date of reoperation</a:t>
            </a:r>
          </a:p>
          <a:p>
            <a:r>
              <a:rPr lang="en-US" dirty="0"/>
              <a:t>Indication for reoperation</a:t>
            </a:r>
          </a:p>
          <a:p>
            <a:r>
              <a:rPr lang="en-US" dirty="0"/>
              <a:t>Operative details</a:t>
            </a:r>
          </a:p>
          <a:p>
            <a:r>
              <a:rPr lang="en-US" dirty="0" smtClean="0"/>
              <a:t>Postoperative course</a:t>
            </a:r>
          </a:p>
          <a:p>
            <a:r>
              <a:rPr lang="en-US" dirty="0" smtClean="0"/>
              <a:t>Postoperative imaging</a:t>
            </a:r>
          </a:p>
        </p:txBody>
      </p:sp>
    </p:spTree>
    <p:extLst>
      <p:ext uri="{BB962C8B-B14F-4D97-AF65-F5344CB8AC3E}">
        <p14:creationId xmlns:p14="http://schemas.microsoft.com/office/powerpoint/2010/main" val="141629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2880" y="2484120"/>
            <a:ext cx="12192000" cy="1325563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765172041"/>
              </p:ext>
            </p:extLst>
          </p:nvPr>
        </p:nvGraphicFramePr>
        <p:xfrm>
          <a:off x="1754155" y="310244"/>
          <a:ext cx="8817429" cy="6109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682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1369"/>
            <a:ext cx="10515600" cy="4351338"/>
          </a:xfrm>
        </p:spPr>
        <p:txBody>
          <a:bodyPr/>
          <a:lstStyle/>
          <a:p>
            <a:pPr fontAlgn="base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Study Funding: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​ none</a:t>
            </a:r>
            <a:r>
              <a:rPr lang="en-US" sz="1800" dirty="0" smtClean="0"/>
              <a:t>​</a:t>
            </a:r>
            <a:endParaRPr lang="en-US" sz="1800" dirty="0"/>
          </a:p>
          <a:p>
            <a:pPr fontAlgn="base"/>
            <a:r>
              <a:rPr lang="en-US" sz="1800" dirty="0"/>
              <a:t>Clayton Petro ​</a:t>
            </a:r>
          </a:p>
          <a:p>
            <a:pPr lvl="1" fontAlgn="base"/>
            <a:r>
              <a:rPr lang="en-US" sz="1800" dirty="0"/>
              <a:t>BD Consultant​</a:t>
            </a:r>
          </a:p>
          <a:p>
            <a:pPr lvl="1" fontAlgn="base"/>
            <a:r>
              <a:rPr lang="en-US" sz="1800" dirty="0" err="1"/>
              <a:t>Surgimatix</a:t>
            </a:r>
            <a:r>
              <a:rPr lang="en-US" sz="1800" dirty="0"/>
              <a:t> Consultant​</a:t>
            </a:r>
          </a:p>
          <a:p>
            <a:pPr lvl="1" fontAlgn="base"/>
            <a:r>
              <a:rPr lang="en-US" sz="1800" dirty="0"/>
              <a:t>Research Grants </a:t>
            </a:r>
            <a:r>
              <a:rPr lang="mr-IN" sz="1800" dirty="0"/>
              <a:t>–</a:t>
            </a:r>
            <a:r>
              <a:rPr lang="en-US" sz="1800" dirty="0"/>
              <a:t> AHS, CSA, SAGES​</a:t>
            </a:r>
          </a:p>
          <a:p>
            <a:pPr fontAlgn="base"/>
            <a:r>
              <a:rPr lang="en-US" sz="1800" dirty="0" err="1"/>
              <a:t>Ajita</a:t>
            </a:r>
            <a:r>
              <a:rPr lang="en-US" sz="1800" dirty="0"/>
              <a:t> </a:t>
            </a:r>
            <a:r>
              <a:rPr lang="en-US" sz="1800" dirty="0" err="1"/>
              <a:t>Prabhu</a:t>
            </a:r>
            <a:r>
              <a:rPr lang="en-US" sz="1800" dirty="0"/>
              <a:t>​</a:t>
            </a:r>
          </a:p>
          <a:p>
            <a:pPr lvl="1" fontAlgn="base"/>
            <a:r>
              <a:rPr lang="en-US" sz="1800" dirty="0"/>
              <a:t>Speaking fees and research support paid to institution from Intuitive Surgical​</a:t>
            </a:r>
          </a:p>
          <a:p>
            <a:pPr lvl="1" fontAlgn="base"/>
            <a:r>
              <a:rPr lang="en-US" sz="1800" dirty="0"/>
              <a:t>Consulting fees and is on the Advisory Board for CMR Surgical​</a:t>
            </a:r>
          </a:p>
          <a:p>
            <a:pPr lvl="1" fontAlgn="base"/>
            <a:r>
              <a:rPr lang="en-US" sz="1800" dirty="0"/>
              <a:t>Consulting fees from Verb Surgical​</a:t>
            </a:r>
          </a:p>
          <a:p>
            <a:pPr fontAlgn="base"/>
            <a:r>
              <a:rPr lang="en-US" sz="1800" dirty="0"/>
              <a:t>Lucas </a:t>
            </a:r>
            <a:r>
              <a:rPr lang="en-US" sz="1800" dirty="0" err="1"/>
              <a:t>Beffa</a:t>
            </a:r>
            <a:r>
              <a:rPr lang="en-US" sz="1800" dirty="0"/>
              <a:t>​</a:t>
            </a:r>
          </a:p>
          <a:p>
            <a:pPr lvl="1" fontAlgn="base"/>
            <a:r>
              <a:rPr lang="en-US" sz="1800" dirty="0"/>
              <a:t>Honoraria from Intuitive Surgical​</a:t>
            </a:r>
          </a:p>
          <a:p>
            <a:pPr fontAlgn="base"/>
            <a:r>
              <a:rPr lang="en-US" sz="1800" dirty="0"/>
              <a:t>Michael Rosen​</a:t>
            </a:r>
          </a:p>
          <a:p>
            <a:pPr lvl="1" fontAlgn="base"/>
            <a:r>
              <a:rPr lang="en-US" sz="1800" dirty="0"/>
              <a:t>Medical director of ACHQC​</a:t>
            </a:r>
          </a:p>
          <a:p>
            <a:pPr lvl="1" fontAlgn="base"/>
            <a:r>
              <a:rPr lang="en-US" sz="1800" dirty="0"/>
              <a:t>Stock options with </a:t>
            </a:r>
            <a:r>
              <a:rPr lang="en-US" sz="1800" dirty="0" err="1"/>
              <a:t>Ariste</a:t>
            </a:r>
            <a:r>
              <a:rPr lang="en-US" sz="1800" dirty="0"/>
              <a:t>​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1530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793" y="83009"/>
            <a:ext cx="11572413" cy="1325563"/>
          </a:xfrm>
        </p:spPr>
        <p:txBody>
          <a:bodyPr/>
          <a:lstStyle/>
          <a:p>
            <a:r>
              <a:rPr lang="en-US" dirty="0" smtClean="0"/>
              <a:t>Non-Hernia Related Operations </a:t>
            </a:r>
            <a:r>
              <a:rPr lang="en-US" dirty="0" smtClean="0"/>
              <a:t>after AWR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53/1137 (4.7%)</a:t>
            </a:r>
            <a:endParaRPr lang="en-US" dirty="0" smtClean="0"/>
          </a:p>
          <a:p>
            <a:r>
              <a:rPr lang="en-US" dirty="0" smtClean="0"/>
              <a:t>Time to operation after AWR</a:t>
            </a:r>
          </a:p>
          <a:p>
            <a:pPr lvl="1"/>
            <a:r>
              <a:rPr lang="en-US" dirty="0" smtClean="0"/>
              <a:t>Median </a:t>
            </a:r>
            <a:r>
              <a:rPr lang="en-US" dirty="0" smtClean="0"/>
              <a:t>774 </a:t>
            </a:r>
            <a:r>
              <a:rPr lang="en-US" dirty="0" smtClean="0"/>
              <a:t>days </a:t>
            </a:r>
          </a:p>
          <a:p>
            <a:pPr lvl="1"/>
            <a:r>
              <a:rPr lang="en-US" dirty="0" smtClean="0"/>
              <a:t>IQR </a:t>
            </a:r>
            <a:r>
              <a:rPr lang="en-US" dirty="0" smtClean="0"/>
              <a:t>[285, 1122]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590523"/>
              </p:ext>
            </p:extLst>
          </p:nvPr>
        </p:nvGraphicFramePr>
        <p:xfrm>
          <a:off x="8229602" y="1164080"/>
          <a:ext cx="3253448" cy="51987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7228"/>
                <a:gridCol w="556220"/>
              </a:tblGrid>
              <a:tr h="50012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Non-Hernia Operation</a:t>
                      </a:r>
                      <a:r>
                        <a:rPr lang="en-US" sz="1600" baseline="0" dirty="0" smtClean="0">
                          <a:effectLst/>
                          <a:latin typeface="+mj-lt"/>
                        </a:rPr>
                        <a:t> Indications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 After 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AWR (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N=53)</a:t>
                      </a:r>
                      <a:endParaRPr lang="en-US" sz="16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1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Small Bowel Obstruction</a:t>
                      </a:r>
                      <a:endParaRPr lang="en-US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j-lt"/>
                        </a:rPr>
                        <a:t>13</a:t>
                      </a:r>
                      <a:endParaRPr lang="en-US" sz="1400" b="1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06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Biliary Pathology</a:t>
                      </a:r>
                      <a:endParaRPr lang="en-US" sz="1400" dirty="0" smtClean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 b="1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1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Urologic </a:t>
                      </a:r>
                      <a:r>
                        <a:rPr lang="en-US" sz="1400" dirty="0" smtClean="0">
                          <a:effectLst/>
                          <a:latin typeface="+mj-lt"/>
                        </a:rPr>
                        <a:t>Pathology</a:t>
                      </a:r>
                      <a:endParaRPr lang="en-US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5</a:t>
                      </a:r>
                      <a:endParaRPr lang="en-US" sz="1400" b="1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1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Other Type</a:t>
                      </a:r>
                      <a:r>
                        <a:rPr lang="en-US" sz="1400" baseline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en-US" sz="14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Hernia</a:t>
                      </a:r>
                      <a:endParaRPr lang="en-US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b="1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1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Gynecologic </a:t>
                      </a:r>
                      <a:r>
                        <a:rPr lang="en-US" sz="1400" dirty="0" smtClean="0">
                          <a:effectLst/>
                          <a:latin typeface="+mj-lt"/>
                        </a:rPr>
                        <a:t>Pathology</a:t>
                      </a:r>
                      <a:endParaRPr lang="en-US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b="1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1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Sepsis</a:t>
                      </a:r>
                      <a:endParaRPr lang="en-US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j-lt"/>
                        </a:rPr>
                        <a:t>3</a:t>
                      </a:r>
                      <a:endParaRPr lang="en-US" sz="1400" b="1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1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Obesity</a:t>
                      </a:r>
                      <a:endParaRPr lang="en-US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3</a:t>
                      </a:r>
                      <a:endParaRPr lang="en-US" sz="1400" b="1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1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Liver </a:t>
                      </a:r>
                      <a:r>
                        <a:rPr lang="en-US" sz="1400" dirty="0" smtClean="0">
                          <a:effectLst/>
                          <a:latin typeface="+mj-lt"/>
                        </a:rPr>
                        <a:t>Pathology</a:t>
                      </a:r>
                      <a:endParaRPr lang="en-US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3</a:t>
                      </a:r>
                      <a:endParaRPr lang="en-US" sz="1400" b="1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1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Pneumoperitoneum</a:t>
                      </a:r>
                      <a:endParaRPr lang="en-US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2</a:t>
                      </a:r>
                      <a:endParaRPr lang="en-US" sz="1400" b="1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1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Pain</a:t>
                      </a:r>
                      <a:endParaRPr lang="en-US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2</a:t>
                      </a:r>
                      <a:endParaRPr lang="en-US" sz="1400" b="1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1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Aneurysmal </a:t>
                      </a:r>
                      <a:r>
                        <a:rPr lang="en-US" sz="1400" dirty="0" smtClean="0">
                          <a:effectLst/>
                          <a:latin typeface="+mj-lt"/>
                        </a:rPr>
                        <a:t>Disease</a:t>
                      </a:r>
                      <a:endParaRPr lang="en-US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2</a:t>
                      </a:r>
                      <a:endParaRPr lang="en-US" sz="1400" b="1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1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Pancreatic </a:t>
                      </a:r>
                      <a:r>
                        <a:rPr lang="en-US" sz="1400" dirty="0" smtClean="0">
                          <a:effectLst/>
                          <a:latin typeface="+mj-lt"/>
                        </a:rPr>
                        <a:t>Pathology</a:t>
                      </a:r>
                      <a:endParaRPr lang="en-US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2</a:t>
                      </a:r>
                      <a:endParaRPr lang="en-US" sz="1400" b="1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1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Diverticulitis</a:t>
                      </a:r>
                      <a:endParaRPr lang="en-US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cs typeface="+mn-cs"/>
                        </a:rPr>
                        <a:t>2</a:t>
                      </a:r>
                      <a:endParaRPr lang="en-US" sz="1400" b="1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1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Appendicitis</a:t>
                      </a:r>
                      <a:endParaRPr lang="en-US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1</a:t>
                      </a:r>
                      <a:endParaRPr lang="en-US" sz="1400" b="1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1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Abscess/Fluid Collection</a:t>
                      </a:r>
                      <a:endParaRPr lang="en-US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j-lt"/>
                        </a:rPr>
                        <a:t>1</a:t>
                      </a:r>
                      <a:endParaRPr lang="en-US" sz="1400" b="1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1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Large/Small Bowel Cancer</a:t>
                      </a:r>
                      <a:endParaRPr lang="en-US" sz="14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1</a:t>
                      </a:r>
                      <a:endParaRPr lang="en-US" sz="1400" b="1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55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638296"/>
              </p:ext>
            </p:extLst>
          </p:nvPr>
        </p:nvGraphicFramePr>
        <p:xfrm>
          <a:off x="2412461" y="678860"/>
          <a:ext cx="7040879" cy="5260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0876"/>
                <a:gridCol w="2226220"/>
                <a:gridCol w="2293783"/>
              </a:tblGrid>
              <a:tr h="51206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j-lt"/>
                        </a:rPr>
                        <a:t>Demographics and Comorbidities at Time 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of </a:t>
                      </a:r>
                      <a:r>
                        <a:rPr lang="en-US" sz="2000" dirty="0" smtClean="0">
                          <a:effectLst/>
                          <a:latin typeface="+mj-lt"/>
                        </a:rPr>
                        <a:t>AWR</a:t>
                      </a:r>
                      <a:endParaRPr lang="en-US" sz="20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3065" marR="5306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65" marR="53065" marT="0" marB="0"/>
                </a:tc>
              </a:tr>
              <a:tr h="1944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3065" marR="530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Total AWRs (N=1137)</a:t>
                      </a:r>
                      <a:endParaRPr lang="en-US" sz="1200" b="1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3065" marR="530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Non-hernia</a:t>
                      </a:r>
                      <a:r>
                        <a:rPr lang="en-US" sz="1200" b="1" baseline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Reoperations (N=53)</a:t>
                      </a:r>
                      <a:endParaRPr lang="en-US" sz="1200" b="1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3065" marR="53065" marT="0" marB="0" anchor="ctr"/>
                </a:tc>
              </a:tr>
              <a:tr h="1944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Sex, % Female (N)</a:t>
                      </a:r>
                      <a:endParaRPr lang="en-US" sz="12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3065" marR="530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50% (569)</a:t>
                      </a:r>
                      <a:endParaRPr lang="en-US" sz="12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3065" marR="530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49% (26)</a:t>
                      </a:r>
                      <a:endParaRPr lang="en-US" sz="12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3065" marR="53065" marT="0" marB="0" anchor="ctr"/>
                </a:tc>
              </a:tr>
              <a:tr h="1944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Race, % White (N)</a:t>
                      </a:r>
                      <a:endParaRPr lang="en-US" sz="12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3065" marR="530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92% (1044)</a:t>
                      </a:r>
                      <a:endParaRPr lang="en-US" sz="12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3065" marR="530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86.8% (46)</a:t>
                      </a:r>
                      <a:endParaRPr lang="en-US" sz="12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3065" marR="53065" marT="0" marB="0" anchor="ctr"/>
                </a:tc>
              </a:tr>
              <a:tr h="1944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Age, </a:t>
                      </a:r>
                      <a:r>
                        <a:rPr lang="en-US" sz="1200" dirty="0" smtClean="0">
                          <a:effectLst/>
                          <a:latin typeface="+mj-lt"/>
                        </a:rPr>
                        <a:t>years,</a:t>
                      </a:r>
                      <a:r>
                        <a:rPr lang="en-US" sz="12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+mj-lt"/>
                        </a:rPr>
                        <a:t>median [IQR]</a:t>
                      </a:r>
                      <a:endParaRPr lang="en-US" sz="12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3065" marR="530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61 [52, 68]</a:t>
                      </a:r>
                      <a:endParaRPr lang="en-US" sz="12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3065" marR="530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58 [50, 67]</a:t>
                      </a:r>
                      <a:endParaRPr lang="en-US" sz="12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3065" marR="53065" marT="0" marB="0" anchor="ctr"/>
                </a:tc>
              </a:tr>
              <a:tr h="1944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BMI, </a:t>
                      </a:r>
                      <a:r>
                        <a:rPr lang="en-US" sz="1200" dirty="0" smtClean="0">
                          <a:effectLst/>
                          <a:latin typeface="+mj-lt"/>
                        </a:rPr>
                        <a:t>kg/m</a:t>
                      </a:r>
                      <a:r>
                        <a:rPr lang="en-US" sz="1200" baseline="30000" dirty="0" smtClean="0">
                          <a:effectLst/>
                          <a:latin typeface="+mj-lt"/>
                        </a:rPr>
                        <a:t>2</a:t>
                      </a:r>
                      <a:r>
                        <a:rPr lang="en-US" sz="1200" dirty="0" smtClean="0">
                          <a:effectLst/>
                          <a:latin typeface="+mj-lt"/>
                        </a:rPr>
                        <a:t>,</a:t>
                      </a:r>
                      <a:r>
                        <a:rPr lang="en-US" sz="12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+mj-lt"/>
                        </a:rPr>
                        <a:t>median [IQR]</a:t>
                      </a:r>
                      <a:endParaRPr lang="en-US" sz="12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3065" marR="530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32 [28, 36]</a:t>
                      </a:r>
                      <a:endParaRPr lang="en-US" sz="12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3065" marR="530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31 [27, 36]</a:t>
                      </a:r>
                      <a:endParaRPr lang="en-US" sz="12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3065" marR="53065" marT="0" marB="0" anchor="ctr"/>
                </a:tc>
              </a:tr>
              <a:tr h="1944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Active Smoker, % (N)</a:t>
                      </a:r>
                      <a:endParaRPr lang="en-US" sz="12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3065" marR="530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5.8% (66)</a:t>
                      </a:r>
                      <a:endParaRPr lang="en-US" sz="12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3065" marR="530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3.8% (2)</a:t>
                      </a:r>
                      <a:endParaRPr lang="en-US" sz="12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3065" marR="53065" marT="0" marB="0" anchor="ctr"/>
                </a:tc>
              </a:tr>
              <a:tr h="17499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Comorbidities, % (N)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     Hypertension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     Ascites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     Diabetes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     Dialysis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     COPD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     Anti-platelet use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   </a:t>
                      </a:r>
                      <a:r>
                        <a:rPr lang="en-US" sz="1200" dirty="0" smtClean="0">
                          <a:effectLst/>
                          <a:latin typeface="+mj-lt"/>
                        </a:rPr>
                        <a:t>  Immunosuppression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     History of AAA</a:t>
                      </a:r>
                      <a:endParaRPr lang="en-US" sz="12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3065" marR="530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64% (730)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0.36%</a:t>
                      </a:r>
                      <a:r>
                        <a:rPr lang="en-US" sz="1200" baseline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(4)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24% (275)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0.53% (6)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9.5% (108)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5.9% (67)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9.8% (112)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2.5% (29)</a:t>
                      </a:r>
                    </a:p>
                  </a:txBody>
                  <a:tcPr marL="53065" marR="530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70% (37)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2% (1)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23% (12)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3.8% (2)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7.5%</a:t>
                      </a:r>
                      <a:r>
                        <a:rPr lang="en-US" sz="1200" baseline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(4)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7.5%</a:t>
                      </a:r>
                      <a:r>
                        <a:rPr lang="en-US" sz="1200" baseline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(4)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15% (8)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3.8%</a:t>
                      </a:r>
                      <a:r>
                        <a:rPr lang="en-US" sz="1200" baseline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(2)</a:t>
                      </a:r>
                      <a:endParaRPr lang="en-US" sz="12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3065" marR="53065" marT="0" marB="0" anchor="ctr"/>
                </a:tc>
              </a:tr>
              <a:tr h="1944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History of MRSA </a:t>
                      </a:r>
                      <a:r>
                        <a:rPr lang="en-US" sz="1200" dirty="0" smtClean="0">
                          <a:effectLst/>
                          <a:latin typeface="+mj-lt"/>
                        </a:rPr>
                        <a:t>infection, % (N)</a:t>
                      </a:r>
                    </a:p>
                  </a:txBody>
                  <a:tcPr marL="53065" marR="530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4% (45)</a:t>
                      </a:r>
                      <a:endParaRPr lang="en-US" sz="12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3065" marR="530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3065" marR="53065" marT="0" marB="0" anchor="ctr"/>
                </a:tc>
              </a:tr>
              <a:tr h="1944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Current active </a:t>
                      </a:r>
                      <a:r>
                        <a:rPr lang="en-US" sz="1200" dirty="0" smtClean="0">
                          <a:effectLst/>
                          <a:latin typeface="+mj-lt"/>
                        </a:rPr>
                        <a:t>infection, % (N)</a:t>
                      </a:r>
                    </a:p>
                  </a:txBody>
                  <a:tcPr marL="53065" marR="530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1.1% (13)</a:t>
                      </a:r>
                      <a:endParaRPr lang="en-US" sz="12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3065" marR="530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1.9% (1)</a:t>
                      </a:r>
                      <a:endParaRPr lang="en-US" sz="12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3065" marR="53065" marT="0" marB="0" anchor="ctr"/>
                </a:tc>
              </a:tr>
              <a:tr h="4939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ASA </a:t>
                      </a:r>
                      <a:r>
                        <a:rPr lang="en-US" sz="1200" dirty="0" smtClean="0">
                          <a:effectLst/>
                          <a:latin typeface="+mj-lt"/>
                        </a:rPr>
                        <a:t>Class, % (N)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</a:rPr>
                        <a:t>3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</a:txBody>
                  <a:tcPr marL="53065" marR="530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</a:rPr>
                        <a:t>82.8%</a:t>
                      </a:r>
                      <a:r>
                        <a:rPr lang="en-US" sz="1200" baseline="0" dirty="0" smtClean="0">
                          <a:effectLst/>
                          <a:latin typeface="+mj-lt"/>
                        </a:rPr>
                        <a:t> (941)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</a:txBody>
                  <a:tcPr marL="53065" marR="530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</a:rPr>
                        <a:t>88.7% (47)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</a:txBody>
                  <a:tcPr marL="53065" marR="53065" marT="0" marB="0" anchor="ctr"/>
                </a:tc>
              </a:tr>
              <a:tr h="7777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Wound </a:t>
                      </a:r>
                      <a:r>
                        <a:rPr lang="en-US" sz="1200" dirty="0" smtClean="0">
                          <a:effectLst/>
                          <a:latin typeface="+mj-lt"/>
                        </a:rPr>
                        <a:t>class, % (N)</a:t>
                      </a:r>
                      <a:endParaRPr lang="en-US" sz="1200" dirty="0"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     Clean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     Clean-contaminated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     Contaminated</a:t>
                      </a:r>
                      <a:endParaRPr lang="en-US" sz="12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3065" marR="530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85.7% (974)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9.5% (108)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4.66% (53)</a:t>
                      </a:r>
                      <a:endParaRPr lang="en-US" sz="12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3065" marR="530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88.7% (47)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7.5% (4)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3.8% (2)</a:t>
                      </a:r>
                      <a:endParaRPr lang="en-US" sz="12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3065" marR="5306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352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205902"/>
              </p:ext>
            </p:extLst>
          </p:nvPr>
        </p:nvGraphicFramePr>
        <p:xfrm>
          <a:off x="3443593" y="340471"/>
          <a:ext cx="5544765" cy="5994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4341"/>
                <a:gridCol w="1458390"/>
                <a:gridCol w="1602034"/>
              </a:tblGrid>
              <a:tr h="43404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Operative Details for </a:t>
                      </a:r>
                      <a:r>
                        <a:rPr lang="en-US" sz="2000" dirty="0" smtClean="0">
                          <a:effectLst/>
                          <a:latin typeface="+mj-lt"/>
                        </a:rPr>
                        <a:t>AWR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/>
                </a:tc>
              </a:tr>
              <a:tr h="6571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Total AWRs (N=1137)</a:t>
                      </a:r>
                      <a:endParaRPr lang="en-US" sz="1600" b="1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3065" marR="530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Non-hernia</a:t>
                      </a:r>
                      <a:r>
                        <a:rPr lang="en-US" sz="1600" b="1" baseline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Reoperations (N=53)</a:t>
                      </a:r>
                      <a:endParaRPr lang="en-US" sz="1600" b="1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3065" marR="53065" marT="0" marB="0" anchor="ctr"/>
                </a:tc>
              </a:tr>
              <a:tr h="2984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Elective case, % (N)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99.56% (1132)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 (53)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/>
                </a:tc>
              </a:tr>
              <a:tr h="2984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Intraop complication, % (N)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7.7% (88)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7.5% (4)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/>
                </a:tc>
              </a:tr>
              <a:tr h="2984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Hernia length, median [IQR]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[19, 26]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[20, 26]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/>
                </a:tc>
              </a:tr>
              <a:tr h="2984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Hernia width, median [IQR]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[ 12, 19]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38300" algn="l"/>
                        </a:tabLst>
                        <a:defRPr/>
                      </a:pPr>
                      <a:r>
                        <a:rPr lang="en-US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[11, 17]</a:t>
                      </a:r>
                    </a:p>
                  </a:txBody>
                  <a:tcPr marL="44960" marR="44960" marT="0" marB="0" anchor="ctr"/>
                </a:tc>
              </a:tr>
              <a:tr h="2984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>
                          <a:effectLst/>
                          <a:latin typeface="+mj-lt"/>
                        </a:rPr>
                        <a:t>Stoma present, % (N)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1.3% (15)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3.8% (2)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/>
                </a:tc>
              </a:tr>
              <a:tr h="2984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Mesh length, median [IQR]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en-US" sz="16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[30, 45]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38300" algn="l"/>
                        </a:tabLst>
                        <a:defRPr/>
                      </a:pPr>
                      <a:r>
                        <a:rPr lang="en-US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[30, 40]</a:t>
                      </a:r>
                    </a:p>
                  </a:txBody>
                  <a:tcPr marL="44960" marR="44960" marT="0" marB="0" anchor="ctr"/>
                </a:tc>
              </a:tr>
              <a:tr h="2984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>
                          <a:effectLst/>
                          <a:latin typeface="+mj-lt"/>
                        </a:rPr>
                        <a:t>Mesh width, median [IQR]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[30, 50]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38300" algn="l"/>
                        </a:tabLst>
                        <a:defRPr/>
                      </a:pPr>
                      <a:r>
                        <a:rPr lang="en-US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[30, 40]</a:t>
                      </a:r>
                    </a:p>
                  </a:txBody>
                  <a:tcPr marL="44960" marR="44960" marT="0" marB="0" anchor="ctr"/>
                </a:tc>
              </a:tr>
              <a:tr h="2984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Fascial closure, % (N)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92.6% (1053)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94.3%</a:t>
                      </a:r>
                      <a:r>
                        <a:rPr lang="en-US" sz="16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(50)</a:t>
                      </a:r>
                      <a:endParaRPr lang="en-US" sz="16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/>
                </a:tc>
              </a:tr>
              <a:tr h="8952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>
                          <a:effectLst/>
                          <a:latin typeface="+mj-lt"/>
                        </a:rPr>
                        <a:t>Fascial closure suture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>
                          <a:effectLst/>
                          <a:latin typeface="+mj-lt"/>
                        </a:rPr>
                        <a:t>     Absorbable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>
                          <a:effectLst/>
                          <a:latin typeface="+mj-lt"/>
                        </a:rPr>
                        <a:t>     Permanent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endParaRPr lang="en-US" sz="16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99.62% (1050)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0.38% (4)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endParaRPr lang="en-US" sz="16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98% (49)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 (1)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/>
                </a:tc>
              </a:tr>
              <a:tr h="14920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Fascial closure technique, % (N)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     Running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     Simple interrupted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     Figure of eight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     Mattress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endParaRPr lang="en-US" sz="16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endParaRPr lang="en-US" sz="16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41% (432)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0.19% (2)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62% (651)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endParaRPr lang="en-US" sz="16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endParaRPr lang="en-US" sz="16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44% (22)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56% (28)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6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67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07596"/>
            <a:ext cx="12192000" cy="1325563"/>
          </a:xfrm>
        </p:spPr>
        <p:txBody>
          <a:bodyPr/>
          <a:lstStyle/>
          <a:p>
            <a:r>
              <a:rPr lang="en-US" dirty="0" smtClean="0"/>
              <a:t>Reoperative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00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103285"/>
              </p:ext>
            </p:extLst>
          </p:nvPr>
        </p:nvGraphicFramePr>
        <p:xfrm>
          <a:off x="3465511" y="505838"/>
          <a:ext cx="5046191" cy="59073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3507"/>
                <a:gridCol w="1552684"/>
              </a:tblGrid>
              <a:tr h="30833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Details of </a:t>
                      </a:r>
                      <a:r>
                        <a:rPr lang="en-US" sz="2000" dirty="0" smtClean="0">
                          <a:effectLst/>
                          <a:latin typeface="+mj-lt"/>
                        </a:rPr>
                        <a:t>Reoperations (N=53), 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% (N</a:t>
                      </a:r>
                      <a:r>
                        <a:rPr lang="en-US" sz="2000" dirty="0" smtClean="0">
                          <a:effectLst/>
                          <a:latin typeface="+mj-lt"/>
                        </a:rPr>
                        <a:t>)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84" marR="6678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85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Approach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     Open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     MIS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84" marR="667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endParaRPr lang="en-US" sz="14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64% (34)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36% (19)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84" marR="66784" marT="0" marB="0" anchor="ctr"/>
                </a:tc>
              </a:tr>
              <a:tr h="2306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Enterotomies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84" marR="667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5.7% (3)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84" marR="66784" marT="0" marB="0" anchor="ctr"/>
                </a:tc>
              </a:tr>
              <a:tr h="2306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Cancer operations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84" marR="667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 (8)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84" marR="66784" marT="0" marB="0" anchor="ctr"/>
                </a:tc>
              </a:tr>
              <a:tr h="2306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Emergency operations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84" marR="667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23%</a:t>
                      </a:r>
                      <a:r>
                        <a:rPr lang="en-US" sz="14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(12)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84" marR="66784" marT="0" marB="0" anchor="ctr"/>
                </a:tc>
              </a:tr>
              <a:tr h="11722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Wound class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     Clean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     Clean-contaminated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     Contaminated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     Dirty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84" marR="667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endParaRPr lang="en-US" sz="14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 (16)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49% (26)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9% (5)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11% (6)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84" marR="66784" marT="0" marB="0" anchor="ctr"/>
                </a:tc>
              </a:tr>
              <a:tr h="2306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Partial mesh excision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84" marR="667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r>
                        <a:rPr lang="en-US" sz="14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84" marR="66784" marT="0" marB="0" anchor="ctr"/>
                </a:tc>
              </a:tr>
              <a:tr h="2306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Complete mesh excision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84" marR="667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84" marR="66784" marT="0" marB="0" anchor="ctr"/>
                </a:tc>
              </a:tr>
              <a:tr h="11722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Fascial closure suture type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     Permanent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     Absorbable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     Not listed/None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84" marR="667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endParaRPr lang="en-US" sz="14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36% (19)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49% (26)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13% (7)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84" marR="66784" marT="0" marB="0" anchor="ctr"/>
                </a:tc>
              </a:tr>
              <a:tr h="11722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>
                          <a:effectLst/>
                          <a:latin typeface="+mj-lt"/>
                        </a:rPr>
                        <a:t>Fascial closure suture technique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>
                          <a:effectLst/>
                          <a:latin typeface="+mj-lt"/>
                        </a:rPr>
                        <a:t>     Running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>
                          <a:effectLst/>
                          <a:latin typeface="+mj-lt"/>
                        </a:rPr>
                        <a:t>     Interrupted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>
                          <a:effectLst/>
                          <a:latin typeface="+mj-lt"/>
                        </a:rPr>
                        <a:t>     Not listed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84" marR="667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endParaRPr lang="en-US" sz="14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34% (18)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45% (24)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(11)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84" marR="66784" marT="0" marB="0" anchor="ctr"/>
                </a:tc>
              </a:tr>
              <a:tr h="2306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>
                          <a:effectLst/>
                          <a:latin typeface="+mj-lt"/>
                        </a:rPr>
                        <a:t>New mesh placement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84" marR="667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 (1)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84" marR="6678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69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013731"/>
              </p:ext>
            </p:extLst>
          </p:nvPr>
        </p:nvGraphicFramePr>
        <p:xfrm>
          <a:off x="3486003" y="608952"/>
          <a:ext cx="4860329" cy="56867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3423"/>
                <a:gridCol w="1916906"/>
              </a:tblGrid>
              <a:tr h="32490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Reoperation Outcomes </a:t>
                      </a:r>
                      <a:r>
                        <a:rPr lang="en-US" sz="1600" dirty="0">
                          <a:effectLst/>
                        </a:rPr>
                        <a:t>(</a:t>
                      </a:r>
                      <a:r>
                        <a:rPr lang="en-US" sz="1600" dirty="0" smtClean="0">
                          <a:effectLst/>
                        </a:rPr>
                        <a:t>N=53), </a:t>
                      </a:r>
                      <a:r>
                        <a:rPr lang="en-US" sz="1600" dirty="0">
                          <a:effectLst/>
                        </a:rPr>
                        <a:t>% (N)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13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>
                          <a:effectLst/>
                        </a:rPr>
                        <a:t>SSO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11.3% (6)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123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>
                          <a:effectLst/>
                        </a:rPr>
                        <a:t>SSO types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>
                          <a:effectLst/>
                        </a:rPr>
                        <a:t>     Cellulitis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>
                          <a:effectLst/>
                        </a:rPr>
                        <a:t>     Non-healing wound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>
                          <a:effectLst/>
                        </a:rPr>
                        <a:t>     Serous drainage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>
                          <a:effectLst/>
                        </a:rPr>
                        <a:t>     Purulent drainage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>
                          <a:effectLst/>
                        </a:rPr>
                        <a:t>     Seroma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>
                          <a:effectLst/>
                        </a:rPr>
                        <a:t>     EC fistula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>
                          <a:effectLst/>
                        </a:rPr>
                        <a:t>     Other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0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1.9% (1)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3.8%</a:t>
                      </a:r>
                      <a:r>
                        <a:rPr lang="en-US" sz="1400" baseline="0" dirty="0" smtClean="0">
                          <a:effectLst/>
                        </a:rPr>
                        <a:t> (2)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1.9% (1)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3.8%</a:t>
                      </a:r>
                      <a:r>
                        <a:rPr lang="en-US" sz="1400" baseline="0" dirty="0" smtClean="0">
                          <a:effectLst/>
                        </a:rPr>
                        <a:t> (2)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1.9% (1)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1.9% (1)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13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>
                          <a:effectLst/>
                        </a:rPr>
                        <a:t>SSI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9.4% (5)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33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>
                          <a:effectLst/>
                        </a:rPr>
                        <a:t>SSI types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>
                          <a:effectLst/>
                        </a:rPr>
                        <a:t>     Superficial infection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>
                          <a:effectLst/>
                        </a:rPr>
                        <a:t>     Deep incisional infection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>
                          <a:effectLst/>
                        </a:rPr>
                        <a:t>     Organ space infection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1.9% (1)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1.9% (1)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5.7% (3)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976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>
                          <a:effectLst/>
                        </a:rPr>
                        <a:t>SSOPI types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>
                          <a:effectLst/>
                        </a:rPr>
                        <a:t>     Wound opening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>
                          <a:effectLst/>
                        </a:rPr>
                        <a:t>     Wound debridement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>
                          <a:effectLst/>
                        </a:rPr>
                        <a:t>     Suture excision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>
                          <a:effectLst/>
                        </a:rPr>
                        <a:t>     Percutaneous drainage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7.5% (4)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1.9% (1)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0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59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dirty="0">
                          <a:effectLst/>
                        </a:rPr>
                        <a:t>Imaging Recurrence (</a:t>
                      </a:r>
                      <a:r>
                        <a:rPr lang="en-US" sz="1400" dirty="0" smtClean="0">
                          <a:effectLst/>
                        </a:rPr>
                        <a:t>N=33)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24.2% (8)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73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Fascial Closure Technique and Recurrence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Suture </a:t>
            </a:r>
            <a:r>
              <a:rPr lang="en-US" dirty="0" smtClean="0"/>
              <a:t>Type (</a:t>
            </a:r>
            <a:r>
              <a:rPr lang="en-US" dirty="0" smtClean="0"/>
              <a:t>p=1)</a:t>
            </a:r>
            <a:endParaRPr lang="en-US" dirty="0" smtClean="0"/>
          </a:p>
          <a:p>
            <a:pPr lvl="1"/>
            <a:r>
              <a:rPr lang="en-US" dirty="0" smtClean="0"/>
              <a:t>Suture Technique (</a:t>
            </a:r>
            <a:r>
              <a:rPr lang="en-US" dirty="0" smtClean="0"/>
              <a:t>p=0.66)</a:t>
            </a:r>
            <a:endParaRPr lang="en-US" dirty="0" smtClean="0"/>
          </a:p>
          <a:p>
            <a:pPr lvl="1"/>
            <a:r>
              <a:rPr lang="en-US" dirty="0" smtClean="0"/>
              <a:t>Mesh Excision (</a:t>
            </a:r>
            <a:r>
              <a:rPr lang="en-US" dirty="0" smtClean="0"/>
              <a:t>p=1)</a:t>
            </a:r>
            <a:endParaRPr lang="en-US" dirty="0" smtClean="0"/>
          </a:p>
          <a:p>
            <a:pPr lvl="1"/>
            <a:r>
              <a:rPr lang="en-US" dirty="0" smtClean="0"/>
              <a:t>New mesh placement (</a:t>
            </a:r>
            <a:r>
              <a:rPr lang="en-US" dirty="0" smtClean="0"/>
              <a:t>p=1)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50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Rate of reoperation for non-hernia related indications was low </a:t>
            </a:r>
          </a:p>
          <a:p>
            <a:pPr lvl="1"/>
            <a:r>
              <a:rPr lang="en-US" dirty="0" smtClean="0"/>
              <a:t>Most common suture technique</a:t>
            </a:r>
          </a:p>
          <a:p>
            <a:pPr lvl="2"/>
            <a:r>
              <a:rPr lang="en-US" dirty="0" smtClean="0"/>
              <a:t>Absorbable and interrupted</a:t>
            </a:r>
          </a:p>
          <a:p>
            <a:pPr lvl="1"/>
            <a:r>
              <a:rPr lang="en-US" dirty="0" smtClean="0"/>
              <a:t>Hard to identify who will need reoperations</a:t>
            </a:r>
          </a:p>
          <a:p>
            <a:pPr lvl="2"/>
            <a:r>
              <a:rPr lang="en-US" dirty="0" smtClean="0"/>
              <a:t>Points to consider: being proactive about screenings, presence of gallstones, severe obesity, etc.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650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collecting data</a:t>
            </a:r>
          </a:p>
          <a:p>
            <a:pPr lvl="1"/>
            <a:r>
              <a:rPr lang="en-US" dirty="0" smtClean="0"/>
              <a:t>More complete recurrence evaluation on patients (pragmatic method)</a:t>
            </a:r>
          </a:p>
          <a:p>
            <a:r>
              <a:rPr lang="en-US" dirty="0" smtClean="0"/>
              <a:t>Identify any preoperative screening and imaging that may have prevented an operation after abdominal wall reconstruction.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60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479" y="1312277"/>
            <a:ext cx="7177041" cy="4775701"/>
          </a:xfrm>
        </p:spPr>
      </p:pic>
    </p:spTree>
    <p:extLst>
      <p:ext uri="{BB962C8B-B14F-4D97-AF65-F5344CB8AC3E}">
        <p14:creationId xmlns:p14="http://schemas.microsoft.com/office/powerpoint/2010/main" val="136221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49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738" y="1872120"/>
            <a:ext cx="10515600" cy="4351338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sz="7200" dirty="0" smtClean="0"/>
              <a:t>Big!</a:t>
            </a:r>
          </a:p>
        </p:txBody>
      </p:sp>
    </p:spTree>
    <p:extLst>
      <p:ext uri="{BB962C8B-B14F-4D97-AF65-F5344CB8AC3E}">
        <p14:creationId xmlns:p14="http://schemas.microsoft.com/office/powerpoint/2010/main" val="366677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3200" dirty="0" smtClean="0"/>
              <a:t>Big man</a:t>
            </a:r>
          </a:p>
        </p:txBody>
      </p:sp>
    </p:spTree>
    <p:extLst>
      <p:ext uri="{BB962C8B-B14F-4D97-AF65-F5344CB8AC3E}">
        <p14:creationId xmlns:p14="http://schemas.microsoft.com/office/powerpoint/2010/main" val="167244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3200" dirty="0" smtClean="0"/>
              <a:t>Big man</a:t>
            </a:r>
          </a:p>
          <a:p>
            <a:pPr marL="457200" lvl="1" indent="0">
              <a:buNone/>
            </a:pPr>
            <a:r>
              <a:rPr lang="en-US" sz="3200" dirty="0" smtClean="0"/>
              <a:t>Big hernias</a:t>
            </a:r>
          </a:p>
        </p:txBody>
      </p:sp>
    </p:spTree>
    <p:extLst>
      <p:ext uri="{BB962C8B-B14F-4D97-AF65-F5344CB8AC3E}">
        <p14:creationId xmlns:p14="http://schemas.microsoft.com/office/powerpoint/2010/main" val="360549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24" y="457201"/>
            <a:ext cx="4109989" cy="5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3200" dirty="0" smtClean="0"/>
              <a:t>Big man</a:t>
            </a:r>
          </a:p>
          <a:p>
            <a:pPr marL="457200" lvl="1" indent="0">
              <a:buNone/>
            </a:pPr>
            <a:r>
              <a:rPr lang="en-US" sz="3200" dirty="0" smtClean="0"/>
              <a:t>Big hernias</a:t>
            </a:r>
          </a:p>
          <a:p>
            <a:pPr marL="457200" lvl="1" indent="0">
              <a:buNone/>
            </a:pPr>
            <a:r>
              <a:rPr lang="en-US" sz="3200" dirty="0"/>
              <a:t>B</a:t>
            </a:r>
            <a:r>
              <a:rPr lang="en-US" sz="3200" dirty="0" smtClean="0"/>
              <a:t>ig repairs </a:t>
            </a:r>
          </a:p>
        </p:txBody>
      </p:sp>
    </p:spTree>
    <p:extLst>
      <p:ext uri="{BB962C8B-B14F-4D97-AF65-F5344CB8AC3E}">
        <p14:creationId xmlns:p14="http://schemas.microsoft.com/office/powerpoint/2010/main" val="319564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24" y="457201"/>
            <a:ext cx="4109989" cy="54766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962" y="474751"/>
            <a:ext cx="4109989" cy="5459122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5379395" y="2548647"/>
            <a:ext cx="1634247" cy="9824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43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877BC"/>
      </a:accent1>
      <a:accent2>
        <a:srgbClr val="7AD0E7"/>
      </a:accent2>
      <a:accent3>
        <a:srgbClr val="F79647"/>
      </a:accent3>
      <a:accent4>
        <a:srgbClr val="F8C946"/>
      </a:accent4>
      <a:accent5>
        <a:srgbClr val="DBDBDB"/>
      </a:accent5>
      <a:accent6>
        <a:srgbClr val="1EC85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 Surgical Treatment of Chronic Pain After Inguinal_Surgery Live</Template>
  <TotalTime>11058</TotalTime>
  <Words>1368</Words>
  <Application>Microsoft Office PowerPoint</Application>
  <PresentationFormat>Widescreen</PresentationFormat>
  <Paragraphs>366</Paragraphs>
  <Slides>29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1_Office Theme</vt:lpstr>
      <vt:lpstr>A Cut Through the Mesh: Non-hernia Related Reoperations after Complex AWR</vt:lpstr>
      <vt:lpstr>Disclosures</vt:lpstr>
      <vt:lpstr>Background</vt:lpstr>
      <vt:lpstr>Background</vt:lpstr>
      <vt:lpstr>Background</vt:lpstr>
      <vt:lpstr>Background</vt:lpstr>
      <vt:lpstr>PowerPoint Presentation</vt:lpstr>
      <vt:lpstr>Background</vt:lpstr>
      <vt:lpstr>PowerPoint Presentation</vt:lpstr>
      <vt:lpstr>Background</vt:lpstr>
      <vt:lpstr>PowerPoint Presentation</vt:lpstr>
      <vt:lpstr>We       Synthetic Mesh </vt:lpstr>
      <vt:lpstr>PowerPoint Presentation</vt:lpstr>
      <vt:lpstr>Specific Aims</vt:lpstr>
      <vt:lpstr>Study Design</vt:lpstr>
      <vt:lpstr>Variables: Index Operation/AWR</vt:lpstr>
      <vt:lpstr>Variables: Operations after AWR</vt:lpstr>
      <vt:lpstr>Results</vt:lpstr>
      <vt:lpstr>PowerPoint Presentation</vt:lpstr>
      <vt:lpstr>Non-Hernia Related Operations after AWR</vt:lpstr>
      <vt:lpstr>PowerPoint Presentation</vt:lpstr>
      <vt:lpstr>PowerPoint Presentation</vt:lpstr>
      <vt:lpstr>Reoperative Details</vt:lpstr>
      <vt:lpstr>PowerPoint Presentation</vt:lpstr>
      <vt:lpstr>PowerPoint Presentation</vt:lpstr>
      <vt:lpstr>Fascial Closure Technique and Recurrence</vt:lpstr>
      <vt:lpstr>Conclusion</vt:lpstr>
      <vt:lpstr>Future Work</vt:lpstr>
      <vt:lpstr>Thank You</vt:lpstr>
    </vt:vector>
  </TitlesOfParts>
  <Company>Cleveland Clinic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 Hernia</dc:title>
  <dc:creator>Krpata, David</dc:creator>
  <cp:lastModifiedBy>Ellis, Ryan C.</cp:lastModifiedBy>
  <cp:revision>142</cp:revision>
  <cp:lastPrinted>2023-03-03T14:43:32Z</cp:lastPrinted>
  <dcterms:created xsi:type="dcterms:W3CDTF">2022-01-13T19:28:41Z</dcterms:created>
  <dcterms:modified xsi:type="dcterms:W3CDTF">2023-03-03T14:49:01Z</dcterms:modified>
</cp:coreProperties>
</file>