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17" r:id="rId2"/>
    <p:sldId id="259" r:id="rId3"/>
    <p:sldId id="261" r:id="rId4"/>
    <p:sldId id="262" r:id="rId5"/>
    <p:sldId id="263" r:id="rId6"/>
    <p:sldId id="329" r:id="rId7"/>
    <p:sldId id="318" r:id="rId8"/>
    <p:sldId id="319" r:id="rId9"/>
    <p:sldId id="320" r:id="rId10"/>
    <p:sldId id="321" r:id="rId11"/>
    <p:sldId id="322" r:id="rId12"/>
    <p:sldId id="324" r:id="rId13"/>
    <p:sldId id="323" r:id="rId14"/>
    <p:sldId id="325" r:id="rId15"/>
    <p:sldId id="257" r:id="rId16"/>
    <p:sldId id="326" r:id="rId17"/>
    <p:sldId id="327" r:id="rId18"/>
    <p:sldId id="32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B4077-42FB-8747-AF19-4E0318DD6135}" v="124" dt="2023-03-04T06:03:00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775"/>
  </p:normalViewPr>
  <p:slideViewPr>
    <p:cSldViewPr snapToGrid="0">
      <p:cViewPr varScale="1">
        <p:scale>
          <a:sx n="110" d="100"/>
          <a:sy n="110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F4FAC-2DE8-5D47-9C9E-3DFD156C55AC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C6412-6297-9445-8413-2BD5A899A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4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CF75-3DD4-E640-1ADC-52AC8C230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E1634-6B90-A1CC-B399-5311FD1FA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1E48-07BF-150D-DDC0-18230E86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AA54-075C-0943-9319-7FEBFB8BB927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B53B4-8385-B419-7F5F-0C1E48CD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F3799-AD83-453A-72CA-9FBDE995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0A68-1DDA-934B-9743-22E20BBC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E815-28D0-847E-FCDB-A8CAB8E5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33506-BD12-5957-A937-C191EF001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A4AB5-AD21-AA17-D7E1-4073A553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AA54-075C-0943-9319-7FEBFB8BB927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344BA-7B17-AF07-9221-BEB09339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0677-8A3E-BE32-AA8B-9518207E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0A68-1DDA-934B-9743-22E20BBC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0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3E595-71AB-7975-6FE2-DD9FDB3FE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DA9E3-5441-5CB0-7748-7D323BDF2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EF204-637F-F492-7D58-17EF3152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AA54-075C-0943-9319-7FEBFB8BB927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9AE8F-1E7C-2B2D-B32A-36F518FC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9FF1E-7847-4C69-3DAB-90F58C30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0A68-1DDA-934B-9743-22E20BBC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87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 -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3" r="4417" b="17071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0" y="1411282"/>
            <a:ext cx="12192000" cy="3745335"/>
          </a:xfrm>
          <a:prstGeom prst="rect">
            <a:avLst/>
          </a:prstGeom>
          <a:solidFill>
            <a:srgbClr val="70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07503" y="1663446"/>
            <a:ext cx="0" cy="32683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5" y="2339363"/>
            <a:ext cx="2319832" cy="15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90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 -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8161"/>
          <a:stretch/>
        </p:blipFill>
        <p:spPr>
          <a:xfrm>
            <a:off x="-36946" y="0"/>
            <a:ext cx="122474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10800000">
            <a:off x="-36946" y="0"/>
            <a:ext cx="12247419" cy="6858000"/>
          </a:xfrm>
          <a:prstGeom prst="rect">
            <a:avLst/>
          </a:prstGeom>
          <a:gradFill flip="none" rotWithShape="1">
            <a:gsLst>
              <a:gs pos="48000">
                <a:schemeClr val="tx1">
                  <a:lumMod val="0"/>
                  <a:alpha val="15000"/>
                </a:schemeClr>
              </a:gs>
              <a:gs pos="100000">
                <a:schemeClr val="tx1">
                  <a:alpha val="3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46" y="5382470"/>
            <a:ext cx="1710077" cy="117323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83715"/>
            <a:ext cx="12192000" cy="4387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 goes here</a:t>
            </a:r>
          </a:p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 goes here</a:t>
            </a:r>
          </a:p>
          <a:p>
            <a:pPr algn="ctr">
              <a:lnSpc>
                <a:spcPct val="100000"/>
              </a:lnSpc>
            </a:pPr>
            <a:endParaRPr lang="en-US" sz="4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Presented By:</a:t>
            </a:r>
          </a:p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[TBD]</a:t>
            </a:r>
          </a:p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[Date]</a:t>
            </a: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4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13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D28C-630F-FF98-D69E-775BF993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A5AF2-8DC5-BDCA-D6EF-3FD072747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24B90-AC18-2100-94D0-188A4073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AA54-075C-0943-9319-7FEBFB8BB927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233DB-E52C-A9C1-5D1C-2BA1D590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B671-BF00-8249-D4DF-35B61E7B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0A68-1DDA-934B-9743-22E20BBC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4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7A71-9D48-00CC-40A5-0E9ECD5C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890CB-3C4C-6D7F-CDE1-E18EA8FAF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2FBFD-EB25-A5AC-B79E-2F9C4869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AA54-075C-0943-9319-7FEBFB8BB927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E7EDB-EE62-BC54-CEAE-7E76BFAE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EF285-5266-168E-6915-95EFFA08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0A68-1DDA-934B-9743-22E20BBC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5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3776-DD61-1DDE-B0CB-BF106EC0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BBB6-1AD0-DEE5-E201-4DC690F0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9B326-83B0-934B-6A16-EB33808F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EB139-9E98-B828-B724-84DFD192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AA54-075C-0943-9319-7FEBFB8BB927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D1EEC-FA71-FEC3-C911-EE8020F8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D63EF-54A1-CD83-A443-13F4981A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0A68-1DDA-934B-9743-22E20BBC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5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7834-9A93-1DFE-3E44-25472CC7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A5C9E-628A-1552-1DDC-059C5A0BF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76854-CAB1-36A4-B722-1A8EC8DC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7DBA6-2E26-0EF1-9620-F59B1BB66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132C-FA10-3195-638A-34E0F6D1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07618-E384-AABB-169A-7797C3E8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AA54-075C-0943-9319-7FEBFB8BB927}" type="datetimeFigureOut">
              <a:rPr lang="en-US" smtClean="0"/>
              <a:t>4/6/23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C5D04E-E21F-B827-CF52-0A928551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2095E-95A9-CA77-5730-9662A244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0A68-1DDA-934B-9743-22E20BBC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0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290E-6903-B1CE-61D4-43196F05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09DF7-2607-B559-43BE-5919CE8A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AA54-075C-0943-9319-7FEBFB8BB927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B0EFF-7FDB-DDEB-372D-26A6500F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F20C6-B262-0810-9692-1382DDAA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0A68-1DDA-934B-9743-22E20BBC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8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7A4EC-3612-B516-DE80-C7334192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AA54-075C-0943-9319-7FEBFB8BB927}" type="datetimeFigureOut">
              <a:rPr lang="en-US" smtClean="0"/>
              <a:t>4/6/23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14B84-CA9F-E7EC-E25A-975211B2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20C3-689D-5658-E0FF-AF1584A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0A68-1DDA-934B-9743-22E20BBC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D275-7584-1CC0-FB25-D84827EF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171DD-0F22-A5E8-78B5-F1D2463C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EDF60-7533-B027-2359-E278BB267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EA062-6D49-53FC-559B-FD939390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AA54-075C-0943-9319-7FEBFB8BB927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0B727-9E38-6FF9-D646-C331FE19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D2B0A-61BE-E898-AA46-B9A84D1C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0A68-1DDA-934B-9743-22E20BBC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4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D7B6-3CE0-F496-47DC-5FE9DE38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EF5E3-911F-6D21-EB34-6843CEF79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B6244-8214-FF12-E6AD-EE4C6F15F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F176A-92A1-A320-F4E3-4C10683D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AA54-075C-0943-9319-7FEBFB8BB927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89E49-272E-AEFC-A774-29854FCC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BC3CE-47E5-A44A-616D-9378EF3B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0A68-1DDA-934B-9743-22E20BBC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1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5F2C9-0B69-E3BD-16F6-91972BD8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A09E5-8500-0E1B-636C-DF8958980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B986E-9C91-C65A-F7F2-F90E29B90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5AA54-075C-0943-9319-7FEBFB8BB927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5F042-C788-271A-9311-DCB3A1E2A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F70D5-2190-E193-6C17-085343309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C0A68-1DDA-934B-9743-22E20BBC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667" y="1674443"/>
            <a:ext cx="721026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Utilization of Transversus Abdominus Release During Open vs. Robotic Ventral Hernia Repair</a:t>
            </a:r>
            <a:endParaRPr lang="en-US" sz="40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2139" y="3706229"/>
            <a:ext cx="721026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Courtney Collins MD MS FACS, Savannah Renshaw MPH MPA, Molly Olsen MS, Ben </a:t>
            </a:r>
            <a:r>
              <a:rPr lang="en-US" sz="24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Poulose</a:t>
            </a:r>
            <a:r>
              <a:rPr 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 MD MS FACS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Ohio State University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ACHQC QI Summit 2023</a:t>
            </a:r>
          </a:p>
        </p:txBody>
      </p:sp>
    </p:spTree>
    <p:extLst>
      <p:ext uri="{BB962C8B-B14F-4D97-AF65-F5344CB8AC3E}">
        <p14:creationId xmlns:p14="http://schemas.microsoft.com/office/powerpoint/2010/main" val="194007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379E54-C25A-8E0F-1CD6-D0C5A958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 Results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CE2EB3-6C46-4F8D-56DC-744D866432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7" y="1253331"/>
            <a:ext cx="60918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53170-C90C-F76C-0BEA-4FBA6885F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972" y="1064419"/>
            <a:ext cx="4917357" cy="472916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42B21D4-9F8C-798B-94C3-30547B9AA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8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31B6-7477-2B7B-1769-8CB47ACC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 Match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06CFE8-A152-4B5F-A590-A8C4C95E3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792288"/>
              </p:ext>
            </p:extLst>
          </p:nvPr>
        </p:nvGraphicFramePr>
        <p:xfrm>
          <a:off x="838200" y="1825625"/>
          <a:ext cx="10515600" cy="4348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74876074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5487629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581756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44905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</a:p>
                    <a:p>
                      <a:r>
                        <a:rPr lang="en-US" dirty="0"/>
                        <a:t>N=3188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Robotic</a:t>
                      </a:r>
                    </a:p>
                    <a:p>
                      <a:r>
                        <a:rPr lang="en-US" dirty="0"/>
                        <a:t>N=3188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3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06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45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4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41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3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Private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0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Hernia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83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Hernia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97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43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Incisional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041270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D7A56169-A9B2-0074-703F-F0D34036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EC008CA0-FC3C-6AF3-C78D-C1313D069ED7}"/>
              </a:ext>
            </a:extLst>
          </p:cNvPr>
          <p:cNvSpPr/>
          <p:nvPr/>
        </p:nvSpPr>
        <p:spPr>
          <a:xfrm>
            <a:off x="634531" y="4557712"/>
            <a:ext cx="10922938" cy="823732"/>
          </a:xfrm>
          <a:prstGeom prst="frame">
            <a:avLst>
              <a:gd name="adj1" fmla="val 793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7B48BF-B14D-2FC9-D22E-1527B7E6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Drumroll please. . 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21CD0-FD3D-E017-A5EA-257A5129E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791A7B-884E-B39D-8CC2-3E8105997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7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9E2B3B-C042-5170-2284-FB5933BCE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06596" y="64342"/>
            <a:ext cx="3518668" cy="5897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Robot Icon Vector Illustration Isolated in White Background ...">
            <a:extLst>
              <a:ext uri="{FF2B5EF4-FFF2-40B4-BE49-F238E27FC236}">
                <a16:creationId xmlns:a16="http://schemas.microsoft.com/office/drawing/2014/main" id="{D571D95D-46A3-9053-A921-79FF31D46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09" y="30231"/>
            <a:ext cx="3822488" cy="55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E069898-59F0-58E8-460A-0E17A811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C3A044-8064-DA0F-1189-A23431AD0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414521" y="1038225"/>
            <a:ext cx="4552796" cy="753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C352C5-E283-26DC-1AE4-D27B4AFE9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54850" y="2883133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32.4%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8990DD-651A-6722-7DE8-10B238F0D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53208" y="2802731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42.5%</a:t>
            </a:r>
          </a:p>
        </p:txBody>
      </p:sp>
      <p:pic>
        <p:nvPicPr>
          <p:cNvPr id="4100" name="Picture 4" descr="Free icon &quot;Scalpel icon&quot;">
            <a:extLst>
              <a:ext uri="{FF2B5EF4-FFF2-40B4-BE49-F238E27FC236}">
                <a16:creationId xmlns:a16="http://schemas.microsoft.com/office/drawing/2014/main" id="{35355265-5297-27B4-69DB-63AD60966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7" y="1027906"/>
            <a:ext cx="3114461" cy="311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5ED493-3B55-257D-5952-CCCDCA758722}"/>
              </a:ext>
            </a:extLst>
          </p:cNvPr>
          <p:cNvSpPr txBox="1"/>
          <p:nvPr/>
        </p:nvSpPr>
        <p:spPr>
          <a:xfrm>
            <a:off x="4066196" y="6180138"/>
            <a:ext cx="574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 value &lt; 0.01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43A2BF2-0574-D3F6-C98B-23431DCBB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3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887561-53A9-9860-3BEA-006E3048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E7FCA3-E979-0FB4-F607-A6C0F4D8D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matching, open hernia repairs have a higher TAR utilization (but are also larger and more complicated)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Hernia width after matching for pertinent factors was around 8 cm. </a:t>
            </a:r>
          </a:p>
          <a:p>
            <a:endParaRPr lang="en-US" dirty="0"/>
          </a:p>
          <a:p>
            <a:r>
              <a:rPr lang="en-US" dirty="0"/>
              <a:t>Over 1/3 of patients with hernias of this width had a TAR</a:t>
            </a:r>
          </a:p>
          <a:p>
            <a:endParaRPr lang="en-US" dirty="0"/>
          </a:p>
          <a:p>
            <a:r>
              <a:rPr lang="en-US" dirty="0"/>
              <a:t>Significantly more TARs in the robotic group (almost half)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1C0457-C499-8500-92A1-E90B28AD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F4521E-FC7B-C219-084E-C42502F8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Y’all Are Doing Too Many TARs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53F13-204E-588D-BC97-6230B5A5E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 I am too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75C15D9-8254-BE97-F32E-0B66223B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62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227962-789E-5036-52E0-BDB0183F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explanations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9E3FEA-21D7-4CDD-75D4-4942C88F7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 operative factors we may not be able to account for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Pneumoperitoneum can hinder posterior sheath closure.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robotic platform gives improved visualization of the TAR plane which may make them seem “easy” to do.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Something else?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AB4883-BDFF-9A14-B10B-78CFBEC0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6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B8BE-25A7-296E-80AD-83D5A858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Implications/Future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DFBD7-C6D5-06BA-486B-BC1CCC097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Surgeons may need to be more selective with the robotic approach, especially if they are not facile with </a:t>
            </a:r>
            <a:r>
              <a:rPr lang="en-US" dirty="0" err="1"/>
              <a:t>eTEPP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is happening outside of the QC community? </a:t>
            </a:r>
          </a:p>
          <a:p>
            <a:endParaRPr lang="en-US" dirty="0"/>
          </a:p>
          <a:p>
            <a:r>
              <a:rPr lang="en-US" dirty="0"/>
              <a:t>What are the long term implications of widespread TAR utilization? </a:t>
            </a:r>
          </a:p>
          <a:p>
            <a:endParaRPr lang="en-US" dirty="0"/>
          </a:p>
          <a:p>
            <a:r>
              <a:rPr lang="en-US" dirty="0"/>
              <a:t>Does this matter?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C4A740-7466-B247-D2DE-F47C68F3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149010"/>
            <a:ext cx="121920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US" sz="48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7320" y="2398347"/>
            <a:ext cx="958596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US" sz="36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ea typeface="Arial" charset="0"/>
                <a:cs typeface="Arial" charset="0"/>
              </a:rPr>
              <a:t>Thank You!</a:t>
            </a: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Courtney.collins@osumc.edu</a:t>
            </a:r>
          </a:p>
          <a:p>
            <a:pPr algn="ctr"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DrCoCoMD</a:t>
            </a: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65CFF-6BCE-DF45-A468-C321744B2468}"/>
              </a:ext>
            </a:extLst>
          </p:cNvPr>
          <p:cNvSpPr txBox="1"/>
          <p:nvPr/>
        </p:nvSpPr>
        <p:spPr>
          <a:xfrm>
            <a:off x="-2712720" y="1367695"/>
            <a:ext cx="958596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US" sz="36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A39D6-9DB7-374C-883D-B18F369F2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40" y="4053840"/>
            <a:ext cx="39624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9604-51B2-075B-A5EB-7DF2BA1A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Got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343DC-FAE5-D0BC-54AB-0D0C4DBDF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wrote a paper about open vs. robotic </a:t>
            </a:r>
            <a:r>
              <a:rPr lang="en-US" dirty="0" err="1"/>
              <a:t>retromuscular</a:t>
            </a:r>
            <a:r>
              <a:rPr lang="en-US" dirty="0"/>
              <a:t> hernia repairs in older adults </a:t>
            </a:r>
          </a:p>
          <a:p>
            <a:endParaRPr lang="en-US" dirty="0"/>
          </a:p>
          <a:p>
            <a:r>
              <a:rPr lang="en-US" dirty="0"/>
              <a:t>Reviewer 2 hated 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 they had one good point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Our robotic group had significantly narrower hernias (7 vs 11 cm) than our robot group. . . but had a similar number of TARs</a:t>
            </a:r>
          </a:p>
          <a:p>
            <a:endParaRPr lang="en-US" dirty="0"/>
          </a:p>
          <a:p>
            <a:r>
              <a:rPr lang="en-US" dirty="0"/>
              <a:t>We told them we’d look into it. . So we did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61DDD8-5895-2E58-F051-7905E88D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D2DD8DE-42E5-74B0-51E2-CADEB7F59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200" y="1939925"/>
            <a:ext cx="6689615" cy="38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4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60A6-6675-A4CB-93F7-497BF2A0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Transversus Abdominus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E4D8-E3C4-C244-AED7-FB712FF51D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My favorite operation!!</a:t>
            </a:r>
          </a:p>
          <a:p>
            <a:r>
              <a:rPr lang="en-US" dirty="0"/>
              <a:t>Good overall outcomes, low recurrence</a:t>
            </a:r>
          </a:p>
          <a:p>
            <a:r>
              <a:rPr lang="en-US" dirty="0"/>
              <a:t>BUT it has risks</a:t>
            </a:r>
          </a:p>
          <a:p>
            <a:pPr lvl="1"/>
            <a:r>
              <a:rPr lang="en-US" dirty="0"/>
              <a:t>Mesh complications</a:t>
            </a:r>
          </a:p>
          <a:p>
            <a:pPr lvl="1"/>
            <a:r>
              <a:rPr lang="en-US" dirty="0"/>
              <a:t>Posterior sheath breakdown</a:t>
            </a:r>
          </a:p>
          <a:p>
            <a:pPr lvl="1"/>
            <a:r>
              <a:rPr lang="en-US" dirty="0"/>
              <a:t>Linea semilunaris injuries</a:t>
            </a:r>
          </a:p>
          <a:p>
            <a:pPr lvl="1"/>
            <a:r>
              <a:rPr lang="en-US" dirty="0"/>
              <a:t>Permanent alteration of the abdominal wall</a:t>
            </a:r>
          </a:p>
          <a:p>
            <a:pPr lvl="1"/>
            <a:r>
              <a:rPr lang="en-US" dirty="0"/>
              <a:t>Limits future reconstruction options</a:t>
            </a:r>
          </a:p>
        </p:txBody>
      </p:sp>
      <p:pic>
        <p:nvPicPr>
          <p:cNvPr id="2050" name="Picture 2" descr="Robotic transversus abdominis release for ventral hernia repairs Nguyen T,  Kunes K, Crigler C, Ballecer C - Int J Abdom Wall Hernia Surg">
            <a:extLst>
              <a:ext uri="{FF2B5EF4-FFF2-40B4-BE49-F238E27FC236}">
                <a16:creationId xmlns:a16="http://schemas.microsoft.com/office/drawing/2014/main" id="{0488D0D3-C639-80DE-6AAF-91EC3C09F8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690688"/>
            <a:ext cx="5327650" cy="4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4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5061-E19A-4453-8DAF-B9311F5B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D8620-35DA-34EC-C155-EFF585683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Does the robotic platform increase the chances that a surgeon will utilize a transversus abdominus release?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ACDDB7-B2DC-B059-4E6F-B75F5760B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1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45CE-E41A-6071-44CC-D6F71D4B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E9A1-60A9-70A9-1B50-9D054749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  <a:p>
            <a:pPr lvl="1"/>
            <a:r>
              <a:rPr lang="en-US" dirty="0"/>
              <a:t>Elective ventral hernia repair</a:t>
            </a:r>
          </a:p>
          <a:p>
            <a:pPr lvl="1"/>
            <a:r>
              <a:rPr lang="en-US" dirty="0"/>
              <a:t>Hernias &gt; 5 cm with mesh placement</a:t>
            </a:r>
          </a:p>
          <a:p>
            <a:pPr lvl="1"/>
            <a:r>
              <a:rPr lang="en-US" dirty="0"/>
              <a:t>Excluded parastomal hernias, laparoscopic repairs</a:t>
            </a:r>
          </a:p>
          <a:p>
            <a:r>
              <a:rPr lang="en-US" dirty="0"/>
              <a:t>Exposure</a:t>
            </a:r>
          </a:p>
          <a:p>
            <a:pPr lvl="1"/>
            <a:r>
              <a:rPr lang="en-US" dirty="0"/>
              <a:t>Robotic platform vs open</a:t>
            </a:r>
          </a:p>
          <a:p>
            <a:r>
              <a:rPr lang="en-US" dirty="0"/>
              <a:t>Statistical Approach: Propensity Score Match</a:t>
            </a:r>
          </a:p>
          <a:p>
            <a:r>
              <a:rPr lang="en-US" dirty="0"/>
              <a:t>Outcome of Interest</a:t>
            </a:r>
          </a:p>
          <a:p>
            <a:pPr lvl="1"/>
            <a:r>
              <a:rPr lang="en-US" dirty="0"/>
              <a:t>Utilization of transversus abdominus release during repair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3565EC-56D3-8281-09EA-1247F348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288F-CFD7-6105-30B8-A494C63F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B51C2D-59C4-6FAE-2873-1C5422325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004" y="671513"/>
            <a:ext cx="10636098" cy="51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6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49E1-EDD2-A570-3946-A0C501EB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Demographic/Clinical Information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9A9BED-CC08-337B-A564-70CB9D28B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137012"/>
              </p:ext>
            </p:extLst>
          </p:nvPr>
        </p:nvGraphicFramePr>
        <p:xfrm>
          <a:off x="1371889" y="2143125"/>
          <a:ext cx="8984901" cy="360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37302">
                  <a:extLst>
                    <a:ext uri="{9D8B030D-6E8A-4147-A177-3AD203B41FA5}">
                      <a16:colId xmlns:a16="http://schemas.microsoft.com/office/drawing/2014/main" val="701371497"/>
                    </a:ext>
                  </a:extLst>
                </a:gridCol>
                <a:gridCol w="1696876">
                  <a:extLst>
                    <a:ext uri="{9D8B030D-6E8A-4147-A177-3AD203B41FA5}">
                      <a16:colId xmlns:a16="http://schemas.microsoft.com/office/drawing/2014/main" val="3736064462"/>
                    </a:ext>
                  </a:extLst>
                </a:gridCol>
                <a:gridCol w="1892201">
                  <a:extLst>
                    <a:ext uri="{9D8B030D-6E8A-4147-A177-3AD203B41FA5}">
                      <a16:colId xmlns:a16="http://schemas.microsoft.com/office/drawing/2014/main" val="3050812420"/>
                    </a:ext>
                  </a:extLst>
                </a:gridCol>
                <a:gridCol w="1558522">
                  <a:extLst>
                    <a:ext uri="{9D8B030D-6E8A-4147-A177-3AD203B41FA5}">
                      <a16:colId xmlns:a16="http://schemas.microsoft.com/office/drawing/2014/main" val="2594241209"/>
                    </a:ext>
                  </a:extLst>
                </a:gridCol>
              </a:tblGrid>
              <a:tr h="3819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</a:p>
                    <a:p>
                      <a:r>
                        <a:rPr lang="en-US" dirty="0"/>
                        <a:t>N=10177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Robotic</a:t>
                      </a:r>
                    </a:p>
                    <a:p>
                      <a:r>
                        <a:rPr lang="en-US" dirty="0"/>
                        <a:t>N=3447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025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11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2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780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2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Private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072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37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Recent Smoker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8168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4350C8B3-ED97-DBE5-06FF-489B641D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8CC4419A-69E6-0C7D-9B50-F9B4634362B7}"/>
              </a:ext>
            </a:extLst>
          </p:cNvPr>
          <p:cNvSpPr/>
          <p:nvPr/>
        </p:nvSpPr>
        <p:spPr>
          <a:xfrm>
            <a:off x="1249620" y="2677805"/>
            <a:ext cx="9229437" cy="1639887"/>
          </a:xfrm>
          <a:prstGeom prst="frame">
            <a:avLst>
              <a:gd name="adj1" fmla="val 665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E16A362-DFB5-D4E9-D4BA-DC632E758BDC}"/>
              </a:ext>
            </a:extLst>
          </p:cNvPr>
          <p:cNvSpPr/>
          <p:nvPr/>
        </p:nvSpPr>
        <p:spPr>
          <a:xfrm>
            <a:off x="1371889" y="4154795"/>
            <a:ext cx="9229437" cy="1639887"/>
          </a:xfrm>
          <a:prstGeom prst="frame">
            <a:avLst>
              <a:gd name="adj1" fmla="val 665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BE81-0572-5091-D538-F83ADC9F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Hernia/Operative Details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2D75D6-2EE6-6892-7B9D-C51D36FE7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960870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88855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361563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3525214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65723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Robotic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3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Width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602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Length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57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Incisional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99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Recurrent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65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TAR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213898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07CC0D57-3294-8801-AEC7-0D8AC698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541CFD85-DE2B-CF1E-FC38-BFB77D83BD45}"/>
              </a:ext>
            </a:extLst>
          </p:cNvPr>
          <p:cNvSpPr/>
          <p:nvPr/>
        </p:nvSpPr>
        <p:spPr>
          <a:xfrm>
            <a:off x="685800" y="3571875"/>
            <a:ext cx="10972800" cy="613727"/>
          </a:xfrm>
          <a:prstGeom prst="frame">
            <a:avLst>
              <a:gd name="adj1" fmla="val 1416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E062-735A-4B7B-4A00-F966D5DF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1 Propensity Score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9E59F-65C8-EFCC-CFD0-E1A2D50D7F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Age/Gender/Race</a:t>
            </a:r>
          </a:p>
          <a:p>
            <a:r>
              <a:rPr lang="en-US" dirty="0"/>
              <a:t>Insurance Status</a:t>
            </a:r>
          </a:p>
          <a:p>
            <a:r>
              <a:rPr lang="en-US" dirty="0"/>
              <a:t>BMI</a:t>
            </a:r>
          </a:p>
          <a:p>
            <a:r>
              <a:rPr lang="en-US" dirty="0"/>
              <a:t>ASA class</a:t>
            </a:r>
          </a:p>
          <a:p>
            <a:r>
              <a:rPr lang="en-US" dirty="0"/>
              <a:t>Hernia width/length</a:t>
            </a:r>
          </a:p>
          <a:p>
            <a:r>
              <a:rPr lang="en-US" dirty="0"/>
              <a:t>Hernia type</a:t>
            </a:r>
          </a:p>
          <a:p>
            <a:r>
              <a:rPr lang="en-US" dirty="0"/>
              <a:t>Recurrent vs non recurrent</a:t>
            </a:r>
          </a:p>
          <a:p>
            <a:r>
              <a:rPr lang="en-US" dirty="0"/>
              <a:t>Surgical indication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128F6-1A35-0074-96D7-15096F5A2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History of open abdomen</a:t>
            </a:r>
          </a:p>
          <a:p>
            <a:r>
              <a:rPr lang="en-US" dirty="0"/>
              <a:t>History of AAA, IBD, MRSA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Functional Status</a:t>
            </a:r>
          </a:p>
          <a:p>
            <a:r>
              <a:rPr lang="en-US" dirty="0"/>
              <a:t>Dialysis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Smoking within 1 year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34177E3-5F03-34F8-6DFB-00B004856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13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599</Words>
  <Application>Microsoft Macintosh PowerPoint</Application>
  <PresentationFormat>Widescreen</PresentationFormat>
  <Paragraphs>207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How We Got Here</vt:lpstr>
      <vt:lpstr>Transversus Abdominus Release</vt:lpstr>
      <vt:lpstr>Study Question</vt:lpstr>
      <vt:lpstr>Study Design</vt:lpstr>
      <vt:lpstr>PowerPoint Presentation</vt:lpstr>
      <vt:lpstr>Demographic/Clinical Information</vt:lpstr>
      <vt:lpstr>Hernia/Operative Details</vt:lpstr>
      <vt:lpstr>1: 1 Propensity Score Match</vt:lpstr>
      <vt:lpstr>Propensity Results</vt:lpstr>
      <vt:lpstr>Propensity Match Results</vt:lpstr>
      <vt:lpstr>Drumroll please. . .</vt:lpstr>
      <vt:lpstr>PowerPoint Presentation</vt:lpstr>
      <vt:lpstr>Overall conclusions</vt:lpstr>
      <vt:lpstr>Y’all Are Doing Too Many TARs</vt:lpstr>
      <vt:lpstr>Possible explanations</vt:lpstr>
      <vt:lpstr>Implications/Future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collins</dc:creator>
  <cp:lastModifiedBy>courtney collins</cp:lastModifiedBy>
  <cp:revision>2</cp:revision>
  <dcterms:created xsi:type="dcterms:W3CDTF">2023-03-03T23:02:00Z</dcterms:created>
  <dcterms:modified xsi:type="dcterms:W3CDTF">2023-04-07T02:35:29Z</dcterms:modified>
</cp:coreProperties>
</file>