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17" r:id="rId2"/>
    <p:sldId id="339" r:id="rId3"/>
    <p:sldId id="258" r:id="rId4"/>
    <p:sldId id="264" r:id="rId5"/>
    <p:sldId id="261" r:id="rId6"/>
    <p:sldId id="268" r:id="rId7"/>
    <p:sldId id="338" r:id="rId8"/>
    <p:sldId id="272" r:id="rId9"/>
    <p:sldId id="319" r:id="rId10"/>
    <p:sldId id="320" r:id="rId11"/>
    <p:sldId id="321" r:id="rId12"/>
    <p:sldId id="322" r:id="rId13"/>
    <p:sldId id="323" r:id="rId14"/>
    <p:sldId id="330" r:id="rId15"/>
    <p:sldId id="324" r:id="rId16"/>
    <p:sldId id="325" r:id="rId17"/>
    <p:sldId id="328" r:id="rId18"/>
    <p:sldId id="329" r:id="rId19"/>
    <p:sldId id="331" r:id="rId20"/>
    <p:sldId id="332" r:id="rId21"/>
    <p:sldId id="327" r:id="rId22"/>
    <p:sldId id="334" r:id="rId23"/>
    <p:sldId id="335" r:id="rId24"/>
    <p:sldId id="336" r:id="rId25"/>
    <p:sldId id="337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8E96C-CD70-9745-97AB-5773A8BFD7FA}" v="13" dt="2023-03-04T13:27:25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75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E0D4-672D-9747-8A05-4CF84D93FD04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76C8-2CE6-C44F-9D20-8BC967DA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4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78F2-ED57-8576-7C4D-8FF8AE6C4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6FD35-D714-7BBB-3E6D-4553D874A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0A328-1327-6A44-265E-1269CC8A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D06BB-5D9B-4EBF-F30F-83D97599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A7809-9D75-36A2-AB5C-91040F8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EBA3-BBE8-8256-7A98-D49D2029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845CD-0065-BC57-FA70-17180F983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A638-B735-7686-E59C-4027818C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A3044-AB4E-9B55-51F7-85812AF9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C01DB-D4E2-4CE3-62AB-2C1435C7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3AC24-DF0F-09BC-71E1-B1436868F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88CED-46FA-888F-4FAC-D8DAE05D9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73EC-82E2-9E5E-072F-4BCA0343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F1196-9C8F-51E7-FC0B-366EC9B8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4C0E7-E5FB-02CC-B887-03E2FC09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8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 -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3" r="4417" b="17071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1411282"/>
            <a:ext cx="12192000" cy="3745335"/>
          </a:xfrm>
          <a:prstGeom prst="rect">
            <a:avLst/>
          </a:prstGeom>
          <a:solidFill>
            <a:srgbClr val="70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07503" y="1663446"/>
            <a:ext cx="0" cy="32683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5" y="2339363"/>
            <a:ext cx="2319832" cy="1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6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 -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8161"/>
          <a:stretch/>
        </p:blipFill>
        <p:spPr>
          <a:xfrm>
            <a:off x="-36946" y="0"/>
            <a:ext cx="122474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0800000">
            <a:off x="-36946" y="0"/>
            <a:ext cx="12247419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0"/>
                  <a:alpha val="15000"/>
                </a:schemeClr>
              </a:gs>
              <a:gs pos="100000">
                <a:schemeClr val="tx1"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46" y="5382470"/>
            <a:ext cx="1710077" cy="117323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83715"/>
            <a:ext cx="12192000" cy="4387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goes here</a:t>
            </a:r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goes here</a:t>
            </a:r>
          </a:p>
          <a:p>
            <a:pPr algn="ctr">
              <a:lnSpc>
                <a:spcPct val="100000"/>
              </a:lnSpc>
            </a:pPr>
            <a:endParaRPr lang="en-US" sz="4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Presented By:</a:t>
            </a:r>
          </a:p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[TBD]</a:t>
            </a:r>
          </a:p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[Date]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4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16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3EF5-909F-D95C-7925-E79627D3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6DEBE-BEBD-2E4D-D096-46FD0572F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EBE7B-0C51-52A8-6A0E-47B9A0FC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91E8F-818A-8E25-1D71-593870EC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87D68-AAF4-EFDB-C61A-485A6D92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81F4-E92E-5993-D5A9-673F8980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01687-6D2C-D76E-3A70-1959CDB14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CCA7D-E6FA-2392-EA43-277F0FB3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A0C79-3D1C-B7EB-4096-10EB885E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8046-D385-B6EA-390A-790E6BEF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B647-D7E4-0E1D-F5FF-D8E7013F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DD28-5024-2B59-B91A-8A7349680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3959D-DD59-70B3-8B4B-1EB23CFEB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98CAD-D628-DA60-EEF6-600A64A5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34E28-3C3A-7BFC-120B-C015EC73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4CAE2-C3BA-E1CD-1A74-B0EE786C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7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1609-9609-68D5-F062-0248E7B0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51B76-8E38-4859-3F48-7004F0AE2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8D478-5D72-B3A7-1F85-BF3C8E3A7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E086B-CD9F-DEA5-96EA-47D5279B5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A9D80-FEE1-86F1-993C-BC850DA9B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2FEB5-570E-98B2-B54B-C12E9239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3B227-E01B-7FEE-726F-0DEB07E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FD2356-6B71-49F0-A3FD-309388BA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53AA-8029-EBEE-E39C-9B29BFE2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F522C-47FD-EAF5-E6DA-B44D18D4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59261-8E68-8121-57BE-20291AE6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B45CB-6C78-8A0F-8099-2901621B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1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4B0B3-022A-FEB3-AD91-2C78D78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2F058-8E5D-140C-325F-52773C62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CA374-B406-1DFC-5F5E-C80163C2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A2F7-C3E2-DB67-FD32-DCC936EC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95CE-D248-EEC4-B9BE-511201A9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149FD-3CB6-E336-173C-58202FCDD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7D0F-F1C9-F1BC-B025-BC5980B7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70E0D-CC1B-8535-26BE-1B86E604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21B73-B26B-2476-3249-1930B3FF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D08E-8743-1B2B-8553-D4149109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BE8A8-E1E9-0D73-0910-F0BF324CC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E03B2-1D5E-3E4A-4A77-D486F59D5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91C4E-4014-D3F6-C6E7-8F9F5E1F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5EB5D-62C4-8BA8-82CB-86C8ABF9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4CA84-812F-A16A-6947-BD4A299B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A0D31-C0B6-5277-E88D-C6523D9F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84DC6-AFC8-1E4B-FECC-503197CA2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72DF5-9167-8A77-4D7A-86F70B6DF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37AA-0D2E-424A-8ED1-0BD261AE2C12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096BA-4D43-ED2D-6DF0-2BEA7F4A0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4913B-3F81-0336-8242-A8726E918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E5E6-2F54-8749-A16A-B7456865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667" y="1674443"/>
            <a:ext cx="721026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Effect of Urban vs. Rural Distress on Post Operative Outcomes After Ventral Hernia Repair </a:t>
            </a:r>
            <a:endParaRPr lang="en-US" sz="40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2139" y="3706229"/>
            <a:ext cx="721026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Courtney Collins MD MS FACS, Savannah Renshaw MPH MPA</a:t>
            </a:r>
            <a:r>
              <a:rPr lang="en-US" sz="2400" b="1">
                <a:solidFill>
                  <a:schemeClr val="bg1"/>
                </a:solidFill>
                <a:ea typeface="Arial" charset="0"/>
                <a:cs typeface="Arial" charset="0"/>
              </a:rPr>
              <a:t>, Li-Ching Huang PhD, </a:t>
            </a: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Ben </a:t>
            </a:r>
            <a:r>
              <a:rPr lang="en-US" sz="24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Poulose</a:t>
            </a: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 MD MS FACS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Ohio State University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ACHQC QI Summit 2023</a:t>
            </a:r>
          </a:p>
        </p:txBody>
      </p:sp>
    </p:spTree>
    <p:extLst>
      <p:ext uri="{BB962C8B-B14F-4D97-AF65-F5344CB8AC3E}">
        <p14:creationId xmlns:p14="http://schemas.microsoft.com/office/powerpoint/2010/main" val="194007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9E0E-A8C9-9A66-ECDB-BB3C3609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98A1-3288-3AA7-072F-073116C3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does urban vs rural status affect post operative outcomes after elective ventral hernia repair at each DCI quintile?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42818C-0E1F-A350-4732-AC282276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8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87EC-003F-FA0D-4BC6-E5399720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60E02-B0A6-42B5-E3F0-080014AAC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</a:t>
            </a:r>
          </a:p>
          <a:p>
            <a:pPr lvl="1"/>
            <a:r>
              <a:rPr lang="en-US" dirty="0"/>
              <a:t>Elective ventral hernia repair</a:t>
            </a:r>
          </a:p>
          <a:p>
            <a:pPr lvl="1"/>
            <a:r>
              <a:rPr lang="en-US" dirty="0"/>
              <a:t>18 years or older</a:t>
            </a:r>
          </a:p>
          <a:p>
            <a:pPr lvl="1"/>
            <a:r>
              <a:rPr lang="en-US" dirty="0"/>
              <a:t>Able to calculate DCI and urban/rural status</a:t>
            </a:r>
          </a:p>
          <a:p>
            <a:pPr lvl="1"/>
            <a:r>
              <a:rPr lang="en-US" dirty="0"/>
              <a:t>30 day follow up</a:t>
            </a:r>
          </a:p>
          <a:p>
            <a:r>
              <a:rPr lang="en-US" dirty="0"/>
              <a:t>Outcomes</a:t>
            </a:r>
          </a:p>
          <a:p>
            <a:pPr lvl="1"/>
            <a:r>
              <a:rPr lang="en-US" dirty="0"/>
              <a:t>Post operative complications</a:t>
            </a:r>
          </a:p>
          <a:p>
            <a:r>
              <a:rPr lang="en-US" dirty="0"/>
              <a:t>Exposure of interest</a:t>
            </a:r>
          </a:p>
          <a:p>
            <a:pPr lvl="1"/>
            <a:r>
              <a:rPr lang="en-US" dirty="0"/>
              <a:t>Urban/rural status (county level)</a:t>
            </a:r>
          </a:p>
          <a:p>
            <a:pPr lvl="1"/>
            <a:r>
              <a:rPr lang="en-US" dirty="0"/>
              <a:t>Interaction of DCI and Urban/rural status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A540B8-1C3D-C14E-F375-07850751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7A80-CE04-B230-39EC-2087A951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77E72-E568-188F-10F4-31B56D4D2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Propensity Score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7279-65EE-ADE4-9658-F95E30881D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2:1 matching ratio</a:t>
            </a:r>
          </a:p>
          <a:p>
            <a:r>
              <a:rPr lang="en-US" dirty="0"/>
              <a:t>Age/gender/race</a:t>
            </a:r>
          </a:p>
          <a:p>
            <a:r>
              <a:rPr lang="en-US" dirty="0"/>
              <a:t>Smoking status/BMI</a:t>
            </a:r>
          </a:p>
          <a:p>
            <a:r>
              <a:rPr lang="en-US" dirty="0"/>
              <a:t>Co morbidities</a:t>
            </a:r>
          </a:p>
          <a:p>
            <a:r>
              <a:rPr lang="en-US" dirty="0"/>
              <a:t>Hernia factors (recurrent, width)</a:t>
            </a:r>
          </a:p>
          <a:p>
            <a:r>
              <a:rPr lang="en-US" dirty="0"/>
              <a:t>Operative approach</a:t>
            </a:r>
          </a:p>
          <a:p>
            <a:r>
              <a:rPr lang="en-US" dirty="0"/>
              <a:t>DCI quintile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905CD2-81CA-646B-927B-62BC59BB6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Multivariate Logistic Regression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B2E4E9-CDCE-46C4-BA82-20AD067B20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Interaction term for DCI and urban/suburban classification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2EEB3BB-75D3-1F1A-1319-8033DB06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496D-89EC-6C32-E3AB-CD34E792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699"/>
            <a:ext cx="10515600" cy="1325563"/>
          </a:xfrm>
        </p:spPr>
        <p:txBody>
          <a:bodyPr/>
          <a:lstStyle/>
          <a:p>
            <a:r>
              <a:rPr lang="en-US" dirty="0"/>
              <a:t>Demographic/Clinical Variables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44318B6-2747-05B8-FEC2-24F76619D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52580"/>
              </p:ext>
            </p:extLst>
          </p:nvPr>
        </p:nvGraphicFramePr>
        <p:xfrm>
          <a:off x="1532681" y="1918222"/>
          <a:ext cx="8412480" cy="397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5079974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620595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251597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6030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</a:t>
                      </a:r>
                    </a:p>
                    <a:p>
                      <a:r>
                        <a:rPr lang="en-US" dirty="0"/>
                        <a:t>N= 4395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Urban/Suburban</a:t>
                      </a:r>
                    </a:p>
                    <a:p>
                      <a:r>
                        <a:rPr lang="en-US" dirty="0"/>
                        <a:t>N= 23938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30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&lt;0;01*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05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Non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97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Private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95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29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116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smoker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82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837394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D4EBC98D-DFA3-350F-7C07-98EDBC43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F44EE55A-A816-8679-115E-9C330BE34088}"/>
              </a:ext>
            </a:extLst>
          </p:cNvPr>
          <p:cNvSpPr/>
          <p:nvPr/>
        </p:nvSpPr>
        <p:spPr>
          <a:xfrm>
            <a:off x="1371889" y="2442259"/>
            <a:ext cx="8734063" cy="1782501"/>
          </a:xfrm>
          <a:prstGeom prst="frame">
            <a:avLst>
              <a:gd name="adj1" fmla="val 665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E4B1EAA0-A659-F46E-5436-752EB3DC856E}"/>
              </a:ext>
            </a:extLst>
          </p:cNvPr>
          <p:cNvSpPr/>
          <p:nvPr/>
        </p:nvSpPr>
        <p:spPr>
          <a:xfrm>
            <a:off x="1371889" y="3937677"/>
            <a:ext cx="8734063" cy="2054160"/>
          </a:xfrm>
          <a:prstGeom prst="frame">
            <a:avLst>
              <a:gd name="adj1" fmla="val 665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4E33-EB48-E6E7-A95C-0C9C0524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Distressed Community Index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B48E1F-5663-856E-4BB3-BFB077EB1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883798"/>
              </p:ext>
            </p:extLst>
          </p:nvPr>
        </p:nvGraphicFramePr>
        <p:xfrm>
          <a:off x="838200" y="1825625"/>
          <a:ext cx="10515597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81858778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0287762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19143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</a:t>
                      </a:r>
                    </a:p>
                    <a:p>
                      <a:r>
                        <a:rPr lang="en-US" dirty="0"/>
                        <a:t>N= 4395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Urban/Suburban</a:t>
                      </a:r>
                    </a:p>
                    <a:p>
                      <a:r>
                        <a:rPr lang="en-US" dirty="0"/>
                        <a:t>N= 23938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5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Prosperous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3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46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Mid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80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At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7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Distressed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41366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093FDDA6-7025-057C-6931-DC7FB976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1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9039-2027-F1D9-3127-AF352C12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Hernia/Operative Details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F6ED4A-A9B9-56B7-CFD6-EECC294CB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750767"/>
              </p:ext>
            </p:extLst>
          </p:nvPr>
        </p:nvGraphicFramePr>
        <p:xfrm>
          <a:off x="838200" y="1825625"/>
          <a:ext cx="10515600" cy="2860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79157">
                  <a:extLst>
                    <a:ext uri="{9D8B030D-6E8A-4147-A177-3AD203B41FA5}">
                      <a16:colId xmlns:a16="http://schemas.microsoft.com/office/drawing/2014/main" val="2399999615"/>
                    </a:ext>
                  </a:extLst>
                </a:gridCol>
                <a:gridCol w="2025570">
                  <a:extLst>
                    <a:ext uri="{9D8B030D-6E8A-4147-A177-3AD203B41FA5}">
                      <a16:colId xmlns:a16="http://schemas.microsoft.com/office/drawing/2014/main" val="1385773809"/>
                    </a:ext>
                  </a:extLst>
                </a:gridCol>
                <a:gridCol w="2835797">
                  <a:extLst>
                    <a:ext uri="{9D8B030D-6E8A-4147-A177-3AD203B41FA5}">
                      <a16:colId xmlns:a16="http://schemas.microsoft.com/office/drawing/2014/main" val="763606314"/>
                    </a:ext>
                  </a:extLst>
                </a:gridCol>
                <a:gridCol w="2175076">
                  <a:extLst>
                    <a:ext uri="{9D8B030D-6E8A-4147-A177-3AD203B41FA5}">
                      <a16:colId xmlns:a16="http://schemas.microsoft.com/office/drawing/2014/main" val="3010199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</a:t>
                      </a:r>
                    </a:p>
                    <a:p>
                      <a:r>
                        <a:rPr lang="en-US" dirty="0"/>
                        <a:t>N= 4395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Urban/Suburban</a:t>
                      </a:r>
                    </a:p>
                    <a:p>
                      <a:r>
                        <a:rPr lang="en-US" dirty="0"/>
                        <a:t>N= 23938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22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Hernia Width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20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Hernia Length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8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Recurrent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5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Incisional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0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Robotic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89992"/>
                  </a:ext>
                </a:extLst>
              </a:tr>
              <a:tr h="255117">
                <a:tc>
                  <a:txBody>
                    <a:bodyPr/>
                    <a:lstStyle/>
                    <a:p>
                      <a:r>
                        <a:rPr lang="en-US" dirty="0"/>
                        <a:t>% Mesh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609971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D98FCB10-3391-EFF2-7292-57459B256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7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65FC-FF40-1E9E-C34C-1D3FE3B2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7DCAED4-57B2-ED0C-47EF-C363A63CC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269298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4080425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101468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19318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5622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Urban/Suburban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29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Any Complication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7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91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Readmission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72046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079B6CA5-2808-6184-5FDC-4EADC1C6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6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CD11-1F51-ACD3-4970-2285067F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Score Matching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4C18D-A457-5BCD-3877-0FB5698E41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Generally well matched</a:t>
            </a:r>
          </a:p>
          <a:p>
            <a:r>
              <a:rPr lang="en-US" dirty="0"/>
              <a:t>Persistent differences in: 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Hernia width</a:t>
            </a:r>
          </a:p>
          <a:p>
            <a:pPr lvl="1"/>
            <a:r>
              <a:rPr lang="en-US" dirty="0"/>
              <a:t>DCI Quintile</a:t>
            </a:r>
          </a:p>
          <a:p>
            <a:pPr lvl="1"/>
            <a:r>
              <a:rPr lang="en-US" dirty="0"/>
              <a:t>Recurrence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3C9C55-A97E-F62B-20A9-6C99285DDD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5914" y="1539875"/>
            <a:ext cx="5076561" cy="435133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4F9286C-1C9E-3DA8-C062-FACC0FDB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7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06A62D-F8E2-8307-4114-A60E86D6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Demographic/Clinical Factors After PSM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8D61049-961D-BEF2-A7A8-718160EA3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874308"/>
              </p:ext>
            </p:extLst>
          </p:nvPr>
        </p:nvGraphicFramePr>
        <p:xfrm>
          <a:off x="838200" y="1325563"/>
          <a:ext cx="10515600" cy="46552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7111">
                  <a:extLst>
                    <a:ext uri="{9D8B030D-6E8A-4147-A177-3AD203B41FA5}">
                      <a16:colId xmlns:a16="http://schemas.microsoft.com/office/drawing/2014/main" val="2777302578"/>
                    </a:ext>
                  </a:extLst>
                </a:gridCol>
                <a:gridCol w="2453833">
                  <a:extLst>
                    <a:ext uri="{9D8B030D-6E8A-4147-A177-3AD203B41FA5}">
                      <a16:colId xmlns:a16="http://schemas.microsoft.com/office/drawing/2014/main" val="3694247535"/>
                    </a:ext>
                  </a:extLst>
                </a:gridCol>
                <a:gridCol w="2115756">
                  <a:extLst>
                    <a:ext uri="{9D8B030D-6E8A-4147-A177-3AD203B41FA5}">
                      <a16:colId xmlns:a16="http://schemas.microsoft.com/office/drawing/2014/main" val="26812465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51575003"/>
                    </a:ext>
                  </a:extLst>
                </a:gridCol>
              </a:tblGrid>
              <a:tr h="5760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Urban/Suburban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92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33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55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Non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1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8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79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2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6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smoker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9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Hernia Width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8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Recurrent Hernia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11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Robotic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986437"/>
                  </a:ext>
                </a:extLst>
              </a:tr>
            </a:tbl>
          </a:graphicData>
        </a:graphic>
      </p:graphicFrame>
      <p:sp>
        <p:nvSpPr>
          <p:cNvPr id="8" name="Frame 7">
            <a:extLst>
              <a:ext uri="{FF2B5EF4-FFF2-40B4-BE49-F238E27FC236}">
                <a16:creationId xmlns:a16="http://schemas.microsoft.com/office/drawing/2014/main" id="{DD4D3322-DFD9-98DD-D3B2-2BE7111C78B0}"/>
              </a:ext>
            </a:extLst>
          </p:cNvPr>
          <p:cNvSpPr/>
          <p:nvPr/>
        </p:nvSpPr>
        <p:spPr>
          <a:xfrm>
            <a:off x="706056" y="2442260"/>
            <a:ext cx="10647743" cy="706054"/>
          </a:xfrm>
          <a:prstGeom prst="frame">
            <a:avLst>
              <a:gd name="adj1" fmla="val 1321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DC5B232-FA03-789A-8488-C383C191A89B}"/>
              </a:ext>
            </a:extLst>
          </p:cNvPr>
          <p:cNvSpPr/>
          <p:nvPr/>
        </p:nvSpPr>
        <p:spPr>
          <a:xfrm>
            <a:off x="706056" y="4803494"/>
            <a:ext cx="10752881" cy="925974"/>
          </a:xfrm>
          <a:prstGeom prst="frame">
            <a:avLst>
              <a:gd name="adj1" fmla="val 665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B17E-7A96-55D5-8DA0-37C349CE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DCI Quintile After PSM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060194-1D03-4873-4801-FBC874A30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08385"/>
              </p:ext>
            </p:extLst>
          </p:nvPr>
        </p:nvGraphicFramePr>
        <p:xfrm>
          <a:off x="1694726" y="2033969"/>
          <a:ext cx="7886697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68906561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322627218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354176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Urban/Suburban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0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Prosperous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7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6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15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5397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478DE224-AC86-2F21-E2BE-B746763B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3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1332-A421-8BDC-613A-0C730538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28048-FFEB-0EEC-537C-31191B04ED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Nothing financial</a:t>
            </a:r>
          </a:p>
          <a:p>
            <a:endParaRPr lang="en-US" dirty="0"/>
          </a:p>
          <a:p>
            <a:r>
              <a:rPr lang="en-US" dirty="0"/>
              <a:t>But. . . this is an equity talk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It’s important to understand our own biases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E57662-CFEF-A0A4-2A8C-C5BFFB18B8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5760"/>
          <a:stretch/>
        </p:blipFill>
        <p:spPr>
          <a:xfrm>
            <a:off x="1000126" y="1477302"/>
            <a:ext cx="3747622" cy="504798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E5DB62-2107-8E45-9345-F5A66F0FB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22D2D3-6C20-F0BE-D6FE-EDE2AE5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Multivariable Model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8274F-4347-9284-1366-726EDFFEB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FA9F16-2D52-9828-9C56-4186CCE7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5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A344EB-7F93-3B97-2E4E-53FE1DB9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Complication- Rural vs. Suburban/Urban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29F276-5D59-F7F3-F684-73175F06C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689888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308458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62476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3272957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90051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Odds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95 %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5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0.38-1.6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4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1.1-1.5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91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1.1-1.5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9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263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Prosperous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48848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1D61620B-FBC1-78E2-92C7-C09E371C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13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A344EB-7F93-3B97-2E4E-53FE1DB9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SSI-Rural vs. Suburban/Urban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29F276-5D59-F7F3-F684-73175F06C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048817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308458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62476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3272957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90051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Odds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95 %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5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0.2-2.2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4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91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1.0-2.4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9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263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Prosperous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48848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2989A2B6-19EE-768B-E38C-22FA0DB2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7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A344EB-7F93-3B97-2E4E-53FE1DB9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Readmission-Rural vs. Urban/Suburban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29F276-5D59-F7F3-F684-73175F06C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06594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308458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62476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3272957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90051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Odds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95 %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5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0.5-8.3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4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91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0.8-1.6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9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263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Prosperous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0.7-1.5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48848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5B26C2C0-41E8-CEBF-EF38-F5E1D168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92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92D8-DC91-7D40-BC27-815EE8E4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E685-F0F2-38EC-A8E9-04999D283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treat a lot of rural patients!!</a:t>
            </a:r>
          </a:p>
          <a:p>
            <a:r>
              <a:rPr lang="en-US" dirty="0"/>
              <a:t>Rural patients are more medically and surgically complex</a:t>
            </a:r>
          </a:p>
          <a:p>
            <a:r>
              <a:rPr lang="en-US" dirty="0"/>
              <a:t>Rural patients have higher rates of complications after elective ventral hernia repair</a:t>
            </a:r>
          </a:p>
          <a:p>
            <a:r>
              <a:rPr lang="en-US" dirty="0"/>
              <a:t>In more distressed communities, rural patients demonstrate a slightly elevated risk of post operative complications compared to urban patients with the same vulnerability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4E4B0B-1D5F-305C-52A5-74D1B6AC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0344-9671-FD28-1D5A-257B1D55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E89E-551C-6E89-F06D-92A2ACD4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of Life outcomes-analysis pending</a:t>
            </a:r>
          </a:p>
          <a:p>
            <a:r>
              <a:rPr lang="en-US" dirty="0"/>
              <a:t>Does this point to an access to care issue? </a:t>
            </a:r>
          </a:p>
          <a:p>
            <a:r>
              <a:rPr lang="en-US" dirty="0"/>
              <a:t>Are these even the right outcomes to be measuring? </a:t>
            </a:r>
          </a:p>
          <a:p>
            <a:r>
              <a:rPr lang="en-US" dirty="0"/>
              <a:t>What can we do to improve care for rural patients?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DEEA14-3511-B370-DFBE-A33D51FF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4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149010"/>
            <a:ext cx="121920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4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7320" y="2398347"/>
            <a:ext cx="958596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ea typeface="Arial" charset="0"/>
                <a:cs typeface="Arial" charset="0"/>
              </a:rPr>
              <a:t>Thank You!</a:t>
            </a: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Courtney.collins@osumc.edu</a:t>
            </a:r>
          </a:p>
          <a:p>
            <a:pPr algn="ctr"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DrCoCoMD</a:t>
            </a: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65CFF-6BCE-DF45-A468-C321744B2468}"/>
              </a:ext>
            </a:extLst>
          </p:cNvPr>
          <p:cNvSpPr txBox="1"/>
          <p:nvPr/>
        </p:nvSpPr>
        <p:spPr>
          <a:xfrm>
            <a:off x="-2712720" y="1367695"/>
            <a:ext cx="958596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A39D6-9DB7-374C-883D-B18F369F2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4053840"/>
            <a:ext cx="39624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1E54-0074-6A48-88E9-5206957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All Know. . . </a:t>
            </a:r>
          </a:p>
        </p:txBody>
      </p:sp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CE001B5E-3A52-FC4D-A829-BF1B86E14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009" y="2693542"/>
            <a:ext cx="2705100" cy="29591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3EF1BD0-1995-A54C-ABB4-50D6148D0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28" y="365125"/>
            <a:ext cx="4508369" cy="56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4896630-D3AD-1949-97CB-93C6B766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08F5-4355-EF45-8690-64A4AC5A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05F4D14-3245-E64E-B5E1-2ABE3B59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22" y="1825625"/>
            <a:ext cx="2011682" cy="175466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D87F0D-F879-A844-A046-0574AB6E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36" y="1797629"/>
            <a:ext cx="1481858" cy="175466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24874E-AF1F-2247-92E6-9C243E1ED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917" y="1693351"/>
            <a:ext cx="2554411" cy="185894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57706A-B734-DB4A-8235-B515B27274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i="1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4D7FF-C681-6740-817A-A901491B2941}"/>
              </a:ext>
            </a:extLst>
          </p:cNvPr>
          <p:cNvSpPr txBox="1"/>
          <p:nvPr/>
        </p:nvSpPr>
        <p:spPr>
          <a:xfrm>
            <a:off x="838200" y="4476727"/>
            <a:ext cx="3040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+mn-lt"/>
                <a:sym typeface="Wingdings" panose="05000000000000000000" pitchFamily="2" charset="2"/>
              </a:rPr>
              <a:t>Increased </a:t>
            </a:r>
            <a:r>
              <a:rPr lang="en-US" b="1" dirty="0">
                <a:sym typeface="Wingdings" panose="05000000000000000000" pitchFamily="2" charset="2"/>
              </a:rPr>
              <a:t>mortality in patients with public insurance</a:t>
            </a:r>
            <a:br>
              <a:rPr lang="en-US" dirty="0">
                <a:latin typeface="+mn-lt"/>
                <a:sym typeface="Wingdings" panose="05000000000000000000" pitchFamily="2" charset="2"/>
              </a:rPr>
            </a:br>
            <a:r>
              <a:rPr lang="en-US" i="1" dirty="0">
                <a:latin typeface="+mn-lt"/>
                <a:sym typeface="Wingdings" panose="05000000000000000000" pitchFamily="2" charset="2"/>
              </a:rPr>
              <a:t>(Novitsky et al., 2013)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93D3C-5D6E-A248-A678-1E812D000546}"/>
              </a:ext>
            </a:extLst>
          </p:cNvPr>
          <p:cNvSpPr txBox="1"/>
          <p:nvPr/>
        </p:nvSpPr>
        <p:spPr>
          <a:xfrm>
            <a:off x="4425326" y="4488269"/>
            <a:ext cx="29478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+mn-lt"/>
                <a:sym typeface="Wingdings" panose="05000000000000000000" pitchFamily="2" charset="2"/>
              </a:rPr>
              <a:t>Increased disability in patients with low education</a:t>
            </a:r>
            <a:br>
              <a:rPr lang="en-US" dirty="0">
                <a:latin typeface="+mn-lt"/>
                <a:sym typeface="Wingdings" panose="05000000000000000000" pitchFamily="2" charset="2"/>
              </a:rPr>
            </a:br>
            <a:r>
              <a:rPr lang="en-US" i="1" dirty="0">
                <a:latin typeface="+mn-lt"/>
                <a:sym typeface="Wingdings" panose="05000000000000000000" pitchFamily="2" charset="2"/>
              </a:rPr>
              <a:t>(Soulsby et al., 2022)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12797-C684-2243-9C55-90CD85951E22}"/>
              </a:ext>
            </a:extLst>
          </p:cNvPr>
          <p:cNvSpPr txBox="1"/>
          <p:nvPr/>
        </p:nvSpPr>
        <p:spPr>
          <a:xfrm>
            <a:off x="7805892" y="4488269"/>
            <a:ext cx="3040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+mn-lt"/>
                <a:sym typeface="Wingdings" panose="05000000000000000000" pitchFamily="2" charset="2"/>
              </a:rPr>
              <a:t>Increased ED visits in patients with heavy labor jobs</a:t>
            </a:r>
            <a:br>
              <a:rPr lang="en-US" dirty="0">
                <a:latin typeface="+mn-lt"/>
                <a:sym typeface="Wingdings" panose="05000000000000000000" pitchFamily="2" charset="2"/>
              </a:rPr>
            </a:br>
            <a:r>
              <a:rPr lang="en-US" i="1" dirty="0">
                <a:latin typeface="+mn-lt"/>
                <a:sym typeface="Wingdings" panose="05000000000000000000" pitchFamily="2" charset="2"/>
              </a:rPr>
              <a:t>(Renshaw et al., 2022)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E849D68-77B9-3F46-8343-4B6B9051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6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7C5C-37C0-9348-85A1-8B1AB056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Just About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09710-EE7E-5849-8813-CBF8A853B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access to healthcare</a:t>
            </a:r>
          </a:p>
          <a:p>
            <a:r>
              <a:rPr lang="en-US" dirty="0"/>
              <a:t>Logistical Barriers (transportation, job concerns,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Low health literacy</a:t>
            </a:r>
          </a:p>
          <a:p>
            <a:r>
              <a:rPr lang="en-US" dirty="0"/>
              <a:t>Physician bias</a:t>
            </a:r>
          </a:p>
          <a:p>
            <a:r>
              <a:rPr lang="en-US" dirty="0"/>
              <a:t>Different resource allocation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15BF43-8FBD-2947-A69F-020BEF14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8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7A1D-4647-E94F-8995-568AFAF7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Distressed Communities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8DE03-CD9E-E94B-8E08-C4139EF26B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Established by the Economic Innovation Group in 2015</a:t>
            </a:r>
          </a:p>
          <a:p>
            <a:r>
              <a:rPr lang="en-US" dirty="0"/>
              <a:t>Investigate the spatial distribution of economic well being</a:t>
            </a:r>
          </a:p>
          <a:p>
            <a:r>
              <a:rPr lang="en-US" dirty="0"/>
              <a:t>Updated biannually (4</a:t>
            </a:r>
            <a:r>
              <a:rPr lang="en-US" baseline="30000" dirty="0"/>
              <a:t>th</a:t>
            </a:r>
            <a:r>
              <a:rPr lang="en-US" dirty="0"/>
              <a:t> iteration)</a:t>
            </a:r>
          </a:p>
          <a:p>
            <a:r>
              <a:rPr lang="en-US" dirty="0"/>
              <a:t>7 Metrics, </a:t>
            </a:r>
            <a:r>
              <a:rPr lang="en-US"/>
              <a:t>5 categories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385A8D-4120-204F-BB64-A6C1DD2A98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6397" y="1690688"/>
            <a:ext cx="5757369" cy="395574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F99B71-31B6-064A-938A-61BA0314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7644"/>
            <a:ext cx="838200" cy="11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0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A306-191A-2D03-2EE3-1874BC08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Ahead- Find Yours!</a:t>
            </a:r>
          </a:p>
        </p:txBody>
      </p:sp>
      <p:pic>
        <p:nvPicPr>
          <p:cNvPr id="7" name="Content Placeholder 6" descr="Qr code&#10;&#10;Description automatically generated">
            <a:extLst>
              <a:ext uri="{FF2B5EF4-FFF2-40B4-BE49-F238E27FC236}">
                <a16:creationId xmlns:a16="http://schemas.microsoft.com/office/drawing/2014/main" id="{110E436D-070C-2D28-EB4E-F1177915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475" y="1690688"/>
            <a:ext cx="3632300" cy="3632300"/>
          </a:xfr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7DCEE09-A2B3-64A4-11A8-F83FE8C9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7644"/>
            <a:ext cx="838200" cy="11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44BA81-2BD3-8676-5994-A42D9405BFA3}"/>
              </a:ext>
            </a:extLst>
          </p:cNvPr>
          <p:cNvSpPr txBox="1"/>
          <p:nvPr/>
        </p:nvSpPr>
        <p:spPr>
          <a:xfrm>
            <a:off x="416688" y="6304896"/>
            <a:ext cx="821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eig.org</a:t>
            </a:r>
            <a:r>
              <a:rPr lang="en-US" dirty="0"/>
              <a:t>/distressed-communities/2022-dci-interactive-map/</a:t>
            </a:r>
          </a:p>
        </p:txBody>
      </p:sp>
    </p:spTree>
    <p:extLst>
      <p:ext uri="{BB962C8B-B14F-4D97-AF65-F5344CB8AC3E}">
        <p14:creationId xmlns:p14="http://schemas.microsoft.com/office/powerpoint/2010/main" val="77486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AF1A1F-B798-5545-B46E-E9734A1A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066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951B54-A3EC-1B49-B24A-302CA947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2929945"/>
            <a:ext cx="10749366" cy="32470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50.5 million people live in a distressed community</a:t>
            </a:r>
          </a:p>
          <a:p>
            <a:r>
              <a:rPr lang="en-US" dirty="0"/>
              <a:t>The most economic gains, including 62% of new jobs were seen in prosperous communities</a:t>
            </a:r>
          </a:p>
          <a:p>
            <a:r>
              <a:rPr lang="en-US" dirty="0"/>
              <a:t>Urban communities are actually becoming slightly less distressed</a:t>
            </a:r>
          </a:p>
          <a:p>
            <a:r>
              <a:rPr lang="en-US" dirty="0"/>
              <a:t>70% of distressed communities are majority Black</a:t>
            </a:r>
          </a:p>
          <a:p>
            <a:r>
              <a:rPr lang="en-US" dirty="0"/>
              <a:t>At every prosperity level, Whites make significantly more than Blacks </a:t>
            </a:r>
          </a:p>
          <a:p>
            <a:r>
              <a:rPr lang="en-US" dirty="0"/>
              <a:t>Rural communities saw an increase of 25% of people living in distressed communities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0CD9BDF-AD9B-0F4A-AB2D-0193C91FF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15" y="0"/>
            <a:ext cx="5973305" cy="256482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F93D7D1-598D-6345-B95E-6FCCE9BD7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6" descr="Qr code&#10;&#10;Description automatically generated">
            <a:extLst>
              <a:ext uri="{FF2B5EF4-FFF2-40B4-BE49-F238E27FC236}">
                <a16:creationId xmlns:a16="http://schemas.microsoft.com/office/drawing/2014/main" id="{B9CC6852-DCEA-85CC-DC85-C36CEB177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88980" y="148645"/>
            <a:ext cx="2564820" cy="2564820"/>
          </a:xfrm>
        </p:spPr>
      </p:pic>
      <p:pic>
        <p:nvPicPr>
          <p:cNvPr id="3" name="Content Placeholder 6" descr="Qr code&#10;&#10;Description automatically generated">
            <a:extLst>
              <a:ext uri="{FF2B5EF4-FFF2-40B4-BE49-F238E27FC236}">
                <a16:creationId xmlns:a16="http://schemas.microsoft.com/office/drawing/2014/main" id="{76EA8963-C0A3-0508-613F-205436E3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780" y="182563"/>
            <a:ext cx="2564820" cy="25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698C-4E2E-03D5-E4E7-E5CF0121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“Distress” Can Look Different</a:t>
            </a:r>
          </a:p>
        </p:txBody>
      </p:sp>
      <p:pic>
        <p:nvPicPr>
          <p:cNvPr id="1026" name="Picture 2" descr="Egypt's Need for Low-Income Housing | Middle East Institute">
            <a:extLst>
              <a:ext uri="{FF2B5EF4-FFF2-40B4-BE49-F238E27FC236}">
                <a16:creationId xmlns:a16="http://schemas.microsoft.com/office/drawing/2014/main" id="{8177F09C-2385-83D3-24BE-437BB4C1C4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4" y="1956120"/>
            <a:ext cx="5231083" cy="27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urney: Rural Poverty">
            <a:extLst>
              <a:ext uri="{FF2B5EF4-FFF2-40B4-BE49-F238E27FC236}">
                <a16:creationId xmlns:a16="http://schemas.microsoft.com/office/drawing/2014/main" id="{2BB1AC19-FC9C-E393-0F74-074042D5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84" y="1956120"/>
            <a:ext cx="4892316" cy="27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9FA1179-7C0E-A982-85C8-2FC81803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365" y="5491776"/>
            <a:ext cx="1030635" cy="13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-Day Getaway to Columbus | Midwest Living">
            <a:extLst>
              <a:ext uri="{FF2B5EF4-FFF2-40B4-BE49-F238E27FC236}">
                <a16:creationId xmlns:a16="http://schemas.microsoft.com/office/drawing/2014/main" id="{A154112D-29F3-8D1E-BC15-694CC0493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4" y="1550163"/>
            <a:ext cx="5330061" cy="35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ve To These 10 Towns In Ohio To Get Away From It All">
            <a:extLst>
              <a:ext uri="{FF2B5EF4-FFF2-40B4-BE49-F238E27FC236}">
                <a16:creationId xmlns:a16="http://schemas.microsoft.com/office/drawing/2014/main" id="{CA47CF87-75DD-FB9D-59B3-250972C0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70" y="1550163"/>
            <a:ext cx="55562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907</Words>
  <Application>Microsoft Macintosh PowerPoint</Application>
  <PresentationFormat>Widescreen</PresentationFormat>
  <Paragraphs>336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Disclosures</vt:lpstr>
      <vt:lpstr>As You All Know. . . </vt:lpstr>
      <vt:lpstr>PowerPoint Presentation</vt:lpstr>
      <vt:lpstr>It’s Not Just About Income</vt:lpstr>
      <vt:lpstr>The Distressed Communities Index</vt:lpstr>
      <vt:lpstr>Go Ahead- Find Yours!</vt:lpstr>
      <vt:lpstr>PowerPoint Presentation</vt:lpstr>
      <vt:lpstr>“Distress” Can Look Different</vt:lpstr>
      <vt:lpstr>Our Question</vt:lpstr>
      <vt:lpstr>Study Design</vt:lpstr>
      <vt:lpstr>Statistical Analysis</vt:lpstr>
      <vt:lpstr>Demographic/Clinical Variables</vt:lpstr>
      <vt:lpstr>Distressed Community Index</vt:lpstr>
      <vt:lpstr>Hernia/Operative Details</vt:lpstr>
      <vt:lpstr>Outcomes </vt:lpstr>
      <vt:lpstr>Propensity Score Matching</vt:lpstr>
      <vt:lpstr>Demographic/Clinical Factors After PSM</vt:lpstr>
      <vt:lpstr>DCI Quintile After PSM</vt:lpstr>
      <vt:lpstr>Multivariable Model Results</vt:lpstr>
      <vt:lpstr>Any Complication- Rural vs. Suburban/Urban</vt:lpstr>
      <vt:lpstr>SSI-Rural vs. Suburban/Urban</vt:lpstr>
      <vt:lpstr>Readmission-Rural vs. Urban/Suburban</vt:lpstr>
      <vt:lpstr>In Conclusion</vt:lpstr>
      <vt:lpstr>Future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collins</dc:creator>
  <cp:lastModifiedBy>courtney collins</cp:lastModifiedBy>
  <cp:revision>2</cp:revision>
  <dcterms:created xsi:type="dcterms:W3CDTF">2023-03-03T20:13:33Z</dcterms:created>
  <dcterms:modified xsi:type="dcterms:W3CDTF">2023-04-07T02:36:04Z</dcterms:modified>
</cp:coreProperties>
</file>