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302" r:id="rId3"/>
    <p:sldId id="306" r:id="rId4"/>
    <p:sldId id="307" r:id="rId5"/>
    <p:sldId id="290" r:id="rId6"/>
    <p:sldId id="292" r:id="rId7"/>
    <p:sldId id="293" r:id="rId8"/>
    <p:sldId id="304" r:id="rId9"/>
    <p:sldId id="289" r:id="rId10"/>
    <p:sldId id="288" r:id="rId11"/>
    <p:sldId id="297" r:id="rId12"/>
    <p:sldId id="312" r:id="rId13"/>
    <p:sldId id="310" r:id="rId14"/>
    <p:sldId id="308" r:id="rId15"/>
    <p:sldId id="311" r:id="rId16"/>
    <p:sldId id="296" r:id="rId17"/>
    <p:sldId id="295" r:id="rId18"/>
    <p:sldId id="305" r:id="rId19"/>
    <p:sldId id="299" r:id="rId20"/>
    <p:sldId id="301" r:id="rId21"/>
    <p:sldId id="298" r:id="rId22"/>
    <p:sldId id="313" r:id="rId23"/>
    <p:sldId id="287" r:id="rId2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9" autoAdjust="0"/>
    <p:restoredTop sz="73789" autoAdjust="0"/>
  </p:normalViewPr>
  <p:slideViewPr>
    <p:cSldViewPr snapToGrid="0">
      <p:cViewPr varScale="1">
        <p:scale>
          <a:sx n="74" d="100"/>
          <a:sy n="74" d="100"/>
        </p:scale>
        <p:origin x="54"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lgn="ct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0.0813</cdr:x>
      <cdr:y>0</cdr:y>
    </cdr:from>
    <cdr:to>
      <cdr:x>0.9187</cdr:x>
      <cdr:y>1</cdr:y>
    </cdr:to>
    <cdr:pic>
      <cdr:nvPicPr>
        <cdr:cNvPr id="2" name="Picture 1" descr="Free Clipart: Computer monitor | ousia"/>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lum bright="70000" contrast="-70000"/>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832756" y="0"/>
          <a:ext cx="8577944" cy="6858000"/>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076" tIns="48038" rIns="96076" bIns="48038"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8"/>
          </a:xfrm>
          <a:prstGeom prst="rect">
            <a:avLst/>
          </a:prstGeom>
        </p:spPr>
        <p:txBody>
          <a:bodyPr vert="horz" lIns="96076" tIns="48038" rIns="96076" bIns="48038" rtlCol="0"/>
          <a:lstStyle>
            <a:lvl1pPr algn="r">
              <a:defRPr sz="1300"/>
            </a:lvl1pPr>
          </a:lstStyle>
          <a:p>
            <a:fld id="{6B617B71-0435-45C6-94A5-54B267FB75C5}" type="datetimeFigureOut">
              <a:rPr lang="en-US" smtClean="0"/>
              <a:t>2/28/2023</a:t>
            </a:fld>
            <a:endParaRPr lang="en-US"/>
          </a:p>
        </p:txBody>
      </p:sp>
      <p:sp>
        <p:nvSpPr>
          <p:cNvPr id="4" name="Footer Placeholder 3"/>
          <p:cNvSpPr>
            <a:spLocks noGrp="1"/>
          </p:cNvSpPr>
          <p:nvPr>
            <p:ph type="ftr" sz="quarter" idx="2"/>
          </p:nvPr>
        </p:nvSpPr>
        <p:spPr>
          <a:xfrm>
            <a:off x="0" y="9119474"/>
            <a:ext cx="3169920" cy="481727"/>
          </a:xfrm>
          <a:prstGeom prst="rect">
            <a:avLst/>
          </a:prstGeom>
        </p:spPr>
        <p:txBody>
          <a:bodyPr vert="horz" lIns="96076" tIns="48038" rIns="96076" bIns="48038"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7"/>
          </a:xfrm>
          <a:prstGeom prst="rect">
            <a:avLst/>
          </a:prstGeom>
        </p:spPr>
        <p:txBody>
          <a:bodyPr vert="horz" lIns="96076" tIns="48038" rIns="96076" bIns="48038" rtlCol="0" anchor="b"/>
          <a:lstStyle>
            <a:lvl1pPr algn="r">
              <a:defRPr sz="1300"/>
            </a:lvl1pPr>
          </a:lstStyle>
          <a:p>
            <a:fld id="{57B54DF6-990A-4866-8EA7-FAC42ABE96C6}" type="slidenum">
              <a:rPr lang="en-US" smtClean="0"/>
              <a:t>‹#›</a:t>
            </a:fld>
            <a:endParaRPr lang="en-US"/>
          </a:p>
        </p:txBody>
      </p:sp>
    </p:spTree>
    <p:extLst>
      <p:ext uri="{BB962C8B-B14F-4D97-AF65-F5344CB8AC3E}">
        <p14:creationId xmlns:p14="http://schemas.microsoft.com/office/powerpoint/2010/main" val="2561667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076" tIns="48038" rIns="96076" bIns="48038" rtlCol="0"/>
          <a:lstStyle>
            <a:lvl1pPr algn="l">
              <a:defRPr sz="1300"/>
            </a:lvl1pPr>
          </a:lstStyle>
          <a:p>
            <a:endParaRPr lang="en-US"/>
          </a:p>
        </p:txBody>
      </p:sp>
      <p:sp>
        <p:nvSpPr>
          <p:cNvPr id="3" name="Date Placeholder 2"/>
          <p:cNvSpPr>
            <a:spLocks noGrp="1"/>
          </p:cNvSpPr>
          <p:nvPr>
            <p:ph type="dt" idx="1"/>
          </p:nvPr>
        </p:nvSpPr>
        <p:spPr>
          <a:xfrm>
            <a:off x="4143587" y="0"/>
            <a:ext cx="3169920" cy="481728"/>
          </a:xfrm>
          <a:prstGeom prst="rect">
            <a:avLst/>
          </a:prstGeom>
        </p:spPr>
        <p:txBody>
          <a:bodyPr vert="horz" lIns="96076" tIns="48038" rIns="96076" bIns="48038" rtlCol="0"/>
          <a:lstStyle>
            <a:lvl1pPr algn="r">
              <a:defRPr sz="1300"/>
            </a:lvl1pPr>
          </a:lstStyle>
          <a:p>
            <a:fld id="{96113616-2C95-4378-9338-972CE3300712}" type="datetimeFigureOut">
              <a:rPr lang="en-US" smtClean="0"/>
              <a:t>2/28/2023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076" tIns="48038" rIns="96076" bIns="48038"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076" tIns="48038" rIns="96076" bIns="4803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7"/>
          </a:xfrm>
          <a:prstGeom prst="rect">
            <a:avLst/>
          </a:prstGeom>
        </p:spPr>
        <p:txBody>
          <a:bodyPr vert="horz" lIns="96076" tIns="48038" rIns="96076" bIns="48038"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7"/>
          </a:xfrm>
          <a:prstGeom prst="rect">
            <a:avLst/>
          </a:prstGeom>
        </p:spPr>
        <p:txBody>
          <a:bodyPr vert="horz" lIns="96076" tIns="48038" rIns="96076" bIns="48038" rtlCol="0" anchor="b"/>
          <a:lstStyle>
            <a:lvl1pPr algn="r">
              <a:defRPr sz="1300"/>
            </a:lvl1pPr>
          </a:lstStyle>
          <a:p>
            <a:fld id="{7C3A5CBF-ADE9-45D6-85A6-46E775B8CA10}" type="slidenum">
              <a:rPr lang="en-US" smtClean="0"/>
              <a:t>‹#›</a:t>
            </a:fld>
            <a:endParaRPr lang="en-US"/>
          </a:p>
        </p:txBody>
      </p:sp>
    </p:spTree>
    <p:extLst>
      <p:ext uri="{BB962C8B-B14F-4D97-AF65-F5344CB8AC3E}">
        <p14:creationId xmlns:p14="http://schemas.microsoft.com/office/powerpoint/2010/main" val="3744874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the opportunity</a:t>
            </a:r>
            <a:r>
              <a:rPr lang="en-US" baseline="0" dirty="0" smtClean="0"/>
              <a:t> to present today and demonstrate how hernia surgeons can ACTUALLY change the world. </a:t>
            </a:r>
          </a:p>
          <a:p>
            <a:r>
              <a:rPr lang="en-US" baseline="0" dirty="0" smtClean="0"/>
              <a:t>My title is: </a:t>
            </a:r>
            <a:r>
              <a:rPr lang="en-US" sz="1300" dirty="0"/>
              <a:t>Zooming towards net zero: leveraging virtual visits to decrease carbon emissions and costs from General </a:t>
            </a:r>
            <a:r>
              <a:rPr lang="en-US" sz="1300" dirty="0" smtClean="0"/>
              <a:t>Surgery.</a:t>
            </a:r>
            <a:r>
              <a:rPr lang="en-US" sz="1300" baseline="0" dirty="0" smtClean="0"/>
              <a:t> </a:t>
            </a:r>
            <a:endParaRPr lang="en-US" sz="1300" dirty="0" smtClean="0"/>
          </a:p>
          <a:p>
            <a:endParaRPr lang="en-US" dirty="0"/>
          </a:p>
        </p:txBody>
      </p:sp>
      <p:sp>
        <p:nvSpPr>
          <p:cNvPr id="4" name="Slide Number Placeholder 3"/>
          <p:cNvSpPr>
            <a:spLocks noGrp="1"/>
          </p:cNvSpPr>
          <p:nvPr>
            <p:ph type="sldNum" sz="quarter" idx="10"/>
          </p:nvPr>
        </p:nvSpPr>
        <p:spPr/>
        <p:txBody>
          <a:bodyPr/>
          <a:lstStyle/>
          <a:p>
            <a:fld id="{7C3A5CBF-ADE9-45D6-85A6-46E775B8CA10}" type="slidenum">
              <a:rPr lang="en-US" smtClean="0"/>
              <a:t>1</a:t>
            </a:fld>
            <a:endParaRPr lang="en-US"/>
          </a:p>
        </p:txBody>
      </p:sp>
    </p:spTree>
    <p:extLst>
      <p:ext uri="{BB962C8B-B14F-4D97-AF65-F5344CB8AC3E}">
        <p14:creationId xmlns:p14="http://schemas.microsoft.com/office/powerpoint/2010/main" val="2893310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Telemedicine was successfully utilized to maintain clinical volume during COVID-19,</a:t>
            </a:r>
            <a:r>
              <a:rPr lang="en-US" baseline="0" dirty="0" smtClean="0"/>
              <a:t> with a 1000% increase in utilization of virtual visits </a:t>
            </a:r>
          </a:p>
        </p:txBody>
      </p:sp>
      <p:sp>
        <p:nvSpPr>
          <p:cNvPr id="4" name="Slide Number Placeholder 3"/>
          <p:cNvSpPr>
            <a:spLocks noGrp="1"/>
          </p:cNvSpPr>
          <p:nvPr>
            <p:ph type="sldNum" sz="quarter" idx="10"/>
          </p:nvPr>
        </p:nvSpPr>
        <p:spPr/>
        <p:txBody>
          <a:bodyPr/>
          <a:lstStyle/>
          <a:p>
            <a:fld id="{7C3A5CBF-ADE9-45D6-85A6-46E775B8CA10}" type="slidenum">
              <a:rPr lang="en-US" smtClean="0"/>
              <a:t>10</a:t>
            </a:fld>
            <a:endParaRPr lang="en-US"/>
          </a:p>
        </p:txBody>
      </p:sp>
    </p:spTree>
    <p:extLst>
      <p:ext uri="{BB962C8B-B14F-4D97-AF65-F5344CB8AC3E}">
        <p14:creationId xmlns:p14="http://schemas.microsoft.com/office/powerpoint/2010/main" val="2535599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perceived that older and poorer patients may have barriers to telehealth. </a:t>
            </a:r>
          </a:p>
          <a:p>
            <a:r>
              <a:rPr lang="en-US" baseline="0" dirty="0" smtClean="0"/>
              <a:t>Due to our large sample size, there were statistically significant differences in age and median income, but one that is practically irrelevant. </a:t>
            </a:r>
            <a:endParaRPr lang="en-US" dirty="0"/>
          </a:p>
        </p:txBody>
      </p:sp>
      <p:sp>
        <p:nvSpPr>
          <p:cNvPr id="4" name="Slide Number Placeholder 3"/>
          <p:cNvSpPr>
            <a:spLocks noGrp="1"/>
          </p:cNvSpPr>
          <p:nvPr>
            <p:ph type="sldNum" sz="quarter" idx="10"/>
          </p:nvPr>
        </p:nvSpPr>
        <p:spPr/>
        <p:txBody>
          <a:bodyPr/>
          <a:lstStyle/>
          <a:p>
            <a:fld id="{7C3A5CBF-ADE9-45D6-85A6-46E775B8CA10}" type="slidenum">
              <a:rPr lang="en-US" smtClean="0"/>
              <a:t>11</a:t>
            </a:fld>
            <a:endParaRPr lang="en-US"/>
          </a:p>
        </p:txBody>
      </p:sp>
    </p:spTree>
    <p:extLst>
      <p:ext uri="{BB962C8B-B14F-4D97-AF65-F5344CB8AC3E}">
        <p14:creationId xmlns:p14="http://schemas.microsoft.com/office/powerpoint/2010/main" val="485710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A5CBF-ADE9-45D6-85A6-46E775B8CA10}" type="slidenum">
              <a:rPr lang="en-US" smtClean="0"/>
              <a:t>12</a:t>
            </a:fld>
            <a:endParaRPr lang="en-US"/>
          </a:p>
        </p:txBody>
      </p:sp>
    </p:spTree>
    <p:extLst>
      <p:ext uri="{BB962C8B-B14F-4D97-AF65-F5344CB8AC3E}">
        <p14:creationId xmlns:p14="http://schemas.microsoft.com/office/powerpoint/2010/main" val="117483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A5CBF-ADE9-45D6-85A6-46E775B8CA10}" type="slidenum">
              <a:rPr lang="en-US" smtClean="0"/>
              <a:t>13</a:t>
            </a:fld>
            <a:endParaRPr lang="en-US"/>
          </a:p>
        </p:txBody>
      </p:sp>
    </p:spTree>
    <p:extLst>
      <p:ext uri="{BB962C8B-B14F-4D97-AF65-F5344CB8AC3E}">
        <p14:creationId xmlns:p14="http://schemas.microsoft.com/office/powerpoint/2010/main" val="1838973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A5CBF-ADE9-45D6-85A6-46E775B8CA10}" type="slidenum">
              <a:rPr lang="en-US" smtClean="0"/>
              <a:t>14</a:t>
            </a:fld>
            <a:endParaRPr lang="en-US"/>
          </a:p>
        </p:txBody>
      </p:sp>
    </p:spTree>
    <p:extLst>
      <p:ext uri="{BB962C8B-B14F-4D97-AF65-F5344CB8AC3E}">
        <p14:creationId xmlns:p14="http://schemas.microsoft.com/office/powerpoint/2010/main" val="2081465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A5CBF-ADE9-45D6-85A6-46E775B8CA10}" type="slidenum">
              <a:rPr lang="en-US" smtClean="0"/>
              <a:t>15</a:t>
            </a:fld>
            <a:endParaRPr lang="en-US"/>
          </a:p>
        </p:txBody>
      </p:sp>
    </p:spTree>
    <p:extLst>
      <p:ext uri="{BB962C8B-B14F-4D97-AF65-F5344CB8AC3E}">
        <p14:creationId xmlns:p14="http://schemas.microsoft.com/office/powerpoint/2010/main" val="1423968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760">
              <a:defRPr/>
            </a:pPr>
            <a:r>
              <a:rPr lang="en-US" dirty="0" smtClean="0"/>
              <a:t>There is a difference of an aggregate 40,888 gallons of gasoline and 399,751 kilograms of CO2 saved through utilization of telemedicine between the pre-COVID-19 and COVID-19 periods. </a:t>
            </a:r>
          </a:p>
          <a:p>
            <a:endParaRPr lang="en-US" dirty="0"/>
          </a:p>
        </p:txBody>
      </p:sp>
      <p:sp>
        <p:nvSpPr>
          <p:cNvPr id="4" name="Slide Number Placeholder 3"/>
          <p:cNvSpPr>
            <a:spLocks noGrp="1"/>
          </p:cNvSpPr>
          <p:nvPr>
            <p:ph type="sldNum" sz="quarter" idx="10"/>
          </p:nvPr>
        </p:nvSpPr>
        <p:spPr/>
        <p:txBody>
          <a:bodyPr/>
          <a:lstStyle/>
          <a:p>
            <a:fld id="{7C3A5CBF-ADE9-45D6-85A6-46E775B8CA10}" type="slidenum">
              <a:rPr lang="en-US" smtClean="0"/>
              <a:t>16</a:t>
            </a:fld>
            <a:endParaRPr lang="en-US"/>
          </a:p>
        </p:txBody>
      </p:sp>
    </p:spTree>
    <p:extLst>
      <p:ext uri="{BB962C8B-B14F-4D97-AF65-F5344CB8AC3E}">
        <p14:creationId xmlns:p14="http://schemas.microsoft.com/office/powerpoint/2010/main" val="2255714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These savings were equivalent to CO2 emissions from 77 homes’ electricity use for one year</a:t>
            </a:r>
            <a:r>
              <a:rPr lang="en-US" sz="1300" dirty="0" smtClean="0"/>
              <a:t>.</a:t>
            </a:r>
            <a:endParaRPr lang="en-US" sz="1300" dirty="0"/>
          </a:p>
        </p:txBody>
      </p:sp>
      <p:sp>
        <p:nvSpPr>
          <p:cNvPr id="4" name="Slide Number Placeholder 3"/>
          <p:cNvSpPr>
            <a:spLocks noGrp="1"/>
          </p:cNvSpPr>
          <p:nvPr>
            <p:ph type="sldNum" sz="quarter" idx="10"/>
          </p:nvPr>
        </p:nvSpPr>
        <p:spPr/>
        <p:txBody>
          <a:bodyPr/>
          <a:lstStyle/>
          <a:p>
            <a:fld id="{7C3A5CBF-ADE9-45D6-85A6-46E775B8CA10}" type="slidenum">
              <a:rPr lang="en-US" smtClean="0"/>
              <a:t>17</a:t>
            </a:fld>
            <a:endParaRPr lang="en-US"/>
          </a:p>
        </p:txBody>
      </p:sp>
    </p:spTree>
    <p:extLst>
      <p:ext uri="{BB962C8B-B14F-4D97-AF65-F5344CB8AC3E}">
        <p14:creationId xmlns:p14="http://schemas.microsoft.com/office/powerpoint/2010/main" val="757372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Or</a:t>
            </a:r>
            <a:r>
              <a:rPr lang="en-US" sz="1200" baseline="0" dirty="0" smtClean="0"/>
              <a:t> </a:t>
            </a:r>
            <a:r>
              <a:rPr lang="en-US" sz="1200" baseline="0" dirty="0" err="1" smtClean="0"/>
              <a:t>Dr</a:t>
            </a:r>
            <a:r>
              <a:rPr lang="en-US" sz="1200" baseline="0" dirty="0" smtClean="0"/>
              <a:t> Rosen driving his Ford truck around the WORLD 39 times.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only representative of a portion of the General Surgery department at one quaternary institution which sees 10 million patients a year. </a:t>
            </a:r>
            <a:endParaRPr lang="en-US" dirty="0" smtClean="0"/>
          </a:p>
          <a:p>
            <a:endParaRPr lang="en-US" dirty="0"/>
          </a:p>
        </p:txBody>
      </p:sp>
      <p:sp>
        <p:nvSpPr>
          <p:cNvPr id="4" name="Slide Number Placeholder 3"/>
          <p:cNvSpPr>
            <a:spLocks noGrp="1"/>
          </p:cNvSpPr>
          <p:nvPr>
            <p:ph type="sldNum" sz="quarter" idx="10"/>
          </p:nvPr>
        </p:nvSpPr>
        <p:spPr/>
        <p:txBody>
          <a:bodyPr/>
          <a:lstStyle/>
          <a:p>
            <a:fld id="{7C3A5CBF-ADE9-45D6-85A6-46E775B8CA10}" type="slidenum">
              <a:rPr lang="en-US" smtClean="0"/>
              <a:t>18</a:t>
            </a:fld>
            <a:endParaRPr lang="en-US"/>
          </a:p>
        </p:txBody>
      </p:sp>
    </p:spTree>
    <p:extLst>
      <p:ext uri="{BB962C8B-B14F-4D97-AF65-F5344CB8AC3E}">
        <p14:creationId xmlns:p14="http://schemas.microsoft.com/office/powerpoint/2010/main" val="1440301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healthcare sector is a major contributor to climate change, patient travel should be a target for strategic planning for sustainability</a:t>
            </a:r>
          </a:p>
          <a:p>
            <a:r>
              <a:rPr lang="en-US" dirty="0" smtClean="0"/>
              <a:t>Patients using virtual visits are statistically younger and wealthier, </a:t>
            </a:r>
            <a:r>
              <a:rPr lang="en-US" dirty="0" err="1" smtClean="0"/>
              <a:t>altought</a:t>
            </a:r>
            <a:r>
              <a:rPr lang="en-US" dirty="0" smtClean="0"/>
              <a:t> not</a:t>
            </a:r>
            <a:r>
              <a:rPr lang="en-US" baseline="0" dirty="0" smtClean="0"/>
              <a:t> clinically significant. </a:t>
            </a:r>
          </a:p>
          <a:p>
            <a:pPr defTabSz="960760">
              <a:defRPr/>
            </a:pPr>
            <a:r>
              <a:rPr lang="en-US" baseline="0" dirty="0" smtClean="0"/>
              <a:t>However. </a:t>
            </a:r>
            <a:r>
              <a:rPr lang="en-US" sz="1300" dirty="0"/>
              <a:t>Regardless of patient zip code median income, virtual visit utilization demonstrated travel cost savings for patients. Virtual visits at our institution and at a national level should be better targeted at providing care to economically disadvantaged communities which have been disproportionately affected by climate change in prior studies</a:t>
            </a:r>
            <a:r>
              <a:rPr lang="de-DE" sz="1300" baseline="30000" dirty="0"/>
              <a:t>1</a:t>
            </a:r>
            <a:r>
              <a:rPr lang="en-US" sz="1300" dirty="0"/>
              <a:t> for patient cost and environmental savings.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C3A5CBF-ADE9-45D6-85A6-46E775B8CA10}" type="slidenum">
              <a:rPr lang="en-US" smtClean="0"/>
              <a:t>19</a:t>
            </a:fld>
            <a:endParaRPr lang="en-US"/>
          </a:p>
        </p:txBody>
      </p:sp>
    </p:spTree>
    <p:extLst>
      <p:ext uri="{BB962C8B-B14F-4D97-AF65-F5344CB8AC3E}">
        <p14:creationId xmlns:p14="http://schemas.microsoft.com/office/powerpoint/2010/main" val="216786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the following disclosures</a:t>
            </a:r>
            <a:r>
              <a:rPr lang="en-US" baseline="0" dirty="0" smtClean="0"/>
              <a:t> to report. </a:t>
            </a:r>
          </a:p>
          <a:p>
            <a:r>
              <a:rPr lang="en-US" baseline="0" dirty="0" smtClean="0"/>
              <a:t>No funding was obtained for this study </a:t>
            </a:r>
            <a:endParaRPr lang="en-US" dirty="0"/>
          </a:p>
        </p:txBody>
      </p:sp>
      <p:sp>
        <p:nvSpPr>
          <p:cNvPr id="4" name="Slide Number Placeholder 3"/>
          <p:cNvSpPr>
            <a:spLocks noGrp="1"/>
          </p:cNvSpPr>
          <p:nvPr>
            <p:ph type="sldNum" sz="quarter" idx="10"/>
          </p:nvPr>
        </p:nvSpPr>
        <p:spPr/>
        <p:txBody>
          <a:bodyPr/>
          <a:lstStyle/>
          <a:p>
            <a:fld id="{7C3A5CBF-ADE9-45D6-85A6-46E775B8CA10}" type="slidenum">
              <a:rPr lang="en-US" smtClean="0"/>
              <a:t>2</a:t>
            </a:fld>
            <a:endParaRPr lang="en-US"/>
          </a:p>
        </p:txBody>
      </p:sp>
    </p:spTree>
    <p:extLst>
      <p:ext uri="{BB962C8B-B14F-4D97-AF65-F5344CB8AC3E}">
        <p14:creationId xmlns:p14="http://schemas.microsoft.com/office/powerpoint/2010/main" val="4220619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760">
              <a:defRPr/>
            </a:pPr>
            <a:r>
              <a:rPr lang="en-US" sz="1300" dirty="0"/>
              <a:t>Further work is needed to measure quality of care and satisfaction of surgeons and patients to continue integration of virtual visits for select general surgery </a:t>
            </a:r>
            <a:r>
              <a:rPr lang="en-US" sz="1300" dirty="0" smtClean="0"/>
              <a:t>patients. </a:t>
            </a:r>
            <a:endParaRPr lang="en-US" sz="1300" dirty="0"/>
          </a:p>
          <a:p>
            <a:pPr defTabSz="960760">
              <a:defRPr/>
            </a:pPr>
            <a:r>
              <a:rPr lang="en-US" sz="1300" dirty="0"/>
              <a:t>Barriers to increased integration of telemedicine in General Surgery clinical care </a:t>
            </a:r>
            <a:r>
              <a:rPr lang="en-US" sz="1300" dirty="0" smtClean="0"/>
              <a:t>include concerns</a:t>
            </a:r>
            <a:r>
              <a:rPr lang="en-US" sz="1300" baseline="0" dirty="0" smtClean="0"/>
              <a:t> with technology, Billing and reimbursement restraints </a:t>
            </a:r>
          </a:p>
          <a:p>
            <a:pPr defTabSz="960760">
              <a:defRPr/>
            </a:pPr>
            <a:r>
              <a:rPr lang="en-US" sz="1300" baseline="0" dirty="0" smtClean="0"/>
              <a:t>Although these barriers are not insurmountable. </a:t>
            </a:r>
          </a:p>
          <a:p>
            <a:pPr defTabSz="960760">
              <a:defRPr/>
            </a:pPr>
            <a:endParaRPr lang="en-US" sz="1300" dirty="0" smtClean="0"/>
          </a:p>
          <a:p>
            <a:pPr defTabSz="960760">
              <a:defRPr/>
            </a:pPr>
            <a:r>
              <a:rPr lang="en-US" sz="1300" dirty="0" smtClean="0"/>
              <a:t>Other</a:t>
            </a:r>
            <a:r>
              <a:rPr lang="en-US" sz="1300" baseline="0" dirty="0" smtClean="0"/>
              <a:t> barriers: </a:t>
            </a:r>
            <a:r>
              <a:rPr lang="en-US" sz="1300" dirty="0" smtClean="0"/>
              <a:t>disruption </a:t>
            </a:r>
            <a:r>
              <a:rPr lang="en-US" sz="1300" dirty="0"/>
              <a:t>of workflow, security and privacy concerns, technology infrastructure and technology literacy challenges for patients and clinicians, limited ability to examine patients leading to clinical uncertainty, perceived lack of personal connection, as well as regulatory and reimbursement restraints.</a:t>
            </a:r>
          </a:p>
          <a:p>
            <a:endParaRPr lang="en-US" dirty="0"/>
          </a:p>
        </p:txBody>
      </p:sp>
      <p:sp>
        <p:nvSpPr>
          <p:cNvPr id="4" name="Slide Number Placeholder 3"/>
          <p:cNvSpPr>
            <a:spLocks noGrp="1"/>
          </p:cNvSpPr>
          <p:nvPr>
            <p:ph type="sldNum" sz="quarter" idx="10"/>
          </p:nvPr>
        </p:nvSpPr>
        <p:spPr/>
        <p:txBody>
          <a:bodyPr/>
          <a:lstStyle/>
          <a:p>
            <a:fld id="{7C3A5CBF-ADE9-45D6-85A6-46E775B8CA10}" type="slidenum">
              <a:rPr lang="en-US" smtClean="0"/>
              <a:t>20</a:t>
            </a:fld>
            <a:endParaRPr lang="en-US"/>
          </a:p>
        </p:txBody>
      </p:sp>
    </p:spTree>
    <p:extLst>
      <p:ext uri="{BB962C8B-B14F-4D97-AF65-F5344CB8AC3E}">
        <p14:creationId xmlns:p14="http://schemas.microsoft.com/office/powerpoint/2010/main" val="2953470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A5CBF-ADE9-45D6-85A6-46E775B8CA10}" type="slidenum">
              <a:rPr lang="en-US" smtClean="0"/>
              <a:t>21</a:t>
            </a:fld>
            <a:endParaRPr lang="en-US"/>
          </a:p>
        </p:txBody>
      </p:sp>
    </p:spTree>
    <p:extLst>
      <p:ext uri="{BB962C8B-B14F-4D97-AF65-F5344CB8AC3E}">
        <p14:creationId xmlns:p14="http://schemas.microsoft.com/office/powerpoint/2010/main" val="1233950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value in health care is traditionally defined as quality divided by cost. </a:t>
            </a:r>
          </a:p>
          <a:p>
            <a:r>
              <a:rPr lang="en-US" baseline="0" dirty="0" smtClean="0"/>
              <a:t>(CLICK) But perhaps, the cost of the planet, as it affects our patients, should be considered too. </a:t>
            </a:r>
            <a:endParaRPr lang="en-US" dirty="0"/>
          </a:p>
        </p:txBody>
      </p:sp>
      <p:sp>
        <p:nvSpPr>
          <p:cNvPr id="4" name="Slide Number Placeholder 3"/>
          <p:cNvSpPr>
            <a:spLocks noGrp="1"/>
          </p:cNvSpPr>
          <p:nvPr>
            <p:ph type="sldNum" sz="quarter" idx="10"/>
          </p:nvPr>
        </p:nvSpPr>
        <p:spPr/>
        <p:txBody>
          <a:bodyPr/>
          <a:lstStyle/>
          <a:p>
            <a:fld id="{7C3A5CBF-ADE9-45D6-85A6-46E775B8CA10}" type="slidenum">
              <a:rPr lang="en-US" smtClean="0"/>
              <a:t>22</a:t>
            </a:fld>
            <a:endParaRPr lang="en-US"/>
          </a:p>
        </p:txBody>
      </p:sp>
    </p:spTree>
    <p:extLst>
      <p:ext uri="{BB962C8B-B14F-4D97-AF65-F5344CB8AC3E}">
        <p14:creationId xmlns:p14="http://schemas.microsoft.com/office/powerpoint/2010/main" val="2368021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Dr</a:t>
            </a:r>
            <a:r>
              <a:rPr lang="en-US" dirty="0" smtClean="0"/>
              <a:t> Miller hugging a tree </a:t>
            </a:r>
            <a:endParaRPr lang="en-US" dirty="0"/>
          </a:p>
        </p:txBody>
      </p:sp>
      <p:sp>
        <p:nvSpPr>
          <p:cNvPr id="4" name="Slide Number Placeholder 3"/>
          <p:cNvSpPr>
            <a:spLocks noGrp="1"/>
          </p:cNvSpPr>
          <p:nvPr>
            <p:ph type="sldNum" sz="quarter" idx="10"/>
          </p:nvPr>
        </p:nvSpPr>
        <p:spPr/>
        <p:txBody>
          <a:bodyPr/>
          <a:lstStyle/>
          <a:p>
            <a:fld id="{7C3A5CBF-ADE9-45D6-85A6-46E775B8CA10}" type="slidenum">
              <a:rPr lang="en-US" smtClean="0"/>
              <a:t>23</a:t>
            </a:fld>
            <a:endParaRPr lang="en-US"/>
          </a:p>
        </p:txBody>
      </p:sp>
    </p:spTree>
    <p:extLst>
      <p:ext uri="{BB962C8B-B14F-4D97-AF65-F5344CB8AC3E}">
        <p14:creationId xmlns:p14="http://schemas.microsoft.com/office/powerpoint/2010/main" val="4067374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Climate change and</a:t>
            </a:r>
            <a:r>
              <a:rPr lang="en-US" baseline="0" dirty="0" smtClean="0"/>
              <a:t> global warming is real. </a:t>
            </a:r>
            <a:endParaRPr lang="en-US" dirty="0" smtClean="0"/>
          </a:p>
          <a:p>
            <a:endParaRPr lang="en-US" dirty="0"/>
          </a:p>
        </p:txBody>
      </p:sp>
      <p:sp>
        <p:nvSpPr>
          <p:cNvPr id="4" name="Slide Number Placeholder 3"/>
          <p:cNvSpPr>
            <a:spLocks noGrp="1"/>
          </p:cNvSpPr>
          <p:nvPr>
            <p:ph type="sldNum" sz="quarter" idx="10"/>
          </p:nvPr>
        </p:nvSpPr>
        <p:spPr/>
        <p:txBody>
          <a:bodyPr/>
          <a:lstStyle/>
          <a:p>
            <a:fld id="{7C3A5CBF-ADE9-45D6-85A6-46E775B8CA10}" type="slidenum">
              <a:rPr lang="en-US" smtClean="0"/>
              <a:t>3</a:t>
            </a:fld>
            <a:endParaRPr lang="en-US"/>
          </a:p>
        </p:txBody>
      </p:sp>
    </p:spTree>
    <p:extLst>
      <p:ext uri="{BB962C8B-B14F-4D97-AF65-F5344CB8AC3E}">
        <p14:creationId xmlns:p14="http://schemas.microsoft.com/office/powerpoint/2010/main" val="3235122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With profound</a:t>
            </a:r>
            <a:r>
              <a:rPr lang="en-US" sz="1200" kern="1200" baseline="0" dirty="0" smtClean="0">
                <a:solidFill>
                  <a:schemeClr val="tx1"/>
                </a:solidFill>
                <a:effectLst/>
                <a:latin typeface="+mn-lt"/>
                <a:ea typeface="+mn-ea"/>
                <a:cs typeface="+mn-cs"/>
              </a:rPr>
              <a:t> impact on our patients and communities. </a:t>
            </a:r>
            <a:r>
              <a:rPr lang="en-US" sz="1200" kern="1200" dirty="0" smtClean="0">
                <a:solidFill>
                  <a:schemeClr val="tx1"/>
                </a:solidFill>
                <a:effectLst/>
                <a:latin typeface="+mn-lt"/>
                <a:ea typeface="+mn-ea"/>
                <a:cs typeface="+mn-cs"/>
              </a:rPr>
              <a:t>Climate change impacts a wide-range of health outcomes. This slide illustrates the most significant climate change impacts (rising temperatures, more extreme weather, rising sea levels, and increasing carbon dioxide levels), their effect on exposures, and the subsequent health outcomes that can result from these changes in exposures</a:t>
            </a:r>
            <a:r>
              <a:rPr lang="en-US" sz="1200"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b="1" i="1" baseline="0" dirty="0" smtClean="0"/>
          </a:p>
          <a:p>
            <a:endParaRPr lang="en-US" b="1" i="1" dirty="0"/>
          </a:p>
        </p:txBody>
      </p:sp>
      <p:sp>
        <p:nvSpPr>
          <p:cNvPr id="4" name="Slide Number Placeholder 3"/>
          <p:cNvSpPr>
            <a:spLocks noGrp="1"/>
          </p:cNvSpPr>
          <p:nvPr>
            <p:ph type="sldNum" sz="quarter" idx="10"/>
          </p:nvPr>
        </p:nvSpPr>
        <p:spPr/>
        <p:txBody>
          <a:bodyPr/>
          <a:lstStyle/>
          <a:p>
            <a:fld id="{786D9351-C9C7-444E-9F6D-88DFC621AFBF}" type="slidenum">
              <a:rPr lang="en-US" smtClean="0"/>
              <a:t>4</a:t>
            </a:fld>
            <a:endParaRPr lang="en-US"/>
          </a:p>
        </p:txBody>
      </p:sp>
    </p:spTree>
    <p:extLst>
      <p:ext uri="{BB962C8B-B14F-4D97-AF65-F5344CB8AC3E}">
        <p14:creationId xmlns:p14="http://schemas.microsoft.com/office/powerpoint/2010/main" val="2234327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U.S. health sector is responsible for an estimated 8.5% of national carbon emissions</a:t>
            </a:r>
          </a:p>
          <a:p>
            <a:r>
              <a:rPr lang="en-US" sz="1300" dirty="0" smtClean="0"/>
              <a:t>Minimizing </a:t>
            </a:r>
            <a:r>
              <a:rPr lang="en-US" sz="1300" dirty="0"/>
              <a:t>healthcare-associated travel may reduce the healthcare sector's greenhouse gas emissions as well as patient travel costs</a:t>
            </a:r>
          </a:p>
          <a:p>
            <a:r>
              <a:rPr lang="en-US" sz="1300" dirty="0"/>
              <a:t>COVID-19 pandemic was a sudden catalyst for telemedicine as the healthcare industry was required to rethink the delivery of clinical care in the context of social distancing. </a:t>
            </a:r>
          </a:p>
          <a:p>
            <a:endParaRPr lang="en-US" dirty="0"/>
          </a:p>
        </p:txBody>
      </p:sp>
      <p:sp>
        <p:nvSpPr>
          <p:cNvPr id="4" name="Slide Number Placeholder 3"/>
          <p:cNvSpPr>
            <a:spLocks noGrp="1"/>
          </p:cNvSpPr>
          <p:nvPr>
            <p:ph type="sldNum" sz="quarter" idx="10"/>
          </p:nvPr>
        </p:nvSpPr>
        <p:spPr/>
        <p:txBody>
          <a:bodyPr/>
          <a:lstStyle/>
          <a:p>
            <a:fld id="{7C3A5CBF-ADE9-45D6-85A6-46E775B8CA10}" type="slidenum">
              <a:rPr lang="en-US" smtClean="0"/>
              <a:t>5</a:t>
            </a:fld>
            <a:endParaRPr lang="en-US"/>
          </a:p>
        </p:txBody>
      </p:sp>
    </p:spTree>
    <p:extLst>
      <p:ext uri="{BB962C8B-B14F-4D97-AF65-F5344CB8AC3E}">
        <p14:creationId xmlns:p14="http://schemas.microsoft.com/office/powerpoint/2010/main" val="4048940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760">
              <a:defRPr/>
            </a:pPr>
            <a:r>
              <a:rPr lang="en-US" sz="1300" dirty="0"/>
              <a:t>The purpose of our study was to determine the cost burden of travel for patients and examine the environmental impact associated with travel versus telehealth prior to and during the COVID-19 pandemic.</a:t>
            </a:r>
          </a:p>
          <a:p>
            <a:endParaRPr lang="en-US" dirty="0"/>
          </a:p>
        </p:txBody>
      </p:sp>
      <p:sp>
        <p:nvSpPr>
          <p:cNvPr id="4" name="Slide Number Placeholder 3"/>
          <p:cNvSpPr>
            <a:spLocks noGrp="1"/>
          </p:cNvSpPr>
          <p:nvPr>
            <p:ph type="sldNum" sz="quarter" idx="10"/>
          </p:nvPr>
        </p:nvSpPr>
        <p:spPr/>
        <p:txBody>
          <a:bodyPr/>
          <a:lstStyle/>
          <a:p>
            <a:fld id="{7C3A5CBF-ADE9-45D6-85A6-46E775B8CA10}" type="slidenum">
              <a:rPr lang="en-US" smtClean="0"/>
              <a:t>6</a:t>
            </a:fld>
            <a:endParaRPr lang="en-US"/>
          </a:p>
        </p:txBody>
      </p:sp>
    </p:spTree>
    <p:extLst>
      <p:ext uri="{BB962C8B-B14F-4D97-AF65-F5344CB8AC3E}">
        <p14:creationId xmlns:p14="http://schemas.microsoft.com/office/powerpoint/2010/main" val="2903888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760">
              <a:defRPr/>
            </a:pPr>
            <a:r>
              <a:rPr lang="en-US" sz="1300" dirty="0"/>
              <a:t>We retrospectively identified outpatient Clinical encounters from general surgery staff surgeons of the </a:t>
            </a:r>
            <a:r>
              <a:rPr lang="en-US" sz="1300" dirty="0" err="1"/>
              <a:t>hepato</a:t>
            </a:r>
            <a:r>
              <a:rPr lang="en-US" sz="1300" dirty="0"/>
              <a:t>-</a:t>
            </a:r>
            <a:r>
              <a:rPr lang="en-US" sz="1300" dirty="0" err="1"/>
              <a:t>pancreatico</a:t>
            </a:r>
            <a:r>
              <a:rPr lang="en-US" sz="1300" dirty="0"/>
              <a:t>-biliary, acute care surgery, hernia and breast surgery divisions from one quaternary referral hospital from June 2017 to July 2022.</a:t>
            </a:r>
          </a:p>
          <a:p>
            <a:pPr defTabSz="960760">
              <a:defRPr/>
            </a:pPr>
            <a:r>
              <a:rPr lang="en-US" sz="1300" dirty="0"/>
              <a:t>(CLICK)  The </a:t>
            </a:r>
            <a:r>
              <a:rPr lang="en-US" dirty="0" smtClean="0"/>
              <a:t>19-month period of June 2017 to December 2019 prior to the COVID-19 pandemic and the 19-month period of January 2020-July 2022 during the COVID-19 pandemic were compared </a:t>
            </a:r>
          </a:p>
          <a:p>
            <a:endParaRPr lang="en-US" dirty="0"/>
          </a:p>
        </p:txBody>
      </p:sp>
      <p:sp>
        <p:nvSpPr>
          <p:cNvPr id="4" name="Slide Number Placeholder 3"/>
          <p:cNvSpPr>
            <a:spLocks noGrp="1"/>
          </p:cNvSpPr>
          <p:nvPr>
            <p:ph type="sldNum" sz="quarter" idx="10"/>
          </p:nvPr>
        </p:nvSpPr>
        <p:spPr/>
        <p:txBody>
          <a:bodyPr/>
          <a:lstStyle/>
          <a:p>
            <a:fld id="{7C3A5CBF-ADE9-45D6-85A6-46E775B8CA10}" type="slidenum">
              <a:rPr lang="en-US" smtClean="0"/>
              <a:t>7</a:t>
            </a:fld>
            <a:endParaRPr lang="en-US"/>
          </a:p>
        </p:txBody>
      </p:sp>
    </p:spTree>
    <p:extLst>
      <p:ext uri="{BB962C8B-B14F-4D97-AF65-F5344CB8AC3E}">
        <p14:creationId xmlns:p14="http://schemas.microsoft.com/office/powerpoint/2010/main" val="512454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760">
              <a:defRPr/>
            </a:pPr>
            <a:r>
              <a:rPr lang="en-US" dirty="0" smtClean="0"/>
              <a:t>Virtual visits were defined as synchronous surgeon-to-patient interaction through a video conferencing platform facilitated by a secure electronic medical record system (</a:t>
            </a:r>
            <a:r>
              <a:rPr lang="en-US" dirty="0" err="1" smtClean="0"/>
              <a:t>Epic,Verona</a:t>
            </a:r>
            <a:r>
              <a:rPr lang="en-US" dirty="0" smtClean="0"/>
              <a:t>, WI) or institution device. </a:t>
            </a:r>
          </a:p>
          <a:p>
            <a:pPr defTabSz="960760">
              <a:defRPr/>
            </a:pPr>
            <a:r>
              <a:rPr lang="en-US" dirty="0" smtClean="0"/>
              <a:t>Telephone</a:t>
            </a:r>
            <a:r>
              <a:rPr lang="en-US" baseline="0" dirty="0" smtClean="0"/>
              <a:t> only encounters were excluded </a:t>
            </a:r>
            <a:endParaRPr lang="en-US" dirty="0" smtClean="0"/>
          </a:p>
          <a:p>
            <a:pPr defTabSz="960760">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C3A5CBF-ADE9-45D6-85A6-46E775B8CA10}" type="slidenum">
              <a:rPr lang="en-US" smtClean="0"/>
              <a:t>8</a:t>
            </a:fld>
            <a:endParaRPr lang="en-US"/>
          </a:p>
        </p:txBody>
      </p:sp>
    </p:spTree>
    <p:extLst>
      <p:ext uri="{BB962C8B-B14F-4D97-AF65-F5344CB8AC3E}">
        <p14:creationId xmlns:p14="http://schemas.microsoft.com/office/powerpoint/2010/main" val="156954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760">
              <a:defRPr/>
            </a:pPr>
            <a:r>
              <a:rPr lang="en-US" sz="1300" dirty="0"/>
              <a:t>(CLICK) Patient travel burden was defined as travel distance and travel costs for patients. Distance traveled was estimated based on the zip code of the patients’ home and the service site of the staff surgeon. </a:t>
            </a:r>
          </a:p>
          <a:p>
            <a:pPr defTabSz="960760">
              <a:defRPr/>
            </a:pPr>
            <a:r>
              <a:rPr lang="en-US" sz="1300" dirty="0"/>
              <a:t>(CLICK) Cost of travel was estimated using the round trip distance, average fuel economy of a passenger vehicle, parking fee of $4 at our institution, and average US retail gasoline prices by year based on the US Energy Information Administration.</a:t>
            </a:r>
            <a:r>
              <a:rPr lang="de-DE" sz="1300" baseline="30000" dirty="0"/>
              <a:t>13</a:t>
            </a:r>
            <a:endParaRPr lang="en-US" sz="1300" dirty="0"/>
          </a:p>
          <a:p>
            <a:endParaRPr lang="en-US" dirty="0" smtClean="0"/>
          </a:p>
          <a:p>
            <a:pPr defTabSz="960760">
              <a:defRPr/>
            </a:pPr>
            <a:r>
              <a:rPr lang="en-US" sz="1300" dirty="0"/>
              <a:t>(CLICK) To estimate the environmental impact, fuel consumption and carbon emissions were calculated based on distance traveled. </a:t>
            </a:r>
          </a:p>
          <a:p>
            <a:pPr defTabSz="960760">
              <a:defRPr/>
            </a:pPr>
            <a:r>
              <a:rPr lang="en-US" sz="1300" dirty="0"/>
              <a:t>(CLICK) The following assumptions were made: 1) all patients were transported from their home to their visit using an average passenger vehicle </a:t>
            </a:r>
          </a:p>
          <a:p>
            <a:pPr defTabSz="960760">
              <a:defRPr/>
            </a:pPr>
            <a:r>
              <a:rPr lang="en-US" sz="1300" dirty="0"/>
              <a:t>(CLICK) (not a truck, transit car, motorcycle, transit bus, or plane) that requires gasoline rather than diesel. 2) The average fuel economy for a passenger vehicle is 24.2 miles per gasoline gallon 3) On average, CO</a:t>
            </a:r>
            <a:r>
              <a:rPr lang="de-DE" sz="1300" baseline="-25000" dirty="0"/>
              <a:t>2</a:t>
            </a:r>
            <a:r>
              <a:rPr lang="en-US" sz="1300" dirty="0"/>
              <a:t> emissions are 95-99% of the total greenhouse gas emissions from a passenger vehicle, and the average passenger vehicle emits approximately 404 grams of CO</a:t>
            </a:r>
            <a:r>
              <a:rPr lang="de-DE" sz="1300" baseline="-25000" dirty="0"/>
              <a:t>2</a:t>
            </a:r>
            <a:r>
              <a:rPr lang="en-US" sz="1300" dirty="0"/>
              <a:t> per mile . </a:t>
            </a:r>
          </a:p>
          <a:p>
            <a:pPr defTabSz="960760">
              <a:defRPr/>
            </a:pPr>
            <a:r>
              <a:rPr lang="en-US" sz="1300" dirty="0"/>
              <a:t>The environmental impact of computers was considered negligible due to their utilization during both office and virtual visits. </a:t>
            </a:r>
          </a:p>
          <a:p>
            <a:endParaRPr lang="en-US" dirty="0"/>
          </a:p>
        </p:txBody>
      </p:sp>
      <p:sp>
        <p:nvSpPr>
          <p:cNvPr id="4" name="Slide Number Placeholder 3"/>
          <p:cNvSpPr>
            <a:spLocks noGrp="1"/>
          </p:cNvSpPr>
          <p:nvPr>
            <p:ph type="sldNum" sz="quarter" idx="10"/>
          </p:nvPr>
        </p:nvSpPr>
        <p:spPr/>
        <p:txBody>
          <a:bodyPr/>
          <a:lstStyle/>
          <a:p>
            <a:fld id="{7C3A5CBF-ADE9-45D6-85A6-46E775B8CA10}" type="slidenum">
              <a:rPr lang="en-US" smtClean="0"/>
              <a:t>9</a:t>
            </a:fld>
            <a:endParaRPr lang="en-US"/>
          </a:p>
        </p:txBody>
      </p:sp>
    </p:spTree>
    <p:extLst>
      <p:ext uri="{BB962C8B-B14F-4D97-AF65-F5344CB8AC3E}">
        <p14:creationId xmlns:p14="http://schemas.microsoft.com/office/powerpoint/2010/main" val="2284888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14924" y="1567537"/>
            <a:ext cx="11085097" cy="2387600"/>
          </a:xfrm>
        </p:spPr>
        <p:txBody>
          <a:bodyPr anchor="t"/>
          <a:lstStyle>
            <a:lvl1pPr algn="l">
              <a:defRPr sz="5400" cap="none" baseline="0"/>
            </a:lvl1pPr>
          </a:lstStyle>
          <a:p>
            <a:r>
              <a:rPr lang="en-US" dirty="0"/>
              <a:t>Click To Edit Master Title Style</a:t>
            </a:r>
          </a:p>
        </p:txBody>
      </p:sp>
      <p:sp>
        <p:nvSpPr>
          <p:cNvPr id="3" name="Subtitle 2"/>
          <p:cNvSpPr>
            <a:spLocks noGrp="1"/>
          </p:cNvSpPr>
          <p:nvPr>
            <p:ph type="subTitle" idx="1"/>
          </p:nvPr>
        </p:nvSpPr>
        <p:spPr>
          <a:xfrm>
            <a:off x="1126958" y="2610852"/>
            <a:ext cx="9144000" cy="1311440"/>
          </a:xfrm>
        </p:spPr>
        <p:txBody>
          <a:bodyPr>
            <a:normAutofit/>
          </a:bodyPr>
          <a:lstStyle>
            <a:lvl1pPr marL="0" indent="0" algn="l">
              <a:buNone/>
              <a:defRPr sz="36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455" y="2852381"/>
            <a:ext cx="3159457" cy="3159457"/>
          </a:xfrm>
          <a:prstGeom prst="rect">
            <a:avLst/>
          </a:prstGeom>
        </p:spPr>
      </p:pic>
      <p:pic>
        <p:nvPicPr>
          <p:cNvPr id="5" name="Picture 4">
            <a:extLst>
              <a:ext uri="{FF2B5EF4-FFF2-40B4-BE49-F238E27FC236}">
                <a16:creationId xmlns="" xmlns:a16="http://schemas.microsoft.com/office/drawing/2014/main" id="{66A01665-F82F-4C5E-8139-5EB72B7A62F4}"/>
              </a:ext>
            </a:extLst>
          </p:cNvPr>
          <p:cNvPicPr>
            <a:picLocks noChangeAspect="1"/>
          </p:cNvPicPr>
          <p:nvPr/>
        </p:nvPicPr>
        <p:blipFill>
          <a:blip r:embed="rId3"/>
          <a:stretch>
            <a:fillRect/>
          </a:stretch>
        </p:blipFill>
        <p:spPr>
          <a:xfrm>
            <a:off x="76201" y="6259918"/>
            <a:ext cx="3429000" cy="598081"/>
          </a:xfrm>
          <a:prstGeom prst="rect">
            <a:avLst/>
          </a:prstGeom>
        </p:spPr>
      </p:pic>
    </p:spTree>
    <p:extLst>
      <p:ext uri="{BB962C8B-B14F-4D97-AF65-F5344CB8AC3E}">
        <p14:creationId xmlns:p14="http://schemas.microsoft.com/office/powerpoint/2010/main" val="1230126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defRPr sz="4000"/>
            </a:lvl1pPr>
            <a:lvl2pPr marL="914400" indent="-457200">
              <a:defRPr sz="3600"/>
            </a:lvl2pPr>
            <a:lvl3pPr marL="1371600" indent="-457200">
              <a:defRPr sz="3200"/>
            </a:lvl3pPr>
            <a:lvl4pPr marL="1828800" indent="-457200">
              <a:defRPr sz="2800"/>
            </a:lvl4pPr>
            <a:lvl5pPr marL="2286000" indent="-457200">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4880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sz="4000"/>
            </a:lvl1pPr>
            <a:lvl2pPr>
              <a:defRPr sz="3600"/>
            </a:lvl2pPr>
            <a:lvl3pPr>
              <a:defRPr sz="3200"/>
            </a:lvl3pPr>
            <a:lvl4pPr>
              <a:defRPr sz="2800"/>
            </a:lvl4pPr>
            <a:lvl5pP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sz="4000"/>
            </a:lvl1pPr>
            <a:lvl2pPr>
              <a:defRPr sz="3600"/>
            </a:lvl2pPr>
            <a:lvl3pPr>
              <a:defRPr sz="3200"/>
            </a:lvl3pPr>
            <a:lvl4pPr>
              <a:defRPr sz="2800"/>
            </a:lvl4pPr>
            <a:lvl5pP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6623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6" y="228600"/>
            <a:ext cx="12188824"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848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411519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98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3" name="Picture 8" descr="DMC"/>
          <p:cNvPicPr>
            <a:picLocks noChangeAspect="1" noChangeArrowheads="1"/>
          </p:cNvPicPr>
          <p:nvPr/>
        </p:nvPicPr>
        <p:blipFill rotWithShape="1">
          <a:blip r:embed="rId2">
            <a:clrChange>
              <a:clrFrom>
                <a:srgbClr val="000000"/>
              </a:clrFrom>
              <a:clrTo>
                <a:srgbClr val="000000">
                  <a:alpha val="0"/>
                </a:srgbClr>
              </a:clrTo>
            </a:clrChange>
            <a:grayscl/>
            <a:biLevel thresh="50000"/>
            <a:extLst>
              <a:ext uri="{28A0092B-C50C-407E-A947-70E740481C1C}">
                <a14:useLocalDpi xmlns:a14="http://schemas.microsoft.com/office/drawing/2010/main" val="0"/>
              </a:ext>
            </a:extLst>
          </a:blip>
          <a:srcRect l="17079" t="35463" r="17987" b="39428"/>
          <a:stretch/>
        </p:blipFill>
        <p:spPr bwMode="auto">
          <a:xfrm>
            <a:off x="3072064" y="2434392"/>
            <a:ext cx="6083968" cy="176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09409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13926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962892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84D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28600"/>
            <a:ext cx="12192000" cy="13255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73185" y="4921097"/>
            <a:ext cx="2373575" cy="2373575"/>
          </a:xfrm>
          <a:prstGeom prst="rect">
            <a:avLst/>
          </a:prstGeom>
          <a:noFill/>
          <a:ln>
            <a:noFill/>
          </a:ln>
        </p:spPr>
      </p:pic>
      <p:pic>
        <p:nvPicPr>
          <p:cNvPr id="5" name="Picture 4">
            <a:extLst>
              <a:ext uri="{FF2B5EF4-FFF2-40B4-BE49-F238E27FC236}">
                <a16:creationId xmlns="" xmlns:a16="http://schemas.microsoft.com/office/drawing/2014/main" id="{9C98CD9A-5F39-4489-8429-FEC24A624184}"/>
              </a:ext>
            </a:extLst>
          </p:cNvPr>
          <p:cNvPicPr>
            <a:picLocks noChangeAspect="1"/>
          </p:cNvPicPr>
          <p:nvPr/>
        </p:nvPicPr>
        <p:blipFill>
          <a:blip r:embed="rId12"/>
          <a:stretch>
            <a:fillRect/>
          </a:stretch>
        </p:blipFill>
        <p:spPr>
          <a:xfrm>
            <a:off x="76201" y="6259918"/>
            <a:ext cx="3429000" cy="598081"/>
          </a:xfrm>
          <a:prstGeom prst="rect">
            <a:avLst/>
          </a:prstGeom>
        </p:spPr>
      </p:pic>
    </p:spTree>
    <p:extLst>
      <p:ext uri="{BB962C8B-B14F-4D97-AF65-F5344CB8AC3E}">
        <p14:creationId xmlns:p14="http://schemas.microsoft.com/office/powerpoint/2010/main" val="10733715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914400" rtl="0" eaLnBrk="1" latinLnBrk="0" hangingPunct="1">
        <a:lnSpc>
          <a:spcPct val="90000"/>
        </a:lnSpc>
        <a:spcBef>
          <a:spcPct val="0"/>
        </a:spcBef>
        <a:buNone/>
        <a:defRPr sz="5400" kern="1200" cap="none" baseline="0">
          <a:solidFill>
            <a:schemeClr val="tx1"/>
          </a:solidFill>
          <a:latin typeface="Arial" panose="020B0604020202020204" pitchFamily="34" charset="0"/>
          <a:ea typeface="+mj-ea"/>
          <a:cs typeface="Arial" panose="020B0604020202020204" pitchFamily="34" charset="0"/>
        </a:defRPr>
      </a:lvl1pPr>
    </p:titleStyle>
    <p:bodyStyle>
      <a:lvl1pPr marL="349250" indent="-349250" algn="l" defTabSz="914400" rtl="0" eaLnBrk="1" latinLnBrk="0" hangingPunct="1">
        <a:lnSpc>
          <a:spcPct val="90000"/>
        </a:lnSpc>
        <a:spcBef>
          <a:spcPts val="1000"/>
        </a:spcBef>
        <a:buFont typeface="Arial" panose="020B0604020202020204" pitchFamily="34" charset="0"/>
        <a:buChar char="•"/>
        <a:defRPr sz="44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5453" y="343036"/>
            <a:ext cx="11646919" cy="2387600"/>
          </a:xfrm>
        </p:spPr>
        <p:txBody>
          <a:bodyPr/>
          <a:lstStyle/>
          <a:p>
            <a:r>
              <a:rPr lang="en-US" sz="4000" dirty="0"/>
              <a:t>Zooming towards net zero: leveraging virtual visits to decrease carbon emissions and costs from General Surgery </a:t>
            </a:r>
          </a:p>
        </p:txBody>
      </p:sp>
      <p:sp>
        <p:nvSpPr>
          <p:cNvPr id="3" name="Subtitle 2"/>
          <p:cNvSpPr>
            <a:spLocks noGrp="1"/>
          </p:cNvSpPr>
          <p:nvPr>
            <p:ph type="subTitle" idx="1"/>
          </p:nvPr>
        </p:nvSpPr>
        <p:spPr>
          <a:xfrm>
            <a:off x="375453" y="2270839"/>
            <a:ext cx="8218040" cy="1443317"/>
          </a:xfrm>
        </p:spPr>
        <p:txBody>
          <a:bodyPr>
            <a:noAutofit/>
          </a:bodyPr>
          <a:lstStyle/>
          <a:p>
            <a:r>
              <a:rPr lang="en-US" sz="2800" dirty="0" smtClean="0"/>
              <a:t>March 5, 2023</a:t>
            </a:r>
          </a:p>
          <a:p>
            <a:r>
              <a:rPr lang="en-US" sz="2800" dirty="0" smtClean="0"/>
              <a:t>ACHQC QI Summit</a:t>
            </a:r>
          </a:p>
          <a:p>
            <a:r>
              <a:rPr lang="en-US" sz="2800" dirty="0" smtClean="0"/>
              <a:t>Denver, Colorado</a:t>
            </a:r>
            <a:endParaRPr lang="en-US" sz="2800" dirty="0"/>
          </a:p>
        </p:txBody>
      </p:sp>
      <p:sp>
        <p:nvSpPr>
          <p:cNvPr id="4" name="TextBox 3"/>
          <p:cNvSpPr txBox="1"/>
          <p:nvPr/>
        </p:nvSpPr>
        <p:spPr>
          <a:xfrm>
            <a:off x="375453" y="3944678"/>
            <a:ext cx="3416342" cy="2308324"/>
          </a:xfrm>
          <a:prstGeom prst="rect">
            <a:avLst/>
          </a:prstGeom>
          <a:noFill/>
        </p:spPr>
        <p:txBody>
          <a:bodyPr wrap="square" rtlCol="0">
            <a:spAutoFit/>
          </a:bodyPr>
          <a:lstStyle/>
          <a:p>
            <a:r>
              <a:rPr lang="en-US" sz="1200" dirty="0"/>
              <a:t>Jenny H. </a:t>
            </a:r>
            <a:r>
              <a:rPr lang="en-US" sz="1200" dirty="0" smtClean="0"/>
              <a:t>Chang, MD</a:t>
            </a:r>
          </a:p>
          <a:p>
            <a:r>
              <a:rPr lang="en-US" sz="1200" dirty="0" smtClean="0"/>
              <a:t>Sara </a:t>
            </a:r>
            <a:r>
              <a:rPr lang="en-US" sz="1200" dirty="0"/>
              <a:t>M. </a:t>
            </a:r>
            <a:r>
              <a:rPr lang="en-US" sz="1200" dirty="0" err="1"/>
              <a:t>Maskal</a:t>
            </a:r>
            <a:r>
              <a:rPr lang="en-US" sz="1200" dirty="0"/>
              <a:t> </a:t>
            </a:r>
            <a:r>
              <a:rPr lang="en-US" sz="1200" dirty="0" smtClean="0"/>
              <a:t>MD</a:t>
            </a:r>
          </a:p>
          <a:p>
            <a:r>
              <a:rPr lang="en-US" sz="1200" dirty="0" smtClean="0"/>
              <a:t>Ryan </a:t>
            </a:r>
            <a:r>
              <a:rPr lang="en-US" sz="1200" dirty="0"/>
              <a:t>C. Ellis </a:t>
            </a:r>
            <a:r>
              <a:rPr lang="en-US" sz="1200" dirty="0" smtClean="0"/>
              <a:t>MD</a:t>
            </a:r>
            <a:endParaRPr lang="en-US" sz="1200" baseline="30000" dirty="0"/>
          </a:p>
          <a:p>
            <a:r>
              <a:rPr lang="en-US" sz="1200" dirty="0" err="1" smtClean="0"/>
              <a:t>Ajita</a:t>
            </a:r>
            <a:r>
              <a:rPr lang="en-US" sz="1200" dirty="0" smtClean="0"/>
              <a:t> </a:t>
            </a:r>
            <a:r>
              <a:rPr lang="en-US" sz="1200" dirty="0" err="1"/>
              <a:t>Prabhu</a:t>
            </a:r>
            <a:r>
              <a:rPr lang="en-US" sz="1200" dirty="0"/>
              <a:t>, MD </a:t>
            </a:r>
            <a:endParaRPr lang="en-US" sz="1200" dirty="0" smtClean="0"/>
          </a:p>
          <a:p>
            <a:r>
              <a:rPr lang="en-US" sz="1200" dirty="0" smtClean="0"/>
              <a:t>Clayton </a:t>
            </a:r>
            <a:r>
              <a:rPr lang="en-US" sz="1200" dirty="0"/>
              <a:t>Petro, MD </a:t>
            </a:r>
            <a:endParaRPr lang="en-US" sz="1200" dirty="0" smtClean="0"/>
          </a:p>
          <a:p>
            <a:r>
              <a:rPr lang="en-US" sz="1200" dirty="0" smtClean="0"/>
              <a:t>Lucas </a:t>
            </a:r>
            <a:r>
              <a:rPr lang="en-US" sz="1200" dirty="0" err="1" smtClean="0"/>
              <a:t>Beffa</a:t>
            </a:r>
            <a:r>
              <a:rPr lang="en-US" sz="1200" dirty="0"/>
              <a:t>, MD </a:t>
            </a:r>
            <a:endParaRPr lang="en-US" sz="1200" dirty="0" smtClean="0"/>
          </a:p>
          <a:p>
            <a:r>
              <a:rPr lang="en-US" sz="1200" dirty="0" smtClean="0"/>
              <a:t>Robert </a:t>
            </a:r>
            <a:r>
              <a:rPr lang="en-US" sz="1200" dirty="0"/>
              <a:t>Simon, MD </a:t>
            </a:r>
            <a:endParaRPr lang="en-US" sz="1200" dirty="0" smtClean="0"/>
          </a:p>
          <a:p>
            <a:r>
              <a:rPr lang="en-US" sz="1200" dirty="0" smtClean="0"/>
              <a:t>Daniel Joyce, MD </a:t>
            </a:r>
          </a:p>
          <a:p>
            <a:r>
              <a:rPr lang="en-US" sz="1200" dirty="0" err="1" smtClean="0"/>
              <a:t>Samer</a:t>
            </a:r>
            <a:r>
              <a:rPr lang="en-US" sz="1200" dirty="0" smtClean="0"/>
              <a:t> </a:t>
            </a:r>
            <a:r>
              <a:rPr lang="en-US" sz="1200" dirty="0" err="1" smtClean="0"/>
              <a:t>Naffouje</a:t>
            </a:r>
            <a:r>
              <a:rPr lang="en-US" sz="1200" dirty="0" smtClean="0"/>
              <a:t>, MD </a:t>
            </a:r>
          </a:p>
          <a:p>
            <a:r>
              <a:rPr lang="en-US" sz="1200" dirty="0" smtClean="0"/>
              <a:t>R</a:t>
            </a:r>
            <a:r>
              <a:rPr lang="en-US" sz="1200" dirty="0"/>
              <a:t>. Matthew Walsh, MD </a:t>
            </a:r>
            <a:endParaRPr lang="en-US" sz="1200" dirty="0" smtClean="0"/>
          </a:p>
          <a:p>
            <a:r>
              <a:rPr lang="en-US" sz="1200" dirty="0" smtClean="0"/>
              <a:t>Michael </a:t>
            </a:r>
            <a:r>
              <a:rPr lang="en-US" sz="1200" dirty="0"/>
              <a:t>Rosen, MD </a:t>
            </a:r>
            <a:endParaRPr lang="en-US" sz="1200" dirty="0" smtClean="0"/>
          </a:p>
          <a:p>
            <a:r>
              <a:rPr lang="en-US" sz="1200" dirty="0" smtClean="0"/>
              <a:t>Benjamin </a:t>
            </a:r>
            <a:r>
              <a:rPr lang="en-US" sz="1200" dirty="0"/>
              <a:t>Miller, </a:t>
            </a:r>
            <a:r>
              <a:rPr lang="en-US" sz="1200" dirty="0" smtClean="0"/>
              <a:t>MD</a:t>
            </a:r>
            <a:endParaRPr lang="en-US" sz="1200" dirty="0"/>
          </a:p>
        </p:txBody>
      </p:sp>
    </p:spTree>
    <p:extLst>
      <p:ext uri="{BB962C8B-B14F-4D97-AF65-F5344CB8AC3E}">
        <p14:creationId xmlns:p14="http://schemas.microsoft.com/office/powerpoint/2010/main" val="2553602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17" name="Content Placeholder 16"/>
          <p:cNvGraphicFramePr>
            <a:graphicFrameLocks noGrp="1"/>
          </p:cNvGraphicFramePr>
          <p:nvPr>
            <p:ph idx="1"/>
            <p:extLst>
              <p:ext uri="{D42A27DB-BD31-4B8C-83A1-F6EECF244321}">
                <p14:modId xmlns:p14="http://schemas.microsoft.com/office/powerpoint/2010/main" val="3654814086"/>
              </p:ext>
            </p:extLst>
          </p:nvPr>
        </p:nvGraphicFramePr>
        <p:xfrm>
          <a:off x="1066799" y="0"/>
          <a:ext cx="10243457" cy="685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207442959"/>
              </p:ext>
            </p:extLst>
          </p:nvPr>
        </p:nvGraphicFramePr>
        <p:xfrm>
          <a:off x="2901041" y="1662340"/>
          <a:ext cx="6574972" cy="2697944"/>
        </p:xfrm>
        <a:graphic>
          <a:graphicData uri="http://schemas.openxmlformats.org/drawingml/2006/table">
            <a:tbl>
              <a:tblPr firstRow="1" bandRow="1">
                <a:tableStyleId>{2D5ABB26-0587-4C30-8999-92F81FD0307C}</a:tableStyleId>
              </a:tblPr>
              <a:tblGrid>
                <a:gridCol w="3287486"/>
                <a:gridCol w="3287486"/>
              </a:tblGrid>
              <a:tr h="298803">
                <a:tc gridSpan="2">
                  <a:txBody>
                    <a:bodyPr/>
                    <a:lstStyle/>
                    <a:p>
                      <a:pPr algn="ctr"/>
                      <a:r>
                        <a:rPr lang="en-US" sz="4000" b="1" dirty="0" smtClean="0">
                          <a:solidFill>
                            <a:schemeClr val="tx1"/>
                          </a:solidFill>
                          <a:latin typeface="Arial" panose="020B0604020202020204" pitchFamily="34" charset="0"/>
                          <a:cs typeface="Arial" panose="020B0604020202020204" pitchFamily="34" charset="0"/>
                        </a:rPr>
                        <a:t>Number of virtual visits </a:t>
                      </a:r>
                      <a:endParaRPr lang="en-US" sz="40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hMerge="1">
                  <a:txBody>
                    <a:bodyPr/>
                    <a:lstStyle/>
                    <a:p>
                      <a:pPr algn="ctr"/>
                      <a:endParaRPr lang="en-US" sz="18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tcPr>
                </a:tc>
              </a:tr>
              <a:tr h="298803">
                <a:tc>
                  <a:txBody>
                    <a:bodyPr/>
                    <a:lstStyle/>
                    <a:p>
                      <a:pPr algn="ctr"/>
                      <a:r>
                        <a:rPr lang="en-US" sz="1800" b="1" dirty="0" smtClean="0">
                          <a:solidFill>
                            <a:schemeClr val="tx1"/>
                          </a:solidFill>
                          <a:latin typeface="Arial" panose="020B0604020202020204" pitchFamily="34" charset="0"/>
                          <a:cs typeface="Arial" panose="020B0604020202020204" pitchFamily="34" charset="0"/>
                        </a:rPr>
                        <a:t>Prior to</a:t>
                      </a:r>
                      <a:r>
                        <a:rPr lang="en-US" sz="1800" b="1" baseline="0" dirty="0" smtClean="0">
                          <a:solidFill>
                            <a:schemeClr val="tx1"/>
                          </a:solidFill>
                          <a:latin typeface="Arial" panose="020B0604020202020204" pitchFamily="34" charset="0"/>
                          <a:cs typeface="Arial" panose="020B0604020202020204" pitchFamily="34" charset="0"/>
                        </a:rPr>
                        <a:t> COVID-19</a:t>
                      </a:r>
                      <a:endParaRPr lang="en-US" sz="18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a:r>
                        <a:rPr lang="en-US" sz="1800" b="1" dirty="0" smtClean="0">
                          <a:solidFill>
                            <a:schemeClr val="tx1"/>
                          </a:solidFill>
                          <a:latin typeface="Arial" panose="020B0604020202020204" pitchFamily="34" charset="0"/>
                          <a:cs typeface="Arial" panose="020B0604020202020204" pitchFamily="34" charset="0"/>
                        </a:rPr>
                        <a:t>During</a:t>
                      </a:r>
                      <a:r>
                        <a:rPr lang="en-US" sz="1800" b="1" baseline="0" dirty="0" smtClean="0">
                          <a:solidFill>
                            <a:schemeClr val="tx1"/>
                          </a:solidFill>
                          <a:latin typeface="Arial" panose="020B0604020202020204" pitchFamily="34" charset="0"/>
                          <a:cs typeface="Arial" panose="020B0604020202020204" pitchFamily="34" charset="0"/>
                        </a:rPr>
                        <a:t> COVID-19</a:t>
                      </a:r>
                      <a:endParaRPr lang="en-US" sz="18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1631144">
                <a:tc>
                  <a:txBody>
                    <a:bodyPr/>
                    <a:lstStyle/>
                    <a:p>
                      <a:pPr algn="ctr"/>
                      <a:r>
                        <a:rPr lang="en-US" sz="4000" b="1" dirty="0" smtClean="0">
                          <a:solidFill>
                            <a:schemeClr val="tx1"/>
                          </a:solidFill>
                          <a:latin typeface="Arial" panose="020B0604020202020204" pitchFamily="34" charset="0"/>
                          <a:cs typeface="Arial" panose="020B0604020202020204" pitchFamily="34" charset="0"/>
                        </a:rPr>
                        <a:t>1%</a:t>
                      </a:r>
                    </a:p>
                    <a:p>
                      <a:pPr algn="ctr"/>
                      <a:r>
                        <a:rPr lang="en-US" sz="3600" b="1" dirty="0" smtClean="0">
                          <a:solidFill>
                            <a:schemeClr val="tx1"/>
                          </a:solidFill>
                          <a:latin typeface="Arial" panose="020B0604020202020204" pitchFamily="34" charset="0"/>
                          <a:cs typeface="Arial" panose="020B0604020202020204" pitchFamily="34" charset="0"/>
                        </a:rPr>
                        <a:t>(307/</a:t>
                      </a:r>
                      <a:r>
                        <a:rPr lang="en-US" sz="3600" kern="1200" dirty="0" smtClean="0">
                          <a:solidFill>
                            <a:schemeClr val="tx1"/>
                          </a:solidFill>
                          <a:effectLst/>
                          <a:latin typeface="+mn-lt"/>
                          <a:ea typeface="+mn-ea"/>
                          <a:cs typeface="+mn-cs"/>
                        </a:rPr>
                        <a:t>26,515</a:t>
                      </a:r>
                      <a:r>
                        <a:rPr lang="en-US" sz="3600" b="1" dirty="0" smtClean="0">
                          <a:solidFill>
                            <a:schemeClr val="tx1"/>
                          </a:solidFill>
                          <a:latin typeface="Arial" panose="020B0604020202020204" pitchFamily="34" charset="0"/>
                          <a:cs typeface="Arial" panose="020B0604020202020204" pitchFamily="34" charset="0"/>
                        </a:rPr>
                        <a:t>)</a:t>
                      </a:r>
                      <a:endParaRPr lang="en-US" sz="36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a:txBody>
                    <a:bodyPr/>
                    <a:lstStyle/>
                    <a:p>
                      <a:pPr algn="ctr"/>
                      <a:r>
                        <a:rPr lang="en-US" sz="4000" b="1" dirty="0" smtClean="0">
                          <a:solidFill>
                            <a:schemeClr val="tx1"/>
                          </a:solidFill>
                          <a:latin typeface="Arial" panose="020B0604020202020204" pitchFamily="34" charset="0"/>
                          <a:cs typeface="Arial" panose="020B0604020202020204" pitchFamily="34" charset="0"/>
                        </a:rPr>
                        <a:t>11%</a:t>
                      </a:r>
                    </a:p>
                    <a:p>
                      <a:pPr algn="ctr"/>
                      <a:r>
                        <a:rPr lang="en-US" sz="3600" b="1" dirty="0" smtClean="0">
                          <a:solidFill>
                            <a:schemeClr val="tx1"/>
                          </a:solidFill>
                          <a:latin typeface="Arial" panose="020B0604020202020204" pitchFamily="34" charset="0"/>
                          <a:cs typeface="Arial" panose="020B0604020202020204" pitchFamily="34" charset="0"/>
                        </a:rPr>
                        <a:t>(3,256/</a:t>
                      </a:r>
                      <a:r>
                        <a:rPr lang="en-US" sz="3600" b="0" dirty="0" smtClean="0">
                          <a:solidFill>
                            <a:schemeClr val="tx1"/>
                          </a:solidFill>
                          <a:latin typeface="Arial" panose="020B0604020202020204" pitchFamily="34" charset="0"/>
                          <a:cs typeface="Arial" panose="020B0604020202020204" pitchFamily="34" charset="0"/>
                        </a:rPr>
                        <a:t>2</a:t>
                      </a:r>
                      <a:r>
                        <a:rPr lang="en-US" sz="3600" b="0" kern="1200" dirty="0" smtClean="0">
                          <a:solidFill>
                            <a:schemeClr val="tx1"/>
                          </a:solidFill>
                          <a:effectLst/>
                          <a:latin typeface="+mn-lt"/>
                          <a:ea typeface="+mn-ea"/>
                          <a:cs typeface="+mn-cs"/>
                        </a:rPr>
                        <a:t>9,733</a:t>
                      </a:r>
                      <a:r>
                        <a:rPr lang="en-US" sz="3600" b="1" dirty="0" smtClean="0">
                          <a:solidFill>
                            <a:schemeClr val="tx1"/>
                          </a:solidFill>
                          <a:latin typeface="Arial" panose="020B0604020202020204" pitchFamily="34" charset="0"/>
                          <a:cs typeface="Arial" panose="020B0604020202020204" pitchFamily="34" charset="0"/>
                        </a:rPr>
                        <a:t>)</a:t>
                      </a:r>
                      <a:endParaRPr lang="en-US" sz="36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Right Arrow 2"/>
          <p:cNvSpPr/>
          <p:nvPr/>
        </p:nvSpPr>
        <p:spPr>
          <a:xfrm>
            <a:off x="5774870" y="3011312"/>
            <a:ext cx="827314" cy="5551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505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smtClean="0"/>
              <a:t>Who is using virtual visits? </a:t>
            </a:r>
            <a:endParaRPr lang="en-US" dirty="0"/>
          </a:p>
        </p:txBody>
      </p:sp>
      <p:sp>
        <p:nvSpPr>
          <p:cNvPr id="5" name="Content Placeholder 4"/>
          <p:cNvSpPr>
            <a:spLocks noGrp="1"/>
          </p:cNvSpPr>
          <p:nvPr>
            <p:ph idx="1"/>
          </p:nvPr>
        </p:nvSpPr>
        <p:spPr>
          <a:xfrm>
            <a:off x="838200" y="1325563"/>
            <a:ext cx="10515600" cy="4851400"/>
          </a:xfrm>
        </p:spPr>
        <p:txBody>
          <a:bodyPr/>
          <a:lstStyle/>
          <a:p>
            <a:r>
              <a:rPr lang="en-US" dirty="0" smtClean="0"/>
              <a:t>Age</a:t>
            </a:r>
          </a:p>
          <a:p>
            <a:pPr marL="0" indent="0">
              <a:buNone/>
            </a:pPr>
            <a:endParaRPr lang="en-US" dirty="0" smtClean="0"/>
          </a:p>
          <a:p>
            <a:pPr marL="0" indent="0">
              <a:buNone/>
            </a:pPr>
            <a:endParaRPr lang="en-US" dirty="0"/>
          </a:p>
          <a:p>
            <a:pPr marL="0" indent="0">
              <a:buNone/>
            </a:pPr>
            <a:endParaRPr lang="en-US" dirty="0" smtClean="0"/>
          </a:p>
          <a:p>
            <a:r>
              <a:rPr lang="en-US" dirty="0" smtClean="0"/>
              <a:t>Median income (based on zip code) </a:t>
            </a:r>
          </a:p>
        </p:txBody>
      </p:sp>
      <p:graphicFrame>
        <p:nvGraphicFramePr>
          <p:cNvPr id="6" name="Table 5"/>
          <p:cNvGraphicFramePr>
            <a:graphicFrameLocks noGrp="1"/>
          </p:cNvGraphicFramePr>
          <p:nvPr>
            <p:extLst>
              <p:ext uri="{D42A27DB-BD31-4B8C-83A1-F6EECF244321}">
                <p14:modId xmlns:p14="http://schemas.microsoft.com/office/powerpoint/2010/main" val="1666191790"/>
              </p:ext>
            </p:extLst>
          </p:nvPr>
        </p:nvGraphicFramePr>
        <p:xfrm>
          <a:off x="1939636" y="1965451"/>
          <a:ext cx="8127999" cy="1849628"/>
        </p:xfrm>
        <a:graphic>
          <a:graphicData uri="http://schemas.openxmlformats.org/drawingml/2006/table">
            <a:tbl>
              <a:tblPr firstRow="1" bandRow="1">
                <a:tableStyleId>{B301B821-A1FF-4177-AEE7-76D212191A09}</a:tableStyleId>
              </a:tblPr>
              <a:tblGrid>
                <a:gridCol w="1634836"/>
                <a:gridCol w="3362037"/>
                <a:gridCol w="3131126"/>
              </a:tblGrid>
              <a:tr h="370840">
                <a:tc>
                  <a:txBody>
                    <a:bodyPr/>
                    <a:lstStyle/>
                    <a:p>
                      <a:endParaRPr lang="en-US" dirty="0">
                        <a:solidFill>
                          <a:schemeClr val="tx1"/>
                        </a:solidFill>
                        <a:latin typeface="Arial" panose="020B0604020202020204" pitchFamily="34" charset="0"/>
                        <a:cs typeface="Arial" panose="020B060402020202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800" dirty="0">
                          <a:ln>
                            <a:noFill/>
                          </a:ln>
                          <a:effectLst/>
                          <a:uFill>
                            <a:solidFill>
                              <a:srgbClr val="000000"/>
                            </a:solidFill>
                          </a:uFill>
                        </a:rPr>
                        <a:t>2017 – 2019 </a:t>
                      </a:r>
                      <a:endParaRPr lang="en-US" sz="1800" dirty="0" smtClean="0">
                        <a:ln>
                          <a:noFill/>
                        </a:ln>
                        <a:effectLst/>
                        <a:uFill>
                          <a:solidFill>
                            <a:srgbClr val="000000"/>
                          </a:solidFill>
                        </a:uFill>
                      </a:endParaRPr>
                    </a:p>
                    <a:p>
                      <a:pPr marL="0" marR="0" algn="ctr">
                        <a:lnSpc>
                          <a:spcPct val="107000"/>
                        </a:lnSpc>
                        <a:spcBef>
                          <a:spcPts val="0"/>
                        </a:spcBef>
                        <a:spcAft>
                          <a:spcPts val="0"/>
                        </a:spcAft>
                      </a:pPr>
                      <a:r>
                        <a:rPr lang="en-US" sz="1800" b="0" dirty="0" smtClean="0">
                          <a:ln>
                            <a:noFill/>
                          </a:ln>
                          <a:effectLst/>
                          <a:uFill>
                            <a:solidFill>
                              <a:srgbClr val="000000"/>
                            </a:solidFill>
                          </a:uFill>
                        </a:rPr>
                        <a:t>(Prio</a:t>
                      </a:r>
                      <a:r>
                        <a:rPr lang="en-US" sz="1800" b="0" baseline="0" dirty="0" smtClean="0">
                          <a:ln>
                            <a:noFill/>
                          </a:ln>
                          <a:effectLst/>
                          <a:uFill>
                            <a:solidFill>
                              <a:srgbClr val="000000"/>
                            </a:solidFill>
                          </a:uFill>
                        </a:rPr>
                        <a:t>r to </a:t>
                      </a:r>
                      <a:r>
                        <a:rPr lang="en-US" sz="1800" b="0" dirty="0" smtClean="0">
                          <a:ln>
                            <a:noFill/>
                          </a:ln>
                          <a:effectLst/>
                          <a:uFill>
                            <a:solidFill>
                              <a:srgbClr val="000000"/>
                            </a:solidFill>
                          </a:uFill>
                        </a:rPr>
                        <a:t>COVID-19</a:t>
                      </a:r>
                      <a:r>
                        <a:rPr lang="en-US" sz="1800" b="0" dirty="0">
                          <a:ln>
                            <a:noFill/>
                          </a:ln>
                          <a:effectLst/>
                          <a:uFill>
                            <a:solidFill>
                              <a:srgbClr val="000000"/>
                            </a:solidFill>
                          </a:uFill>
                        </a:rPr>
                        <a:t>)</a:t>
                      </a:r>
                      <a:endParaRPr lang="en-US" sz="1800" b="0" dirty="0">
                        <a:ln>
                          <a:noFill/>
                        </a:ln>
                        <a:solidFill>
                          <a:schemeClr val="tx1"/>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nchor="ctr">
                    <a:lnL>
                      <a:noFill/>
                    </a:lnL>
                  </a:tcPr>
                </a:tc>
                <a:tc>
                  <a:txBody>
                    <a:bodyPr/>
                    <a:lstStyle/>
                    <a:p>
                      <a:pPr marL="0" marR="0" algn="ctr">
                        <a:lnSpc>
                          <a:spcPct val="107000"/>
                        </a:lnSpc>
                        <a:spcBef>
                          <a:spcPts val="0"/>
                        </a:spcBef>
                        <a:spcAft>
                          <a:spcPts val="0"/>
                        </a:spcAft>
                      </a:pPr>
                      <a:r>
                        <a:rPr lang="en-US" sz="1800" dirty="0">
                          <a:ln>
                            <a:noFill/>
                          </a:ln>
                          <a:effectLst/>
                          <a:uFill>
                            <a:solidFill>
                              <a:srgbClr val="000000"/>
                            </a:solidFill>
                          </a:uFill>
                        </a:rPr>
                        <a:t>2020-2022 </a:t>
                      </a:r>
                      <a:endParaRPr lang="en-US" sz="1800" dirty="0" smtClean="0">
                        <a:ln>
                          <a:noFill/>
                        </a:ln>
                        <a:effectLst/>
                        <a:uFill>
                          <a:solidFill>
                            <a:srgbClr val="000000"/>
                          </a:solidFill>
                        </a:uFill>
                      </a:endParaRPr>
                    </a:p>
                    <a:p>
                      <a:pPr marL="0" marR="0" algn="ctr">
                        <a:lnSpc>
                          <a:spcPct val="107000"/>
                        </a:lnSpc>
                        <a:spcBef>
                          <a:spcPts val="0"/>
                        </a:spcBef>
                        <a:spcAft>
                          <a:spcPts val="0"/>
                        </a:spcAft>
                      </a:pPr>
                      <a:r>
                        <a:rPr lang="en-US" sz="1800" b="0" dirty="0" smtClean="0">
                          <a:ln>
                            <a:noFill/>
                          </a:ln>
                          <a:effectLst/>
                          <a:uFill>
                            <a:solidFill>
                              <a:srgbClr val="000000"/>
                            </a:solidFill>
                          </a:uFill>
                        </a:rPr>
                        <a:t>( During COVID-19</a:t>
                      </a:r>
                      <a:r>
                        <a:rPr lang="en-US" sz="1800" b="0" dirty="0">
                          <a:ln>
                            <a:noFill/>
                          </a:ln>
                          <a:effectLst/>
                          <a:uFill>
                            <a:solidFill>
                              <a:srgbClr val="000000"/>
                            </a:solidFill>
                          </a:uFill>
                        </a:rPr>
                        <a:t>)</a:t>
                      </a:r>
                      <a:endParaRPr lang="en-US" sz="1800" b="0" dirty="0">
                        <a:ln>
                          <a:noFill/>
                        </a:ln>
                        <a:solidFill>
                          <a:schemeClr val="tx1"/>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nchor="ctr"/>
                </a:tc>
              </a:tr>
              <a:tr h="370840">
                <a:tc>
                  <a:txBody>
                    <a:bodyPr/>
                    <a:lstStyle/>
                    <a:p>
                      <a:pPr algn="ctr"/>
                      <a:r>
                        <a:rPr lang="en-US" b="1" dirty="0" smtClean="0">
                          <a:solidFill>
                            <a:schemeClr val="tx1"/>
                          </a:solidFill>
                        </a:rPr>
                        <a:t>Office Visits</a:t>
                      </a:r>
                      <a:r>
                        <a:rPr lang="en-US" b="1" baseline="0" dirty="0" smtClean="0">
                          <a:solidFill>
                            <a:schemeClr val="tx1"/>
                          </a:solidFill>
                        </a:rPr>
                        <a:t> </a:t>
                      </a:r>
                      <a:endParaRPr lang="en-US" b="1" dirty="0">
                        <a:solidFill>
                          <a:schemeClr val="tx1"/>
                        </a:solidFill>
                        <a:latin typeface="Arial" panose="020B0604020202020204" pitchFamily="34" charset="0"/>
                        <a:cs typeface="Arial" panose="020B0604020202020204" pitchFamily="34" charset="0"/>
                      </a:endParaRPr>
                    </a:p>
                  </a:txBody>
                  <a:tcPr>
                    <a:lnT w="12700" cmpd="sng">
                      <a:noFill/>
                    </a:lnT>
                    <a:solidFill>
                      <a:schemeClr val="accent1"/>
                    </a:solidFill>
                  </a:tcPr>
                </a:tc>
                <a:tc>
                  <a:txBody>
                    <a:bodyPr/>
                    <a:lstStyle/>
                    <a:p>
                      <a:pPr marL="0" marR="0" algn="ctr">
                        <a:lnSpc>
                          <a:spcPct val="107000"/>
                        </a:lnSpc>
                        <a:spcBef>
                          <a:spcPts val="0"/>
                        </a:spcBef>
                        <a:spcAft>
                          <a:spcPts val="0"/>
                        </a:spcAft>
                      </a:pPr>
                      <a:r>
                        <a:rPr lang="en-US" sz="1800" dirty="0" smtClean="0">
                          <a:ln>
                            <a:noFill/>
                          </a:ln>
                          <a:effectLst/>
                          <a:uFill>
                            <a:solidFill>
                              <a:srgbClr val="000000"/>
                            </a:solidFill>
                          </a:uFill>
                        </a:rPr>
                        <a:t>59 </a:t>
                      </a:r>
                      <a:r>
                        <a:rPr lang="en-US" sz="1800" dirty="0">
                          <a:ln>
                            <a:noFill/>
                          </a:ln>
                          <a:effectLst/>
                          <a:uFill>
                            <a:solidFill>
                              <a:srgbClr val="000000"/>
                            </a:solidFill>
                          </a:uFill>
                        </a:rPr>
                        <a:t>years (SD </a:t>
                      </a:r>
                      <a:r>
                        <a:rPr lang="en-US" sz="1800" dirty="0" smtClean="0">
                          <a:ln>
                            <a:noFill/>
                          </a:ln>
                          <a:effectLst/>
                          <a:uFill>
                            <a:solidFill>
                              <a:srgbClr val="000000"/>
                            </a:solidFill>
                          </a:uFill>
                        </a:rPr>
                        <a:t>15)</a:t>
                      </a:r>
                      <a:endParaRPr lang="en-US" sz="1800" dirty="0">
                        <a:ln>
                          <a:noFill/>
                        </a:ln>
                        <a:solidFill>
                          <a:schemeClr val="tx1"/>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nchor="ctr"/>
                </a:tc>
                <a:tc>
                  <a:txBody>
                    <a:bodyPr/>
                    <a:lstStyle/>
                    <a:p>
                      <a:pPr marL="0" marR="0" algn="ctr">
                        <a:lnSpc>
                          <a:spcPct val="107000"/>
                        </a:lnSpc>
                        <a:spcBef>
                          <a:spcPts val="0"/>
                        </a:spcBef>
                        <a:spcAft>
                          <a:spcPts val="0"/>
                        </a:spcAft>
                      </a:pPr>
                      <a:r>
                        <a:rPr lang="en-US" sz="1800" dirty="0" smtClean="0">
                          <a:ln>
                            <a:noFill/>
                          </a:ln>
                          <a:effectLst/>
                          <a:uFill>
                            <a:solidFill>
                              <a:srgbClr val="000000"/>
                            </a:solidFill>
                          </a:uFill>
                        </a:rPr>
                        <a:t>59 </a:t>
                      </a:r>
                      <a:r>
                        <a:rPr lang="en-US" sz="1800" dirty="0">
                          <a:ln>
                            <a:noFill/>
                          </a:ln>
                          <a:effectLst/>
                          <a:uFill>
                            <a:solidFill>
                              <a:srgbClr val="000000"/>
                            </a:solidFill>
                          </a:uFill>
                        </a:rPr>
                        <a:t>years (SD </a:t>
                      </a:r>
                      <a:r>
                        <a:rPr lang="en-US" sz="1800" dirty="0" smtClean="0">
                          <a:ln>
                            <a:noFill/>
                          </a:ln>
                          <a:effectLst/>
                          <a:uFill>
                            <a:solidFill>
                              <a:srgbClr val="000000"/>
                            </a:solidFill>
                          </a:uFill>
                        </a:rPr>
                        <a:t>15)</a:t>
                      </a:r>
                      <a:endParaRPr lang="en-US" sz="1800" dirty="0">
                        <a:ln>
                          <a:noFill/>
                        </a:ln>
                        <a:solidFill>
                          <a:schemeClr val="tx1"/>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nchor="ctr"/>
                </a:tc>
              </a:tr>
              <a:tr h="370840">
                <a:tc>
                  <a:txBody>
                    <a:bodyPr/>
                    <a:lstStyle/>
                    <a:p>
                      <a:pPr algn="ctr"/>
                      <a:r>
                        <a:rPr lang="en-US" b="1" dirty="0" smtClean="0">
                          <a:solidFill>
                            <a:schemeClr val="tx1"/>
                          </a:solidFill>
                        </a:rPr>
                        <a:t>Virtual Visits</a:t>
                      </a:r>
                      <a:endParaRPr lang="en-US" b="1" dirty="0">
                        <a:solidFill>
                          <a:schemeClr val="tx1"/>
                        </a:solidFill>
                        <a:latin typeface="Arial" panose="020B0604020202020204" pitchFamily="34" charset="0"/>
                        <a:cs typeface="Arial" panose="020B0604020202020204" pitchFamily="34" charset="0"/>
                      </a:endParaRPr>
                    </a:p>
                  </a:txBody>
                  <a:tcPr>
                    <a:solidFill>
                      <a:schemeClr val="accent1"/>
                    </a:solidFill>
                  </a:tcPr>
                </a:tc>
                <a:tc>
                  <a:txBody>
                    <a:bodyPr/>
                    <a:lstStyle/>
                    <a:p>
                      <a:pPr marL="0" marR="0" algn="ctr">
                        <a:lnSpc>
                          <a:spcPct val="107000"/>
                        </a:lnSpc>
                        <a:spcBef>
                          <a:spcPts val="0"/>
                        </a:spcBef>
                        <a:spcAft>
                          <a:spcPts val="0"/>
                        </a:spcAft>
                      </a:pPr>
                      <a:r>
                        <a:rPr lang="en-US" sz="1800" dirty="0" smtClean="0">
                          <a:ln>
                            <a:noFill/>
                          </a:ln>
                          <a:effectLst/>
                          <a:uFill>
                            <a:solidFill>
                              <a:srgbClr val="000000"/>
                            </a:solidFill>
                          </a:uFill>
                        </a:rPr>
                        <a:t>56 </a:t>
                      </a:r>
                      <a:r>
                        <a:rPr lang="en-US" sz="1800" dirty="0">
                          <a:ln>
                            <a:noFill/>
                          </a:ln>
                          <a:effectLst/>
                          <a:uFill>
                            <a:solidFill>
                              <a:srgbClr val="000000"/>
                            </a:solidFill>
                          </a:uFill>
                        </a:rPr>
                        <a:t>years (SD </a:t>
                      </a:r>
                      <a:r>
                        <a:rPr lang="en-US" sz="1800" dirty="0" smtClean="0">
                          <a:ln>
                            <a:noFill/>
                          </a:ln>
                          <a:effectLst/>
                          <a:uFill>
                            <a:solidFill>
                              <a:srgbClr val="000000"/>
                            </a:solidFill>
                          </a:uFill>
                        </a:rPr>
                        <a:t>16)</a:t>
                      </a:r>
                      <a:endParaRPr lang="en-US" sz="1800" dirty="0">
                        <a:ln>
                          <a:noFill/>
                        </a:ln>
                        <a:solidFill>
                          <a:schemeClr val="tx1"/>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nchor="ctr"/>
                </a:tc>
                <a:tc>
                  <a:txBody>
                    <a:bodyPr/>
                    <a:lstStyle/>
                    <a:p>
                      <a:pPr marL="0" marR="0" algn="ctr">
                        <a:lnSpc>
                          <a:spcPct val="107000"/>
                        </a:lnSpc>
                        <a:spcBef>
                          <a:spcPts val="0"/>
                        </a:spcBef>
                        <a:spcAft>
                          <a:spcPts val="0"/>
                        </a:spcAft>
                      </a:pPr>
                      <a:r>
                        <a:rPr lang="en-US" sz="1800" dirty="0" smtClean="0">
                          <a:ln>
                            <a:noFill/>
                          </a:ln>
                          <a:effectLst/>
                          <a:uFill>
                            <a:solidFill>
                              <a:srgbClr val="000000"/>
                            </a:solidFill>
                          </a:uFill>
                        </a:rPr>
                        <a:t>57 </a:t>
                      </a:r>
                      <a:r>
                        <a:rPr lang="en-US" sz="1800" dirty="0">
                          <a:ln>
                            <a:noFill/>
                          </a:ln>
                          <a:effectLst/>
                          <a:uFill>
                            <a:solidFill>
                              <a:srgbClr val="000000"/>
                            </a:solidFill>
                          </a:uFill>
                        </a:rPr>
                        <a:t>years (SD </a:t>
                      </a:r>
                      <a:r>
                        <a:rPr lang="en-US" sz="1800" dirty="0" smtClean="0">
                          <a:ln>
                            <a:noFill/>
                          </a:ln>
                          <a:effectLst/>
                          <a:uFill>
                            <a:solidFill>
                              <a:srgbClr val="000000"/>
                            </a:solidFill>
                          </a:uFill>
                        </a:rPr>
                        <a:t>15)</a:t>
                      </a:r>
                      <a:endParaRPr lang="en-US" sz="1800" dirty="0">
                        <a:ln>
                          <a:noFill/>
                        </a:ln>
                        <a:solidFill>
                          <a:schemeClr val="tx1"/>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nchor="ctr"/>
                </a:tc>
              </a:tr>
              <a:tr h="370840">
                <a:tc>
                  <a:txBody>
                    <a:bodyPr/>
                    <a:lstStyle/>
                    <a:p>
                      <a:pPr algn="ctr"/>
                      <a:r>
                        <a:rPr lang="en-US" b="1" dirty="0" smtClean="0">
                          <a:solidFill>
                            <a:schemeClr val="tx1"/>
                          </a:solidFill>
                        </a:rPr>
                        <a:t>p Value </a:t>
                      </a:r>
                      <a:endParaRPr lang="en-US" b="1" dirty="0">
                        <a:solidFill>
                          <a:schemeClr val="tx1"/>
                        </a:solidFill>
                        <a:latin typeface="Arial" panose="020B0604020202020204" pitchFamily="34" charset="0"/>
                        <a:cs typeface="Arial" panose="020B0604020202020204" pitchFamily="34" charset="0"/>
                      </a:endParaRPr>
                    </a:p>
                  </a:txBody>
                  <a:tcPr>
                    <a:solidFill>
                      <a:schemeClr val="accent1"/>
                    </a:solidFill>
                  </a:tcPr>
                </a:tc>
                <a:tc>
                  <a:txBody>
                    <a:bodyPr/>
                    <a:lstStyle/>
                    <a:p>
                      <a:pPr algn="ctr"/>
                      <a:r>
                        <a:rPr lang="en-US" sz="1800" dirty="0" smtClean="0"/>
                        <a:t>0.009</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800" dirty="0" smtClean="0"/>
                        <a:t>0.000</a:t>
                      </a:r>
                      <a:endParaRPr lang="en-US" sz="1800" dirty="0">
                        <a:solidFill>
                          <a:schemeClr val="tx1"/>
                        </a:solidFill>
                        <a:latin typeface="Arial" panose="020B0604020202020204" pitchFamily="34" charset="0"/>
                        <a:cs typeface="Arial" panose="020B0604020202020204" pitchFamily="34" charset="0"/>
                      </a:endParaRP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92657402"/>
              </p:ext>
            </p:extLst>
          </p:nvPr>
        </p:nvGraphicFramePr>
        <p:xfrm>
          <a:off x="2032000" y="4657726"/>
          <a:ext cx="8127999" cy="1849628"/>
        </p:xfrm>
        <a:graphic>
          <a:graphicData uri="http://schemas.openxmlformats.org/drawingml/2006/table">
            <a:tbl>
              <a:tblPr firstRow="1" bandRow="1">
                <a:tableStyleId>{B301B821-A1FF-4177-AEE7-76D212191A09}</a:tableStyleId>
              </a:tblPr>
              <a:tblGrid>
                <a:gridCol w="1653309"/>
                <a:gridCol w="3334327"/>
                <a:gridCol w="3140363"/>
              </a:tblGrid>
              <a:tr h="370840">
                <a:tc>
                  <a:txBody>
                    <a:bodyPr/>
                    <a:lstStyle/>
                    <a:p>
                      <a:endParaRPr lang="en-US" dirty="0">
                        <a:solidFill>
                          <a:schemeClr val="tx1"/>
                        </a:solidFill>
                        <a:latin typeface="Arial" panose="020B0604020202020204" pitchFamily="34" charset="0"/>
                        <a:cs typeface="Arial" panose="020B0604020202020204" pitchFamily="34"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800" dirty="0">
                          <a:ln>
                            <a:noFill/>
                          </a:ln>
                          <a:effectLst/>
                          <a:uFill>
                            <a:solidFill>
                              <a:srgbClr val="000000"/>
                            </a:solidFill>
                          </a:uFill>
                        </a:rPr>
                        <a:t>2017 – 2019 </a:t>
                      </a:r>
                      <a:endParaRPr lang="en-US" sz="1800" dirty="0" smtClean="0">
                        <a:ln>
                          <a:noFill/>
                        </a:ln>
                        <a:effectLst/>
                        <a:uFill>
                          <a:solidFill>
                            <a:srgbClr val="000000"/>
                          </a:solidFill>
                        </a:uFill>
                      </a:endParaRPr>
                    </a:p>
                    <a:p>
                      <a:pPr marL="0" marR="0" algn="ctr">
                        <a:lnSpc>
                          <a:spcPct val="107000"/>
                        </a:lnSpc>
                        <a:spcBef>
                          <a:spcPts val="0"/>
                        </a:spcBef>
                        <a:spcAft>
                          <a:spcPts val="0"/>
                        </a:spcAft>
                      </a:pPr>
                      <a:r>
                        <a:rPr lang="en-US" sz="1800" b="0" dirty="0" smtClean="0">
                          <a:ln>
                            <a:noFill/>
                          </a:ln>
                          <a:effectLst/>
                          <a:uFill>
                            <a:solidFill>
                              <a:srgbClr val="000000"/>
                            </a:solidFill>
                          </a:uFill>
                        </a:rPr>
                        <a:t>(Prio</a:t>
                      </a:r>
                      <a:r>
                        <a:rPr lang="en-US" sz="1800" b="0" baseline="0" dirty="0" smtClean="0">
                          <a:ln>
                            <a:noFill/>
                          </a:ln>
                          <a:effectLst/>
                          <a:uFill>
                            <a:solidFill>
                              <a:srgbClr val="000000"/>
                            </a:solidFill>
                          </a:uFill>
                        </a:rPr>
                        <a:t>r to </a:t>
                      </a:r>
                      <a:r>
                        <a:rPr lang="en-US" sz="1800" b="0" dirty="0" smtClean="0">
                          <a:ln>
                            <a:noFill/>
                          </a:ln>
                          <a:effectLst/>
                          <a:uFill>
                            <a:solidFill>
                              <a:srgbClr val="000000"/>
                            </a:solidFill>
                          </a:uFill>
                        </a:rPr>
                        <a:t>COVID-19</a:t>
                      </a:r>
                      <a:r>
                        <a:rPr lang="en-US" sz="1800" b="0" dirty="0">
                          <a:ln>
                            <a:noFill/>
                          </a:ln>
                          <a:effectLst/>
                          <a:uFill>
                            <a:solidFill>
                              <a:srgbClr val="000000"/>
                            </a:solidFill>
                          </a:uFill>
                        </a:rPr>
                        <a:t>)</a:t>
                      </a:r>
                      <a:endParaRPr lang="en-US" sz="1800" b="0" dirty="0">
                        <a:ln>
                          <a:noFill/>
                        </a:ln>
                        <a:solidFill>
                          <a:schemeClr val="tx1"/>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nchor="ctr">
                    <a:lnL>
                      <a:noFill/>
                    </a:lnL>
                  </a:tcPr>
                </a:tc>
                <a:tc>
                  <a:txBody>
                    <a:bodyPr/>
                    <a:lstStyle/>
                    <a:p>
                      <a:pPr marL="0" marR="0" algn="ctr">
                        <a:lnSpc>
                          <a:spcPct val="107000"/>
                        </a:lnSpc>
                        <a:spcBef>
                          <a:spcPts val="0"/>
                        </a:spcBef>
                        <a:spcAft>
                          <a:spcPts val="0"/>
                        </a:spcAft>
                      </a:pPr>
                      <a:r>
                        <a:rPr lang="en-US" sz="1800" dirty="0">
                          <a:ln>
                            <a:noFill/>
                          </a:ln>
                          <a:effectLst/>
                          <a:uFill>
                            <a:solidFill>
                              <a:srgbClr val="000000"/>
                            </a:solidFill>
                          </a:uFill>
                        </a:rPr>
                        <a:t>2020-2022 </a:t>
                      </a:r>
                      <a:endParaRPr lang="en-US" sz="1800" dirty="0" smtClean="0">
                        <a:ln>
                          <a:noFill/>
                        </a:ln>
                        <a:effectLst/>
                        <a:uFill>
                          <a:solidFill>
                            <a:srgbClr val="000000"/>
                          </a:solidFill>
                        </a:uFill>
                      </a:endParaRPr>
                    </a:p>
                    <a:p>
                      <a:pPr marL="0" marR="0" algn="ctr">
                        <a:lnSpc>
                          <a:spcPct val="107000"/>
                        </a:lnSpc>
                        <a:spcBef>
                          <a:spcPts val="0"/>
                        </a:spcBef>
                        <a:spcAft>
                          <a:spcPts val="0"/>
                        </a:spcAft>
                      </a:pPr>
                      <a:r>
                        <a:rPr lang="en-US" sz="1800" b="0" dirty="0" smtClean="0">
                          <a:ln>
                            <a:noFill/>
                          </a:ln>
                          <a:effectLst/>
                          <a:uFill>
                            <a:solidFill>
                              <a:srgbClr val="000000"/>
                            </a:solidFill>
                          </a:uFill>
                        </a:rPr>
                        <a:t>( During COVID-19</a:t>
                      </a:r>
                      <a:r>
                        <a:rPr lang="en-US" sz="1800" b="0" dirty="0">
                          <a:ln>
                            <a:noFill/>
                          </a:ln>
                          <a:effectLst/>
                          <a:uFill>
                            <a:solidFill>
                              <a:srgbClr val="000000"/>
                            </a:solidFill>
                          </a:uFill>
                        </a:rPr>
                        <a:t>)</a:t>
                      </a:r>
                      <a:endParaRPr lang="en-US" sz="1800" b="0" dirty="0">
                        <a:ln>
                          <a:noFill/>
                        </a:ln>
                        <a:solidFill>
                          <a:schemeClr val="tx1"/>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nchor="ctr"/>
                </a:tc>
              </a:tr>
              <a:tr h="370840">
                <a:tc>
                  <a:txBody>
                    <a:bodyPr/>
                    <a:lstStyle/>
                    <a:p>
                      <a:pPr algn="ctr"/>
                      <a:r>
                        <a:rPr lang="en-US" b="1" dirty="0" smtClean="0">
                          <a:solidFill>
                            <a:schemeClr val="tx1"/>
                          </a:solidFill>
                        </a:rPr>
                        <a:t>Office Visits</a:t>
                      </a:r>
                      <a:r>
                        <a:rPr lang="en-US" b="1" baseline="0" dirty="0" smtClean="0">
                          <a:solidFill>
                            <a:schemeClr val="tx1"/>
                          </a:solidFill>
                        </a:rPr>
                        <a:t> </a:t>
                      </a:r>
                      <a:endParaRPr lang="en-US" b="1" dirty="0">
                        <a:solidFill>
                          <a:schemeClr val="tx1"/>
                        </a:solidFill>
                        <a:latin typeface="Arial" panose="020B0604020202020204" pitchFamily="34" charset="0"/>
                        <a:cs typeface="Arial" panose="020B0604020202020204" pitchFamily="34" charset="0"/>
                      </a:endParaRPr>
                    </a:p>
                  </a:txBody>
                  <a:tcPr>
                    <a:lnT w="12700" cmpd="sng">
                      <a:noFill/>
                    </a:lnT>
                    <a:solidFill>
                      <a:schemeClr val="accent1"/>
                    </a:solidFill>
                  </a:tcPr>
                </a:tc>
                <a:tc>
                  <a:txBody>
                    <a:bodyPr/>
                    <a:lstStyle/>
                    <a:p>
                      <a:pPr marL="0" marR="0" algn="ctr">
                        <a:lnSpc>
                          <a:spcPct val="107000"/>
                        </a:lnSpc>
                        <a:spcBef>
                          <a:spcPts val="0"/>
                        </a:spcBef>
                        <a:spcAft>
                          <a:spcPts val="0"/>
                        </a:spcAft>
                      </a:pPr>
                      <a:r>
                        <a:rPr lang="en-US" sz="1800" kern="1200" dirty="0" smtClean="0">
                          <a:effectLst/>
                        </a:rPr>
                        <a:t>$60,628 (SD $21,917)</a:t>
                      </a:r>
                      <a:endParaRPr lang="en-US" sz="1800" dirty="0">
                        <a:ln>
                          <a:noFill/>
                        </a:ln>
                        <a:solidFill>
                          <a:schemeClr val="tx1"/>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nchor="ctr"/>
                </a:tc>
                <a:tc>
                  <a:txBody>
                    <a:bodyPr/>
                    <a:lstStyle/>
                    <a:p>
                      <a:pPr marL="0" marR="0" algn="ctr">
                        <a:lnSpc>
                          <a:spcPct val="107000"/>
                        </a:lnSpc>
                        <a:spcBef>
                          <a:spcPts val="0"/>
                        </a:spcBef>
                        <a:spcAft>
                          <a:spcPts val="0"/>
                        </a:spcAft>
                      </a:pPr>
                      <a:r>
                        <a:rPr lang="en-US" sz="1800" kern="1200" dirty="0" smtClean="0">
                          <a:effectLst/>
                        </a:rPr>
                        <a:t>$59,908 (SD $22,326)</a:t>
                      </a:r>
                      <a:endParaRPr lang="en-US" sz="1800" dirty="0">
                        <a:ln>
                          <a:noFill/>
                        </a:ln>
                        <a:solidFill>
                          <a:schemeClr val="tx1"/>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nchor="ctr"/>
                </a:tc>
              </a:tr>
              <a:tr h="370840">
                <a:tc>
                  <a:txBody>
                    <a:bodyPr/>
                    <a:lstStyle/>
                    <a:p>
                      <a:pPr algn="ctr"/>
                      <a:r>
                        <a:rPr lang="en-US" b="1" dirty="0" smtClean="0">
                          <a:solidFill>
                            <a:schemeClr val="tx1"/>
                          </a:solidFill>
                        </a:rPr>
                        <a:t>Virtual Visits</a:t>
                      </a:r>
                      <a:endParaRPr lang="en-US" b="1" dirty="0">
                        <a:solidFill>
                          <a:schemeClr val="tx1"/>
                        </a:solidFill>
                        <a:latin typeface="Arial" panose="020B0604020202020204" pitchFamily="34" charset="0"/>
                        <a:cs typeface="Arial" panose="020B0604020202020204" pitchFamily="34" charset="0"/>
                      </a:endParaRPr>
                    </a:p>
                  </a:txBody>
                  <a:tcPr>
                    <a:solidFill>
                      <a:schemeClr val="accent1"/>
                    </a:solidFill>
                  </a:tcPr>
                </a:tc>
                <a:tc>
                  <a:txBody>
                    <a:bodyPr/>
                    <a:lstStyle/>
                    <a:p>
                      <a:pPr marL="0" marR="0" algn="ctr">
                        <a:lnSpc>
                          <a:spcPct val="107000"/>
                        </a:lnSpc>
                        <a:spcBef>
                          <a:spcPts val="0"/>
                        </a:spcBef>
                        <a:spcAft>
                          <a:spcPts val="0"/>
                        </a:spcAft>
                      </a:pPr>
                      <a:r>
                        <a:rPr lang="en-US" sz="1800" kern="1200" dirty="0" smtClean="0">
                          <a:effectLst/>
                        </a:rPr>
                        <a:t>$63,596 (SD $21,119)</a:t>
                      </a:r>
                      <a:endParaRPr lang="en-US" sz="1800" dirty="0">
                        <a:ln>
                          <a:noFill/>
                        </a:ln>
                        <a:solidFill>
                          <a:schemeClr val="tx1"/>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nchor="ctr"/>
                </a:tc>
                <a:tc>
                  <a:txBody>
                    <a:bodyPr/>
                    <a:lstStyle/>
                    <a:p>
                      <a:pPr marL="0" marR="0" algn="ctr">
                        <a:lnSpc>
                          <a:spcPct val="107000"/>
                        </a:lnSpc>
                        <a:spcBef>
                          <a:spcPts val="0"/>
                        </a:spcBef>
                        <a:spcAft>
                          <a:spcPts val="0"/>
                        </a:spcAft>
                      </a:pPr>
                      <a:r>
                        <a:rPr lang="en-US" sz="1800" kern="1200" dirty="0" smtClean="0">
                          <a:effectLst/>
                        </a:rPr>
                        <a:t>$62,677 (SD $ 22,548) </a:t>
                      </a:r>
                      <a:endParaRPr lang="en-US" sz="1800" dirty="0">
                        <a:ln>
                          <a:noFill/>
                        </a:ln>
                        <a:solidFill>
                          <a:schemeClr val="tx1"/>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50800" marR="50800" marT="50800" marB="50800" anchor="ctr"/>
                </a:tc>
              </a:tr>
              <a:tr h="370840">
                <a:tc>
                  <a:txBody>
                    <a:bodyPr/>
                    <a:lstStyle/>
                    <a:p>
                      <a:pPr algn="ctr"/>
                      <a:r>
                        <a:rPr lang="en-US" b="1" dirty="0" smtClean="0">
                          <a:solidFill>
                            <a:schemeClr val="tx1"/>
                          </a:solidFill>
                        </a:rPr>
                        <a:t>p Value </a:t>
                      </a:r>
                      <a:endParaRPr lang="en-US" b="1" dirty="0">
                        <a:solidFill>
                          <a:schemeClr val="tx1"/>
                        </a:solidFill>
                        <a:latin typeface="Arial" panose="020B0604020202020204" pitchFamily="34" charset="0"/>
                        <a:cs typeface="Arial" panose="020B0604020202020204" pitchFamily="34" charset="0"/>
                      </a:endParaRPr>
                    </a:p>
                  </a:txBody>
                  <a:tcPr>
                    <a:solidFill>
                      <a:schemeClr val="accent1"/>
                    </a:solidFill>
                  </a:tcPr>
                </a:tc>
                <a:tc>
                  <a:txBody>
                    <a:bodyPr/>
                    <a:lstStyle/>
                    <a:p>
                      <a:pPr algn="ctr"/>
                      <a:r>
                        <a:rPr lang="en-US" sz="1800" dirty="0" smtClean="0"/>
                        <a:t>0.017</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800" dirty="0" smtClean="0"/>
                        <a:t>0.001</a:t>
                      </a:r>
                      <a:endParaRPr lang="en-US" sz="1800" dirty="0">
                        <a:solidFill>
                          <a:schemeClr val="tx1"/>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45895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581"/>
            <a:ext cx="12192000" cy="1325563"/>
          </a:xfrm>
        </p:spPr>
        <p:txBody>
          <a:bodyPr/>
          <a:lstStyle/>
          <a:p>
            <a:r>
              <a:rPr lang="en-US" dirty="0" smtClean="0"/>
              <a:t>Driving Distance</a:t>
            </a:r>
            <a:endParaRPr lang="en-US"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3389552142"/>
              </p:ext>
            </p:extLst>
          </p:nvPr>
        </p:nvGraphicFramePr>
        <p:xfrm>
          <a:off x="1135222" y="2278995"/>
          <a:ext cx="9709986" cy="2310442"/>
        </p:xfrm>
        <a:graphic>
          <a:graphicData uri="http://schemas.openxmlformats.org/drawingml/2006/table">
            <a:tbl>
              <a:tblPr firstRow="1" bandRow="1">
                <a:tableStyleId>{5C22544A-7EE6-4342-B048-85BDC9FD1C3A}</a:tableStyleId>
              </a:tblPr>
              <a:tblGrid>
                <a:gridCol w="3236662"/>
                <a:gridCol w="3236662"/>
                <a:gridCol w="3236662"/>
              </a:tblGrid>
              <a:tr h="10702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smtClean="0"/>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Virtual Visits </a:t>
                      </a:r>
                      <a:r>
                        <a:rPr lang="en-US" sz="2800" b="1" u="sng"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before</a:t>
                      </a:r>
                      <a:r>
                        <a:rPr lang="en-US" sz="2800" b="1" u="none"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 </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COVID-19 </a:t>
                      </a:r>
                      <a:endParaRPr lang="en-US" sz="2800" dirty="0" smtClean="0"/>
                    </a:p>
                  </a:txBody>
                  <a:tcPr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Virtual Visits </a:t>
                      </a:r>
                      <a:r>
                        <a:rPr lang="en-US" sz="2800" b="1" u="sng"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during</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 COVID-19 </a:t>
                      </a:r>
                      <a:endParaRPr lang="en-US" sz="2800" dirty="0" smtClean="0"/>
                    </a:p>
                  </a:txBody>
                  <a:tcPr anchor="ctr"/>
                </a:tc>
              </a:tr>
              <a:tr h="620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Per</a:t>
                      </a:r>
                      <a:r>
                        <a:rPr lang="en-US" sz="2800" b="1"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 Patient Visit</a:t>
                      </a:r>
                      <a:endPar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2800" b="1" dirty="0" smtClean="0">
                          <a:solidFill>
                            <a:schemeClr val="bg1"/>
                          </a:solidFill>
                          <a:latin typeface="Arial" panose="020B0604020202020204" pitchFamily="34" charset="0"/>
                          <a:ea typeface="Helvetica Neue" charset="0"/>
                          <a:cs typeface="Arial" panose="020B0604020202020204" pitchFamily="34" charset="0"/>
                        </a:rPr>
                        <a:t>378 miles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latin typeface="Arial" panose="020B0604020202020204" pitchFamily="34" charset="0"/>
                          <a:ea typeface="Helvetica Neue" charset="0"/>
                          <a:cs typeface="Arial" panose="020B0604020202020204" pitchFamily="34" charset="0"/>
                        </a:rPr>
                        <a:t>182 miles</a:t>
                      </a:r>
                    </a:p>
                  </a:txBody>
                  <a:tcPr anchor="ctr"/>
                </a:tc>
              </a:tr>
              <a:tr h="620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Total Saved</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latin typeface="Arial" panose="020B0604020202020204" pitchFamily="34" charset="0"/>
                          <a:ea typeface="Helvetica Neue" charset="0"/>
                          <a:cs typeface="Arial" panose="020B0604020202020204" pitchFamily="34" charset="0"/>
                        </a:rPr>
                        <a:t>201,956 miles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latin typeface="Arial" panose="020B0604020202020204" pitchFamily="34" charset="0"/>
                          <a:ea typeface="Helvetica Neue" charset="0"/>
                          <a:cs typeface="Arial" panose="020B0604020202020204" pitchFamily="34" charset="0"/>
                        </a:rPr>
                        <a:t>1,191,449 miles</a:t>
                      </a:r>
                    </a:p>
                  </a:txBody>
                  <a:tcPr anchor="ctr"/>
                </a:tc>
              </a:tr>
            </a:tbl>
          </a:graphicData>
        </a:graphic>
      </p:graphicFrame>
      <p:pic>
        <p:nvPicPr>
          <p:cNvPr id="5" name="Picture 16" descr="city car&#10;"/>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l="27004" r="22946"/>
          <a:stretch/>
        </p:blipFill>
        <p:spPr bwMode="auto">
          <a:xfrm flipH="1">
            <a:off x="156027" y="236082"/>
            <a:ext cx="2476143" cy="1486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869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581"/>
            <a:ext cx="12192000" cy="1325563"/>
          </a:xfrm>
        </p:spPr>
        <p:txBody>
          <a:bodyPr/>
          <a:lstStyle/>
          <a:p>
            <a:r>
              <a:rPr lang="en-US" dirty="0" smtClean="0"/>
              <a:t>Carbon emissions </a:t>
            </a:r>
            <a:endParaRPr lang="en-US" dirty="0"/>
          </a:p>
        </p:txBody>
      </p:sp>
      <p:graphicFrame>
        <p:nvGraphicFramePr>
          <p:cNvPr id="14" name="Content Placeholder 13"/>
          <p:cNvGraphicFramePr>
            <a:graphicFrameLocks noGrp="1"/>
          </p:cNvGraphicFramePr>
          <p:nvPr>
            <p:ph idx="1"/>
          </p:nvPr>
        </p:nvGraphicFramePr>
        <p:xfrm>
          <a:off x="1135222" y="2278995"/>
          <a:ext cx="9709986" cy="2310442"/>
        </p:xfrm>
        <a:graphic>
          <a:graphicData uri="http://schemas.openxmlformats.org/drawingml/2006/table">
            <a:tbl>
              <a:tblPr firstRow="1" bandRow="1">
                <a:tableStyleId>{5C22544A-7EE6-4342-B048-85BDC9FD1C3A}</a:tableStyleId>
              </a:tblPr>
              <a:tblGrid>
                <a:gridCol w="3236662"/>
                <a:gridCol w="3236662"/>
                <a:gridCol w="3236662"/>
              </a:tblGrid>
              <a:tr h="10702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smtClean="0"/>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Virtual Visits </a:t>
                      </a:r>
                      <a:r>
                        <a:rPr lang="en-US" sz="2800" b="1" u="sng"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before</a:t>
                      </a:r>
                      <a:r>
                        <a:rPr lang="en-US" sz="2800" b="1" u="none"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 </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COVID-19 </a:t>
                      </a:r>
                      <a:endParaRPr lang="en-US" sz="2800" dirty="0" smtClean="0"/>
                    </a:p>
                  </a:txBody>
                  <a:tcPr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Virtual Visits </a:t>
                      </a:r>
                      <a:r>
                        <a:rPr lang="en-US" sz="2800" b="1" u="sng"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during</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 COVID-19 </a:t>
                      </a:r>
                      <a:endParaRPr lang="en-US" sz="2800" dirty="0" smtClean="0"/>
                    </a:p>
                  </a:txBody>
                  <a:tcPr anchor="ctr"/>
                </a:tc>
              </a:tr>
              <a:tr h="620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Per</a:t>
                      </a:r>
                      <a:r>
                        <a:rPr lang="en-US" sz="2800" b="1"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 Patient Visit</a:t>
                      </a:r>
                      <a:endPar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latin typeface="Arial" panose="020B0604020202020204" pitchFamily="34" charset="0"/>
                          <a:ea typeface="Helvetica Neue" charset="0"/>
                          <a:cs typeface="Arial" panose="020B0604020202020204" pitchFamily="34" charset="0"/>
                        </a:rPr>
                        <a:t>153 kg CO2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latin typeface="Arial" panose="020B0604020202020204" pitchFamily="34" charset="0"/>
                          <a:ea typeface="Helvetica Neue" charset="0"/>
                          <a:cs typeface="Arial" panose="020B0604020202020204" pitchFamily="34" charset="0"/>
                        </a:rPr>
                        <a:t>74 kg CO2</a:t>
                      </a:r>
                    </a:p>
                  </a:txBody>
                  <a:tcPr anchor="ctr"/>
                </a:tc>
              </a:tr>
              <a:tr h="620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Total</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latin typeface="Arial" panose="020B0604020202020204" pitchFamily="34" charset="0"/>
                          <a:ea typeface="Helvetica Neue" charset="0"/>
                          <a:cs typeface="Arial" panose="020B0604020202020204" pitchFamily="34" charset="0"/>
                        </a:rPr>
                        <a:t>81,590 kg CO2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latin typeface="Arial" panose="020B0604020202020204" pitchFamily="34" charset="0"/>
                          <a:ea typeface="Helvetica Neue" charset="0"/>
                          <a:cs typeface="Arial" panose="020B0604020202020204" pitchFamily="34" charset="0"/>
                        </a:rPr>
                        <a:t>481,341 kg CO2</a:t>
                      </a:r>
                    </a:p>
                  </a:txBody>
                  <a:tcPr anchor="ctr"/>
                </a:tc>
              </a:tr>
            </a:tbl>
          </a:graphicData>
        </a:graphic>
      </p:graphicFrame>
      <p:pic>
        <p:nvPicPr>
          <p:cNvPr id="10" name="Picture 4" descr="14,764 Carbon Dioxide Illustrations &amp; Clip Art - iStock | Carbon dioxide  molecule, Climate change, Coal"/>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0" y="-661134"/>
            <a:ext cx="3407651" cy="3407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62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581"/>
            <a:ext cx="12192000" cy="1325563"/>
          </a:xfrm>
        </p:spPr>
        <p:txBody>
          <a:bodyPr/>
          <a:lstStyle/>
          <a:p>
            <a:r>
              <a:rPr lang="en-US" dirty="0" smtClean="0"/>
              <a:t>Gas</a:t>
            </a:r>
            <a:endParaRPr lang="en-US"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4167049010"/>
              </p:ext>
            </p:extLst>
          </p:nvPr>
        </p:nvGraphicFramePr>
        <p:xfrm>
          <a:off x="1135222" y="2278995"/>
          <a:ext cx="9709986" cy="2310442"/>
        </p:xfrm>
        <a:graphic>
          <a:graphicData uri="http://schemas.openxmlformats.org/drawingml/2006/table">
            <a:tbl>
              <a:tblPr firstRow="1" bandRow="1">
                <a:tableStyleId>{5C22544A-7EE6-4342-B048-85BDC9FD1C3A}</a:tableStyleId>
              </a:tblPr>
              <a:tblGrid>
                <a:gridCol w="3236662"/>
                <a:gridCol w="3236662"/>
                <a:gridCol w="3236662"/>
              </a:tblGrid>
              <a:tr h="10702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smtClean="0"/>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Virtual Visits </a:t>
                      </a:r>
                      <a:r>
                        <a:rPr lang="en-US" sz="2800" b="1" u="sng"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before</a:t>
                      </a:r>
                      <a:r>
                        <a:rPr lang="en-US" sz="2800" b="1" u="none"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 </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COVID-19 </a:t>
                      </a:r>
                      <a:endParaRPr lang="en-US" sz="2800" dirty="0" smtClean="0"/>
                    </a:p>
                  </a:txBody>
                  <a:tcPr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Virtual Visits </a:t>
                      </a:r>
                      <a:r>
                        <a:rPr lang="en-US" sz="2800" b="1" u="sng"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during</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 COVID-19 </a:t>
                      </a:r>
                      <a:endParaRPr lang="en-US" sz="2800" dirty="0" smtClean="0"/>
                    </a:p>
                  </a:txBody>
                  <a:tcPr anchor="ctr"/>
                </a:tc>
              </a:tr>
              <a:tr h="620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Per</a:t>
                      </a:r>
                      <a:r>
                        <a:rPr lang="en-US" sz="2800" b="1"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 Patient Visit</a:t>
                      </a:r>
                      <a:endPar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latin typeface="Arial" panose="020B0604020202020204" pitchFamily="34" charset="0"/>
                          <a:ea typeface="Helvetica Neue" charset="0"/>
                          <a:cs typeface="Arial" panose="020B0604020202020204" pitchFamily="34" charset="0"/>
                        </a:rPr>
                        <a:t>16 gallons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latin typeface="Arial" panose="020B0604020202020204" pitchFamily="34" charset="0"/>
                          <a:ea typeface="Helvetica Neue" charset="0"/>
                          <a:cs typeface="Arial" panose="020B0604020202020204" pitchFamily="34" charset="0"/>
                        </a:rPr>
                        <a:t>8 gallons</a:t>
                      </a:r>
                    </a:p>
                  </a:txBody>
                  <a:tcPr anchor="ctr"/>
                </a:tc>
              </a:tr>
              <a:tr h="620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Total</a:t>
                      </a:r>
                    </a:p>
                  </a:txBody>
                  <a:tcPr anchor="ctr">
                    <a:solidFill>
                      <a:schemeClr val="accent1"/>
                    </a:solidFill>
                  </a:tcPr>
                </a:tc>
                <a:tc>
                  <a:txBody>
                    <a:bodyPr/>
                    <a:lstStyle/>
                    <a:p>
                      <a:pPr algn="ctr"/>
                      <a:r>
                        <a:rPr lang="en-US" sz="2800" b="1" dirty="0" smtClean="0">
                          <a:solidFill>
                            <a:schemeClr val="bg1"/>
                          </a:solidFill>
                          <a:latin typeface="Arial" panose="020B0604020202020204" pitchFamily="34" charset="0"/>
                          <a:ea typeface="Helvetica Neue" charset="0"/>
                          <a:cs typeface="Arial" panose="020B0604020202020204" pitchFamily="34" charset="0"/>
                        </a:rPr>
                        <a:t>8,345 gallons</a:t>
                      </a:r>
                    </a:p>
                  </a:txBody>
                  <a:tcPr anchor="ctr"/>
                </a:tc>
                <a:tc>
                  <a:txBody>
                    <a:bodyPr/>
                    <a:lstStyle/>
                    <a:p>
                      <a:pPr algn="ctr"/>
                      <a:r>
                        <a:rPr lang="en-US" sz="2800" b="1" dirty="0" smtClean="0">
                          <a:solidFill>
                            <a:schemeClr val="bg1"/>
                          </a:solidFill>
                          <a:latin typeface="Arial" panose="020B0604020202020204" pitchFamily="34" charset="0"/>
                          <a:ea typeface="Helvetica Neue" charset="0"/>
                          <a:cs typeface="Arial" panose="020B0604020202020204" pitchFamily="34" charset="0"/>
                        </a:rPr>
                        <a:t>49,233 gallons</a:t>
                      </a:r>
                    </a:p>
                  </a:txBody>
                  <a:tcPr anchor="ctr"/>
                </a:tc>
              </a:tr>
            </a:tbl>
          </a:graphicData>
        </a:graphic>
      </p:graphicFrame>
      <p:pic>
        <p:nvPicPr>
          <p:cNvPr id="15" name="Picture 6" descr="29,898 Gas Station Illustrations &amp; Clip Art - iStock | Convenience store,  Gas pump, Vintage gas station"/>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t="18985" r="17303" b="20804"/>
          <a:stretch/>
        </p:blipFill>
        <p:spPr bwMode="auto">
          <a:xfrm>
            <a:off x="-174090" y="243661"/>
            <a:ext cx="3044880" cy="2216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378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581"/>
            <a:ext cx="12192000" cy="1325563"/>
          </a:xfrm>
        </p:spPr>
        <p:txBody>
          <a:bodyPr/>
          <a:lstStyle/>
          <a:p>
            <a:r>
              <a:rPr lang="en-US" dirty="0" smtClean="0"/>
              <a:t>Travel Cost </a:t>
            </a:r>
            <a:endParaRPr lang="en-US"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2513552616"/>
              </p:ext>
            </p:extLst>
          </p:nvPr>
        </p:nvGraphicFramePr>
        <p:xfrm>
          <a:off x="1135222" y="2278995"/>
          <a:ext cx="9709986" cy="2310442"/>
        </p:xfrm>
        <a:graphic>
          <a:graphicData uri="http://schemas.openxmlformats.org/drawingml/2006/table">
            <a:tbl>
              <a:tblPr firstRow="1" bandRow="1">
                <a:tableStyleId>{5C22544A-7EE6-4342-B048-85BDC9FD1C3A}</a:tableStyleId>
              </a:tblPr>
              <a:tblGrid>
                <a:gridCol w="3236662"/>
                <a:gridCol w="3236662"/>
                <a:gridCol w="3236662"/>
              </a:tblGrid>
              <a:tr h="10702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smtClean="0"/>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Virtual Visits </a:t>
                      </a:r>
                      <a:r>
                        <a:rPr lang="en-US" sz="2800" b="1" u="sng"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before</a:t>
                      </a:r>
                      <a:r>
                        <a:rPr lang="en-US" sz="2800" b="1" u="none"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 </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COVID-19 </a:t>
                      </a:r>
                      <a:endParaRPr lang="en-US" sz="2800" dirty="0" smtClean="0"/>
                    </a:p>
                  </a:txBody>
                  <a:tcPr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Virtual Visits </a:t>
                      </a:r>
                      <a:r>
                        <a:rPr lang="en-US" sz="2800" b="1" u="sng"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during</a:t>
                      </a: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 COVID-19 </a:t>
                      </a:r>
                      <a:endParaRPr lang="en-US" sz="2800" dirty="0" smtClean="0"/>
                    </a:p>
                  </a:txBody>
                  <a:tcPr anchor="ctr"/>
                </a:tc>
              </a:tr>
              <a:tr h="620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Per</a:t>
                      </a:r>
                      <a:r>
                        <a:rPr lang="en-US" sz="2800" b="1" baseline="0"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 Patient Visit</a:t>
                      </a:r>
                      <a:endPar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latin typeface="Arial" panose="020B0604020202020204" pitchFamily="34" charset="0"/>
                          <a:ea typeface="Helvetica Neue" charset="0"/>
                          <a:cs typeface="Arial" panose="020B0604020202020204" pitchFamily="34" charset="0"/>
                        </a:rPr>
                        <a:t>$48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latin typeface="Arial" panose="020B0604020202020204" pitchFamily="34" charset="0"/>
                          <a:ea typeface="Helvetica Neue" charset="0"/>
                          <a:cs typeface="Arial" panose="020B0604020202020204" pitchFamily="34" charset="0"/>
                        </a:rPr>
                        <a:t>$23</a:t>
                      </a:r>
                    </a:p>
                  </a:txBody>
                  <a:tcPr anchor="ctr"/>
                </a:tc>
              </a:tr>
              <a:tr h="620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ea typeface="Helvetica Neue" charset="0"/>
                          <a:cs typeface="Arial" panose="020B0604020202020204" pitchFamily="34" charset="0"/>
                        </a:rPr>
                        <a:t>Total Save</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latin typeface="Arial" panose="020B0604020202020204" pitchFamily="34" charset="0"/>
                          <a:ea typeface="Helvetica Neue" charset="0"/>
                          <a:cs typeface="Arial" panose="020B0604020202020204" pitchFamily="34" charset="0"/>
                        </a:rPr>
                        <a:t>$23,942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latin typeface="Arial" panose="020B0604020202020204" pitchFamily="34" charset="0"/>
                          <a:ea typeface="Helvetica Neue" charset="0"/>
                          <a:cs typeface="Arial" panose="020B0604020202020204" pitchFamily="34" charset="0"/>
                        </a:rPr>
                        <a:t>$147,438 </a:t>
                      </a:r>
                    </a:p>
                  </a:txBody>
                  <a:tcPr anchor="ctr"/>
                </a:tc>
              </a:tr>
            </a:tbl>
          </a:graphicData>
        </a:graphic>
      </p:graphicFrame>
      <p:pic>
        <p:nvPicPr>
          <p:cNvPr id="5" name="Picture 20" descr="Dollar sign Currency symbol Money Clip art - dollar png download ..."/>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548407" y="479293"/>
            <a:ext cx="969453" cy="1488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476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endParaRPr lang="en-US" dirty="0"/>
          </a:p>
        </p:txBody>
      </p:sp>
      <p:sp>
        <p:nvSpPr>
          <p:cNvPr id="88" name="Content Placeholder 2"/>
          <p:cNvSpPr>
            <a:spLocks noGrp="1"/>
          </p:cNvSpPr>
          <p:nvPr>
            <p:ph idx="1"/>
          </p:nvPr>
        </p:nvSpPr>
        <p:spPr/>
        <p:txBody>
          <a:bodyPr/>
          <a:lstStyle/>
          <a:p>
            <a:pPr marL="0" indent="0" algn="ctr">
              <a:buNone/>
            </a:pPr>
            <a:r>
              <a:rPr lang="en-US" dirty="0"/>
              <a:t>There is a difference of an aggregate 40,888 gallons of gasoline and 399,751 kilograms of CO2 saved through utilization of telemedicine between the pre-COVID-19 and COVID-19 periods. </a:t>
            </a:r>
          </a:p>
        </p:txBody>
      </p:sp>
    </p:spTree>
    <p:extLst>
      <p:ext uri="{BB962C8B-B14F-4D97-AF65-F5344CB8AC3E}">
        <p14:creationId xmlns:p14="http://schemas.microsoft.com/office/powerpoint/2010/main" val="4251243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805" y="108404"/>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44818" y="115888"/>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6507" y="120790"/>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8196" y="105229"/>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9885" y="105229"/>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2273" y="105229"/>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4661" y="115888"/>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049" y="115888"/>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8738" y="106293"/>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427" y="105229"/>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116" y="108404"/>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3129" y="115888"/>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805" y="1024060"/>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44818" y="1031544"/>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6507" y="1036446"/>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8196" y="1020885"/>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9885" y="1020885"/>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2273" y="1020885"/>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4661" y="1031544"/>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049" y="1031544"/>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8738" y="1021949"/>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427" y="1020885"/>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116" y="1024060"/>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3129" y="1031544"/>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805" y="1950375"/>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44818" y="1957859"/>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6507" y="1962761"/>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8196" y="1947200"/>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9885" y="1947200"/>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2273" y="1947200"/>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4661" y="1957859"/>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049" y="1957859"/>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8738" y="1948264"/>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4934" y="1947200"/>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116" y="1950375"/>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3129" y="1957859"/>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805" y="2887349"/>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44818" y="2894833"/>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6507" y="2899735"/>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8196" y="2884174"/>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9885" y="2884174"/>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2273" y="2884174"/>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4661" y="2894833"/>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049" y="2894833"/>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8738" y="2885238"/>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427" y="2884174"/>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116" y="2887349"/>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3129" y="2894833"/>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805" y="3813664"/>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44818" y="3821148"/>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6507" y="3826050"/>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8196" y="3810489"/>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9885" y="3810489"/>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2273" y="3810489"/>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4661" y="3821148"/>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049" y="3821148"/>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8738" y="3811553"/>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427" y="3810489"/>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116" y="3813664"/>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3129" y="3821148"/>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805" y="4739979"/>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44818" y="4747463"/>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6507" y="4752365"/>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8196" y="4736804"/>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9885" y="4736804"/>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2273" y="4736804"/>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4661" y="4747463"/>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049" y="4747463"/>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8738" y="4737868"/>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427" y="4736804"/>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116" y="4739979"/>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3129" y="4747463"/>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805" y="5655635"/>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44818" y="5663119"/>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6507" y="5668021"/>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8196" y="5652460"/>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9885" y="5652460"/>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2273" y="5652460"/>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4661" y="5663119"/>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049" y="5663119"/>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8738" y="5653524"/>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0427" y="5652460"/>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116" y="5655635"/>
            <a:ext cx="856796" cy="808578"/>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descr="Free House Silhouette Clip Art, Download Free House Silhouet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3129" y="5663119"/>
            <a:ext cx="856796" cy="808578"/>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19"/>
          <p:cNvSpPr>
            <a:spLocks noGrp="1"/>
          </p:cNvSpPr>
          <p:nvPr>
            <p:ph idx="1"/>
          </p:nvPr>
        </p:nvSpPr>
        <p:spPr/>
        <p:txBody>
          <a:bodyPr/>
          <a:lstStyle/>
          <a:p>
            <a:endParaRPr lang="en-US" dirty="0"/>
          </a:p>
        </p:txBody>
      </p:sp>
      <p:sp>
        <p:nvSpPr>
          <p:cNvPr id="2" name="TextBox 1"/>
          <p:cNvSpPr txBox="1"/>
          <p:nvPr/>
        </p:nvSpPr>
        <p:spPr>
          <a:xfrm>
            <a:off x="10075487" y="6488668"/>
            <a:ext cx="1924438" cy="369332"/>
          </a:xfrm>
          <a:prstGeom prst="rect">
            <a:avLst/>
          </a:prstGeom>
          <a:noFill/>
        </p:spPr>
        <p:txBody>
          <a:bodyPr wrap="none" rtlCol="0">
            <a:spAutoFit/>
          </a:bodyPr>
          <a:lstStyle/>
          <a:p>
            <a:r>
              <a:rPr lang="en-US" dirty="0" smtClean="0"/>
              <a:t>Source: EPA.gov</a:t>
            </a:r>
            <a:endParaRPr lang="en-US" dirty="0"/>
          </a:p>
        </p:txBody>
      </p:sp>
    </p:spTree>
    <p:extLst>
      <p:ext uri="{BB962C8B-B14F-4D97-AF65-F5344CB8AC3E}">
        <p14:creationId xmlns:p14="http://schemas.microsoft.com/office/powerpoint/2010/main" val="195194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inVertical)">
                                      <p:cBhvr>
                                        <p:cTn id="16" dur="500"/>
                                        <p:tgtEl>
                                          <p:spTgt spid="23"/>
                                        </p:tgtEl>
                                      </p:cBhvr>
                                    </p:animEffect>
                                  </p:childTnLst>
                                </p:cTn>
                              </p:par>
                              <p:par>
                                <p:cTn id="17" presetID="16" presetClass="entr" presetSubtype="21"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par>
                                <p:cTn id="20" presetID="16" presetClass="entr" presetSubtype="21"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par>
                                <p:cTn id="23" presetID="16" presetClass="entr" presetSubtype="21"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par>
                                <p:cTn id="26" presetID="16" presetClass="entr" presetSubtype="21"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par>
                                <p:cTn id="29" presetID="16" presetClass="entr" presetSubtype="21"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16" presetClass="entr" presetSubtype="21"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par>
                                <p:cTn id="35" presetID="16" presetClass="entr" presetSubtype="21"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arn(inVertical)">
                                      <p:cBhvr>
                                        <p:cTn id="37" dur="500"/>
                                        <p:tgtEl>
                                          <p:spTgt spid="30"/>
                                        </p:tgtEl>
                                      </p:cBhvr>
                                    </p:animEffect>
                                  </p:childTnLst>
                                </p:cTn>
                              </p:par>
                              <p:par>
                                <p:cTn id="38" presetID="16" presetClass="entr" presetSubtype="21"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arn(inVertical)">
                                      <p:cBhvr>
                                        <p:cTn id="40" dur="500"/>
                                        <p:tgtEl>
                                          <p:spTgt spid="31"/>
                                        </p:tgtEl>
                                      </p:cBhvr>
                                    </p:animEffect>
                                  </p:childTnLst>
                                </p:cTn>
                              </p:par>
                              <p:par>
                                <p:cTn id="41" presetID="16" presetClass="entr" presetSubtype="21"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barn(inVertical)">
                                      <p:cBhvr>
                                        <p:cTn id="43" dur="500"/>
                                        <p:tgtEl>
                                          <p:spTgt spid="32"/>
                                        </p:tgtEl>
                                      </p:cBhvr>
                                    </p:animEffect>
                                  </p:childTnLst>
                                </p:cTn>
                              </p:par>
                              <p:par>
                                <p:cTn id="44" presetID="16" presetClass="entr" presetSubtype="21"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barn(inVertical)">
                                      <p:cBhvr>
                                        <p:cTn id="46" dur="500"/>
                                        <p:tgtEl>
                                          <p:spTgt spid="33"/>
                                        </p:tgtEl>
                                      </p:cBhvr>
                                    </p:animEffect>
                                  </p:childTnLst>
                                </p:cTn>
                              </p:par>
                              <p:par>
                                <p:cTn id="47" presetID="16" presetClass="entr" presetSubtype="21"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barn(inVertical)">
                                      <p:cBhvr>
                                        <p:cTn id="49" dur="500"/>
                                        <p:tgtEl>
                                          <p:spTgt spid="34"/>
                                        </p:tgtEl>
                                      </p:cBhvr>
                                    </p:animEffect>
                                  </p:childTnLst>
                                </p:cTn>
                              </p:par>
                              <p:par>
                                <p:cTn id="50" presetID="16" presetClass="entr" presetSubtype="21"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arn(inVertical)">
                                      <p:cBhvr>
                                        <p:cTn id="52" dur="500"/>
                                        <p:tgtEl>
                                          <p:spTgt spid="35"/>
                                        </p:tgtEl>
                                      </p:cBhvr>
                                    </p:animEffect>
                                  </p:childTnLst>
                                </p:cTn>
                              </p:par>
                              <p:par>
                                <p:cTn id="53" presetID="16" presetClass="entr" presetSubtype="21"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barn(inVertical)">
                                      <p:cBhvr>
                                        <p:cTn id="55" dur="500"/>
                                        <p:tgtEl>
                                          <p:spTgt spid="36"/>
                                        </p:tgtEl>
                                      </p:cBhvr>
                                    </p:animEffect>
                                  </p:childTnLst>
                                </p:cTn>
                              </p:par>
                              <p:par>
                                <p:cTn id="56" presetID="16" presetClass="entr" presetSubtype="21"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barn(inVertical)">
                                      <p:cBhvr>
                                        <p:cTn id="58" dur="500"/>
                                        <p:tgtEl>
                                          <p:spTgt spid="37"/>
                                        </p:tgtEl>
                                      </p:cBhvr>
                                    </p:animEffect>
                                  </p:childTnLst>
                                </p:cTn>
                              </p:par>
                              <p:par>
                                <p:cTn id="59" presetID="16" presetClass="entr" presetSubtype="21"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barn(inVertical)">
                                      <p:cBhvr>
                                        <p:cTn id="61" dur="500"/>
                                        <p:tgtEl>
                                          <p:spTgt spid="38"/>
                                        </p:tgtEl>
                                      </p:cBhvr>
                                    </p:animEffect>
                                  </p:childTnLst>
                                </p:cTn>
                              </p:par>
                              <p:par>
                                <p:cTn id="62" presetID="16" presetClass="entr" presetSubtype="21" fill="hold"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barn(inVertical)">
                                      <p:cBhvr>
                                        <p:cTn id="64" dur="500"/>
                                        <p:tgtEl>
                                          <p:spTgt spid="39"/>
                                        </p:tgtEl>
                                      </p:cBhvr>
                                    </p:animEffect>
                                  </p:childTnLst>
                                </p:cTn>
                              </p:par>
                              <p:par>
                                <p:cTn id="65" presetID="16" presetClass="entr" presetSubtype="21"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barn(inVertical)">
                                      <p:cBhvr>
                                        <p:cTn id="67" dur="500"/>
                                        <p:tgtEl>
                                          <p:spTgt spid="40"/>
                                        </p:tgtEl>
                                      </p:cBhvr>
                                    </p:animEffect>
                                  </p:childTnLst>
                                </p:cTn>
                              </p:par>
                              <p:par>
                                <p:cTn id="68" presetID="16" presetClass="entr" presetSubtype="21" fill="hold"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barn(inVertical)">
                                      <p:cBhvr>
                                        <p:cTn id="70" dur="500"/>
                                        <p:tgtEl>
                                          <p:spTgt spid="41"/>
                                        </p:tgtEl>
                                      </p:cBhvr>
                                    </p:animEffect>
                                  </p:childTnLst>
                                </p:cTn>
                              </p:par>
                              <p:par>
                                <p:cTn id="71" presetID="16" presetClass="entr" presetSubtype="21" fill="hold"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barn(inVertical)">
                                      <p:cBhvr>
                                        <p:cTn id="73" dur="500"/>
                                        <p:tgtEl>
                                          <p:spTgt spid="42"/>
                                        </p:tgtEl>
                                      </p:cBhvr>
                                    </p:animEffect>
                                  </p:childTnLst>
                                </p:cTn>
                              </p:par>
                              <p:par>
                                <p:cTn id="74" presetID="16" presetClass="entr" presetSubtype="21"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barn(inVertical)">
                                      <p:cBhvr>
                                        <p:cTn id="76" dur="500"/>
                                        <p:tgtEl>
                                          <p:spTgt spid="43"/>
                                        </p:tgtEl>
                                      </p:cBhvr>
                                    </p:animEffect>
                                  </p:childTnLst>
                                </p:cTn>
                              </p:par>
                              <p:par>
                                <p:cTn id="77" presetID="16" presetClass="entr" presetSubtype="21" fill="hold"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barn(inVertical)">
                                      <p:cBhvr>
                                        <p:cTn id="79" dur="500"/>
                                        <p:tgtEl>
                                          <p:spTgt spid="44"/>
                                        </p:tgtEl>
                                      </p:cBhvr>
                                    </p:animEffect>
                                  </p:childTnLst>
                                </p:cTn>
                              </p:par>
                              <p:par>
                                <p:cTn id="80" presetID="16" presetClass="entr" presetSubtype="21" fill="hold"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barn(inVertical)">
                                      <p:cBhvr>
                                        <p:cTn id="82" dur="500"/>
                                        <p:tgtEl>
                                          <p:spTgt spid="45"/>
                                        </p:tgtEl>
                                      </p:cBhvr>
                                    </p:animEffect>
                                  </p:childTnLst>
                                </p:cTn>
                              </p:par>
                              <p:par>
                                <p:cTn id="83" presetID="16" presetClass="entr" presetSubtype="21" fill="hold"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barn(inVertical)">
                                      <p:cBhvr>
                                        <p:cTn id="85" dur="500"/>
                                        <p:tgtEl>
                                          <p:spTgt spid="46"/>
                                        </p:tgtEl>
                                      </p:cBhvr>
                                    </p:animEffect>
                                  </p:childTnLst>
                                </p:cTn>
                              </p:par>
                              <p:par>
                                <p:cTn id="86" presetID="16" presetClass="entr" presetSubtype="21" fill="hold" nodeType="with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barn(inVertical)">
                                      <p:cBhvr>
                                        <p:cTn id="88" dur="500"/>
                                        <p:tgtEl>
                                          <p:spTgt spid="47"/>
                                        </p:tgtEl>
                                      </p:cBhvr>
                                    </p:animEffect>
                                  </p:childTnLst>
                                </p:cTn>
                              </p:par>
                              <p:par>
                                <p:cTn id="89" presetID="16" presetClass="entr" presetSubtype="21" fill="hold" nodeType="with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barn(inVertical)">
                                      <p:cBhvr>
                                        <p:cTn id="91" dur="500"/>
                                        <p:tgtEl>
                                          <p:spTgt spid="48"/>
                                        </p:tgtEl>
                                      </p:cBhvr>
                                    </p:animEffect>
                                  </p:childTnLst>
                                </p:cTn>
                              </p:par>
                              <p:par>
                                <p:cTn id="92" presetID="16" presetClass="entr" presetSubtype="21" fill="hold" nodeType="with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barn(inVertical)">
                                      <p:cBhvr>
                                        <p:cTn id="94" dur="500"/>
                                        <p:tgtEl>
                                          <p:spTgt spid="49"/>
                                        </p:tgtEl>
                                      </p:cBhvr>
                                    </p:animEffect>
                                  </p:childTnLst>
                                </p:cTn>
                              </p:par>
                              <p:par>
                                <p:cTn id="95" presetID="16" presetClass="entr" presetSubtype="21" fill="hold" nodeType="with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barn(inVertical)">
                                      <p:cBhvr>
                                        <p:cTn id="97" dur="500"/>
                                        <p:tgtEl>
                                          <p:spTgt spid="50"/>
                                        </p:tgtEl>
                                      </p:cBhvr>
                                    </p:animEffect>
                                  </p:childTnLst>
                                </p:cTn>
                              </p:par>
                              <p:par>
                                <p:cTn id="98" presetID="16" presetClass="entr" presetSubtype="21" fill="hold" nodeType="with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barn(inVertical)">
                                      <p:cBhvr>
                                        <p:cTn id="100" dur="500"/>
                                        <p:tgtEl>
                                          <p:spTgt spid="51"/>
                                        </p:tgtEl>
                                      </p:cBhvr>
                                    </p:animEffect>
                                  </p:childTnLst>
                                </p:cTn>
                              </p:par>
                              <p:par>
                                <p:cTn id="101" presetID="16" presetClass="entr" presetSubtype="21" fill="hold" nodeType="with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barn(inVertical)">
                                      <p:cBhvr>
                                        <p:cTn id="103" dur="500"/>
                                        <p:tgtEl>
                                          <p:spTgt spid="52"/>
                                        </p:tgtEl>
                                      </p:cBhvr>
                                    </p:animEffect>
                                  </p:childTnLst>
                                </p:cTn>
                              </p:par>
                              <p:par>
                                <p:cTn id="104" presetID="16" presetClass="entr" presetSubtype="21" fill="hold" nodeType="withEffect">
                                  <p:stCondLst>
                                    <p:cond delay="0"/>
                                  </p:stCondLst>
                                  <p:childTnLst>
                                    <p:set>
                                      <p:cBhvr>
                                        <p:cTn id="105" dur="1" fill="hold">
                                          <p:stCondLst>
                                            <p:cond delay="0"/>
                                          </p:stCondLst>
                                        </p:cTn>
                                        <p:tgtEl>
                                          <p:spTgt spid="53"/>
                                        </p:tgtEl>
                                        <p:attrNameLst>
                                          <p:attrName>style.visibility</p:attrName>
                                        </p:attrNameLst>
                                      </p:cBhvr>
                                      <p:to>
                                        <p:strVal val="visible"/>
                                      </p:to>
                                    </p:set>
                                    <p:animEffect transition="in" filter="barn(inVertical)">
                                      <p:cBhvr>
                                        <p:cTn id="106" dur="500"/>
                                        <p:tgtEl>
                                          <p:spTgt spid="53"/>
                                        </p:tgtEl>
                                      </p:cBhvr>
                                    </p:animEffect>
                                  </p:childTnLst>
                                </p:cTn>
                              </p:par>
                              <p:par>
                                <p:cTn id="107" presetID="16" presetClass="entr" presetSubtype="21" fill="hold" nodeType="with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barn(inVertical)">
                                      <p:cBhvr>
                                        <p:cTn id="109" dur="500"/>
                                        <p:tgtEl>
                                          <p:spTgt spid="54"/>
                                        </p:tgtEl>
                                      </p:cBhvr>
                                    </p:animEffect>
                                  </p:childTnLst>
                                </p:cTn>
                              </p:par>
                              <p:par>
                                <p:cTn id="110" presetID="16" presetClass="entr" presetSubtype="21" fill="hold" nodeType="withEffect">
                                  <p:stCondLst>
                                    <p:cond delay="0"/>
                                  </p:stCondLst>
                                  <p:childTnLst>
                                    <p:set>
                                      <p:cBhvr>
                                        <p:cTn id="111" dur="1" fill="hold">
                                          <p:stCondLst>
                                            <p:cond delay="0"/>
                                          </p:stCondLst>
                                        </p:cTn>
                                        <p:tgtEl>
                                          <p:spTgt spid="55"/>
                                        </p:tgtEl>
                                        <p:attrNameLst>
                                          <p:attrName>style.visibility</p:attrName>
                                        </p:attrNameLst>
                                      </p:cBhvr>
                                      <p:to>
                                        <p:strVal val="visible"/>
                                      </p:to>
                                    </p:set>
                                    <p:animEffect transition="in" filter="barn(inVertical)">
                                      <p:cBhvr>
                                        <p:cTn id="112" dur="500"/>
                                        <p:tgtEl>
                                          <p:spTgt spid="55"/>
                                        </p:tgtEl>
                                      </p:cBhvr>
                                    </p:animEffect>
                                  </p:childTnLst>
                                </p:cTn>
                              </p:par>
                              <p:par>
                                <p:cTn id="113" presetID="16" presetClass="entr" presetSubtype="21" fill="hold" nodeType="withEffect">
                                  <p:stCondLst>
                                    <p:cond delay="0"/>
                                  </p:stCondLst>
                                  <p:childTnLst>
                                    <p:set>
                                      <p:cBhvr>
                                        <p:cTn id="114" dur="1" fill="hold">
                                          <p:stCondLst>
                                            <p:cond delay="0"/>
                                          </p:stCondLst>
                                        </p:cTn>
                                        <p:tgtEl>
                                          <p:spTgt spid="56"/>
                                        </p:tgtEl>
                                        <p:attrNameLst>
                                          <p:attrName>style.visibility</p:attrName>
                                        </p:attrNameLst>
                                      </p:cBhvr>
                                      <p:to>
                                        <p:strVal val="visible"/>
                                      </p:to>
                                    </p:set>
                                    <p:animEffect transition="in" filter="barn(inVertical)">
                                      <p:cBhvr>
                                        <p:cTn id="115" dur="500"/>
                                        <p:tgtEl>
                                          <p:spTgt spid="56"/>
                                        </p:tgtEl>
                                      </p:cBhvr>
                                    </p:animEffect>
                                  </p:childTnLst>
                                </p:cTn>
                              </p:par>
                              <p:par>
                                <p:cTn id="116" presetID="16" presetClass="entr" presetSubtype="21" fill="hold" nodeType="withEffect">
                                  <p:stCondLst>
                                    <p:cond delay="0"/>
                                  </p:stCondLst>
                                  <p:childTnLst>
                                    <p:set>
                                      <p:cBhvr>
                                        <p:cTn id="117" dur="1" fill="hold">
                                          <p:stCondLst>
                                            <p:cond delay="0"/>
                                          </p:stCondLst>
                                        </p:cTn>
                                        <p:tgtEl>
                                          <p:spTgt spid="57"/>
                                        </p:tgtEl>
                                        <p:attrNameLst>
                                          <p:attrName>style.visibility</p:attrName>
                                        </p:attrNameLst>
                                      </p:cBhvr>
                                      <p:to>
                                        <p:strVal val="visible"/>
                                      </p:to>
                                    </p:set>
                                    <p:animEffect transition="in" filter="barn(inVertical)">
                                      <p:cBhvr>
                                        <p:cTn id="118" dur="500"/>
                                        <p:tgtEl>
                                          <p:spTgt spid="57"/>
                                        </p:tgtEl>
                                      </p:cBhvr>
                                    </p:animEffect>
                                  </p:childTnLst>
                                </p:cTn>
                              </p:par>
                              <p:par>
                                <p:cTn id="119" presetID="16" presetClass="entr" presetSubtype="21" fill="hold" nodeType="withEffect">
                                  <p:stCondLst>
                                    <p:cond delay="0"/>
                                  </p:stCondLst>
                                  <p:childTnLst>
                                    <p:set>
                                      <p:cBhvr>
                                        <p:cTn id="120" dur="1" fill="hold">
                                          <p:stCondLst>
                                            <p:cond delay="0"/>
                                          </p:stCondLst>
                                        </p:cTn>
                                        <p:tgtEl>
                                          <p:spTgt spid="58"/>
                                        </p:tgtEl>
                                        <p:attrNameLst>
                                          <p:attrName>style.visibility</p:attrName>
                                        </p:attrNameLst>
                                      </p:cBhvr>
                                      <p:to>
                                        <p:strVal val="visible"/>
                                      </p:to>
                                    </p:set>
                                    <p:animEffect transition="in" filter="barn(inVertical)">
                                      <p:cBhvr>
                                        <p:cTn id="121" dur="500"/>
                                        <p:tgtEl>
                                          <p:spTgt spid="58"/>
                                        </p:tgtEl>
                                      </p:cBhvr>
                                    </p:animEffect>
                                  </p:childTnLst>
                                </p:cTn>
                              </p:par>
                              <p:par>
                                <p:cTn id="122" presetID="16" presetClass="entr" presetSubtype="21" fill="hold" nodeType="withEffect">
                                  <p:stCondLst>
                                    <p:cond delay="0"/>
                                  </p:stCondLst>
                                  <p:childTnLst>
                                    <p:set>
                                      <p:cBhvr>
                                        <p:cTn id="123" dur="1" fill="hold">
                                          <p:stCondLst>
                                            <p:cond delay="0"/>
                                          </p:stCondLst>
                                        </p:cTn>
                                        <p:tgtEl>
                                          <p:spTgt spid="59"/>
                                        </p:tgtEl>
                                        <p:attrNameLst>
                                          <p:attrName>style.visibility</p:attrName>
                                        </p:attrNameLst>
                                      </p:cBhvr>
                                      <p:to>
                                        <p:strVal val="visible"/>
                                      </p:to>
                                    </p:set>
                                    <p:animEffect transition="in" filter="barn(inVertical)">
                                      <p:cBhvr>
                                        <p:cTn id="124" dur="500"/>
                                        <p:tgtEl>
                                          <p:spTgt spid="59"/>
                                        </p:tgtEl>
                                      </p:cBhvr>
                                    </p:animEffect>
                                  </p:childTnLst>
                                </p:cTn>
                              </p:par>
                              <p:par>
                                <p:cTn id="125" presetID="16" presetClass="entr" presetSubtype="21" fill="hold" nodeType="with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barn(inVertical)">
                                      <p:cBhvr>
                                        <p:cTn id="127" dur="500"/>
                                        <p:tgtEl>
                                          <p:spTgt spid="60"/>
                                        </p:tgtEl>
                                      </p:cBhvr>
                                    </p:animEffect>
                                  </p:childTnLst>
                                </p:cTn>
                              </p:par>
                              <p:par>
                                <p:cTn id="128" presetID="16" presetClass="entr" presetSubtype="21" fill="hold" nodeType="withEffect">
                                  <p:stCondLst>
                                    <p:cond delay="0"/>
                                  </p:stCondLst>
                                  <p:childTnLst>
                                    <p:set>
                                      <p:cBhvr>
                                        <p:cTn id="129" dur="1" fill="hold">
                                          <p:stCondLst>
                                            <p:cond delay="0"/>
                                          </p:stCondLst>
                                        </p:cTn>
                                        <p:tgtEl>
                                          <p:spTgt spid="61"/>
                                        </p:tgtEl>
                                        <p:attrNameLst>
                                          <p:attrName>style.visibility</p:attrName>
                                        </p:attrNameLst>
                                      </p:cBhvr>
                                      <p:to>
                                        <p:strVal val="visible"/>
                                      </p:to>
                                    </p:set>
                                    <p:animEffect transition="in" filter="barn(inVertical)">
                                      <p:cBhvr>
                                        <p:cTn id="130" dur="500"/>
                                        <p:tgtEl>
                                          <p:spTgt spid="61"/>
                                        </p:tgtEl>
                                      </p:cBhvr>
                                    </p:animEffect>
                                  </p:childTnLst>
                                </p:cTn>
                              </p:par>
                              <p:par>
                                <p:cTn id="131" presetID="16" presetClass="entr" presetSubtype="21" fill="hold" nodeType="withEffect">
                                  <p:stCondLst>
                                    <p:cond delay="0"/>
                                  </p:stCondLst>
                                  <p:childTnLst>
                                    <p:set>
                                      <p:cBhvr>
                                        <p:cTn id="132" dur="1" fill="hold">
                                          <p:stCondLst>
                                            <p:cond delay="0"/>
                                          </p:stCondLst>
                                        </p:cTn>
                                        <p:tgtEl>
                                          <p:spTgt spid="62"/>
                                        </p:tgtEl>
                                        <p:attrNameLst>
                                          <p:attrName>style.visibility</p:attrName>
                                        </p:attrNameLst>
                                      </p:cBhvr>
                                      <p:to>
                                        <p:strVal val="visible"/>
                                      </p:to>
                                    </p:set>
                                    <p:animEffect transition="in" filter="barn(inVertical)">
                                      <p:cBhvr>
                                        <p:cTn id="133" dur="500"/>
                                        <p:tgtEl>
                                          <p:spTgt spid="62"/>
                                        </p:tgtEl>
                                      </p:cBhvr>
                                    </p:animEffect>
                                  </p:childTnLst>
                                </p:cTn>
                              </p:par>
                              <p:par>
                                <p:cTn id="134" presetID="16" presetClass="entr" presetSubtype="21" fill="hold" nodeType="withEffect">
                                  <p:stCondLst>
                                    <p:cond delay="0"/>
                                  </p:stCondLst>
                                  <p:childTnLst>
                                    <p:set>
                                      <p:cBhvr>
                                        <p:cTn id="135" dur="1" fill="hold">
                                          <p:stCondLst>
                                            <p:cond delay="0"/>
                                          </p:stCondLst>
                                        </p:cTn>
                                        <p:tgtEl>
                                          <p:spTgt spid="63"/>
                                        </p:tgtEl>
                                        <p:attrNameLst>
                                          <p:attrName>style.visibility</p:attrName>
                                        </p:attrNameLst>
                                      </p:cBhvr>
                                      <p:to>
                                        <p:strVal val="visible"/>
                                      </p:to>
                                    </p:set>
                                    <p:animEffect transition="in" filter="barn(inVertical)">
                                      <p:cBhvr>
                                        <p:cTn id="136" dur="500"/>
                                        <p:tgtEl>
                                          <p:spTgt spid="63"/>
                                        </p:tgtEl>
                                      </p:cBhvr>
                                    </p:animEffect>
                                  </p:childTnLst>
                                </p:cTn>
                              </p:par>
                              <p:par>
                                <p:cTn id="137" presetID="16" presetClass="entr" presetSubtype="21" fill="hold" nodeType="with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barn(inVertical)">
                                      <p:cBhvr>
                                        <p:cTn id="139" dur="500"/>
                                        <p:tgtEl>
                                          <p:spTgt spid="64"/>
                                        </p:tgtEl>
                                      </p:cBhvr>
                                    </p:animEffect>
                                  </p:childTnLst>
                                </p:cTn>
                              </p:par>
                              <p:par>
                                <p:cTn id="140" presetID="16" presetClass="entr" presetSubtype="21" fill="hold" nodeType="withEffect">
                                  <p:stCondLst>
                                    <p:cond delay="0"/>
                                  </p:stCondLst>
                                  <p:childTnLst>
                                    <p:set>
                                      <p:cBhvr>
                                        <p:cTn id="141" dur="1" fill="hold">
                                          <p:stCondLst>
                                            <p:cond delay="0"/>
                                          </p:stCondLst>
                                        </p:cTn>
                                        <p:tgtEl>
                                          <p:spTgt spid="65"/>
                                        </p:tgtEl>
                                        <p:attrNameLst>
                                          <p:attrName>style.visibility</p:attrName>
                                        </p:attrNameLst>
                                      </p:cBhvr>
                                      <p:to>
                                        <p:strVal val="visible"/>
                                      </p:to>
                                    </p:set>
                                    <p:animEffect transition="in" filter="barn(inVertical)">
                                      <p:cBhvr>
                                        <p:cTn id="142" dur="500"/>
                                        <p:tgtEl>
                                          <p:spTgt spid="65"/>
                                        </p:tgtEl>
                                      </p:cBhvr>
                                    </p:animEffect>
                                  </p:childTnLst>
                                </p:cTn>
                              </p:par>
                              <p:par>
                                <p:cTn id="143" presetID="16" presetClass="entr" presetSubtype="21" fill="hold" nodeType="withEffect">
                                  <p:stCondLst>
                                    <p:cond delay="0"/>
                                  </p:stCondLst>
                                  <p:childTnLst>
                                    <p:set>
                                      <p:cBhvr>
                                        <p:cTn id="144" dur="1" fill="hold">
                                          <p:stCondLst>
                                            <p:cond delay="0"/>
                                          </p:stCondLst>
                                        </p:cTn>
                                        <p:tgtEl>
                                          <p:spTgt spid="66"/>
                                        </p:tgtEl>
                                        <p:attrNameLst>
                                          <p:attrName>style.visibility</p:attrName>
                                        </p:attrNameLst>
                                      </p:cBhvr>
                                      <p:to>
                                        <p:strVal val="visible"/>
                                      </p:to>
                                    </p:set>
                                    <p:animEffect transition="in" filter="barn(inVertical)">
                                      <p:cBhvr>
                                        <p:cTn id="145" dur="500"/>
                                        <p:tgtEl>
                                          <p:spTgt spid="66"/>
                                        </p:tgtEl>
                                      </p:cBhvr>
                                    </p:animEffect>
                                  </p:childTnLst>
                                </p:cTn>
                              </p:par>
                              <p:par>
                                <p:cTn id="146" presetID="16" presetClass="entr" presetSubtype="21" fill="hold" nodeType="withEffect">
                                  <p:stCondLst>
                                    <p:cond delay="0"/>
                                  </p:stCondLst>
                                  <p:childTnLst>
                                    <p:set>
                                      <p:cBhvr>
                                        <p:cTn id="147" dur="1" fill="hold">
                                          <p:stCondLst>
                                            <p:cond delay="0"/>
                                          </p:stCondLst>
                                        </p:cTn>
                                        <p:tgtEl>
                                          <p:spTgt spid="67"/>
                                        </p:tgtEl>
                                        <p:attrNameLst>
                                          <p:attrName>style.visibility</p:attrName>
                                        </p:attrNameLst>
                                      </p:cBhvr>
                                      <p:to>
                                        <p:strVal val="visible"/>
                                      </p:to>
                                    </p:set>
                                    <p:animEffect transition="in" filter="barn(inVertical)">
                                      <p:cBhvr>
                                        <p:cTn id="148" dur="500"/>
                                        <p:tgtEl>
                                          <p:spTgt spid="67"/>
                                        </p:tgtEl>
                                      </p:cBhvr>
                                    </p:animEffect>
                                  </p:childTnLst>
                                </p:cTn>
                              </p:par>
                              <p:par>
                                <p:cTn id="149" presetID="16" presetClass="entr" presetSubtype="21" fill="hold" nodeType="withEffect">
                                  <p:stCondLst>
                                    <p:cond delay="0"/>
                                  </p:stCondLst>
                                  <p:childTnLst>
                                    <p:set>
                                      <p:cBhvr>
                                        <p:cTn id="150" dur="1" fill="hold">
                                          <p:stCondLst>
                                            <p:cond delay="0"/>
                                          </p:stCondLst>
                                        </p:cTn>
                                        <p:tgtEl>
                                          <p:spTgt spid="68"/>
                                        </p:tgtEl>
                                        <p:attrNameLst>
                                          <p:attrName>style.visibility</p:attrName>
                                        </p:attrNameLst>
                                      </p:cBhvr>
                                      <p:to>
                                        <p:strVal val="visible"/>
                                      </p:to>
                                    </p:set>
                                    <p:animEffect transition="in" filter="barn(inVertical)">
                                      <p:cBhvr>
                                        <p:cTn id="151" dur="500"/>
                                        <p:tgtEl>
                                          <p:spTgt spid="68"/>
                                        </p:tgtEl>
                                      </p:cBhvr>
                                    </p:animEffect>
                                  </p:childTnLst>
                                </p:cTn>
                              </p:par>
                              <p:par>
                                <p:cTn id="152" presetID="16" presetClass="entr" presetSubtype="21" fill="hold" nodeType="withEffect">
                                  <p:stCondLst>
                                    <p:cond delay="0"/>
                                  </p:stCondLst>
                                  <p:childTnLst>
                                    <p:set>
                                      <p:cBhvr>
                                        <p:cTn id="153" dur="1" fill="hold">
                                          <p:stCondLst>
                                            <p:cond delay="0"/>
                                          </p:stCondLst>
                                        </p:cTn>
                                        <p:tgtEl>
                                          <p:spTgt spid="69"/>
                                        </p:tgtEl>
                                        <p:attrNameLst>
                                          <p:attrName>style.visibility</p:attrName>
                                        </p:attrNameLst>
                                      </p:cBhvr>
                                      <p:to>
                                        <p:strVal val="visible"/>
                                      </p:to>
                                    </p:set>
                                    <p:animEffect transition="in" filter="barn(inVertical)">
                                      <p:cBhvr>
                                        <p:cTn id="154" dur="500"/>
                                        <p:tgtEl>
                                          <p:spTgt spid="69"/>
                                        </p:tgtEl>
                                      </p:cBhvr>
                                    </p:animEffect>
                                  </p:childTnLst>
                                </p:cTn>
                              </p:par>
                              <p:par>
                                <p:cTn id="155" presetID="16" presetClass="entr" presetSubtype="21" fill="hold" nodeType="withEffect">
                                  <p:stCondLst>
                                    <p:cond delay="0"/>
                                  </p:stCondLst>
                                  <p:childTnLst>
                                    <p:set>
                                      <p:cBhvr>
                                        <p:cTn id="156" dur="1" fill="hold">
                                          <p:stCondLst>
                                            <p:cond delay="0"/>
                                          </p:stCondLst>
                                        </p:cTn>
                                        <p:tgtEl>
                                          <p:spTgt spid="70"/>
                                        </p:tgtEl>
                                        <p:attrNameLst>
                                          <p:attrName>style.visibility</p:attrName>
                                        </p:attrNameLst>
                                      </p:cBhvr>
                                      <p:to>
                                        <p:strVal val="visible"/>
                                      </p:to>
                                    </p:set>
                                    <p:animEffect transition="in" filter="barn(inVertical)">
                                      <p:cBhvr>
                                        <p:cTn id="157" dur="500"/>
                                        <p:tgtEl>
                                          <p:spTgt spid="70"/>
                                        </p:tgtEl>
                                      </p:cBhvr>
                                    </p:animEffect>
                                  </p:childTnLst>
                                </p:cTn>
                              </p:par>
                              <p:par>
                                <p:cTn id="158" presetID="16" presetClass="entr" presetSubtype="21" fill="hold" nodeType="withEffect">
                                  <p:stCondLst>
                                    <p:cond delay="0"/>
                                  </p:stCondLst>
                                  <p:childTnLst>
                                    <p:set>
                                      <p:cBhvr>
                                        <p:cTn id="159" dur="1" fill="hold">
                                          <p:stCondLst>
                                            <p:cond delay="0"/>
                                          </p:stCondLst>
                                        </p:cTn>
                                        <p:tgtEl>
                                          <p:spTgt spid="71"/>
                                        </p:tgtEl>
                                        <p:attrNameLst>
                                          <p:attrName>style.visibility</p:attrName>
                                        </p:attrNameLst>
                                      </p:cBhvr>
                                      <p:to>
                                        <p:strVal val="visible"/>
                                      </p:to>
                                    </p:set>
                                    <p:animEffect transition="in" filter="barn(inVertical)">
                                      <p:cBhvr>
                                        <p:cTn id="160" dur="500"/>
                                        <p:tgtEl>
                                          <p:spTgt spid="71"/>
                                        </p:tgtEl>
                                      </p:cBhvr>
                                    </p:animEffect>
                                  </p:childTnLst>
                                </p:cTn>
                              </p:par>
                              <p:par>
                                <p:cTn id="161" presetID="16" presetClass="entr" presetSubtype="21" fill="hold" nodeType="withEffect">
                                  <p:stCondLst>
                                    <p:cond delay="0"/>
                                  </p:stCondLst>
                                  <p:childTnLst>
                                    <p:set>
                                      <p:cBhvr>
                                        <p:cTn id="162" dur="1" fill="hold">
                                          <p:stCondLst>
                                            <p:cond delay="0"/>
                                          </p:stCondLst>
                                        </p:cTn>
                                        <p:tgtEl>
                                          <p:spTgt spid="72"/>
                                        </p:tgtEl>
                                        <p:attrNameLst>
                                          <p:attrName>style.visibility</p:attrName>
                                        </p:attrNameLst>
                                      </p:cBhvr>
                                      <p:to>
                                        <p:strVal val="visible"/>
                                      </p:to>
                                    </p:set>
                                    <p:animEffect transition="in" filter="barn(inVertical)">
                                      <p:cBhvr>
                                        <p:cTn id="163" dur="500"/>
                                        <p:tgtEl>
                                          <p:spTgt spid="72"/>
                                        </p:tgtEl>
                                      </p:cBhvr>
                                    </p:animEffect>
                                  </p:childTnLst>
                                </p:cTn>
                              </p:par>
                              <p:par>
                                <p:cTn id="164" presetID="16" presetClass="entr" presetSubtype="21" fill="hold" nodeType="withEffect">
                                  <p:stCondLst>
                                    <p:cond delay="0"/>
                                  </p:stCondLst>
                                  <p:childTnLst>
                                    <p:set>
                                      <p:cBhvr>
                                        <p:cTn id="165" dur="1" fill="hold">
                                          <p:stCondLst>
                                            <p:cond delay="0"/>
                                          </p:stCondLst>
                                        </p:cTn>
                                        <p:tgtEl>
                                          <p:spTgt spid="73"/>
                                        </p:tgtEl>
                                        <p:attrNameLst>
                                          <p:attrName>style.visibility</p:attrName>
                                        </p:attrNameLst>
                                      </p:cBhvr>
                                      <p:to>
                                        <p:strVal val="visible"/>
                                      </p:to>
                                    </p:set>
                                    <p:animEffect transition="in" filter="barn(inVertical)">
                                      <p:cBhvr>
                                        <p:cTn id="166" dur="500"/>
                                        <p:tgtEl>
                                          <p:spTgt spid="73"/>
                                        </p:tgtEl>
                                      </p:cBhvr>
                                    </p:animEffect>
                                  </p:childTnLst>
                                </p:cTn>
                              </p:par>
                              <p:par>
                                <p:cTn id="167" presetID="16" presetClass="entr" presetSubtype="21" fill="hold" nodeType="withEffect">
                                  <p:stCondLst>
                                    <p:cond delay="0"/>
                                  </p:stCondLst>
                                  <p:childTnLst>
                                    <p:set>
                                      <p:cBhvr>
                                        <p:cTn id="168" dur="1" fill="hold">
                                          <p:stCondLst>
                                            <p:cond delay="0"/>
                                          </p:stCondLst>
                                        </p:cTn>
                                        <p:tgtEl>
                                          <p:spTgt spid="74"/>
                                        </p:tgtEl>
                                        <p:attrNameLst>
                                          <p:attrName>style.visibility</p:attrName>
                                        </p:attrNameLst>
                                      </p:cBhvr>
                                      <p:to>
                                        <p:strVal val="visible"/>
                                      </p:to>
                                    </p:set>
                                    <p:animEffect transition="in" filter="barn(inVertical)">
                                      <p:cBhvr>
                                        <p:cTn id="169" dur="500"/>
                                        <p:tgtEl>
                                          <p:spTgt spid="74"/>
                                        </p:tgtEl>
                                      </p:cBhvr>
                                    </p:animEffect>
                                  </p:childTnLst>
                                </p:cTn>
                              </p:par>
                              <p:par>
                                <p:cTn id="170" presetID="16" presetClass="entr" presetSubtype="21" fill="hold" nodeType="with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barn(inVertical)">
                                      <p:cBhvr>
                                        <p:cTn id="172" dur="500"/>
                                        <p:tgtEl>
                                          <p:spTgt spid="75"/>
                                        </p:tgtEl>
                                      </p:cBhvr>
                                    </p:animEffect>
                                  </p:childTnLst>
                                </p:cTn>
                              </p:par>
                              <p:par>
                                <p:cTn id="173" presetID="16" presetClass="entr" presetSubtype="21" fill="hold" nodeType="withEffect">
                                  <p:stCondLst>
                                    <p:cond delay="0"/>
                                  </p:stCondLst>
                                  <p:childTnLst>
                                    <p:set>
                                      <p:cBhvr>
                                        <p:cTn id="174" dur="1" fill="hold">
                                          <p:stCondLst>
                                            <p:cond delay="0"/>
                                          </p:stCondLst>
                                        </p:cTn>
                                        <p:tgtEl>
                                          <p:spTgt spid="76"/>
                                        </p:tgtEl>
                                        <p:attrNameLst>
                                          <p:attrName>style.visibility</p:attrName>
                                        </p:attrNameLst>
                                      </p:cBhvr>
                                      <p:to>
                                        <p:strVal val="visible"/>
                                      </p:to>
                                    </p:set>
                                    <p:animEffect transition="in" filter="barn(inVertical)">
                                      <p:cBhvr>
                                        <p:cTn id="175" dur="500"/>
                                        <p:tgtEl>
                                          <p:spTgt spid="76"/>
                                        </p:tgtEl>
                                      </p:cBhvr>
                                    </p:animEffect>
                                  </p:childTnLst>
                                </p:cTn>
                              </p:par>
                              <p:par>
                                <p:cTn id="176" presetID="16" presetClass="entr" presetSubtype="21" fill="hold" nodeType="withEffect">
                                  <p:stCondLst>
                                    <p:cond delay="0"/>
                                  </p:stCondLst>
                                  <p:childTnLst>
                                    <p:set>
                                      <p:cBhvr>
                                        <p:cTn id="177" dur="1" fill="hold">
                                          <p:stCondLst>
                                            <p:cond delay="0"/>
                                          </p:stCondLst>
                                        </p:cTn>
                                        <p:tgtEl>
                                          <p:spTgt spid="77"/>
                                        </p:tgtEl>
                                        <p:attrNameLst>
                                          <p:attrName>style.visibility</p:attrName>
                                        </p:attrNameLst>
                                      </p:cBhvr>
                                      <p:to>
                                        <p:strVal val="visible"/>
                                      </p:to>
                                    </p:set>
                                    <p:animEffect transition="in" filter="barn(inVertical)">
                                      <p:cBhvr>
                                        <p:cTn id="178" dur="500"/>
                                        <p:tgtEl>
                                          <p:spTgt spid="77"/>
                                        </p:tgtEl>
                                      </p:cBhvr>
                                    </p:animEffect>
                                  </p:childTnLst>
                                </p:cTn>
                              </p:par>
                              <p:par>
                                <p:cTn id="179" presetID="16" presetClass="entr" presetSubtype="21" fill="hold" nodeType="withEffect">
                                  <p:stCondLst>
                                    <p:cond delay="0"/>
                                  </p:stCondLst>
                                  <p:childTnLst>
                                    <p:set>
                                      <p:cBhvr>
                                        <p:cTn id="180" dur="1" fill="hold">
                                          <p:stCondLst>
                                            <p:cond delay="0"/>
                                          </p:stCondLst>
                                        </p:cTn>
                                        <p:tgtEl>
                                          <p:spTgt spid="78"/>
                                        </p:tgtEl>
                                        <p:attrNameLst>
                                          <p:attrName>style.visibility</p:attrName>
                                        </p:attrNameLst>
                                      </p:cBhvr>
                                      <p:to>
                                        <p:strVal val="visible"/>
                                      </p:to>
                                    </p:set>
                                    <p:animEffect transition="in" filter="barn(inVertical)">
                                      <p:cBhvr>
                                        <p:cTn id="181" dur="500"/>
                                        <p:tgtEl>
                                          <p:spTgt spid="78"/>
                                        </p:tgtEl>
                                      </p:cBhvr>
                                    </p:animEffect>
                                  </p:childTnLst>
                                </p:cTn>
                              </p:par>
                              <p:par>
                                <p:cTn id="182" presetID="16" presetClass="entr" presetSubtype="21" fill="hold" nodeType="withEffect">
                                  <p:stCondLst>
                                    <p:cond delay="0"/>
                                  </p:stCondLst>
                                  <p:childTnLst>
                                    <p:set>
                                      <p:cBhvr>
                                        <p:cTn id="183" dur="1" fill="hold">
                                          <p:stCondLst>
                                            <p:cond delay="0"/>
                                          </p:stCondLst>
                                        </p:cTn>
                                        <p:tgtEl>
                                          <p:spTgt spid="79"/>
                                        </p:tgtEl>
                                        <p:attrNameLst>
                                          <p:attrName>style.visibility</p:attrName>
                                        </p:attrNameLst>
                                      </p:cBhvr>
                                      <p:to>
                                        <p:strVal val="visible"/>
                                      </p:to>
                                    </p:set>
                                    <p:animEffect transition="in" filter="barn(inVertical)">
                                      <p:cBhvr>
                                        <p:cTn id="184" dur="500"/>
                                        <p:tgtEl>
                                          <p:spTgt spid="79"/>
                                        </p:tgtEl>
                                      </p:cBhvr>
                                    </p:animEffect>
                                  </p:childTnLst>
                                </p:cTn>
                              </p:par>
                              <p:par>
                                <p:cTn id="185" presetID="16" presetClass="entr" presetSubtype="21" fill="hold" nodeType="withEffect">
                                  <p:stCondLst>
                                    <p:cond delay="0"/>
                                  </p:stCondLst>
                                  <p:childTnLst>
                                    <p:set>
                                      <p:cBhvr>
                                        <p:cTn id="186" dur="1" fill="hold">
                                          <p:stCondLst>
                                            <p:cond delay="0"/>
                                          </p:stCondLst>
                                        </p:cTn>
                                        <p:tgtEl>
                                          <p:spTgt spid="80"/>
                                        </p:tgtEl>
                                        <p:attrNameLst>
                                          <p:attrName>style.visibility</p:attrName>
                                        </p:attrNameLst>
                                      </p:cBhvr>
                                      <p:to>
                                        <p:strVal val="visible"/>
                                      </p:to>
                                    </p:set>
                                    <p:animEffect transition="in" filter="barn(inVertical)">
                                      <p:cBhvr>
                                        <p:cTn id="187" dur="500"/>
                                        <p:tgtEl>
                                          <p:spTgt spid="80"/>
                                        </p:tgtEl>
                                      </p:cBhvr>
                                    </p:animEffect>
                                  </p:childTnLst>
                                </p:cTn>
                              </p:par>
                              <p:par>
                                <p:cTn id="188" presetID="16" presetClass="entr" presetSubtype="21" fill="hold" nodeType="withEffect">
                                  <p:stCondLst>
                                    <p:cond delay="0"/>
                                  </p:stCondLst>
                                  <p:childTnLst>
                                    <p:set>
                                      <p:cBhvr>
                                        <p:cTn id="189" dur="1" fill="hold">
                                          <p:stCondLst>
                                            <p:cond delay="0"/>
                                          </p:stCondLst>
                                        </p:cTn>
                                        <p:tgtEl>
                                          <p:spTgt spid="81"/>
                                        </p:tgtEl>
                                        <p:attrNameLst>
                                          <p:attrName>style.visibility</p:attrName>
                                        </p:attrNameLst>
                                      </p:cBhvr>
                                      <p:to>
                                        <p:strVal val="visible"/>
                                      </p:to>
                                    </p:set>
                                    <p:animEffect transition="in" filter="barn(inVertical)">
                                      <p:cBhvr>
                                        <p:cTn id="190" dur="500"/>
                                        <p:tgtEl>
                                          <p:spTgt spid="81"/>
                                        </p:tgtEl>
                                      </p:cBhvr>
                                    </p:animEffect>
                                  </p:childTnLst>
                                </p:cTn>
                              </p:par>
                              <p:par>
                                <p:cTn id="191" presetID="16" presetClass="entr" presetSubtype="21" fill="hold" nodeType="withEffect">
                                  <p:stCondLst>
                                    <p:cond delay="0"/>
                                  </p:stCondLst>
                                  <p:childTnLst>
                                    <p:set>
                                      <p:cBhvr>
                                        <p:cTn id="192" dur="1" fill="hold">
                                          <p:stCondLst>
                                            <p:cond delay="0"/>
                                          </p:stCondLst>
                                        </p:cTn>
                                        <p:tgtEl>
                                          <p:spTgt spid="82"/>
                                        </p:tgtEl>
                                        <p:attrNameLst>
                                          <p:attrName>style.visibility</p:attrName>
                                        </p:attrNameLst>
                                      </p:cBhvr>
                                      <p:to>
                                        <p:strVal val="visible"/>
                                      </p:to>
                                    </p:set>
                                    <p:animEffect transition="in" filter="barn(inVertical)">
                                      <p:cBhvr>
                                        <p:cTn id="193" dur="500"/>
                                        <p:tgtEl>
                                          <p:spTgt spid="82"/>
                                        </p:tgtEl>
                                      </p:cBhvr>
                                    </p:animEffect>
                                  </p:childTnLst>
                                </p:cTn>
                              </p:par>
                              <p:par>
                                <p:cTn id="194" presetID="16" presetClass="entr" presetSubtype="21" fill="hold" nodeType="withEffect">
                                  <p:stCondLst>
                                    <p:cond delay="0"/>
                                  </p:stCondLst>
                                  <p:childTnLst>
                                    <p:set>
                                      <p:cBhvr>
                                        <p:cTn id="195" dur="1" fill="hold">
                                          <p:stCondLst>
                                            <p:cond delay="0"/>
                                          </p:stCondLst>
                                        </p:cTn>
                                        <p:tgtEl>
                                          <p:spTgt spid="83"/>
                                        </p:tgtEl>
                                        <p:attrNameLst>
                                          <p:attrName>style.visibility</p:attrName>
                                        </p:attrNameLst>
                                      </p:cBhvr>
                                      <p:to>
                                        <p:strVal val="visible"/>
                                      </p:to>
                                    </p:set>
                                    <p:animEffect transition="in" filter="barn(inVertical)">
                                      <p:cBhvr>
                                        <p:cTn id="196" dur="500"/>
                                        <p:tgtEl>
                                          <p:spTgt spid="83"/>
                                        </p:tgtEl>
                                      </p:cBhvr>
                                    </p:animEffect>
                                  </p:childTnLst>
                                </p:cTn>
                              </p:par>
                              <p:par>
                                <p:cTn id="197" presetID="16" presetClass="entr" presetSubtype="21" fill="hold" nodeType="withEffect">
                                  <p:stCondLst>
                                    <p:cond delay="0"/>
                                  </p:stCondLst>
                                  <p:childTnLst>
                                    <p:set>
                                      <p:cBhvr>
                                        <p:cTn id="198" dur="1" fill="hold">
                                          <p:stCondLst>
                                            <p:cond delay="0"/>
                                          </p:stCondLst>
                                        </p:cTn>
                                        <p:tgtEl>
                                          <p:spTgt spid="84"/>
                                        </p:tgtEl>
                                        <p:attrNameLst>
                                          <p:attrName>style.visibility</p:attrName>
                                        </p:attrNameLst>
                                      </p:cBhvr>
                                      <p:to>
                                        <p:strVal val="visible"/>
                                      </p:to>
                                    </p:set>
                                    <p:animEffect transition="in" filter="barn(inVertical)">
                                      <p:cBhvr>
                                        <p:cTn id="199" dur="500"/>
                                        <p:tgtEl>
                                          <p:spTgt spid="84"/>
                                        </p:tgtEl>
                                      </p:cBhvr>
                                    </p:animEffect>
                                  </p:childTnLst>
                                </p:cTn>
                              </p:par>
                              <p:par>
                                <p:cTn id="200" presetID="16" presetClass="entr" presetSubtype="21" fill="hold" nodeType="withEffect">
                                  <p:stCondLst>
                                    <p:cond delay="0"/>
                                  </p:stCondLst>
                                  <p:childTnLst>
                                    <p:set>
                                      <p:cBhvr>
                                        <p:cTn id="201" dur="1" fill="hold">
                                          <p:stCondLst>
                                            <p:cond delay="0"/>
                                          </p:stCondLst>
                                        </p:cTn>
                                        <p:tgtEl>
                                          <p:spTgt spid="85"/>
                                        </p:tgtEl>
                                        <p:attrNameLst>
                                          <p:attrName>style.visibility</p:attrName>
                                        </p:attrNameLst>
                                      </p:cBhvr>
                                      <p:to>
                                        <p:strVal val="visible"/>
                                      </p:to>
                                    </p:set>
                                    <p:animEffect transition="in" filter="barn(inVertical)">
                                      <p:cBhvr>
                                        <p:cTn id="202" dur="500"/>
                                        <p:tgtEl>
                                          <p:spTgt spid="85"/>
                                        </p:tgtEl>
                                      </p:cBhvr>
                                    </p:animEffect>
                                  </p:childTnLst>
                                </p:cTn>
                              </p:par>
                              <p:par>
                                <p:cTn id="203" presetID="16" presetClass="entr" presetSubtype="21" fill="hold" nodeType="withEffect">
                                  <p:stCondLst>
                                    <p:cond delay="0"/>
                                  </p:stCondLst>
                                  <p:childTnLst>
                                    <p:set>
                                      <p:cBhvr>
                                        <p:cTn id="204" dur="1" fill="hold">
                                          <p:stCondLst>
                                            <p:cond delay="0"/>
                                          </p:stCondLst>
                                        </p:cTn>
                                        <p:tgtEl>
                                          <p:spTgt spid="86"/>
                                        </p:tgtEl>
                                        <p:attrNameLst>
                                          <p:attrName>style.visibility</p:attrName>
                                        </p:attrNameLst>
                                      </p:cBhvr>
                                      <p:to>
                                        <p:strVal val="visible"/>
                                      </p:to>
                                    </p:set>
                                    <p:animEffect transition="in" filter="barn(inVertical)">
                                      <p:cBhvr>
                                        <p:cTn id="205" dur="500"/>
                                        <p:tgtEl>
                                          <p:spTgt spid="86"/>
                                        </p:tgtEl>
                                      </p:cBhvr>
                                    </p:animEffect>
                                  </p:childTnLst>
                                </p:cTn>
                              </p:par>
                              <p:par>
                                <p:cTn id="206" presetID="16" presetClass="entr" presetSubtype="21" fill="hold" nodeType="withEffect">
                                  <p:stCondLst>
                                    <p:cond delay="0"/>
                                  </p:stCondLst>
                                  <p:childTnLst>
                                    <p:set>
                                      <p:cBhvr>
                                        <p:cTn id="207" dur="1" fill="hold">
                                          <p:stCondLst>
                                            <p:cond delay="0"/>
                                          </p:stCondLst>
                                        </p:cTn>
                                        <p:tgtEl>
                                          <p:spTgt spid="87"/>
                                        </p:tgtEl>
                                        <p:attrNameLst>
                                          <p:attrName>style.visibility</p:attrName>
                                        </p:attrNameLst>
                                      </p:cBhvr>
                                      <p:to>
                                        <p:strVal val="visible"/>
                                      </p:to>
                                    </p:set>
                                    <p:animEffect transition="in" filter="barn(inVertical)">
                                      <p:cBhvr>
                                        <p:cTn id="208" dur="500"/>
                                        <p:tgtEl>
                                          <p:spTgt spid="87"/>
                                        </p:tgtEl>
                                      </p:cBhvr>
                                    </p:animEffect>
                                  </p:childTnLst>
                                </p:cTn>
                              </p:par>
                              <p:par>
                                <p:cTn id="209" presetID="16" presetClass="entr" presetSubtype="21" fill="hold" nodeType="withEffect">
                                  <p:stCondLst>
                                    <p:cond delay="0"/>
                                  </p:stCondLst>
                                  <p:childTnLst>
                                    <p:set>
                                      <p:cBhvr>
                                        <p:cTn id="210" dur="1" fill="hold">
                                          <p:stCondLst>
                                            <p:cond delay="0"/>
                                          </p:stCondLst>
                                        </p:cTn>
                                        <p:tgtEl>
                                          <p:spTgt spid="88"/>
                                        </p:tgtEl>
                                        <p:attrNameLst>
                                          <p:attrName>style.visibility</p:attrName>
                                        </p:attrNameLst>
                                      </p:cBhvr>
                                      <p:to>
                                        <p:strVal val="visible"/>
                                      </p:to>
                                    </p:set>
                                    <p:animEffect transition="in" filter="barn(inVertical)">
                                      <p:cBhvr>
                                        <p:cTn id="211" dur="500"/>
                                        <p:tgtEl>
                                          <p:spTgt spid="88"/>
                                        </p:tgtEl>
                                      </p:cBhvr>
                                    </p:animEffect>
                                  </p:childTnLst>
                                </p:cTn>
                              </p:par>
                              <p:par>
                                <p:cTn id="212" presetID="16" presetClass="entr" presetSubtype="21" fill="hold" nodeType="withEffect">
                                  <p:stCondLst>
                                    <p:cond delay="0"/>
                                  </p:stCondLst>
                                  <p:childTnLst>
                                    <p:set>
                                      <p:cBhvr>
                                        <p:cTn id="213" dur="1" fill="hold">
                                          <p:stCondLst>
                                            <p:cond delay="0"/>
                                          </p:stCondLst>
                                        </p:cTn>
                                        <p:tgtEl>
                                          <p:spTgt spid="89"/>
                                        </p:tgtEl>
                                        <p:attrNameLst>
                                          <p:attrName>style.visibility</p:attrName>
                                        </p:attrNameLst>
                                      </p:cBhvr>
                                      <p:to>
                                        <p:strVal val="visible"/>
                                      </p:to>
                                    </p:set>
                                    <p:animEffect transition="in" filter="barn(inVertical)">
                                      <p:cBhvr>
                                        <p:cTn id="214" dur="500"/>
                                        <p:tgtEl>
                                          <p:spTgt spid="89"/>
                                        </p:tgtEl>
                                      </p:cBhvr>
                                    </p:animEffect>
                                  </p:childTnLst>
                                </p:cTn>
                              </p:par>
                              <p:par>
                                <p:cTn id="215" presetID="16" presetClass="entr" presetSubtype="21" fill="hold" nodeType="withEffect">
                                  <p:stCondLst>
                                    <p:cond delay="0"/>
                                  </p:stCondLst>
                                  <p:childTnLst>
                                    <p:set>
                                      <p:cBhvr>
                                        <p:cTn id="216" dur="1" fill="hold">
                                          <p:stCondLst>
                                            <p:cond delay="0"/>
                                          </p:stCondLst>
                                        </p:cTn>
                                        <p:tgtEl>
                                          <p:spTgt spid="90"/>
                                        </p:tgtEl>
                                        <p:attrNameLst>
                                          <p:attrName>style.visibility</p:attrName>
                                        </p:attrNameLst>
                                      </p:cBhvr>
                                      <p:to>
                                        <p:strVal val="visible"/>
                                      </p:to>
                                    </p:set>
                                    <p:animEffect transition="in" filter="barn(inVertical)">
                                      <p:cBhvr>
                                        <p:cTn id="217" dur="500"/>
                                        <p:tgtEl>
                                          <p:spTgt spid="90"/>
                                        </p:tgtEl>
                                      </p:cBhvr>
                                    </p:animEffect>
                                  </p:childTnLst>
                                </p:cTn>
                              </p:par>
                              <p:par>
                                <p:cTn id="218" presetID="16" presetClass="entr" presetSubtype="21" fill="hold" nodeType="withEffect">
                                  <p:stCondLst>
                                    <p:cond delay="0"/>
                                  </p:stCondLst>
                                  <p:childTnLst>
                                    <p:set>
                                      <p:cBhvr>
                                        <p:cTn id="219" dur="1" fill="hold">
                                          <p:stCondLst>
                                            <p:cond delay="0"/>
                                          </p:stCondLst>
                                        </p:cTn>
                                        <p:tgtEl>
                                          <p:spTgt spid="91"/>
                                        </p:tgtEl>
                                        <p:attrNameLst>
                                          <p:attrName>style.visibility</p:attrName>
                                        </p:attrNameLst>
                                      </p:cBhvr>
                                      <p:to>
                                        <p:strVal val="visible"/>
                                      </p:to>
                                    </p:set>
                                    <p:animEffect transition="in" filter="barn(inVertical)">
                                      <p:cBhvr>
                                        <p:cTn id="220" dur="500"/>
                                        <p:tgtEl>
                                          <p:spTgt spid="91"/>
                                        </p:tgtEl>
                                      </p:cBhvr>
                                    </p:animEffect>
                                  </p:childTnLst>
                                </p:cTn>
                              </p:par>
                              <p:par>
                                <p:cTn id="221" presetID="16" presetClass="entr" presetSubtype="21" fill="hold" nodeType="withEffect">
                                  <p:stCondLst>
                                    <p:cond delay="0"/>
                                  </p:stCondLst>
                                  <p:childTnLst>
                                    <p:set>
                                      <p:cBhvr>
                                        <p:cTn id="222" dur="1" fill="hold">
                                          <p:stCondLst>
                                            <p:cond delay="0"/>
                                          </p:stCondLst>
                                        </p:cTn>
                                        <p:tgtEl>
                                          <p:spTgt spid="92"/>
                                        </p:tgtEl>
                                        <p:attrNameLst>
                                          <p:attrName>style.visibility</p:attrName>
                                        </p:attrNameLst>
                                      </p:cBhvr>
                                      <p:to>
                                        <p:strVal val="visible"/>
                                      </p:to>
                                    </p:set>
                                    <p:animEffect transition="in" filter="barn(inVertical)">
                                      <p:cBhvr>
                                        <p:cTn id="223" dur="500"/>
                                        <p:tgtEl>
                                          <p:spTgt spid="92"/>
                                        </p:tgtEl>
                                      </p:cBhvr>
                                    </p:animEffect>
                                  </p:childTnLst>
                                </p:cTn>
                              </p:par>
                              <p:par>
                                <p:cTn id="224" presetID="16" presetClass="entr" presetSubtype="21" fill="hold" nodeType="withEffect">
                                  <p:stCondLst>
                                    <p:cond delay="0"/>
                                  </p:stCondLst>
                                  <p:childTnLst>
                                    <p:set>
                                      <p:cBhvr>
                                        <p:cTn id="225" dur="1" fill="hold">
                                          <p:stCondLst>
                                            <p:cond delay="0"/>
                                          </p:stCondLst>
                                        </p:cTn>
                                        <p:tgtEl>
                                          <p:spTgt spid="93"/>
                                        </p:tgtEl>
                                        <p:attrNameLst>
                                          <p:attrName>style.visibility</p:attrName>
                                        </p:attrNameLst>
                                      </p:cBhvr>
                                      <p:to>
                                        <p:strVal val="visible"/>
                                      </p:to>
                                    </p:set>
                                    <p:animEffect transition="in" filter="barn(inVertical)">
                                      <p:cBhvr>
                                        <p:cTn id="226" dur="500"/>
                                        <p:tgtEl>
                                          <p:spTgt spid="93"/>
                                        </p:tgtEl>
                                      </p:cBhvr>
                                    </p:animEffect>
                                  </p:childTnLst>
                                </p:cTn>
                              </p:par>
                              <p:par>
                                <p:cTn id="227" presetID="16" presetClass="entr" presetSubtype="21" fill="hold" nodeType="withEffect">
                                  <p:stCondLst>
                                    <p:cond delay="0"/>
                                  </p:stCondLst>
                                  <p:childTnLst>
                                    <p:set>
                                      <p:cBhvr>
                                        <p:cTn id="228" dur="1" fill="hold">
                                          <p:stCondLst>
                                            <p:cond delay="0"/>
                                          </p:stCondLst>
                                        </p:cTn>
                                        <p:tgtEl>
                                          <p:spTgt spid="94"/>
                                        </p:tgtEl>
                                        <p:attrNameLst>
                                          <p:attrName>style.visibility</p:attrName>
                                        </p:attrNameLst>
                                      </p:cBhvr>
                                      <p:to>
                                        <p:strVal val="visible"/>
                                      </p:to>
                                    </p:set>
                                    <p:animEffect transition="in" filter="barn(inVertical)">
                                      <p:cBhvr>
                                        <p:cTn id="229" dur="500"/>
                                        <p:tgtEl>
                                          <p:spTgt spid="94"/>
                                        </p:tgtEl>
                                      </p:cBhvr>
                                    </p:animEffect>
                                  </p:childTnLst>
                                </p:cTn>
                              </p:par>
                              <p:par>
                                <p:cTn id="230" presetID="16" presetClass="entr" presetSubtype="21" fill="hold" nodeType="withEffect">
                                  <p:stCondLst>
                                    <p:cond delay="0"/>
                                  </p:stCondLst>
                                  <p:childTnLst>
                                    <p:set>
                                      <p:cBhvr>
                                        <p:cTn id="231" dur="1" fill="hold">
                                          <p:stCondLst>
                                            <p:cond delay="0"/>
                                          </p:stCondLst>
                                        </p:cTn>
                                        <p:tgtEl>
                                          <p:spTgt spid="95"/>
                                        </p:tgtEl>
                                        <p:attrNameLst>
                                          <p:attrName>style.visibility</p:attrName>
                                        </p:attrNameLst>
                                      </p:cBhvr>
                                      <p:to>
                                        <p:strVal val="visible"/>
                                      </p:to>
                                    </p:set>
                                    <p:animEffect transition="in" filter="barn(inVertical)">
                                      <p:cBhvr>
                                        <p:cTn id="232" dur="500"/>
                                        <p:tgtEl>
                                          <p:spTgt spid="95"/>
                                        </p:tgtEl>
                                      </p:cBhvr>
                                    </p:animEffect>
                                  </p:childTnLst>
                                </p:cTn>
                              </p:par>
                              <p:par>
                                <p:cTn id="233" presetID="16" presetClass="entr" presetSubtype="21" fill="hold" nodeType="withEffect">
                                  <p:stCondLst>
                                    <p:cond delay="0"/>
                                  </p:stCondLst>
                                  <p:childTnLst>
                                    <p:set>
                                      <p:cBhvr>
                                        <p:cTn id="234" dur="1" fill="hold">
                                          <p:stCondLst>
                                            <p:cond delay="0"/>
                                          </p:stCondLst>
                                        </p:cTn>
                                        <p:tgtEl>
                                          <p:spTgt spid="96"/>
                                        </p:tgtEl>
                                        <p:attrNameLst>
                                          <p:attrName>style.visibility</p:attrName>
                                        </p:attrNameLst>
                                      </p:cBhvr>
                                      <p:to>
                                        <p:strVal val="visible"/>
                                      </p:to>
                                    </p:set>
                                    <p:animEffect transition="in" filter="barn(inVertical)">
                                      <p:cBhvr>
                                        <p:cTn id="235" dur="500"/>
                                        <p:tgtEl>
                                          <p:spTgt spid="96"/>
                                        </p:tgtEl>
                                      </p:cBhvr>
                                    </p:animEffect>
                                  </p:childTnLst>
                                </p:cTn>
                              </p:par>
                              <p:par>
                                <p:cTn id="236" presetID="16" presetClass="entr" presetSubtype="21" fill="hold" nodeType="withEffect">
                                  <p:stCondLst>
                                    <p:cond delay="0"/>
                                  </p:stCondLst>
                                  <p:childTnLst>
                                    <p:set>
                                      <p:cBhvr>
                                        <p:cTn id="237" dur="1" fill="hold">
                                          <p:stCondLst>
                                            <p:cond delay="0"/>
                                          </p:stCondLst>
                                        </p:cTn>
                                        <p:tgtEl>
                                          <p:spTgt spid="97"/>
                                        </p:tgtEl>
                                        <p:attrNameLst>
                                          <p:attrName>style.visibility</p:attrName>
                                        </p:attrNameLst>
                                      </p:cBhvr>
                                      <p:to>
                                        <p:strVal val="visible"/>
                                      </p:to>
                                    </p:set>
                                    <p:animEffect transition="in" filter="barn(inVertical)">
                                      <p:cBhvr>
                                        <p:cTn id="238" dur="500"/>
                                        <p:tgtEl>
                                          <p:spTgt spid="97"/>
                                        </p:tgtEl>
                                      </p:cBhvr>
                                    </p:animEffect>
                                  </p:childTnLst>
                                </p:cTn>
                              </p:par>
                              <p:par>
                                <p:cTn id="239" presetID="16" presetClass="entr" presetSubtype="21" fill="hold" nodeType="withEffect">
                                  <p:stCondLst>
                                    <p:cond delay="0"/>
                                  </p:stCondLst>
                                  <p:childTnLst>
                                    <p:set>
                                      <p:cBhvr>
                                        <p:cTn id="240" dur="1" fill="hold">
                                          <p:stCondLst>
                                            <p:cond delay="0"/>
                                          </p:stCondLst>
                                        </p:cTn>
                                        <p:tgtEl>
                                          <p:spTgt spid="98"/>
                                        </p:tgtEl>
                                        <p:attrNameLst>
                                          <p:attrName>style.visibility</p:attrName>
                                        </p:attrNameLst>
                                      </p:cBhvr>
                                      <p:to>
                                        <p:strVal val="visible"/>
                                      </p:to>
                                    </p:set>
                                    <p:animEffect transition="in" filter="barn(inVertical)">
                                      <p:cBhvr>
                                        <p:cTn id="241" dur="500"/>
                                        <p:tgtEl>
                                          <p:spTgt spid="98"/>
                                        </p:tgtEl>
                                      </p:cBhvr>
                                    </p:animEffect>
                                  </p:childTnLst>
                                </p:cTn>
                              </p:par>
                              <p:par>
                                <p:cTn id="242" presetID="16" presetClass="entr" presetSubtype="21" fill="hold" nodeType="withEffect">
                                  <p:stCondLst>
                                    <p:cond delay="0"/>
                                  </p:stCondLst>
                                  <p:childTnLst>
                                    <p:set>
                                      <p:cBhvr>
                                        <p:cTn id="243" dur="1" fill="hold">
                                          <p:stCondLst>
                                            <p:cond delay="0"/>
                                          </p:stCondLst>
                                        </p:cTn>
                                        <p:tgtEl>
                                          <p:spTgt spid="99"/>
                                        </p:tgtEl>
                                        <p:attrNameLst>
                                          <p:attrName>style.visibility</p:attrName>
                                        </p:attrNameLst>
                                      </p:cBhvr>
                                      <p:to>
                                        <p:strVal val="visible"/>
                                      </p:to>
                                    </p:set>
                                    <p:animEffect transition="in" filter="barn(inVertical)">
                                      <p:cBhvr>
                                        <p:cTn id="244" dur="500"/>
                                        <p:tgtEl>
                                          <p:spTgt spid="99"/>
                                        </p:tgtEl>
                                      </p:cBhvr>
                                    </p:animEffect>
                                  </p:childTnLst>
                                </p:cTn>
                              </p:par>
                              <p:par>
                                <p:cTn id="245" presetID="16" presetClass="entr" presetSubtype="21" fill="hold" nodeType="withEffect">
                                  <p:stCondLst>
                                    <p:cond delay="0"/>
                                  </p:stCondLst>
                                  <p:childTnLst>
                                    <p:set>
                                      <p:cBhvr>
                                        <p:cTn id="246" dur="1" fill="hold">
                                          <p:stCondLst>
                                            <p:cond delay="0"/>
                                          </p:stCondLst>
                                        </p:cTn>
                                        <p:tgtEl>
                                          <p:spTgt spid="100"/>
                                        </p:tgtEl>
                                        <p:attrNameLst>
                                          <p:attrName>style.visibility</p:attrName>
                                        </p:attrNameLst>
                                      </p:cBhvr>
                                      <p:to>
                                        <p:strVal val="visible"/>
                                      </p:to>
                                    </p:set>
                                    <p:animEffect transition="in" filter="barn(inVertical)">
                                      <p:cBhvr>
                                        <p:cTn id="247" dur="500"/>
                                        <p:tgtEl>
                                          <p:spTgt spid="100"/>
                                        </p:tgtEl>
                                      </p:cBhvr>
                                    </p:animEffect>
                                  </p:childTnLst>
                                </p:cTn>
                              </p:par>
                              <p:par>
                                <p:cTn id="248" presetID="16" presetClass="entr" presetSubtype="21" fill="hold" nodeType="withEffect">
                                  <p:stCondLst>
                                    <p:cond delay="0"/>
                                  </p:stCondLst>
                                  <p:childTnLst>
                                    <p:set>
                                      <p:cBhvr>
                                        <p:cTn id="249" dur="1" fill="hold">
                                          <p:stCondLst>
                                            <p:cond delay="0"/>
                                          </p:stCondLst>
                                        </p:cTn>
                                        <p:tgtEl>
                                          <p:spTgt spid="101"/>
                                        </p:tgtEl>
                                        <p:attrNameLst>
                                          <p:attrName>style.visibility</p:attrName>
                                        </p:attrNameLst>
                                      </p:cBhvr>
                                      <p:to>
                                        <p:strVal val="visible"/>
                                      </p:to>
                                    </p:set>
                                    <p:animEffect transition="in" filter="barn(inVertical)">
                                      <p:cBhvr>
                                        <p:cTn id="250" dur="500"/>
                                        <p:tgtEl>
                                          <p:spTgt spid="101"/>
                                        </p:tgtEl>
                                      </p:cBhvr>
                                    </p:animEffect>
                                  </p:childTnLst>
                                </p:cTn>
                              </p:par>
                              <p:par>
                                <p:cTn id="251" presetID="16" presetClass="entr" presetSubtype="21" fill="hold" nodeType="withEffect">
                                  <p:stCondLst>
                                    <p:cond delay="0"/>
                                  </p:stCondLst>
                                  <p:childTnLst>
                                    <p:set>
                                      <p:cBhvr>
                                        <p:cTn id="252" dur="1" fill="hold">
                                          <p:stCondLst>
                                            <p:cond delay="0"/>
                                          </p:stCondLst>
                                        </p:cTn>
                                        <p:tgtEl>
                                          <p:spTgt spid="102"/>
                                        </p:tgtEl>
                                        <p:attrNameLst>
                                          <p:attrName>style.visibility</p:attrName>
                                        </p:attrNameLst>
                                      </p:cBhvr>
                                      <p:to>
                                        <p:strVal val="visible"/>
                                      </p:to>
                                    </p:set>
                                    <p:animEffect transition="in" filter="barn(inVertical)">
                                      <p:cBhvr>
                                        <p:cTn id="253" dur="500"/>
                                        <p:tgtEl>
                                          <p:spTgt spid="102"/>
                                        </p:tgtEl>
                                      </p:cBhvr>
                                    </p:animEffect>
                                  </p:childTnLst>
                                </p:cTn>
                              </p:par>
                              <p:par>
                                <p:cTn id="254" presetID="16" presetClass="entr" presetSubtype="21" fill="hold" nodeType="withEffect">
                                  <p:stCondLst>
                                    <p:cond delay="0"/>
                                  </p:stCondLst>
                                  <p:childTnLst>
                                    <p:set>
                                      <p:cBhvr>
                                        <p:cTn id="255" dur="1" fill="hold">
                                          <p:stCondLst>
                                            <p:cond delay="0"/>
                                          </p:stCondLst>
                                        </p:cTn>
                                        <p:tgtEl>
                                          <p:spTgt spid="103"/>
                                        </p:tgtEl>
                                        <p:attrNameLst>
                                          <p:attrName>style.visibility</p:attrName>
                                        </p:attrNameLst>
                                      </p:cBhvr>
                                      <p:to>
                                        <p:strVal val="visible"/>
                                      </p:to>
                                    </p:set>
                                    <p:animEffect transition="in" filter="barn(inVertical)">
                                      <p:cBhvr>
                                        <p:cTn id="256"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endParaRPr lang="en-US"/>
          </a:p>
        </p:txBody>
      </p:sp>
      <p:pic>
        <p:nvPicPr>
          <p:cNvPr id="1026" name="Picture 2" descr="https://attachments.office.net/owa/CHANGJ7%40ccf.org/service.svc/s/GetAttachmentThumbnail?id=AAMkADdmODcyMmJmLWM5Y2ItNGExMy04ZmZiLTEyYTY3MDY1ZTNhZABGAAAAAABGypqFYvWDQYhSEh2JAm2gBwCLaHST69jpRZrG0%2BQbjeh%2FAAAAAAEMAADvixe7gNnWTZLZJq%2FWUveYAAG9mSQLAAABEgAQAGF36AYfaHtEs7A89%2BP0U7Y%3D&amp;thumbnailType=2&amp;token=eyJhbGciOiJSUzI1NiIsImtpZCI6IkQ4OThGN0RDMjk2ODQ1MDk1RUUwREZGQ0MzODBBOTM5NjUwNDNFNjQiLCJ0eXAiOiJKV1QiLCJ4NXQiOiIySmozM0Nsb1JRbGU0Tl84dzRDcE9XVUVQbVEifQ.eyJvcmlnaW4iOiJodHRwczovL291dGxvb2sub2ZmaWNlLmNvbSIsInVjIjoiMWRiMTk3ODlhZGU5NDYyMmE2N2Q4Mzk2ODg1YmRmODciLCJzaWduaW5fc3RhdGUiOiJbXCJkdmNfbW5nZFwiLFwiZHZjX2NtcFwiLFwiZHZjX2RtamRcIixcImlua25vd25udHdrXCIsXCJrbXNpXCJdIiwidmVyIjoiRXhjaGFuZ2UuQ2FsbGJhY2suVjEiLCJhcHBjdHhzZW5kZXIiOiJPd2FEb3dubG9hZEBjZjdmZjY1YS1jZWQ2LTQwMGMtOTg1Ni1mY2FjNThmZjM5ZTgiLCJpc3NyaW5nIjoiV1ciLCJhcHBjdHgiOiJ7XCJtc2V4Y2hwcm90XCI6XCJvd2FcIixcInB1aWRcIjpcIjExNTM4MDExMTcwMTM3NDU0NThcIixcInNjb3BlXCI6XCJPd2FEb3dubG9hZFwiLFwib2lkXCI6XCIwODkwMGEyOS02Yzk2LTQ0NjUtYmQxZi1kZWRkZmFlNzdlOGVcIixcInByaW1hcnlzaWRcIjpcIlMtMS01LTIxLTEwNDQ5NTcxNTUtMTI3OTYwMjIzMy0zMDM1NjUyNzI3LTE1MjY1MTg1XCJ9IiwibmJmIjoxNjc3NjA4Nzk2LCJleHAiOjE2Nzc2MDkzOTYsImlzcyI6IjAwMDAwMDAyLTAwMDAtMGZmMS1jZTAwLTAwMDAwMDAwMDAwMEBjZjdmZjY1YS1jZWQ2LTQwMGMtOTg1Ni1mY2FjNThmZjM5ZTgiLCJhdWQiOiIwMDAwMDAwMi0wMDAwLTBmZjEtY2UwMC0wMDAwMDAwMDAwMDAvYXR0YWNobWVudHMub2ZmaWNlLm5ldEBjZjdmZjY1YS1jZWQ2LTQwMGMtOTg1Ni1mY2FjNThmZjM5ZTgiLCJoYXBwIjoib3dhIn0.hH4LsjtkfcgR4jzOfNFEKfSVqMeUKpTkZORjfJFlquy2gT9xFQ1o3uxTTTGTX_ttwHBiPY3PDm55eWAGQQrc1L4fFJtGTd9cOexjfyJuUmLc20_n97LFBsNRsdWZLJSosc9Q0Exjk4rgk9hpDsM3jZIG_gdZ5TQMoDvakbgp2u5uGveuoS7ZysLSte_4ctlzj9qaA_Zzol2V_ndxzdisGNrOG3bKK44mmxv1SNPQJmBz3NpcSFWl6F2WBYXUn_HqHqmurjBiIpP_gDDWDbN2JHa5zGkGIUcHe7RLORZS0_FRxFNrY9n4D-2AsoVuB19kObT3h7mgG1fa_9GUIdI_6w&amp;X-OWA-CANARY=dmFlNBZP5UmEM9xF-oVmPCA5gru5GdsYfjefdk76_rDtbMZQxzQ44R6-nh0XNZq8pBDlFPFt6cM.&amp;owa=outlook.office.com&amp;scriptVer=20230217004.10&amp;animation=tru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45365" y="510200"/>
            <a:ext cx="5680735" cy="569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14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7"/>
            <a:ext cx="12192000" cy="1325563"/>
          </a:xfrm>
        </p:spPr>
        <p:txBody>
          <a:bodyPr/>
          <a:lstStyle/>
          <a:p>
            <a:r>
              <a:rPr lang="en-US" dirty="0" smtClean="0"/>
              <a:t>Discussion</a:t>
            </a:r>
            <a:endParaRPr lang="en-US" dirty="0"/>
          </a:p>
        </p:txBody>
      </p:sp>
      <p:sp>
        <p:nvSpPr>
          <p:cNvPr id="3" name="Content Placeholder 2"/>
          <p:cNvSpPr>
            <a:spLocks noGrp="1"/>
          </p:cNvSpPr>
          <p:nvPr>
            <p:ph idx="1"/>
          </p:nvPr>
        </p:nvSpPr>
        <p:spPr>
          <a:xfrm>
            <a:off x="838200" y="1230086"/>
            <a:ext cx="10515600" cy="4946877"/>
          </a:xfrm>
        </p:spPr>
        <p:txBody>
          <a:bodyPr/>
          <a:lstStyle/>
          <a:p>
            <a:r>
              <a:rPr lang="en-US" dirty="0"/>
              <a:t>As the healthcare sector is a major contributor to climate change, patient travel should be a target for strategic planning for </a:t>
            </a:r>
            <a:r>
              <a:rPr lang="en-US" dirty="0" smtClean="0"/>
              <a:t>sustainability</a:t>
            </a:r>
          </a:p>
          <a:p>
            <a:r>
              <a:rPr lang="en-US" dirty="0" smtClean="0"/>
              <a:t>Patients using virtual visits are statistically younger and wealthier?</a:t>
            </a:r>
          </a:p>
        </p:txBody>
      </p:sp>
    </p:spTree>
    <p:extLst>
      <p:ext uri="{BB962C8B-B14F-4D97-AF65-F5344CB8AC3E}">
        <p14:creationId xmlns:p14="http://schemas.microsoft.com/office/powerpoint/2010/main" val="3534861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smtClean="0"/>
              <a:t>Disclosures</a:t>
            </a:r>
            <a:endParaRPr lang="en-US" dirty="0"/>
          </a:p>
        </p:txBody>
      </p:sp>
      <p:sp>
        <p:nvSpPr>
          <p:cNvPr id="3" name="Content Placeholder 2"/>
          <p:cNvSpPr>
            <a:spLocks noGrp="1"/>
          </p:cNvSpPr>
          <p:nvPr>
            <p:ph idx="1"/>
          </p:nvPr>
        </p:nvSpPr>
        <p:spPr>
          <a:xfrm>
            <a:off x="838200" y="1240971"/>
            <a:ext cx="10515600" cy="4935992"/>
          </a:xfrm>
        </p:spPr>
        <p:txBody>
          <a:bodyPr/>
          <a:lstStyle/>
          <a:p>
            <a:r>
              <a:rPr lang="en-US" sz="2400" dirty="0">
                <a:solidFill>
                  <a:schemeClr val="accent2"/>
                </a:solidFill>
              </a:rPr>
              <a:t>Study </a:t>
            </a:r>
            <a:r>
              <a:rPr lang="en-US" sz="2400" dirty="0" smtClean="0">
                <a:solidFill>
                  <a:schemeClr val="accent2"/>
                </a:solidFill>
              </a:rPr>
              <a:t>Funding: none</a:t>
            </a:r>
            <a:endParaRPr lang="en-US" sz="2400" dirty="0"/>
          </a:p>
          <a:p>
            <a:r>
              <a:rPr lang="en-US" sz="2400" dirty="0"/>
              <a:t>Clayton </a:t>
            </a:r>
            <a:r>
              <a:rPr lang="en-US" sz="2400" dirty="0" smtClean="0"/>
              <a:t>Petro, MD </a:t>
            </a:r>
            <a:endParaRPr lang="en-US" sz="2400" dirty="0"/>
          </a:p>
          <a:p>
            <a:pPr lvl="1"/>
            <a:r>
              <a:rPr lang="en-US" sz="1200" dirty="0"/>
              <a:t>BD Consultant</a:t>
            </a:r>
          </a:p>
          <a:p>
            <a:pPr lvl="1"/>
            <a:r>
              <a:rPr lang="en-US" sz="1200" dirty="0" err="1"/>
              <a:t>Surgimatix</a:t>
            </a:r>
            <a:r>
              <a:rPr lang="en-US" sz="1200" dirty="0"/>
              <a:t> Consultant</a:t>
            </a:r>
          </a:p>
          <a:p>
            <a:pPr lvl="1"/>
            <a:r>
              <a:rPr lang="en-US" sz="1200" dirty="0"/>
              <a:t>Research Grants – AHS, CSA, SAGES</a:t>
            </a:r>
          </a:p>
          <a:p>
            <a:r>
              <a:rPr lang="en-US" sz="2400" dirty="0" err="1"/>
              <a:t>Ajita</a:t>
            </a:r>
            <a:r>
              <a:rPr lang="en-US" sz="2400" dirty="0"/>
              <a:t> </a:t>
            </a:r>
            <a:r>
              <a:rPr lang="en-US" sz="2400" dirty="0" err="1" smtClean="0"/>
              <a:t>Prabhu</a:t>
            </a:r>
            <a:r>
              <a:rPr lang="en-US" sz="2400" dirty="0" smtClean="0"/>
              <a:t>, MD</a:t>
            </a:r>
            <a:endParaRPr lang="en-US" sz="2400" dirty="0"/>
          </a:p>
          <a:p>
            <a:pPr lvl="1"/>
            <a:r>
              <a:rPr lang="en-US" sz="1200" dirty="0"/>
              <a:t>Speaking fees and research support paid to institution from Intuitive Surgical</a:t>
            </a:r>
          </a:p>
          <a:p>
            <a:pPr lvl="1"/>
            <a:r>
              <a:rPr lang="en-US" sz="1200" dirty="0"/>
              <a:t>Consulting fees and is on the Advisory Board for CMR Surgical</a:t>
            </a:r>
          </a:p>
          <a:p>
            <a:pPr lvl="1"/>
            <a:r>
              <a:rPr lang="en-US" sz="1200" dirty="0"/>
              <a:t>Consulting fees from Verb Surgical</a:t>
            </a:r>
          </a:p>
          <a:p>
            <a:r>
              <a:rPr lang="en-US" sz="2400" dirty="0"/>
              <a:t>Lucas </a:t>
            </a:r>
            <a:r>
              <a:rPr lang="en-US" sz="2400" dirty="0" err="1" smtClean="0"/>
              <a:t>Beffa</a:t>
            </a:r>
            <a:r>
              <a:rPr lang="en-US" sz="2400" dirty="0" smtClean="0"/>
              <a:t>, MD</a:t>
            </a:r>
            <a:endParaRPr lang="en-US" sz="2400" dirty="0"/>
          </a:p>
          <a:p>
            <a:pPr lvl="1"/>
            <a:r>
              <a:rPr lang="en-US" sz="1200" dirty="0"/>
              <a:t>Honoraria from Intuitive Surgical</a:t>
            </a:r>
          </a:p>
          <a:p>
            <a:r>
              <a:rPr lang="en-US" sz="2400" dirty="0"/>
              <a:t>Michael </a:t>
            </a:r>
            <a:r>
              <a:rPr lang="en-US" sz="2400" dirty="0" err="1" smtClean="0"/>
              <a:t>Rosen,MD</a:t>
            </a:r>
            <a:r>
              <a:rPr lang="en-US" sz="2400" dirty="0" smtClean="0"/>
              <a:t> </a:t>
            </a:r>
            <a:endParaRPr lang="en-US" sz="2400" dirty="0"/>
          </a:p>
          <a:p>
            <a:pPr lvl="1"/>
            <a:r>
              <a:rPr lang="en-US" sz="1200" dirty="0"/>
              <a:t>Medical director of ACHQC</a:t>
            </a:r>
          </a:p>
          <a:p>
            <a:pPr lvl="1"/>
            <a:r>
              <a:rPr lang="en-US" sz="1200" dirty="0"/>
              <a:t>Stock options with </a:t>
            </a:r>
            <a:r>
              <a:rPr lang="en-US" sz="1200" dirty="0" err="1"/>
              <a:t>Ariste</a:t>
            </a:r>
            <a:endParaRPr lang="en-US" sz="1200" dirty="0"/>
          </a:p>
          <a:p>
            <a:endParaRPr lang="en-US" sz="1100" dirty="0"/>
          </a:p>
        </p:txBody>
      </p:sp>
    </p:spTree>
    <p:extLst>
      <p:ext uri="{BB962C8B-B14F-4D97-AF65-F5344CB8AC3E}">
        <p14:creationId xmlns:p14="http://schemas.microsoft.com/office/powerpoint/2010/main" val="282385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smtClean="0"/>
              <a:t>Opportunities for Improving Telehealth</a:t>
            </a:r>
            <a:endParaRPr lang="en-US" dirty="0"/>
          </a:p>
        </p:txBody>
      </p:sp>
      <p:sp>
        <p:nvSpPr>
          <p:cNvPr id="3" name="Content Placeholder 2"/>
          <p:cNvSpPr>
            <a:spLocks noGrp="1"/>
          </p:cNvSpPr>
          <p:nvPr>
            <p:ph idx="1"/>
          </p:nvPr>
        </p:nvSpPr>
        <p:spPr>
          <a:xfrm>
            <a:off x="838200" y="1175657"/>
            <a:ext cx="10515600" cy="5001306"/>
          </a:xfrm>
        </p:spPr>
        <p:txBody>
          <a:bodyPr/>
          <a:lstStyle/>
          <a:p>
            <a:r>
              <a:rPr lang="en-US" sz="3600" dirty="0" smtClean="0"/>
              <a:t>Workflow</a:t>
            </a:r>
          </a:p>
          <a:p>
            <a:r>
              <a:rPr lang="en-US" sz="3600" dirty="0" smtClean="0"/>
              <a:t>Technology</a:t>
            </a:r>
            <a:endParaRPr lang="en-US" sz="3600" dirty="0" smtClean="0"/>
          </a:p>
          <a:p>
            <a:pPr lvl="1"/>
            <a:r>
              <a:rPr lang="en-US" sz="3200" dirty="0" smtClean="0"/>
              <a:t>Example: Technology </a:t>
            </a:r>
            <a:r>
              <a:rPr lang="en-US" sz="3200" dirty="0"/>
              <a:t>literacy challenges for patients and clinicians </a:t>
            </a:r>
            <a:endParaRPr lang="en-US" sz="3200" dirty="0" smtClean="0"/>
          </a:p>
          <a:p>
            <a:r>
              <a:rPr lang="en-US" sz="3600" dirty="0" smtClean="0"/>
              <a:t>Billing and reimbursement restraints </a:t>
            </a:r>
          </a:p>
          <a:p>
            <a:endParaRPr lang="en-US" sz="3200" dirty="0"/>
          </a:p>
          <a:p>
            <a:endParaRPr lang="en-US" sz="3600" dirty="0" smtClean="0"/>
          </a:p>
        </p:txBody>
      </p:sp>
    </p:spTree>
    <p:extLst>
      <p:ext uri="{BB962C8B-B14F-4D97-AF65-F5344CB8AC3E}">
        <p14:creationId xmlns:p14="http://schemas.microsoft.com/office/powerpoint/2010/main" val="36836153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smtClean="0"/>
              <a:t>Conclusion</a:t>
            </a:r>
            <a:endParaRPr lang="en-US" dirty="0"/>
          </a:p>
        </p:txBody>
      </p:sp>
      <p:sp>
        <p:nvSpPr>
          <p:cNvPr id="3" name="Content Placeholder 2"/>
          <p:cNvSpPr>
            <a:spLocks noGrp="1"/>
          </p:cNvSpPr>
          <p:nvPr>
            <p:ph idx="1"/>
          </p:nvPr>
        </p:nvSpPr>
        <p:spPr>
          <a:xfrm>
            <a:off x="838200" y="1810678"/>
            <a:ext cx="10515600" cy="4351338"/>
          </a:xfrm>
        </p:spPr>
        <p:txBody>
          <a:bodyPr/>
          <a:lstStyle/>
          <a:p>
            <a:pPr marL="0" indent="0" algn="ctr">
              <a:buNone/>
            </a:pPr>
            <a:r>
              <a:rPr lang="en-US" dirty="0"/>
              <a:t>The impact of virtual visits extends beyond the cost of care not only in dollars, but on the </a:t>
            </a:r>
            <a:r>
              <a:rPr lang="en-US" dirty="0" smtClean="0"/>
              <a:t>environment.</a:t>
            </a:r>
          </a:p>
          <a:p>
            <a:pPr marL="0" indent="0" algn="ctr">
              <a:buNone/>
            </a:pPr>
            <a:r>
              <a:rPr lang="en-US" dirty="0" smtClean="0"/>
              <a:t>This </a:t>
            </a:r>
            <a:r>
              <a:rPr lang="en-US" dirty="0"/>
              <a:t>is one way surgeons can make a positive impact on the </a:t>
            </a:r>
            <a:r>
              <a:rPr lang="en-US" dirty="0" smtClean="0"/>
              <a:t>environment</a:t>
            </a:r>
            <a:r>
              <a:rPr lang="en-US" sz="3600" dirty="0" smtClean="0"/>
              <a:t>.</a:t>
            </a:r>
            <a:endParaRPr lang="en-US" sz="3600" b="1" dirty="0"/>
          </a:p>
        </p:txBody>
      </p:sp>
    </p:spTree>
    <p:extLst>
      <p:ext uri="{BB962C8B-B14F-4D97-AF65-F5344CB8AC3E}">
        <p14:creationId xmlns:p14="http://schemas.microsoft.com/office/powerpoint/2010/main" val="35296868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a:t>A Call to Action</a:t>
            </a:r>
          </a:p>
        </p:txBody>
      </p:sp>
      <p:sp>
        <p:nvSpPr>
          <p:cNvPr id="3" name="Content Placeholder 2"/>
          <p:cNvSpPr>
            <a:spLocks noGrp="1"/>
          </p:cNvSpPr>
          <p:nvPr>
            <p:ph idx="1"/>
          </p:nvPr>
        </p:nvSpPr>
        <p:spPr>
          <a:xfrm>
            <a:off x="742507" y="1052624"/>
            <a:ext cx="10515600" cy="4752200"/>
          </a:xfrm>
        </p:spPr>
        <p:txBody>
          <a:bodyPr/>
          <a:lstStyle/>
          <a:p>
            <a:r>
              <a:rPr lang="en-US" dirty="0" smtClean="0"/>
              <a:t>Value in healthcare is defined as:</a:t>
            </a:r>
          </a:p>
          <a:p>
            <a:pPr lvl="1"/>
            <a:endParaRPr lang="en-US" dirty="0" smtClean="0"/>
          </a:p>
        </p:txBody>
      </p:sp>
      <p:pic>
        <p:nvPicPr>
          <p:cNvPr id="9" name="Picture 8"/>
          <p:cNvPicPr>
            <a:picLocks noChangeAspect="1"/>
          </p:cNvPicPr>
          <p:nvPr/>
        </p:nvPicPr>
        <p:blipFill>
          <a:blip r:embed="rId3"/>
          <a:stretch>
            <a:fillRect/>
          </a:stretch>
        </p:blipFill>
        <p:spPr>
          <a:xfrm>
            <a:off x="2672316" y="1861140"/>
            <a:ext cx="6847367" cy="3637664"/>
          </a:xfrm>
          <a:prstGeom prst="rect">
            <a:avLst/>
          </a:prstGeom>
        </p:spPr>
      </p:pic>
      <p:pic>
        <p:nvPicPr>
          <p:cNvPr id="4100" name="Picture 4" descr="Globe Clip Art - Clip Art Libra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3224" y="2553586"/>
            <a:ext cx="2483951" cy="1773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10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1000" fill="hold"/>
                                        <p:tgtEl>
                                          <p:spTgt spid="4100"/>
                                        </p:tgtEl>
                                        <p:attrNameLst>
                                          <p:attrName>ppt_w</p:attrName>
                                        </p:attrNameLst>
                                      </p:cBhvr>
                                      <p:tavLst>
                                        <p:tav tm="0">
                                          <p:val>
                                            <p:fltVal val="0"/>
                                          </p:val>
                                        </p:tav>
                                        <p:tav tm="100000">
                                          <p:val>
                                            <p:strVal val="#ppt_w"/>
                                          </p:val>
                                        </p:tav>
                                      </p:tavLst>
                                    </p:anim>
                                    <p:anim calcmode="lin" valueType="num">
                                      <p:cBhvr>
                                        <p:cTn id="8" dur="1000" fill="hold"/>
                                        <p:tgtEl>
                                          <p:spTgt spid="4100"/>
                                        </p:tgtEl>
                                        <p:attrNameLst>
                                          <p:attrName>ppt_h</p:attrName>
                                        </p:attrNameLst>
                                      </p:cBhvr>
                                      <p:tavLst>
                                        <p:tav tm="0">
                                          <p:val>
                                            <p:fltVal val="0"/>
                                          </p:val>
                                        </p:tav>
                                        <p:tav tm="100000">
                                          <p:val>
                                            <p:strVal val="#ppt_h"/>
                                          </p:val>
                                        </p:tav>
                                      </p:tavLst>
                                    </p:anim>
                                    <p:anim calcmode="lin" valueType="num">
                                      <p:cBhvr>
                                        <p:cTn id="9" dur="1000" fill="hold"/>
                                        <p:tgtEl>
                                          <p:spTgt spid="4100"/>
                                        </p:tgtEl>
                                        <p:attrNameLst>
                                          <p:attrName>style.rotation</p:attrName>
                                        </p:attrNameLst>
                                      </p:cBhvr>
                                      <p:tavLst>
                                        <p:tav tm="0">
                                          <p:val>
                                            <p:fltVal val="90"/>
                                          </p:val>
                                        </p:tav>
                                        <p:tav tm="100000">
                                          <p:val>
                                            <p:fltVal val="0"/>
                                          </p:val>
                                        </p:tav>
                                      </p:tavLst>
                                    </p:anim>
                                    <p:animEffect transition="in" filter="fade">
                                      <p:cBhvr>
                                        <p:cTn id="10"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smtClean="0">
                <a:effectLst>
                  <a:outerShdw blurRad="38100" dist="38100" dir="2700000" algn="tl">
                    <a:srgbClr val="000000">
                      <a:alpha val="43137"/>
                    </a:srgbClr>
                  </a:outerShdw>
                </a:effectLst>
              </a:rPr>
              <a:t>Thank You</a:t>
            </a:r>
            <a:endParaRPr lang="en-US"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07479" y="1312277"/>
            <a:ext cx="7177041" cy="4775701"/>
          </a:xfrm>
        </p:spPr>
      </p:pic>
    </p:spTree>
    <p:extLst>
      <p:ext uri="{BB962C8B-B14F-4D97-AF65-F5344CB8AC3E}">
        <p14:creationId xmlns:p14="http://schemas.microsoft.com/office/powerpoint/2010/main" val="1362215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0" y="15948"/>
            <a:ext cx="12192000" cy="6856207"/>
          </a:xfrm>
          <a:prstGeom prst="rect">
            <a:avLst/>
          </a:prstGeom>
        </p:spPr>
      </p:pic>
      <p:sp>
        <p:nvSpPr>
          <p:cNvPr id="2" name="Title 1"/>
          <p:cNvSpPr>
            <a:spLocks noGrp="1"/>
          </p:cNvSpPr>
          <p:nvPr>
            <p:ph type="title"/>
          </p:nvPr>
        </p:nvSpPr>
        <p:spPr>
          <a:xfrm>
            <a:off x="0" y="15949"/>
            <a:ext cx="12192000" cy="1325563"/>
          </a:xfrm>
        </p:spPr>
        <p:txBody>
          <a:bodyPr/>
          <a:lstStyle/>
          <a:p>
            <a:r>
              <a:rPr lang="en-US" dirty="0" smtClean="0">
                <a:effectLst>
                  <a:outerShdw blurRad="38100" dist="38100" dir="2700000" algn="tl">
                    <a:srgbClr val="000000">
                      <a:alpha val="43137"/>
                    </a:srgbClr>
                  </a:outerShdw>
                </a:effectLst>
              </a:rPr>
              <a:t>Climate Change is Real </a:t>
            </a:r>
            <a:endParaRPr lang="en-US" dirty="0">
              <a:effectLst>
                <a:outerShdw blurRad="38100" dist="38100" dir="2700000" algn="tl">
                  <a:srgbClr val="000000">
                    <a:alpha val="43137"/>
                  </a:srgbClr>
                </a:outerShdw>
              </a:effectLst>
            </a:endParaRPr>
          </a:p>
        </p:txBody>
      </p:sp>
      <p:sp>
        <p:nvSpPr>
          <p:cNvPr id="6" name="TextBox 5"/>
          <p:cNvSpPr txBox="1"/>
          <p:nvPr/>
        </p:nvSpPr>
        <p:spPr>
          <a:xfrm>
            <a:off x="110640" y="6488668"/>
            <a:ext cx="3072809" cy="246221"/>
          </a:xfrm>
          <a:prstGeom prst="rect">
            <a:avLst/>
          </a:prstGeom>
          <a:noFill/>
        </p:spPr>
        <p:txBody>
          <a:bodyPr wrap="square" rtlCol="0">
            <a:spAutoFit/>
          </a:bodyPr>
          <a:lstStyle/>
          <a:p>
            <a:r>
              <a:rPr lang="en-US" sz="1000" dirty="0" smtClean="0"/>
              <a:t>Image Credit: NOAA, US Department of Commerce </a:t>
            </a:r>
            <a:endParaRPr lang="en-US" sz="10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654" y="1170875"/>
            <a:ext cx="11431794" cy="4857785"/>
          </a:xfrm>
          <a:prstGeom prst="rect">
            <a:avLst/>
          </a:prstGeom>
        </p:spPr>
      </p:pic>
    </p:spTree>
    <p:extLst>
      <p:ext uri="{BB962C8B-B14F-4D97-AF65-F5344CB8AC3E}">
        <p14:creationId xmlns:p14="http://schemas.microsoft.com/office/powerpoint/2010/main" val="1111756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his is a wheel showing the impact of climate change on human health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093" y="9317"/>
            <a:ext cx="9174048" cy="7044626"/>
          </a:xfrm>
          <a:prstGeom prst="rect">
            <a:avLst/>
          </a:prstGeom>
        </p:spPr>
      </p:pic>
      <p:pic>
        <p:nvPicPr>
          <p:cNvPr id="10" name="Picture 9" descr="This is a wheel showing the impact of climate change on human health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9123" y="505136"/>
            <a:ext cx="6259816" cy="6259816"/>
          </a:xfrm>
          <a:prstGeom prst="rect">
            <a:avLst/>
          </a:prstGeom>
        </p:spPr>
      </p:pic>
      <p:pic>
        <p:nvPicPr>
          <p:cNvPr id="9" name="Picture 8" descr="This is a wheel showing the impact of climate change on human health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2326560"/>
            <a:ext cx="2590800" cy="2590800"/>
          </a:xfrm>
          <a:prstGeom prst="rect">
            <a:avLst/>
          </a:prstGeom>
        </p:spPr>
      </p:pic>
      <p:pic>
        <p:nvPicPr>
          <p:cNvPr id="14" name="Picture 13" descr="This is a wheel showing the impact of climate change on human health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7776" y="0"/>
            <a:ext cx="9176365" cy="6867316"/>
          </a:xfrm>
          <a:prstGeom prst="rect">
            <a:avLst/>
          </a:prstGeom>
          <a:ln>
            <a:noFill/>
          </a:ln>
        </p:spPr>
      </p:pic>
      <p:sp>
        <p:nvSpPr>
          <p:cNvPr id="2" name="TextBox 1"/>
          <p:cNvSpPr txBox="1"/>
          <p:nvPr/>
        </p:nvSpPr>
        <p:spPr>
          <a:xfrm>
            <a:off x="9730798" y="6518731"/>
            <a:ext cx="973343" cy="246221"/>
          </a:xfrm>
          <a:prstGeom prst="rect">
            <a:avLst/>
          </a:prstGeom>
          <a:noFill/>
        </p:spPr>
        <p:txBody>
          <a:bodyPr wrap="none" rtlCol="0">
            <a:spAutoFit/>
          </a:bodyPr>
          <a:lstStyle/>
          <a:p>
            <a:r>
              <a:rPr lang="en-US" sz="1000" dirty="0" smtClean="0"/>
              <a:t>Source: CDC </a:t>
            </a:r>
            <a:endParaRPr lang="en-US" sz="1000" dirty="0"/>
          </a:p>
        </p:txBody>
      </p:sp>
    </p:spTree>
    <p:extLst>
      <p:ext uri="{BB962C8B-B14F-4D97-AF65-F5344CB8AC3E}">
        <p14:creationId xmlns:p14="http://schemas.microsoft.com/office/powerpoint/2010/main" val="124334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600"/>
                                        <p:tgtEl>
                                          <p:spTgt spid="14"/>
                                        </p:tgtEl>
                                      </p:cBhvr>
                                    </p:animEffect>
                                  </p:childTnLst>
                                </p:cTn>
                              </p:par>
                              <p:par>
                                <p:cTn id="8" presetID="10" presetClass="entr" presetSubtype="0" fill="hold"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smtClean="0"/>
              <a:t>Introduction</a:t>
            </a:r>
            <a:endParaRPr lang="en-US" dirty="0"/>
          </a:p>
        </p:txBody>
      </p:sp>
      <p:sp>
        <p:nvSpPr>
          <p:cNvPr id="3" name="Content Placeholder 2"/>
          <p:cNvSpPr>
            <a:spLocks noGrp="1"/>
          </p:cNvSpPr>
          <p:nvPr>
            <p:ph idx="1"/>
          </p:nvPr>
        </p:nvSpPr>
        <p:spPr>
          <a:xfrm>
            <a:off x="838200" y="1415143"/>
            <a:ext cx="10515600" cy="4761820"/>
          </a:xfrm>
        </p:spPr>
        <p:txBody>
          <a:bodyPr/>
          <a:lstStyle/>
          <a:p>
            <a:r>
              <a:rPr lang="en-US" sz="3600" dirty="0"/>
              <a:t>U.S. health sector is responsible for an estimated </a:t>
            </a:r>
            <a:r>
              <a:rPr lang="en-US" sz="3600" b="1" u="sng" dirty="0"/>
              <a:t>8.5%</a:t>
            </a:r>
            <a:r>
              <a:rPr lang="en-US" sz="3600" b="1" dirty="0"/>
              <a:t> </a:t>
            </a:r>
            <a:r>
              <a:rPr lang="en-US" sz="3600" dirty="0"/>
              <a:t>of national carbon </a:t>
            </a:r>
            <a:r>
              <a:rPr lang="en-US" sz="3600" dirty="0" smtClean="0"/>
              <a:t>emissions</a:t>
            </a:r>
          </a:p>
          <a:p>
            <a:r>
              <a:rPr lang="en-US" sz="3600" dirty="0" smtClean="0"/>
              <a:t>Minimizing </a:t>
            </a:r>
            <a:r>
              <a:rPr lang="en-US" sz="3600" dirty="0"/>
              <a:t>healthcare-associated travel may reduce the healthcare sector's greenhouse gas emissions as well as patient travel </a:t>
            </a:r>
            <a:r>
              <a:rPr lang="en-US" sz="3600" dirty="0" smtClean="0"/>
              <a:t>costs</a:t>
            </a:r>
          </a:p>
          <a:p>
            <a:r>
              <a:rPr lang="en-US" sz="3600" dirty="0"/>
              <a:t>COVID-19 pandemic was a sudden catalyst for telemedicine</a:t>
            </a:r>
          </a:p>
        </p:txBody>
      </p:sp>
    </p:spTree>
    <p:extLst>
      <p:ext uri="{BB962C8B-B14F-4D97-AF65-F5344CB8AC3E}">
        <p14:creationId xmlns:p14="http://schemas.microsoft.com/office/powerpoint/2010/main" val="2988649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smtClean="0"/>
              <a:t>Aim</a:t>
            </a:r>
            <a:endParaRPr lang="en-US" dirty="0"/>
          </a:p>
        </p:txBody>
      </p:sp>
      <p:sp>
        <p:nvSpPr>
          <p:cNvPr id="3" name="Content Placeholder 2"/>
          <p:cNvSpPr>
            <a:spLocks noGrp="1"/>
          </p:cNvSpPr>
          <p:nvPr>
            <p:ph idx="1"/>
          </p:nvPr>
        </p:nvSpPr>
        <p:spPr/>
        <p:txBody>
          <a:bodyPr/>
          <a:lstStyle/>
          <a:p>
            <a:pPr marL="0" indent="0" algn="ctr">
              <a:buNone/>
            </a:pPr>
            <a:r>
              <a:rPr lang="en-US" dirty="0" smtClean="0"/>
              <a:t>Determine the </a:t>
            </a:r>
            <a:r>
              <a:rPr lang="en-US" dirty="0"/>
              <a:t>cost burden of travel for patients and examine the environmental impact associated with travel versus telehealth prior to and during the COVID-19 </a:t>
            </a:r>
            <a:r>
              <a:rPr lang="en-US" dirty="0" smtClean="0"/>
              <a:t>pandemic</a:t>
            </a:r>
            <a:endParaRPr lang="en-US" dirty="0"/>
          </a:p>
          <a:p>
            <a:endParaRPr lang="en-US" dirty="0"/>
          </a:p>
        </p:txBody>
      </p:sp>
    </p:spTree>
    <p:extLst>
      <p:ext uri="{BB962C8B-B14F-4D97-AF65-F5344CB8AC3E}">
        <p14:creationId xmlns:p14="http://schemas.microsoft.com/office/powerpoint/2010/main" val="3595694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smtClean="0"/>
              <a:t>Methods </a:t>
            </a:r>
            <a:endParaRPr lang="en-US" dirty="0"/>
          </a:p>
        </p:txBody>
      </p:sp>
      <p:sp>
        <p:nvSpPr>
          <p:cNvPr id="41" name="Rectangle 40"/>
          <p:cNvSpPr/>
          <p:nvPr/>
        </p:nvSpPr>
        <p:spPr>
          <a:xfrm>
            <a:off x="1251856" y="4698739"/>
            <a:ext cx="4074885" cy="130814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a:t>June 2017-December 2019 </a:t>
            </a:r>
            <a:endParaRPr lang="en-US" sz="2400" dirty="0"/>
          </a:p>
          <a:p>
            <a:pPr algn="ctr"/>
            <a:r>
              <a:rPr lang="en-US" sz="2400" dirty="0"/>
              <a:t>Prior to COVID-19 pandemic</a:t>
            </a:r>
          </a:p>
        </p:txBody>
      </p:sp>
      <p:sp>
        <p:nvSpPr>
          <p:cNvPr id="43" name="Rectangle 42"/>
          <p:cNvSpPr/>
          <p:nvPr/>
        </p:nvSpPr>
        <p:spPr>
          <a:xfrm>
            <a:off x="6429830" y="4698739"/>
            <a:ext cx="4074885" cy="130814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a:t>January 2020 – July 2022 </a:t>
            </a:r>
            <a:endParaRPr lang="en-US" sz="2400" dirty="0"/>
          </a:p>
          <a:p>
            <a:pPr algn="ctr"/>
            <a:r>
              <a:rPr lang="en-US" sz="2400" dirty="0"/>
              <a:t>During COVID-19 pandemic</a:t>
            </a:r>
          </a:p>
        </p:txBody>
      </p:sp>
      <p:sp>
        <p:nvSpPr>
          <p:cNvPr id="44" name="Content Placeholder 2"/>
          <p:cNvSpPr>
            <a:spLocks noGrp="1"/>
          </p:cNvSpPr>
          <p:nvPr>
            <p:ph idx="1"/>
          </p:nvPr>
        </p:nvSpPr>
        <p:spPr>
          <a:xfrm>
            <a:off x="947056" y="1325563"/>
            <a:ext cx="10515600" cy="1229155"/>
          </a:xfrm>
        </p:spPr>
        <p:txBody>
          <a:bodyPr/>
          <a:lstStyle/>
          <a:p>
            <a:r>
              <a:rPr lang="en-US" dirty="0" smtClean="0"/>
              <a:t>Outpatient clinical encounters with staff surgeon </a:t>
            </a:r>
          </a:p>
          <a:p>
            <a:r>
              <a:rPr lang="en-US" dirty="0"/>
              <a:t>General Surgery Division Included: HPB, acute care surgery, hernia and breast surgery</a:t>
            </a:r>
          </a:p>
          <a:p>
            <a:endParaRPr lang="en-US" dirty="0" smtClean="0"/>
          </a:p>
        </p:txBody>
      </p:sp>
    </p:spTree>
    <p:extLst>
      <p:ext uri="{BB962C8B-B14F-4D97-AF65-F5344CB8AC3E}">
        <p14:creationId xmlns:p14="http://schemas.microsoft.com/office/powerpoint/2010/main" val="380298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70"/>
            <a:ext cx="12192000" cy="1325563"/>
          </a:xfrm>
        </p:spPr>
        <p:txBody>
          <a:bodyPr/>
          <a:lstStyle/>
          <a:p>
            <a:r>
              <a:rPr lang="en-US" dirty="0" smtClean="0"/>
              <a:t>Virtual Visit Definition</a:t>
            </a:r>
            <a:endParaRPr lang="en-US" dirty="0"/>
          </a:p>
        </p:txBody>
      </p:sp>
      <p:sp>
        <p:nvSpPr>
          <p:cNvPr id="3" name="Content Placeholder 2"/>
          <p:cNvSpPr>
            <a:spLocks noGrp="1"/>
          </p:cNvSpPr>
          <p:nvPr>
            <p:ph idx="1"/>
          </p:nvPr>
        </p:nvSpPr>
        <p:spPr>
          <a:xfrm>
            <a:off x="838200" y="1345933"/>
            <a:ext cx="7070406" cy="4831030"/>
          </a:xfrm>
        </p:spPr>
        <p:txBody>
          <a:bodyPr/>
          <a:lstStyle/>
          <a:p>
            <a:r>
              <a:rPr lang="en-US" dirty="0"/>
              <a:t>Virtual visits were defined as synchronous surgeon-to-patient interaction through a video conferencing platform facilitated by a secure electronic medical record system (</a:t>
            </a:r>
            <a:r>
              <a:rPr lang="en-US" dirty="0" err="1"/>
              <a:t>Epic,Verona</a:t>
            </a:r>
            <a:r>
              <a:rPr lang="en-US" dirty="0"/>
              <a:t>, WI) or institution device. </a:t>
            </a:r>
          </a:p>
        </p:txBody>
      </p:sp>
      <p:pic>
        <p:nvPicPr>
          <p:cNvPr id="4" name="Picture 2" descr="telehealth clipart - Clip 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8380" y="1345933"/>
            <a:ext cx="5443168" cy="467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575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smtClean="0"/>
              <a:t>Methods</a:t>
            </a:r>
            <a:endParaRPr lang="en-US"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2377547396"/>
                  </p:ext>
                </p:extLst>
              </p:nvPr>
            </p:nvGraphicFramePr>
            <p:xfrm>
              <a:off x="228600" y="1179462"/>
              <a:ext cx="11734799" cy="4981853"/>
            </p:xfrm>
            <a:graphic>
              <a:graphicData uri="http://schemas.openxmlformats.org/drawingml/2006/table">
                <a:tbl>
                  <a:tblPr firstRow="1" firstCol="1" bandRow="1">
                    <a:tableStyleId>{6E25E649-3F16-4E02-A733-19D2CDBF48F0}</a:tableStyleId>
                  </a:tblPr>
                  <a:tblGrid>
                    <a:gridCol w="1660265"/>
                    <a:gridCol w="1355318"/>
                    <a:gridCol w="3983542"/>
                    <a:gridCol w="4735674"/>
                  </a:tblGrid>
                  <a:tr h="365187">
                    <a:tc>
                      <a:txBody>
                        <a:bodyPr/>
                        <a:lstStyle/>
                        <a:p>
                          <a:pPr marL="0" marR="0">
                            <a:spcBef>
                              <a:spcPts val="0"/>
                            </a:spcBef>
                            <a:spcAft>
                              <a:spcPts val="0"/>
                            </a:spcAft>
                          </a:pPr>
                          <a:r>
                            <a:rPr lang="en-US" sz="1600" dirty="0">
                              <a:effectLst/>
                            </a:rPr>
                            <a:t> </a:t>
                          </a:r>
                          <a:endParaRPr lang="en-US" sz="1600" dirty="0">
                            <a:effectLst/>
                            <a:latin typeface="+mn-lt"/>
                            <a:ea typeface="Arial Unicode MS" panose="020B0604020202020204" pitchFamily="34" charset="-128"/>
                          </a:endParaRPr>
                        </a:p>
                      </a:txBody>
                      <a:tcPr marL="46579" marR="46579" marT="46579" marB="46579">
                        <a:lnL>
                          <a:noFill/>
                        </a:lnL>
                        <a:lnR>
                          <a:noFill/>
                        </a:lnR>
                        <a:lnT w="254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1200"/>
                            </a:spcBef>
                            <a:spcAft>
                              <a:spcPts val="0"/>
                            </a:spcAft>
                          </a:pPr>
                          <a:r>
                            <a:rPr lang="en-US" sz="1600" dirty="0">
                              <a:ln>
                                <a:noFill/>
                              </a:ln>
                              <a:effectLst/>
                              <a:uFill>
                                <a:solidFill>
                                  <a:srgbClr val="000000"/>
                                </a:solidFill>
                              </a:uFill>
                            </a:rPr>
                            <a:t>Variable</a:t>
                          </a:r>
                          <a:endParaRPr lang="en-US" sz="16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46579" marR="46579" marT="46579" marB="46579">
                        <a:lnL>
                          <a:noFill/>
                        </a:lnL>
                        <a:lnR>
                          <a:noFill/>
                        </a:lnR>
                        <a:lnT w="254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1200"/>
                            </a:spcBef>
                            <a:spcAft>
                              <a:spcPts val="0"/>
                            </a:spcAft>
                          </a:pPr>
                          <a:r>
                            <a:rPr lang="en-US" sz="1600" dirty="0">
                              <a:ln>
                                <a:noFill/>
                              </a:ln>
                              <a:effectLst/>
                              <a:uFill>
                                <a:solidFill>
                                  <a:srgbClr val="000000"/>
                                </a:solidFill>
                              </a:uFill>
                            </a:rPr>
                            <a:t>Definition </a:t>
                          </a:r>
                          <a:endParaRPr lang="en-US" sz="16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46579" marR="46579" marT="46579" marB="46579">
                        <a:lnL>
                          <a:noFill/>
                        </a:lnL>
                        <a:lnR>
                          <a:noFill/>
                        </a:lnR>
                        <a:lnT w="254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1200"/>
                            </a:spcBef>
                            <a:spcAft>
                              <a:spcPts val="0"/>
                            </a:spcAft>
                          </a:pPr>
                          <a:r>
                            <a:rPr lang="en-US" sz="1600" dirty="0">
                              <a:ln>
                                <a:noFill/>
                              </a:ln>
                              <a:effectLst/>
                              <a:uFill>
                                <a:solidFill>
                                  <a:srgbClr val="000000"/>
                                </a:solidFill>
                              </a:uFill>
                            </a:rPr>
                            <a:t>Calculation </a:t>
                          </a:r>
                          <a:endParaRPr lang="en-US" sz="16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46579" marR="46579" marT="46579" marB="46579">
                        <a:lnL>
                          <a:noFill/>
                        </a:lnL>
                        <a:lnR>
                          <a:noFill/>
                        </a:lnR>
                        <a:lnT w="254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r h="959648">
                    <a:tc rowSpan="2">
                      <a:txBody>
                        <a:bodyPr/>
                        <a:lstStyle/>
                        <a:p>
                          <a:pPr marL="0" marR="0" algn="ctr">
                            <a:lnSpc>
                              <a:spcPct val="107000"/>
                            </a:lnSpc>
                            <a:spcBef>
                              <a:spcPts val="1200"/>
                            </a:spcBef>
                            <a:spcAft>
                              <a:spcPts val="0"/>
                            </a:spcAft>
                          </a:pPr>
                          <a:r>
                            <a:rPr lang="en-US" sz="1600" dirty="0">
                              <a:ln>
                                <a:noFill/>
                              </a:ln>
                              <a:effectLst/>
                              <a:uFill>
                                <a:solidFill>
                                  <a:srgbClr val="000000"/>
                                </a:solidFill>
                              </a:uFill>
                            </a:rPr>
                            <a:t>Patient travel burden</a:t>
                          </a:r>
                          <a:endParaRPr lang="en-US" sz="16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46579" marR="46579" marT="46579" marB="46579" anchor="ctr">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1200"/>
                            </a:spcBef>
                            <a:spcAft>
                              <a:spcPts val="0"/>
                            </a:spcAft>
                          </a:pPr>
                          <a:r>
                            <a:rPr lang="en-US" sz="1600" dirty="0">
                              <a:ln>
                                <a:noFill/>
                              </a:ln>
                              <a:effectLst/>
                              <a:uFill>
                                <a:solidFill>
                                  <a:srgbClr val="000000"/>
                                </a:solidFill>
                              </a:uFill>
                            </a:rPr>
                            <a:t>Travel distance</a:t>
                          </a:r>
                          <a:endParaRPr lang="en-US" sz="1600" dirty="0">
                            <a:ln>
                              <a:noFill/>
                            </a:ln>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endParaRPr>
                        </a:p>
                      </a:txBody>
                      <a:tcPr marL="46579" marR="46579" marT="46579" marB="46579" anchor="ctr">
                        <a:lnL>
                          <a:noFill/>
                        </a:lnL>
                        <a:lnR>
                          <a:noFill/>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07000"/>
                            </a:lnSpc>
                            <a:spcBef>
                              <a:spcPts val="1200"/>
                            </a:spcBef>
                            <a:spcAft>
                              <a:spcPts val="0"/>
                            </a:spcAft>
                          </a:pPr>
                          <a:r>
                            <a:rPr lang="en-US" sz="1600" dirty="0">
                              <a:ln>
                                <a:noFill/>
                              </a:ln>
                              <a:effectLst/>
                              <a:uFill>
                                <a:solidFill>
                                  <a:srgbClr val="000000"/>
                                </a:solidFill>
                              </a:uFill>
                            </a:rPr>
                            <a:t>Round trip distance between patient zip code and service site of surgeon</a:t>
                          </a:r>
                          <a:endParaRPr lang="en-US" sz="18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46579" marR="46579" marT="46579" marB="46579" anchor="ctr">
                        <a:lnL>
                          <a:noFill/>
                        </a:lnL>
                        <a:lnR>
                          <a:noFill/>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07000"/>
                            </a:lnSpc>
                            <a:spcBef>
                              <a:spcPts val="1200"/>
                            </a:spcBef>
                            <a:spcAft>
                              <a:spcPts val="0"/>
                            </a:spcAft>
                          </a:pPr>
                          <a:r>
                            <a:rPr lang="de-DE" sz="1600" dirty="0" smtClean="0">
                              <a:ln>
                                <a:noFill/>
                              </a:ln>
                              <a:effectLst/>
                              <a:uFill>
                                <a:solidFill>
                                  <a:srgbClr val="000000"/>
                                </a:solidFill>
                              </a:uFill>
                            </a:rPr>
                            <a:t>Distance</a:t>
                          </a:r>
                          <a:r>
                            <a:rPr lang="de-DE" sz="1600" baseline="0" dirty="0" smtClean="0">
                              <a:ln>
                                <a:noFill/>
                              </a:ln>
                              <a:effectLst/>
                              <a:uFill>
                                <a:solidFill>
                                  <a:srgbClr val="000000"/>
                                </a:solidFill>
                              </a:uFill>
                            </a:rPr>
                            <a:t> traveled x 2 </a:t>
                          </a:r>
                          <a:endParaRPr lang="de-DE" sz="1600" dirty="0" smtClean="0">
                            <a:ln>
                              <a:noFill/>
                            </a:ln>
                            <a:effectLst/>
                            <a:uFill>
                              <a:solidFill>
                                <a:srgbClr val="000000"/>
                              </a:solidFill>
                            </a:uFill>
                            <a:latin typeface="+mn-lt"/>
                          </a:endParaRPr>
                        </a:p>
                      </a:txBody>
                      <a:tcPr marL="46579" marR="46579" marT="46579" marB="46579" anchor="ctr">
                        <a:lnL>
                          <a:noFill/>
                        </a:lnL>
                        <a:lnR>
                          <a:noFill/>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tcPr>
                    </a:tc>
                  </a:tr>
                  <a:tr h="1261790">
                    <a:tc vMerge="1">
                      <a:txBody>
                        <a:bodyPr/>
                        <a:lstStyle/>
                        <a:p>
                          <a:endParaRPr lang="en-US"/>
                        </a:p>
                      </a:txBody>
                      <a:tcPr/>
                    </a:tc>
                    <a:tc>
                      <a:txBody>
                        <a:bodyPr/>
                        <a:lstStyle/>
                        <a:p>
                          <a:pPr marL="0" marR="0" algn="ctr">
                            <a:lnSpc>
                              <a:spcPct val="107000"/>
                            </a:lnSpc>
                            <a:spcBef>
                              <a:spcPts val="1200"/>
                            </a:spcBef>
                            <a:spcAft>
                              <a:spcPts val="0"/>
                            </a:spcAft>
                          </a:pPr>
                          <a:r>
                            <a:rPr lang="en-US" sz="1600" dirty="0">
                              <a:ln>
                                <a:noFill/>
                              </a:ln>
                              <a:effectLst/>
                              <a:uFill>
                                <a:solidFill>
                                  <a:srgbClr val="000000"/>
                                </a:solidFill>
                              </a:uFill>
                            </a:rPr>
                            <a:t>Travel costs</a:t>
                          </a:r>
                          <a:endParaRPr lang="en-US" sz="1600" dirty="0">
                            <a:ln>
                              <a:noFill/>
                            </a:ln>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endParaRPr>
                        </a:p>
                      </a:txBody>
                      <a:tcPr marL="46579" marR="46579" marT="46579" marB="46579" anchor="ctr">
                        <a:lnT>
                          <a:noFill/>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1200"/>
                            </a:spcBef>
                            <a:spcAft>
                              <a:spcPts val="0"/>
                            </a:spcAft>
                          </a:pPr>
                          <a:r>
                            <a:rPr lang="en-US" sz="1600" dirty="0">
                              <a:ln>
                                <a:noFill/>
                              </a:ln>
                              <a:effectLst/>
                              <a:uFill>
                                <a:solidFill>
                                  <a:srgbClr val="000000"/>
                                </a:solidFill>
                              </a:uFill>
                            </a:rPr>
                            <a:t>Cost of patient travel including cost of fuel and parking</a:t>
                          </a:r>
                          <a:endParaRPr lang="en-US" sz="18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46579" marR="46579" marT="46579" marB="46579" anchor="ctr">
                        <a:lnT>
                          <a:noFill/>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1200"/>
                            </a:spcBef>
                            <a:spcAft>
                              <a:spcPts val="0"/>
                            </a:spcAft>
                          </a:pPr>
                          <a14:m>
                            <m:oMathPara xmlns:m="http://schemas.openxmlformats.org/officeDocument/2006/math">
                              <m:oMathParaPr>
                                <m:jc m:val="centerGroup"/>
                              </m:oMathParaPr>
                              <m:oMath xmlns:m="http://schemas.openxmlformats.org/officeDocument/2006/math">
                                <m:d>
                                  <m:dPr>
                                    <m:ctrlPr>
                                      <a:rPr lang="en-US" sz="1200" i="1" smtClean="0">
                                        <a:ln>
                                          <a:noFill/>
                                        </a:ln>
                                        <a:effectLst/>
                                        <a:uFill>
                                          <a:solidFill>
                                            <a:srgbClr val="000000"/>
                                          </a:solidFill>
                                        </a:uFill>
                                        <a:latin typeface="Cambria Math" panose="02040503050406030204" pitchFamily="18" charset="0"/>
                                      </a:rPr>
                                    </m:ctrlPr>
                                  </m:dPr>
                                  <m:e>
                                    <m:f>
                                      <m:fPr>
                                        <m:ctrlPr>
                                          <a:rPr lang="en-US" sz="1200" i="1">
                                            <a:ln>
                                              <a:noFill/>
                                            </a:ln>
                                            <a:effectLst/>
                                            <a:uFill>
                                              <a:solidFill>
                                                <a:srgbClr val="000000"/>
                                              </a:solidFill>
                                            </a:uFill>
                                            <a:latin typeface="Cambria Math" panose="02040503050406030204" pitchFamily="18" charset="0"/>
                                          </a:rPr>
                                        </m:ctrlPr>
                                      </m:fPr>
                                      <m:num>
                                        <m:r>
                                          <m:rPr>
                                            <m:sty m:val="p"/>
                                          </m:rPr>
                                          <a:rPr lang="de-DE" sz="1200">
                                            <a:ln>
                                              <a:noFill/>
                                            </a:ln>
                                            <a:effectLst/>
                                            <a:uFill>
                                              <a:solidFill>
                                                <a:srgbClr val="000000"/>
                                              </a:solidFill>
                                            </a:uFill>
                                            <a:latin typeface="Cambria Math" panose="02040503050406030204" pitchFamily="18" charset="0"/>
                                          </a:rPr>
                                          <m:t>Distance</m:t>
                                        </m:r>
                                        <m:r>
                                          <a:rPr lang="de-DE" sz="1200">
                                            <a:ln>
                                              <a:noFill/>
                                            </a:ln>
                                            <a:effectLst/>
                                            <a:uFill>
                                              <a:solidFill>
                                                <a:srgbClr val="000000"/>
                                              </a:solidFill>
                                            </a:uFill>
                                            <a:latin typeface="Cambria Math" panose="02040503050406030204" pitchFamily="18" charset="0"/>
                                          </a:rPr>
                                          <m:t> </m:t>
                                        </m:r>
                                        <m:r>
                                          <m:rPr>
                                            <m:sty m:val="p"/>
                                          </m:rPr>
                                          <a:rPr lang="de-DE" sz="1200">
                                            <a:ln>
                                              <a:noFill/>
                                            </a:ln>
                                            <a:effectLst/>
                                            <a:uFill>
                                              <a:solidFill>
                                                <a:srgbClr val="000000"/>
                                              </a:solidFill>
                                            </a:uFill>
                                            <a:latin typeface="Cambria Math" panose="02040503050406030204" pitchFamily="18" charset="0"/>
                                          </a:rPr>
                                          <m:t>traveled</m:t>
                                        </m:r>
                                        <m:r>
                                          <a:rPr lang="de-DE" sz="1200">
                                            <a:ln>
                                              <a:noFill/>
                                            </a:ln>
                                            <a:effectLst/>
                                            <a:uFill>
                                              <a:solidFill>
                                                <a:srgbClr val="000000"/>
                                              </a:solidFill>
                                            </a:uFill>
                                            <a:latin typeface="Cambria Math" panose="02040503050406030204" pitchFamily="18" charset="0"/>
                                          </a:rPr>
                                          <m:t>×2</m:t>
                                        </m:r>
                                      </m:num>
                                      <m:den>
                                        <m:r>
                                          <a:rPr lang="de-DE" sz="1200">
                                            <a:ln>
                                              <a:noFill/>
                                            </a:ln>
                                            <a:effectLst/>
                                            <a:uFill>
                                              <a:solidFill>
                                                <a:srgbClr val="000000"/>
                                              </a:solidFill>
                                            </a:uFill>
                                            <a:latin typeface="Cambria Math" panose="02040503050406030204" pitchFamily="18" charset="0"/>
                                          </a:rPr>
                                          <m:t>24.2 </m:t>
                                        </m:r>
                                        <m:r>
                                          <m:rPr>
                                            <m:sty m:val="p"/>
                                          </m:rPr>
                                          <a:rPr lang="en-US" sz="1200" smtClean="0">
                                            <a:ln>
                                              <a:noFill/>
                                            </a:ln>
                                            <a:effectLst/>
                                            <a:uFill>
                                              <a:solidFill>
                                                <a:srgbClr val="000000"/>
                                              </a:solidFill>
                                            </a:uFill>
                                            <a:latin typeface="Cambria Math" panose="02040503050406030204" pitchFamily="18" charset="0"/>
                                          </a:rPr>
                                          <m:t>MPG</m:t>
                                        </m:r>
                                      </m:den>
                                    </m:f>
                                    <m:r>
                                      <a:rPr lang="de-DE" sz="1200">
                                        <a:ln>
                                          <a:noFill/>
                                        </a:ln>
                                        <a:effectLst/>
                                        <a:uFill>
                                          <a:solidFill>
                                            <a:srgbClr val="000000"/>
                                          </a:solidFill>
                                        </a:uFill>
                                        <a:latin typeface="Cambria Math" panose="02040503050406030204" pitchFamily="18" charset="0"/>
                                      </a:rPr>
                                      <m:t>×</m:t>
                                    </m:r>
                                    <m:r>
                                      <m:rPr>
                                        <m:sty m:val="p"/>
                                      </m:rPr>
                                      <a:rPr lang="de-DE" sz="1200">
                                        <a:ln>
                                          <a:noFill/>
                                        </a:ln>
                                        <a:effectLst/>
                                        <a:uFill>
                                          <a:solidFill>
                                            <a:srgbClr val="000000"/>
                                          </a:solidFill>
                                        </a:uFill>
                                        <a:latin typeface="Cambria Math" panose="02040503050406030204" pitchFamily="18" charset="0"/>
                                      </a:rPr>
                                      <m:t>Avg</m:t>
                                    </m:r>
                                    <m:r>
                                      <a:rPr lang="de-DE" sz="1200">
                                        <a:ln>
                                          <a:noFill/>
                                        </a:ln>
                                        <a:effectLst/>
                                        <a:uFill>
                                          <a:solidFill>
                                            <a:srgbClr val="000000"/>
                                          </a:solidFill>
                                        </a:uFill>
                                        <a:latin typeface="Cambria Math" panose="02040503050406030204" pitchFamily="18" charset="0"/>
                                      </a:rPr>
                                      <m:t> </m:t>
                                    </m:r>
                                    <m:r>
                                      <m:rPr>
                                        <m:sty m:val="p"/>
                                      </m:rPr>
                                      <a:rPr lang="de-DE" sz="1200">
                                        <a:ln>
                                          <a:noFill/>
                                        </a:ln>
                                        <a:effectLst/>
                                        <a:uFill>
                                          <a:solidFill>
                                            <a:srgbClr val="000000"/>
                                          </a:solidFill>
                                        </a:uFill>
                                        <a:latin typeface="Cambria Math" panose="02040503050406030204" pitchFamily="18" charset="0"/>
                                      </a:rPr>
                                      <m:t>US</m:t>
                                    </m:r>
                                    <m:r>
                                      <a:rPr lang="de-DE" sz="1200">
                                        <a:ln>
                                          <a:noFill/>
                                        </a:ln>
                                        <a:effectLst/>
                                        <a:uFill>
                                          <a:solidFill>
                                            <a:srgbClr val="000000"/>
                                          </a:solidFill>
                                        </a:uFill>
                                        <a:latin typeface="Cambria Math" panose="02040503050406030204" pitchFamily="18" charset="0"/>
                                      </a:rPr>
                                      <m:t> </m:t>
                                    </m:r>
                                    <m:r>
                                      <m:rPr>
                                        <m:sty m:val="p"/>
                                      </m:rPr>
                                      <a:rPr lang="de-DE" sz="1200">
                                        <a:ln>
                                          <a:noFill/>
                                        </a:ln>
                                        <a:effectLst/>
                                        <a:uFill>
                                          <a:solidFill>
                                            <a:srgbClr val="000000"/>
                                          </a:solidFill>
                                        </a:uFill>
                                        <a:latin typeface="Cambria Math" panose="02040503050406030204" pitchFamily="18" charset="0"/>
                                      </a:rPr>
                                      <m:t>retail</m:t>
                                    </m:r>
                                    <m:r>
                                      <a:rPr lang="de-DE" sz="1200">
                                        <a:ln>
                                          <a:noFill/>
                                        </a:ln>
                                        <a:effectLst/>
                                        <a:uFill>
                                          <a:solidFill>
                                            <a:srgbClr val="000000"/>
                                          </a:solidFill>
                                        </a:uFill>
                                        <a:latin typeface="Cambria Math" panose="02040503050406030204" pitchFamily="18" charset="0"/>
                                      </a:rPr>
                                      <m:t> </m:t>
                                    </m:r>
                                    <m:r>
                                      <m:rPr>
                                        <m:sty m:val="p"/>
                                      </m:rPr>
                                      <a:rPr lang="de-DE" sz="1200">
                                        <a:ln>
                                          <a:noFill/>
                                        </a:ln>
                                        <a:effectLst/>
                                        <a:uFill>
                                          <a:solidFill>
                                            <a:srgbClr val="000000"/>
                                          </a:solidFill>
                                        </a:uFill>
                                        <a:latin typeface="Cambria Math" panose="02040503050406030204" pitchFamily="18" charset="0"/>
                                      </a:rPr>
                                      <m:t>gasoline</m:t>
                                    </m:r>
                                    <m:r>
                                      <a:rPr lang="de-DE" sz="1200">
                                        <a:ln>
                                          <a:noFill/>
                                        </a:ln>
                                        <a:effectLst/>
                                        <a:uFill>
                                          <a:solidFill>
                                            <a:srgbClr val="000000"/>
                                          </a:solidFill>
                                        </a:uFill>
                                        <a:latin typeface="Cambria Math" panose="02040503050406030204" pitchFamily="18" charset="0"/>
                                      </a:rPr>
                                      <m:t> </m:t>
                                    </m:r>
                                    <m:r>
                                      <m:rPr>
                                        <m:sty m:val="p"/>
                                      </m:rPr>
                                      <a:rPr lang="de-DE" sz="1200">
                                        <a:ln>
                                          <a:noFill/>
                                        </a:ln>
                                        <a:effectLst/>
                                        <a:uFill>
                                          <a:solidFill>
                                            <a:srgbClr val="000000"/>
                                          </a:solidFill>
                                        </a:uFill>
                                        <a:latin typeface="Cambria Math" panose="02040503050406030204" pitchFamily="18" charset="0"/>
                                      </a:rPr>
                                      <m:t>price</m:t>
                                    </m:r>
                                    <m:r>
                                      <a:rPr lang="de-DE" sz="1200">
                                        <a:ln>
                                          <a:noFill/>
                                        </a:ln>
                                        <a:effectLst/>
                                        <a:uFill>
                                          <a:solidFill>
                                            <a:srgbClr val="000000"/>
                                          </a:solidFill>
                                        </a:uFill>
                                        <a:latin typeface="Cambria Math" panose="02040503050406030204" pitchFamily="18" charset="0"/>
                                      </a:rPr>
                                      <m:t> </m:t>
                                    </m:r>
                                    <m:r>
                                      <m:rPr>
                                        <m:sty m:val="p"/>
                                      </m:rPr>
                                      <a:rPr lang="de-DE" sz="1200">
                                        <a:ln>
                                          <a:noFill/>
                                        </a:ln>
                                        <a:effectLst/>
                                        <a:uFill>
                                          <a:solidFill>
                                            <a:srgbClr val="000000"/>
                                          </a:solidFill>
                                        </a:uFill>
                                        <a:latin typeface="Cambria Math" panose="02040503050406030204" pitchFamily="18" charset="0"/>
                                      </a:rPr>
                                      <m:t>per</m:t>
                                    </m:r>
                                    <m:r>
                                      <a:rPr lang="de-DE" sz="1200">
                                        <a:ln>
                                          <a:noFill/>
                                        </a:ln>
                                        <a:effectLst/>
                                        <a:uFill>
                                          <a:solidFill>
                                            <a:srgbClr val="000000"/>
                                          </a:solidFill>
                                        </a:uFill>
                                        <a:latin typeface="Cambria Math" panose="02040503050406030204" pitchFamily="18" charset="0"/>
                                      </a:rPr>
                                      <m:t> </m:t>
                                    </m:r>
                                    <m:r>
                                      <m:rPr>
                                        <m:sty m:val="p"/>
                                      </m:rPr>
                                      <a:rPr lang="de-DE" sz="1200">
                                        <a:ln>
                                          <a:noFill/>
                                        </a:ln>
                                        <a:effectLst/>
                                        <a:uFill>
                                          <a:solidFill>
                                            <a:srgbClr val="000000"/>
                                          </a:solidFill>
                                        </a:uFill>
                                        <a:latin typeface="Cambria Math" panose="02040503050406030204" pitchFamily="18" charset="0"/>
                                      </a:rPr>
                                      <m:t>year</m:t>
                                    </m:r>
                                  </m:e>
                                </m:d>
                                <m:r>
                                  <a:rPr lang="de-DE" sz="1200">
                                    <a:ln>
                                      <a:noFill/>
                                    </a:ln>
                                    <a:effectLst/>
                                    <a:uFill>
                                      <a:solidFill>
                                        <a:srgbClr val="000000"/>
                                      </a:solidFill>
                                    </a:uFill>
                                    <a:latin typeface="Cambria Math" panose="02040503050406030204" pitchFamily="18" charset="0"/>
                                  </a:rPr>
                                  <m:t>+$4</m:t>
                                </m:r>
                              </m:oMath>
                            </m:oMathPara>
                          </a14:m>
                          <a:endParaRPr lang="en-US" sz="1200" dirty="0">
                            <a:ln>
                              <a:noFill/>
                            </a:ln>
                            <a:effectLst/>
                            <a:uFill>
                              <a:solidFill>
                                <a:srgbClr val="000000"/>
                              </a:solidFill>
                            </a:uFill>
                          </a:endParaRPr>
                        </a:p>
                        <a:p>
                          <a:pPr marL="0" marR="0" lvl="0" indent="0" algn="ctr" defTabSz="914400" rtl="0" eaLnBrk="1" fontAlgn="auto" latinLnBrk="0" hangingPunct="1">
                            <a:lnSpc>
                              <a:spcPct val="107000"/>
                            </a:lnSpc>
                            <a:spcBef>
                              <a:spcPts val="1200"/>
                            </a:spcBef>
                            <a:spcAft>
                              <a:spcPts val="0"/>
                            </a:spcAft>
                            <a:buClrTx/>
                            <a:buSzTx/>
                            <a:buFontTx/>
                            <a:buNone/>
                            <a:tabLst/>
                            <a:defRPr/>
                          </a:pPr>
                          <a:r>
                            <a:rPr lang="en-US" sz="1000" dirty="0">
                              <a:ln>
                                <a:noFill/>
                              </a:ln>
                              <a:effectLst/>
                              <a:uFill>
                                <a:solidFill>
                                  <a:srgbClr val="000000"/>
                                </a:solidFill>
                              </a:uFill>
                            </a:rPr>
                            <a:t> </a:t>
                          </a:r>
                          <a:r>
                            <a:rPr lang="en-US" sz="1600" dirty="0" smtClean="0">
                              <a:ln>
                                <a:noFill/>
                              </a:ln>
                              <a:effectLst/>
                              <a:uFill>
                                <a:solidFill>
                                  <a:srgbClr val="000000"/>
                                </a:solidFill>
                              </a:uFill>
                            </a:rPr>
                            <a:t>Based on the US Department of Energy average passenger vehicle fuel economy</a:t>
                          </a:r>
                          <a:endParaRPr lang="en-US" sz="1600" dirty="0" smtClean="0">
                            <a:ln>
                              <a:noFill/>
                            </a:ln>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endParaRPr>
                        </a:p>
                      </a:txBody>
                      <a:tcPr marL="46579" marR="46579" marT="46579" marB="46579" anchor="ctr">
                        <a:lnT>
                          <a:noFill/>
                        </a:lnT>
                        <a:lnB w="12700" cap="flat" cmpd="sng" algn="ctr">
                          <a:solidFill>
                            <a:schemeClr val="bg2"/>
                          </a:solidFill>
                          <a:prstDash val="solid"/>
                          <a:round/>
                          <a:headEnd type="none" w="med" len="med"/>
                          <a:tailEnd type="none" w="med" len="med"/>
                        </a:lnB>
                      </a:tcPr>
                    </a:tc>
                  </a:tr>
                  <a:tr h="1321067">
                    <a:tc rowSpan="2">
                      <a:txBody>
                        <a:bodyPr/>
                        <a:lstStyle/>
                        <a:p>
                          <a:pPr marL="0" marR="0" algn="ctr">
                            <a:lnSpc>
                              <a:spcPct val="107000"/>
                            </a:lnSpc>
                            <a:spcBef>
                              <a:spcPts val="1200"/>
                            </a:spcBef>
                            <a:spcAft>
                              <a:spcPts val="0"/>
                            </a:spcAft>
                          </a:pPr>
                          <a:r>
                            <a:rPr lang="en-US" sz="1600" dirty="0">
                              <a:ln>
                                <a:noFill/>
                              </a:ln>
                              <a:effectLst/>
                              <a:uFill>
                                <a:solidFill>
                                  <a:srgbClr val="000000"/>
                                </a:solidFill>
                              </a:uFill>
                            </a:rPr>
                            <a:t>Environmental Impact</a:t>
                          </a:r>
                          <a:endParaRPr lang="en-US" sz="1600" dirty="0">
                            <a:ln>
                              <a:noFill/>
                            </a:ln>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endParaRPr>
                        </a:p>
                      </a:txBody>
                      <a:tcPr marL="46579" marR="46579" marT="46579" marB="46579" anchor="ctr">
                        <a:lnL>
                          <a:noFill/>
                        </a:lnL>
                        <a:lnR>
                          <a:noFill/>
                        </a:lnR>
                        <a:lnT w="12700" cap="flat" cmpd="sng" algn="ctr">
                          <a:solidFill>
                            <a:schemeClr val="bg2"/>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marL="0" marR="0" algn="ctr">
                            <a:lnSpc>
                              <a:spcPct val="107000"/>
                            </a:lnSpc>
                            <a:spcBef>
                              <a:spcPts val="1200"/>
                            </a:spcBef>
                            <a:spcAft>
                              <a:spcPts val="0"/>
                            </a:spcAft>
                          </a:pPr>
                          <a:r>
                            <a:rPr lang="en-US" sz="1600" dirty="0">
                              <a:ln>
                                <a:noFill/>
                              </a:ln>
                              <a:effectLst/>
                              <a:uFill>
                                <a:solidFill>
                                  <a:srgbClr val="000000"/>
                                </a:solidFill>
                              </a:uFill>
                            </a:rPr>
                            <a:t>Fuel consumption</a:t>
                          </a:r>
                          <a:endParaRPr lang="en-US" sz="1600" dirty="0">
                            <a:ln>
                              <a:noFill/>
                            </a:ln>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endParaRPr>
                        </a:p>
                      </a:txBody>
                      <a:tcPr marL="46579" marR="46579" marT="46579" marB="46579" anchor="ctr">
                        <a:lnL>
                          <a:noFill/>
                        </a:lnL>
                        <a:lnT w="12700" cap="flat" cmpd="sng" algn="ctr">
                          <a:solidFill>
                            <a:schemeClr val="bg2"/>
                          </a:solidFill>
                          <a:prstDash val="solid"/>
                          <a:round/>
                          <a:headEnd type="none" w="med" len="med"/>
                          <a:tailEnd type="none" w="med" len="med"/>
                        </a:lnT>
                        <a:lnB>
                          <a:noFill/>
                        </a:lnB>
                      </a:tcPr>
                    </a:tc>
                    <a:tc>
                      <a:txBody>
                        <a:bodyPr/>
                        <a:lstStyle/>
                        <a:p>
                          <a:pPr marL="0" marR="0" algn="ctr">
                            <a:lnSpc>
                              <a:spcPct val="107000"/>
                            </a:lnSpc>
                            <a:spcBef>
                              <a:spcPts val="1200"/>
                            </a:spcBef>
                            <a:spcAft>
                              <a:spcPts val="0"/>
                            </a:spcAft>
                          </a:pPr>
                          <a:r>
                            <a:rPr lang="en-US" sz="1600" dirty="0">
                              <a:ln>
                                <a:noFill/>
                              </a:ln>
                              <a:effectLst/>
                              <a:uFill>
                                <a:solidFill>
                                  <a:srgbClr val="000000"/>
                                </a:solidFill>
                              </a:uFill>
                            </a:rPr>
                            <a:t>Amount of standard gasoline consumed per round trip</a:t>
                          </a:r>
                          <a:endParaRPr lang="en-US" sz="18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46579" marR="46579" marT="46579" marB="46579" anchor="ctr">
                        <a:lnT w="12700" cap="flat" cmpd="sng" algn="ctr">
                          <a:solidFill>
                            <a:schemeClr val="bg2"/>
                          </a:solidFill>
                          <a:prstDash val="solid"/>
                          <a:round/>
                          <a:headEnd type="none" w="med" len="med"/>
                          <a:tailEnd type="none" w="med" len="med"/>
                        </a:lnT>
                        <a:lnB>
                          <a:noFill/>
                        </a:lnB>
                      </a:tcPr>
                    </a:tc>
                    <a:tc>
                      <a:txBody>
                        <a:bodyPr/>
                        <a:lstStyle/>
                        <a:p>
                          <a:pPr marL="0" marR="0" algn="ctr">
                            <a:lnSpc>
                              <a:spcPct val="107000"/>
                            </a:lnSpc>
                            <a:spcBef>
                              <a:spcPts val="1200"/>
                            </a:spcBef>
                            <a:spcAft>
                              <a:spcPts val="0"/>
                            </a:spcAft>
                          </a:pPr>
                          <a14:m>
                            <m:oMathPara xmlns:m="http://schemas.openxmlformats.org/officeDocument/2006/math">
                              <m:oMathParaPr>
                                <m:jc m:val="centerGroup"/>
                              </m:oMathParaPr>
                              <m:oMath xmlns:m="http://schemas.openxmlformats.org/officeDocument/2006/math">
                                <m:f>
                                  <m:fPr>
                                    <m:ctrlPr>
                                      <a:rPr lang="en-US" sz="1600" i="1" smtClean="0">
                                        <a:ln>
                                          <a:noFill/>
                                        </a:ln>
                                        <a:effectLst/>
                                        <a:uFill>
                                          <a:solidFill>
                                            <a:srgbClr val="000000"/>
                                          </a:solidFill>
                                        </a:uFill>
                                        <a:latin typeface="Cambria Math" panose="02040503050406030204" pitchFamily="18" charset="0"/>
                                      </a:rPr>
                                    </m:ctrlPr>
                                  </m:fPr>
                                  <m:num>
                                    <m:r>
                                      <m:rPr>
                                        <m:sty m:val="p"/>
                                      </m:rPr>
                                      <a:rPr lang="de-DE" sz="1600">
                                        <a:ln>
                                          <a:noFill/>
                                        </a:ln>
                                        <a:effectLst/>
                                        <a:uFill>
                                          <a:solidFill>
                                            <a:srgbClr val="000000"/>
                                          </a:solidFill>
                                        </a:uFill>
                                        <a:latin typeface="Cambria Math" panose="02040503050406030204" pitchFamily="18" charset="0"/>
                                      </a:rPr>
                                      <m:t>Distance</m:t>
                                    </m:r>
                                    <m:r>
                                      <a:rPr lang="de-DE" sz="1600">
                                        <a:ln>
                                          <a:noFill/>
                                        </a:ln>
                                        <a:effectLst/>
                                        <a:uFill>
                                          <a:solidFill>
                                            <a:srgbClr val="000000"/>
                                          </a:solidFill>
                                        </a:uFill>
                                        <a:latin typeface="Cambria Math" panose="02040503050406030204" pitchFamily="18" charset="0"/>
                                      </a:rPr>
                                      <m:t> </m:t>
                                    </m:r>
                                    <m:r>
                                      <m:rPr>
                                        <m:sty m:val="p"/>
                                      </m:rPr>
                                      <a:rPr lang="de-DE" sz="1600">
                                        <a:ln>
                                          <a:noFill/>
                                        </a:ln>
                                        <a:effectLst/>
                                        <a:uFill>
                                          <a:solidFill>
                                            <a:srgbClr val="000000"/>
                                          </a:solidFill>
                                        </a:uFill>
                                        <a:latin typeface="Cambria Math" panose="02040503050406030204" pitchFamily="18" charset="0"/>
                                      </a:rPr>
                                      <m:t>traveled</m:t>
                                    </m:r>
                                    <m:r>
                                      <a:rPr lang="de-DE" sz="1600">
                                        <a:ln>
                                          <a:noFill/>
                                        </a:ln>
                                        <a:effectLst/>
                                        <a:uFill>
                                          <a:solidFill>
                                            <a:srgbClr val="000000"/>
                                          </a:solidFill>
                                        </a:uFill>
                                        <a:latin typeface="Cambria Math" panose="02040503050406030204" pitchFamily="18" charset="0"/>
                                      </a:rPr>
                                      <m:t>×2</m:t>
                                    </m:r>
                                  </m:num>
                                  <m:den>
                                    <m:r>
                                      <a:rPr lang="de-DE" sz="1600">
                                        <a:ln>
                                          <a:noFill/>
                                        </a:ln>
                                        <a:effectLst/>
                                        <a:uFill>
                                          <a:solidFill>
                                            <a:srgbClr val="000000"/>
                                          </a:solidFill>
                                        </a:uFill>
                                        <a:latin typeface="Cambria Math" panose="02040503050406030204" pitchFamily="18" charset="0"/>
                                      </a:rPr>
                                      <m:t>24.2 </m:t>
                                    </m:r>
                                    <m:r>
                                      <m:rPr>
                                        <m:sty m:val="p"/>
                                      </m:rPr>
                                      <a:rPr lang="en-US" sz="1600" smtClean="0">
                                        <a:ln>
                                          <a:noFill/>
                                        </a:ln>
                                        <a:effectLst/>
                                        <a:uFill>
                                          <a:solidFill>
                                            <a:srgbClr val="000000"/>
                                          </a:solidFill>
                                        </a:uFill>
                                        <a:latin typeface="Cambria Math" panose="02040503050406030204" pitchFamily="18" charset="0"/>
                                      </a:rPr>
                                      <m:t>MPG</m:t>
                                    </m:r>
                                  </m:den>
                                </m:f>
                              </m:oMath>
                            </m:oMathPara>
                          </a14:m>
                          <a:endParaRPr lang="en-US" sz="1000" dirty="0">
                            <a:ln>
                              <a:noFill/>
                            </a:ln>
                            <a:effectLst/>
                            <a:uFill>
                              <a:solidFill>
                                <a:srgbClr val="000000"/>
                              </a:solidFill>
                            </a:uFill>
                          </a:endParaRPr>
                        </a:p>
                        <a:p>
                          <a:pPr marL="0" marR="0" algn="ctr">
                            <a:lnSpc>
                              <a:spcPct val="107000"/>
                            </a:lnSpc>
                            <a:spcBef>
                              <a:spcPts val="1200"/>
                            </a:spcBef>
                            <a:spcAft>
                              <a:spcPts val="0"/>
                            </a:spcAft>
                          </a:pPr>
                          <a:r>
                            <a:rPr lang="en-US" sz="1600" dirty="0">
                              <a:ln>
                                <a:noFill/>
                              </a:ln>
                              <a:effectLst/>
                              <a:uFill>
                                <a:solidFill>
                                  <a:srgbClr val="000000"/>
                                </a:solidFill>
                              </a:uFill>
                            </a:rPr>
                            <a:t>Based on the US Department of Energy average passenger vehicle fuel economy</a:t>
                          </a:r>
                          <a:endParaRPr lang="en-US" sz="1600" dirty="0">
                            <a:ln>
                              <a:noFill/>
                            </a:ln>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endParaRPr>
                        </a:p>
                      </a:txBody>
                      <a:tcPr marL="46579" marR="46579" marT="46579" marB="46579" anchor="ctr">
                        <a:lnT w="12700" cap="flat" cmpd="sng" algn="ctr">
                          <a:solidFill>
                            <a:schemeClr val="bg2"/>
                          </a:solidFill>
                          <a:prstDash val="solid"/>
                          <a:round/>
                          <a:headEnd type="none" w="med" len="med"/>
                          <a:tailEnd type="none" w="med" len="med"/>
                        </a:lnT>
                        <a:lnB>
                          <a:noFill/>
                        </a:lnB>
                      </a:tcPr>
                    </a:tc>
                  </a:tr>
                  <a:tr h="1074161">
                    <a:tc vMerge="1">
                      <a:txBody>
                        <a:bodyPr/>
                        <a:lstStyle/>
                        <a:p>
                          <a:endParaRPr lang="en-US"/>
                        </a:p>
                      </a:txBody>
                      <a:tcPr/>
                    </a:tc>
                    <a:tc>
                      <a:txBody>
                        <a:bodyPr/>
                        <a:lstStyle/>
                        <a:p>
                          <a:pPr marL="0" marR="0" algn="ctr">
                            <a:lnSpc>
                              <a:spcPct val="107000"/>
                            </a:lnSpc>
                            <a:spcBef>
                              <a:spcPts val="1200"/>
                            </a:spcBef>
                            <a:spcAft>
                              <a:spcPts val="0"/>
                            </a:spcAft>
                          </a:pPr>
                          <a:r>
                            <a:rPr lang="en-US" sz="1600" dirty="0">
                              <a:ln>
                                <a:noFill/>
                              </a:ln>
                              <a:effectLst/>
                              <a:uFill>
                                <a:solidFill>
                                  <a:srgbClr val="000000"/>
                                </a:solidFill>
                              </a:uFill>
                            </a:rPr>
                            <a:t>Carbon emissions</a:t>
                          </a:r>
                          <a:endParaRPr lang="en-US" sz="1600" dirty="0">
                            <a:ln>
                              <a:noFill/>
                            </a:ln>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endParaRPr>
                        </a:p>
                      </a:txBody>
                      <a:tcPr marL="46579" marR="46579" marT="46579" marB="46579" anchor="ctr">
                        <a:lnL>
                          <a:noFill/>
                        </a:lnL>
                        <a:lnR>
                          <a:noFill/>
                        </a:lnR>
                        <a:lnT>
                          <a:noFill/>
                        </a:lnT>
                        <a:lnB w="25400" cmpd="sng">
                          <a:noFill/>
                        </a:lnB>
                        <a:lnTlToBr w="12700" cmpd="sng">
                          <a:noFill/>
                          <a:prstDash val="solid"/>
                        </a:lnTlToBr>
                        <a:lnBlToTr w="12700" cmpd="sng">
                          <a:noFill/>
                          <a:prstDash val="solid"/>
                        </a:lnBlToTr>
                      </a:tcPr>
                    </a:tc>
                    <a:tc>
                      <a:txBody>
                        <a:bodyPr/>
                        <a:lstStyle/>
                        <a:p>
                          <a:pPr marL="0" marR="0" algn="ctr">
                            <a:lnSpc>
                              <a:spcPct val="107000"/>
                            </a:lnSpc>
                            <a:spcBef>
                              <a:spcPts val="1200"/>
                            </a:spcBef>
                            <a:spcAft>
                              <a:spcPts val="0"/>
                            </a:spcAft>
                          </a:pPr>
                          <a:r>
                            <a:rPr lang="en-US" sz="1600" dirty="0">
                              <a:ln>
                                <a:noFill/>
                              </a:ln>
                              <a:effectLst/>
                              <a:uFill>
                                <a:solidFill>
                                  <a:srgbClr val="000000"/>
                                </a:solidFill>
                              </a:uFill>
                            </a:rPr>
                            <a:t>Vehicle emission of carbon dioxide</a:t>
                          </a:r>
                          <a:endParaRPr lang="en-US" sz="18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46579" marR="46579" marT="46579" marB="46579" anchor="ctr">
                        <a:lnL>
                          <a:noFill/>
                        </a:lnL>
                        <a:lnR>
                          <a:noFill/>
                        </a:lnR>
                        <a:lnT>
                          <a:noFill/>
                        </a:lnT>
                        <a:lnB w="25400" cmpd="sng">
                          <a:noFill/>
                        </a:lnB>
                        <a:lnTlToBr w="12700" cmpd="sng">
                          <a:noFill/>
                          <a:prstDash val="solid"/>
                        </a:lnTlToBr>
                        <a:lnBlToTr w="12700" cmpd="sng">
                          <a:noFill/>
                          <a:prstDash val="solid"/>
                        </a:lnBlToTr>
                      </a:tcPr>
                    </a:tc>
                    <a:tc>
                      <a:txBody>
                        <a:bodyPr/>
                        <a:lstStyle/>
                        <a:p>
                          <a:pPr marL="0" marR="0" algn="ctr">
                            <a:lnSpc>
                              <a:spcPct val="107000"/>
                            </a:lnSpc>
                            <a:spcBef>
                              <a:spcPts val="1200"/>
                            </a:spcBef>
                            <a:spcAft>
                              <a:spcPts val="0"/>
                            </a:spcAft>
                          </a:pPr>
                          <a14:m>
                            <m:oMath xmlns:m="http://schemas.openxmlformats.org/officeDocument/2006/math">
                              <m:r>
                                <m:rPr>
                                  <m:sty m:val="p"/>
                                </m:rPr>
                                <a:rPr lang="de-DE" sz="1600">
                                  <a:ln>
                                    <a:noFill/>
                                  </a:ln>
                                  <a:effectLst/>
                                  <a:uFill>
                                    <a:solidFill>
                                      <a:srgbClr val="000000"/>
                                    </a:solidFill>
                                  </a:uFill>
                                  <a:latin typeface="Cambria Math" panose="02040503050406030204" pitchFamily="18" charset="0"/>
                                </a:rPr>
                                <m:t>Distance</m:t>
                              </m:r>
                              <m:r>
                                <a:rPr lang="de-DE" sz="1600">
                                  <a:ln>
                                    <a:noFill/>
                                  </a:ln>
                                  <a:effectLst/>
                                  <a:uFill>
                                    <a:solidFill>
                                      <a:srgbClr val="000000"/>
                                    </a:solidFill>
                                  </a:uFill>
                                  <a:latin typeface="Cambria Math" panose="02040503050406030204" pitchFamily="18" charset="0"/>
                                </a:rPr>
                                <m:t> </m:t>
                              </m:r>
                              <m:r>
                                <m:rPr>
                                  <m:sty m:val="p"/>
                                </m:rPr>
                                <a:rPr lang="de-DE" sz="1600">
                                  <a:ln>
                                    <a:noFill/>
                                  </a:ln>
                                  <a:effectLst/>
                                  <a:uFill>
                                    <a:solidFill>
                                      <a:srgbClr val="000000"/>
                                    </a:solidFill>
                                  </a:uFill>
                                  <a:latin typeface="Cambria Math" panose="02040503050406030204" pitchFamily="18" charset="0"/>
                                </a:rPr>
                                <m:t>traveled</m:t>
                              </m:r>
                              <m:r>
                                <a:rPr lang="de-DE" sz="1600">
                                  <a:ln>
                                    <a:noFill/>
                                  </a:ln>
                                  <a:effectLst/>
                                  <a:uFill>
                                    <a:solidFill>
                                      <a:srgbClr val="000000"/>
                                    </a:solidFill>
                                  </a:uFill>
                                  <a:latin typeface="Cambria Math" panose="02040503050406030204" pitchFamily="18" charset="0"/>
                                </a:rPr>
                                <m:t>×2×404</m:t>
                              </m:r>
                              <m:r>
                                <m:rPr>
                                  <m:sty m:val="p"/>
                                </m:rPr>
                                <a:rPr lang="de-DE" sz="1600">
                                  <a:ln>
                                    <a:noFill/>
                                  </a:ln>
                                  <a:effectLst/>
                                  <a:uFill>
                                    <a:solidFill>
                                      <a:srgbClr val="000000"/>
                                    </a:solidFill>
                                  </a:uFill>
                                  <a:latin typeface="Cambria Math" panose="02040503050406030204" pitchFamily="18" charset="0"/>
                                </a:rPr>
                                <m:t>g</m:t>
                              </m:r>
                              <m:r>
                                <a:rPr lang="de-DE" sz="1600">
                                  <a:ln>
                                    <a:noFill/>
                                  </a:ln>
                                  <a:effectLst/>
                                  <a:uFill>
                                    <a:solidFill>
                                      <a:srgbClr val="000000"/>
                                    </a:solidFill>
                                  </a:uFill>
                                  <a:latin typeface="Cambria Math" panose="02040503050406030204" pitchFamily="18" charset="0"/>
                                </a:rPr>
                                <m:t> </m:t>
                              </m:r>
                              <m:r>
                                <m:rPr>
                                  <m:sty m:val="p"/>
                                </m:rPr>
                                <a:rPr lang="de-DE" sz="1600">
                                  <a:ln>
                                    <a:noFill/>
                                  </a:ln>
                                  <a:effectLst/>
                                  <a:uFill>
                                    <a:solidFill>
                                      <a:srgbClr val="000000"/>
                                    </a:solidFill>
                                  </a:uFill>
                                  <a:latin typeface="Cambria Math" panose="02040503050406030204" pitchFamily="18" charset="0"/>
                                </a:rPr>
                                <m:t>CO</m:t>
                              </m:r>
                              <m:r>
                                <a:rPr lang="de-DE" sz="1600">
                                  <a:ln>
                                    <a:noFill/>
                                  </a:ln>
                                  <a:effectLst/>
                                  <a:uFill>
                                    <a:solidFill>
                                      <a:srgbClr val="000000"/>
                                    </a:solidFill>
                                  </a:uFill>
                                  <a:latin typeface="Cambria Math" panose="02040503050406030204" pitchFamily="18" charset="0"/>
                                </a:rPr>
                                <m:t>2 </m:t>
                              </m:r>
                              <m:r>
                                <m:rPr>
                                  <m:sty m:val="p"/>
                                </m:rPr>
                                <a:rPr lang="de-DE" sz="1600">
                                  <a:ln>
                                    <a:noFill/>
                                  </a:ln>
                                  <a:effectLst/>
                                  <a:uFill>
                                    <a:solidFill>
                                      <a:srgbClr val="000000"/>
                                    </a:solidFill>
                                  </a:uFill>
                                  <a:latin typeface="Cambria Math" panose="02040503050406030204" pitchFamily="18" charset="0"/>
                                </a:rPr>
                                <m:t>per</m:t>
                              </m:r>
                              <m:r>
                                <a:rPr lang="de-DE" sz="1600">
                                  <a:ln>
                                    <a:noFill/>
                                  </a:ln>
                                  <a:effectLst/>
                                  <a:uFill>
                                    <a:solidFill>
                                      <a:srgbClr val="000000"/>
                                    </a:solidFill>
                                  </a:uFill>
                                  <a:latin typeface="Cambria Math" panose="02040503050406030204" pitchFamily="18" charset="0"/>
                                </a:rPr>
                                <m:t> </m:t>
                              </m:r>
                              <m:r>
                                <m:rPr>
                                  <m:sty m:val="p"/>
                                </m:rPr>
                                <a:rPr lang="de-DE" sz="1600">
                                  <a:ln>
                                    <a:noFill/>
                                  </a:ln>
                                  <a:effectLst/>
                                  <a:uFill>
                                    <a:solidFill>
                                      <a:srgbClr val="000000"/>
                                    </a:solidFill>
                                  </a:uFill>
                                  <a:latin typeface="Cambria Math" panose="02040503050406030204" pitchFamily="18" charset="0"/>
                                </a:rPr>
                                <m:t>mile</m:t>
                              </m:r>
                            </m:oMath>
                          </a14:m>
                          <a:r>
                            <a:rPr lang="de-DE" sz="1600" dirty="0">
                              <a:ln>
                                <a:noFill/>
                              </a:ln>
                              <a:effectLst/>
                              <a:uFill>
                                <a:solidFill>
                                  <a:srgbClr val="000000"/>
                                </a:solidFill>
                              </a:uFill>
                            </a:rPr>
                            <a:t> </a:t>
                          </a:r>
                          <a:r>
                            <a:rPr lang="en-US" sz="1600" dirty="0">
                              <a:ln>
                                <a:noFill/>
                              </a:ln>
                              <a:effectLst/>
                              <a:uFill>
                                <a:solidFill>
                                  <a:srgbClr val="000000"/>
                                </a:solidFill>
                              </a:uFill>
                            </a:rPr>
                            <a:t> </a:t>
                          </a:r>
                        </a:p>
                        <a:p>
                          <a:pPr marL="0" marR="0" algn="ctr">
                            <a:lnSpc>
                              <a:spcPct val="107000"/>
                            </a:lnSpc>
                            <a:spcBef>
                              <a:spcPts val="1200"/>
                            </a:spcBef>
                            <a:spcAft>
                              <a:spcPts val="0"/>
                            </a:spcAft>
                          </a:pPr>
                          <a:r>
                            <a:rPr lang="en-US" sz="1600" dirty="0">
                              <a:ln>
                                <a:noFill/>
                              </a:ln>
                              <a:effectLst/>
                              <a:uFill>
                                <a:solidFill>
                                  <a:srgbClr val="000000"/>
                                </a:solidFill>
                              </a:uFill>
                            </a:rPr>
                            <a:t>Based on the Environmental Protection Agency’s average passenger vehicle emissions per mile </a:t>
                          </a:r>
                          <a:endParaRPr lang="en-US" sz="1600" dirty="0">
                            <a:ln>
                              <a:noFill/>
                            </a:ln>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endParaRPr>
                        </a:p>
                      </a:txBody>
                      <a:tcPr marL="46579" marR="46579" marT="46579" marB="46579" anchor="ctr">
                        <a:lnL>
                          <a:noFill/>
                        </a:lnL>
                        <a:lnR>
                          <a:noFill/>
                        </a:lnR>
                        <a:lnT>
                          <a:noFill/>
                        </a:lnT>
                        <a:lnB w="25400" cmpd="sng">
                          <a:noFill/>
                        </a:lnB>
                        <a:lnTlToBr w="12700" cmpd="sng">
                          <a:noFill/>
                          <a:prstDash val="solid"/>
                        </a:lnTlToBr>
                        <a:lnBlToTr w="12700" cmpd="sng">
                          <a:noFill/>
                          <a:prstDash val="solid"/>
                        </a:lnBlToTr>
                      </a:tcPr>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2377547396"/>
                  </p:ext>
                </p:extLst>
              </p:nvPr>
            </p:nvGraphicFramePr>
            <p:xfrm>
              <a:off x="228600" y="1179462"/>
              <a:ext cx="11734799" cy="4981853"/>
            </p:xfrm>
            <a:graphic>
              <a:graphicData uri="http://schemas.openxmlformats.org/drawingml/2006/table">
                <a:tbl>
                  <a:tblPr firstRow="1" firstCol="1" bandRow="1">
                    <a:tableStyleId>{6E25E649-3F16-4E02-A733-19D2CDBF48F0}</a:tableStyleId>
                  </a:tblPr>
                  <a:tblGrid>
                    <a:gridCol w="1660265"/>
                    <a:gridCol w="1355318"/>
                    <a:gridCol w="3983542"/>
                    <a:gridCol w="4735674"/>
                  </a:tblGrid>
                  <a:tr h="365187">
                    <a:tc>
                      <a:txBody>
                        <a:bodyPr/>
                        <a:lstStyle/>
                        <a:p>
                          <a:pPr marL="0" marR="0">
                            <a:spcBef>
                              <a:spcPts val="0"/>
                            </a:spcBef>
                            <a:spcAft>
                              <a:spcPts val="0"/>
                            </a:spcAft>
                          </a:pPr>
                          <a:r>
                            <a:rPr lang="en-US" sz="1600" dirty="0">
                              <a:effectLst/>
                            </a:rPr>
                            <a:t> </a:t>
                          </a:r>
                          <a:endParaRPr lang="en-US" sz="1600" dirty="0">
                            <a:effectLst/>
                            <a:latin typeface="+mn-lt"/>
                            <a:ea typeface="Arial Unicode MS" panose="020B0604020202020204" pitchFamily="34" charset="-128"/>
                          </a:endParaRPr>
                        </a:p>
                      </a:txBody>
                      <a:tcPr marL="46579" marR="46579" marT="46579" marB="46579">
                        <a:lnL>
                          <a:noFill/>
                        </a:lnL>
                        <a:lnR>
                          <a:noFill/>
                        </a:lnR>
                        <a:lnT w="254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1200"/>
                            </a:spcBef>
                            <a:spcAft>
                              <a:spcPts val="0"/>
                            </a:spcAft>
                          </a:pPr>
                          <a:r>
                            <a:rPr lang="en-US" sz="1600" dirty="0">
                              <a:ln>
                                <a:noFill/>
                              </a:ln>
                              <a:effectLst/>
                              <a:uFill>
                                <a:solidFill>
                                  <a:srgbClr val="000000"/>
                                </a:solidFill>
                              </a:uFill>
                            </a:rPr>
                            <a:t>Variable</a:t>
                          </a:r>
                          <a:endParaRPr lang="en-US" sz="16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46579" marR="46579" marT="46579" marB="46579">
                        <a:lnL>
                          <a:noFill/>
                        </a:lnL>
                        <a:lnR>
                          <a:noFill/>
                        </a:lnR>
                        <a:lnT w="254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1200"/>
                            </a:spcBef>
                            <a:spcAft>
                              <a:spcPts val="0"/>
                            </a:spcAft>
                          </a:pPr>
                          <a:r>
                            <a:rPr lang="en-US" sz="1600" dirty="0">
                              <a:ln>
                                <a:noFill/>
                              </a:ln>
                              <a:effectLst/>
                              <a:uFill>
                                <a:solidFill>
                                  <a:srgbClr val="000000"/>
                                </a:solidFill>
                              </a:uFill>
                            </a:rPr>
                            <a:t>Definition </a:t>
                          </a:r>
                          <a:endParaRPr lang="en-US" sz="16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46579" marR="46579" marT="46579" marB="46579">
                        <a:lnL>
                          <a:noFill/>
                        </a:lnL>
                        <a:lnR>
                          <a:noFill/>
                        </a:lnR>
                        <a:lnT w="254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1200"/>
                            </a:spcBef>
                            <a:spcAft>
                              <a:spcPts val="0"/>
                            </a:spcAft>
                          </a:pPr>
                          <a:r>
                            <a:rPr lang="en-US" sz="1600" dirty="0">
                              <a:ln>
                                <a:noFill/>
                              </a:ln>
                              <a:effectLst/>
                              <a:uFill>
                                <a:solidFill>
                                  <a:srgbClr val="000000"/>
                                </a:solidFill>
                              </a:uFill>
                            </a:rPr>
                            <a:t>Calculation </a:t>
                          </a:r>
                          <a:endParaRPr lang="en-US" sz="16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46579" marR="46579" marT="46579" marB="46579">
                        <a:lnL>
                          <a:noFill/>
                        </a:lnL>
                        <a:lnR>
                          <a:noFill/>
                        </a:lnR>
                        <a:lnT w="254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r h="959648">
                    <a:tc rowSpan="2">
                      <a:txBody>
                        <a:bodyPr/>
                        <a:lstStyle/>
                        <a:p>
                          <a:pPr marL="0" marR="0" algn="ctr">
                            <a:lnSpc>
                              <a:spcPct val="107000"/>
                            </a:lnSpc>
                            <a:spcBef>
                              <a:spcPts val="1200"/>
                            </a:spcBef>
                            <a:spcAft>
                              <a:spcPts val="0"/>
                            </a:spcAft>
                          </a:pPr>
                          <a:r>
                            <a:rPr lang="en-US" sz="1600" dirty="0">
                              <a:ln>
                                <a:noFill/>
                              </a:ln>
                              <a:effectLst/>
                              <a:uFill>
                                <a:solidFill>
                                  <a:srgbClr val="000000"/>
                                </a:solidFill>
                              </a:uFill>
                            </a:rPr>
                            <a:t>Patient travel burden</a:t>
                          </a:r>
                          <a:endParaRPr lang="en-US" sz="16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46579" marR="46579" marT="46579" marB="46579" anchor="ctr">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1200"/>
                            </a:spcBef>
                            <a:spcAft>
                              <a:spcPts val="0"/>
                            </a:spcAft>
                          </a:pPr>
                          <a:r>
                            <a:rPr lang="en-US" sz="1600" dirty="0">
                              <a:ln>
                                <a:noFill/>
                              </a:ln>
                              <a:effectLst/>
                              <a:uFill>
                                <a:solidFill>
                                  <a:srgbClr val="000000"/>
                                </a:solidFill>
                              </a:uFill>
                            </a:rPr>
                            <a:t>Travel distance</a:t>
                          </a:r>
                          <a:endParaRPr lang="en-US" sz="1600" dirty="0">
                            <a:ln>
                              <a:noFill/>
                            </a:ln>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endParaRPr>
                        </a:p>
                      </a:txBody>
                      <a:tcPr marL="46579" marR="46579" marT="46579" marB="46579" anchor="ctr">
                        <a:lnL>
                          <a:noFill/>
                        </a:lnL>
                        <a:lnR>
                          <a:noFill/>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07000"/>
                            </a:lnSpc>
                            <a:spcBef>
                              <a:spcPts val="1200"/>
                            </a:spcBef>
                            <a:spcAft>
                              <a:spcPts val="0"/>
                            </a:spcAft>
                          </a:pPr>
                          <a:r>
                            <a:rPr lang="en-US" sz="1600" dirty="0">
                              <a:ln>
                                <a:noFill/>
                              </a:ln>
                              <a:effectLst/>
                              <a:uFill>
                                <a:solidFill>
                                  <a:srgbClr val="000000"/>
                                </a:solidFill>
                              </a:uFill>
                            </a:rPr>
                            <a:t>Round trip distance between patient zip code and service site of surgeon</a:t>
                          </a:r>
                          <a:endParaRPr lang="en-US" sz="18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46579" marR="46579" marT="46579" marB="46579" anchor="ctr">
                        <a:lnL>
                          <a:noFill/>
                        </a:lnL>
                        <a:lnR>
                          <a:noFill/>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lnSpc>
                              <a:spcPct val="107000"/>
                            </a:lnSpc>
                            <a:spcBef>
                              <a:spcPts val="1200"/>
                            </a:spcBef>
                            <a:spcAft>
                              <a:spcPts val="0"/>
                            </a:spcAft>
                          </a:pPr>
                          <a:r>
                            <a:rPr lang="de-DE" sz="1600" dirty="0" smtClean="0">
                              <a:ln>
                                <a:noFill/>
                              </a:ln>
                              <a:effectLst/>
                              <a:uFill>
                                <a:solidFill>
                                  <a:srgbClr val="000000"/>
                                </a:solidFill>
                              </a:uFill>
                            </a:rPr>
                            <a:t>Distance</a:t>
                          </a:r>
                          <a:r>
                            <a:rPr lang="de-DE" sz="1600" baseline="0" dirty="0" smtClean="0">
                              <a:ln>
                                <a:noFill/>
                              </a:ln>
                              <a:effectLst/>
                              <a:uFill>
                                <a:solidFill>
                                  <a:srgbClr val="000000"/>
                                </a:solidFill>
                              </a:uFill>
                            </a:rPr>
                            <a:t> traveled x 2 </a:t>
                          </a:r>
                          <a:endParaRPr lang="de-DE" sz="1600" dirty="0" smtClean="0">
                            <a:ln>
                              <a:noFill/>
                            </a:ln>
                            <a:effectLst/>
                            <a:uFill>
                              <a:solidFill>
                                <a:srgbClr val="000000"/>
                              </a:solidFill>
                            </a:uFill>
                            <a:latin typeface="+mn-lt"/>
                          </a:endParaRPr>
                        </a:p>
                      </a:txBody>
                      <a:tcPr marL="46579" marR="46579" marT="46579" marB="46579" anchor="ctr">
                        <a:lnL>
                          <a:noFill/>
                        </a:lnL>
                        <a:lnR>
                          <a:noFill/>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tcPr>
                    </a:tc>
                  </a:tr>
                  <a:tr h="1261790">
                    <a:tc vMerge="1">
                      <a:txBody>
                        <a:bodyPr/>
                        <a:lstStyle/>
                        <a:p>
                          <a:endParaRPr lang="en-US"/>
                        </a:p>
                      </a:txBody>
                      <a:tcPr/>
                    </a:tc>
                    <a:tc>
                      <a:txBody>
                        <a:bodyPr/>
                        <a:lstStyle/>
                        <a:p>
                          <a:pPr marL="0" marR="0" algn="ctr">
                            <a:lnSpc>
                              <a:spcPct val="107000"/>
                            </a:lnSpc>
                            <a:spcBef>
                              <a:spcPts val="1200"/>
                            </a:spcBef>
                            <a:spcAft>
                              <a:spcPts val="0"/>
                            </a:spcAft>
                          </a:pPr>
                          <a:r>
                            <a:rPr lang="en-US" sz="1600" dirty="0">
                              <a:ln>
                                <a:noFill/>
                              </a:ln>
                              <a:effectLst/>
                              <a:uFill>
                                <a:solidFill>
                                  <a:srgbClr val="000000"/>
                                </a:solidFill>
                              </a:uFill>
                            </a:rPr>
                            <a:t>Travel costs</a:t>
                          </a:r>
                          <a:endParaRPr lang="en-US" sz="1600" dirty="0">
                            <a:ln>
                              <a:noFill/>
                            </a:ln>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endParaRPr>
                        </a:p>
                      </a:txBody>
                      <a:tcPr marL="46579" marR="46579" marT="46579" marB="46579" anchor="ctr">
                        <a:lnT>
                          <a:noFill/>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1200"/>
                            </a:spcBef>
                            <a:spcAft>
                              <a:spcPts val="0"/>
                            </a:spcAft>
                          </a:pPr>
                          <a:r>
                            <a:rPr lang="en-US" sz="1600" dirty="0">
                              <a:ln>
                                <a:noFill/>
                              </a:ln>
                              <a:effectLst/>
                              <a:uFill>
                                <a:solidFill>
                                  <a:srgbClr val="000000"/>
                                </a:solidFill>
                              </a:uFill>
                            </a:rPr>
                            <a:t>Cost of patient travel including cost of fuel and parking</a:t>
                          </a:r>
                          <a:endParaRPr lang="en-US" sz="18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46579" marR="46579" marT="46579" marB="46579" anchor="ctr">
                        <a:lnT>
                          <a:noFill/>
                        </a:lnT>
                        <a:lnB w="12700" cap="flat" cmpd="sng" algn="ctr">
                          <a:solidFill>
                            <a:schemeClr val="bg2"/>
                          </a:solidFill>
                          <a:prstDash val="solid"/>
                          <a:round/>
                          <a:headEnd type="none" w="med" len="med"/>
                          <a:tailEnd type="none" w="med" len="med"/>
                        </a:lnB>
                      </a:tcPr>
                    </a:tc>
                    <a:tc>
                      <a:txBody>
                        <a:bodyPr/>
                        <a:lstStyle/>
                        <a:p>
                          <a:endParaRPr lang="en-US"/>
                        </a:p>
                      </a:txBody>
                      <a:tcPr marL="46579" marR="46579" marT="46579" marB="46579" anchor="ctr">
                        <a:lnT>
                          <a:noFill/>
                        </a:lnT>
                        <a:lnB w="12700" cap="flat" cmpd="sng" algn="ctr">
                          <a:solidFill>
                            <a:schemeClr val="bg2"/>
                          </a:solidFill>
                          <a:prstDash val="solid"/>
                          <a:round/>
                          <a:headEnd type="none" w="med" len="med"/>
                          <a:tailEnd type="none" w="med" len="med"/>
                        </a:lnB>
                        <a:blipFill rotWithShape="0">
                          <a:blip r:embed="rId3"/>
                          <a:stretch>
                            <a:fillRect l="-147876" t="-106280" r="-129" b="-192754"/>
                          </a:stretch>
                        </a:blipFill>
                      </a:tcPr>
                    </a:tc>
                  </a:tr>
                  <a:tr h="1321067">
                    <a:tc rowSpan="2">
                      <a:txBody>
                        <a:bodyPr/>
                        <a:lstStyle/>
                        <a:p>
                          <a:pPr marL="0" marR="0" algn="ctr">
                            <a:lnSpc>
                              <a:spcPct val="107000"/>
                            </a:lnSpc>
                            <a:spcBef>
                              <a:spcPts val="1200"/>
                            </a:spcBef>
                            <a:spcAft>
                              <a:spcPts val="0"/>
                            </a:spcAft>
                          </a:pPr>
                          <a:r>
                            <a:rPr lang="en-US" sz="1600" dirty="0">
                              <a:ln>
                                <a:noFill/>
                              </a:ln>
                              <a:effectLst/>
                              <a:uFill>
                                <a:solidFill>
                                  <a:srgbClr val="000000"/>
                                </a:solidFill>
                              </a:uFill>
                            </a:rPr>
                            <a:t>Environmental Impact</a:t>
                          </a:r>
                          <a:endParaRPr lang="en-US" sz="1600" dirty="0">
                            <a:ln>
                              <a:noFill/>
                            </a:ln>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endParaRPr>
                        </a:p>
                      </a:txBody>
                      <a:tcPr marL="46579" marR="46579" marT="46579" marB="46579" anchor="ctr">
                        <a:lnL>
                          <a:noFill/>
                        </a:lnL>
                        <a:lnR>
                          <a:noFill/>
                        </a:lnR>
                        <a:lnT w="12700" cap="flat" cmpd="sng" algn="ctr">
                          <a:solidFill>
                            <a:schemeClr val="bg2"/>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marL="0" marR="0" algn="ctr">
                            <a:lnSpc>
                              <a:spcPct val="107000"/>
                            </a:lnSpc>
                            <a:spcBef>
                              <a:spcPts val="1200"/>
                            </a:spcBef>
                            <a:spcAft>
                              <a:spcPts val="0"/>
                            </a:spcAft>
                          </a:pPr>
                          <a:r>
                            <a:rPr lang="en-US" sz="1600" dirty="0">
                              <a:ln>
                                <a:noFill/>
                              </a:ln>
                              <a:effectLst/>
                              <a:uFill>
                                <a:solidFill>
                                  <a:srgbClr val="000000"/>
                                </a:solidFill>
                              </a:uFill>
                            </a:rPr>
                            <a:t>Fuel consumption</a:t>
                          </a:r>
                          <a:endParaRPr lang="en-US" sz="1600" dirty="0">
                            <a:ln>
                              <a:noFill/>
                            </a:ln>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endParaRPr>
                        </a:p>
                      </a:txBody>
                      <a:tcPr marL="46579" marR="46579" marT="46579" marB="46579" anchor="ctr">
                        <a:lnL>
                          <a:noFill/>
                        </a:lnL>
                        <a:lnT w="12700" cap="flat" cmpd="sng" algn="ctr">
                          <a:solidFill>
                            <a:schemeClr val="bg2"/>
                          </a:solidFill>
                          <a:prstDash val="solid"/>
                          <a:round/>
                          <a:headEnd type="none" w="med" len="med"/>
                          <a:tailEnd type="none" w="med" len="med"/>
                        </a:lnT>
                        <a:lnB>
                          <a:noFill/>
                        </a:lnB>
                      </a:tcPr>
                    </a:tc>
                    <a:tc>
                      <a:txBody>
                        <a:bodyPr/>
                        <a:lstStyle/>
                        <a:p>
                          <a:pPr marL="0" marR="0" algn="ctr">
                            <a:lnSpc>
                              <a:spcPct val="107000"/>
                            </a:lnSpc>
                            <a:spcBef>
                              <a:spcPts val="1200"/>
                            </a:spcBef>
                            <a:spcAft>
                              <a:spcPts val="0"/>
                            </a:spcAft>
                          </a:pPr>
                          <a:r>
                            <a:rPr lang="en-US" sz="1600" dirty="0">
                              <a:ln>
                                <a:noFill/>
                              </a:ln>
                              <a:effectLst/>
                              <a:uFill>
                                <a:solidFill>
                                  <a:srgbClr val="000000"/>
                                </a:solidFill>
                              </a:uFill>
                            </a:rPr>
                            <a:t>Amount of standard gasoline consumed per round trip</a:t>
                          </a:r>
                          <a:endParaRPr lang="en-US" sz="18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46579" marR="46579" marT="46579" marB="46579" anchor="ctr">
                        <a:lnT w="12700" cap="flat" cmpd="sng" algn="ctr">
                          <a:solidFill>
                            <a:schemeClr val="bg2"/>
                          </a:solidFill>
                          <a:prstDash val="solid"/>
                          <a:round/>
                          <a:headEnd type="none" w="med" len="med"/>
                          <a:tailEnd type="none" w="med" len="med"/>
                        </a:lnT>
                        <a:lnB>
                          <a:noFill/>
                        </a:lnB>
                      </a:tcPr>
                    </a:tc>
                    <a:tc>
                      <a:txBody>
                        <a:bodyPr/>
                        <a:lstStyle/>
                        <a:p>
                          <a:endParaRPr lang="en-US"/>
                        </a:p>
                      </a:txBody>
                      <a:tcPr marL="46579" marR="46579" marT="46579" marB="46579" anchor="ctr">
                        <a:lnT w="12700" cap="flat" cmpd="sng" algn="ctr">
                          <a:solidFill>
                            <a:schemeClr val="bg2"/>
                          </a:solidFill>
                          <a:prstDash val="solid"/>
                          <a:round/>
                          <a:headEnd type="none" w="med" len="med"/>
                          <a:tailEnd type="none" w="med" len="med"/>
                        </a:lnT>
                        <a:lnB>
                          <a:noFill/>
                        </a:lnB>
                        <a:blipFill rotWithShape="0">
                          <a:blip r:embed="rId3"/>
                          <a:stretch>
                            <a:fillRect l="-147876" t="-196774" r="-129" b="-83871"/>
                          </a:stretch>
                        </a:blipFill>
                      </a:tcPr>
                    </a:tc>
                  </a:tr>
                  <a:tr h="1074161">
                    <a:tc vMerge="1">
                      <a:txBody>
                        <a:bodyPr/>
                        <a:lstStyle/>
                        <a:p>
                          <a:endParaRPr lang="en-US"/>
                        </a:p>
                      </a:txBody>
                      <a:tcPr/>
                    </a:tc>
                    <a:tc>
                      <a:txBody>
                        <a:bodyPr/>
                        <a:lstStyle/>
                        <a:p>
                          <a:pPr marL="0" marR="0" algn="ctr">
                            <a:lnSpc>
                              <a:spcPct val="107000"/>
                            </a:lnSpc>
                            <a:spcBef>
                              <a:spcPts val="1200"/>
                            </a:spcBef>
                            <a:spcAft>
                              <a:spcPts val="0"/>
                            </a:spcAft>
                          </a:pPr>
                          <a:r>
                            <a:rPr lang="en-US" sz="1600" dirty="0">
                              <a:ln>
                                <a:noFill/>
                              </a:ln>
                              <a:effectLst/>
                              <a:uFill>
                                <a:solidFill>
                                  <a:srgbClr val="000000"/>
                                </a:solidFill>
                              </a:uFill>
                            </a:rPr>
                            <a:t>Carbon emissions</a:t>
                          </a:r>
                          <a:endParaRPr lang="en-US" sz="1600" dirty="0">
                            <a:ln>
                              <a:noFill/>
                            </a:ln>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endParaRPr>
                        </a:p>
                      </a:txBody>
                      <a:tcPr marL="46579" marR="46579" marT="46579" marB="46579" anchor="ctr">
                        <a:lnL>
                          <a:noFill/>
                        </a:lnL>
                        <a:lnR>
                          <a:noFill/>
                        </a:lnR>
                        <a:lnT>
                          <a:noFill/>
                        </a:lnT>
                        <a:lnB w="25400" cmpd="sng">
                          <a:noFill/>
                        </a:lnB>
                        <a:lnTlToBr w="12700" cmpd="sng">
                          <a:noFill/>
                          <a:prstDash val="solid"/>
                        </a:lnTlToBr>
                        <a:lnBlToTr w="12700" cmpd="sng">
                          <a:noFill/>
                          <a:prstDash val="solid"/>
                        </a:lnBlToTr>
                      </a:tcPr>
                    </a:tc>
                    <a:tc>
                      <a:txBody>
                        <a:bodyPr/>
                        <a:lstStyle/>
                        <a:p>
                          <a:pPr marL="0" marR="0" algn="ctr">
                            <a:lnSpc>
                              <a:spcPct val="107000"/>
                            </a:lnSpc>
                            <a:spcBef>
                              <a:spcPts val="1200"/>
                            </a:spcBef>
                            <a:spcAft>
                              <a:spcPts val="0"/>
                            </a:spcAft>
                          </a:pPr>
                          <a:r>
                            <a:rPr lang="en-US" sz="1600" dirty="0">
                              <a:ln>
                                <a:noFill/>
                              </a:ln>
                              <a:effectLst/>
                              <a:uFill>
                                <a:solidFill>
                                  <a:srgbClr val="000000"/>
                                </a:solidFill>
                              </a:uFill>
                            </a:rPr>
                            <a:t>Vehicle emission of carbon dioxide</a:t>
                          </a:r>
                          <a:endParaRPr lang="en-US" sz="1800" dirty="0">
                            <a:ln>
                              <a:noFill/>
                            </a:ln>
                            <a:solidFill>
                              <a:srgbClr val="000000"/>
                            </a:solidFill>
                            <a:effectLst/>
                            <a:uFill>
                              <a:solidFill>
                                <a:srgbClr val="000000"/>
                              </a:solidFill>
                            </a:uFill>
                            <a:latin typeface="Arial" panose="020B0604020202020204" pitchFamily="34" charset="0"/>
                            <a:ea typeface="Arial Unicode MS" panose="020B0604020202020204" pitchFamily="34" charset="-128"/>
                            <a:cs typeface="Arial" panose="020B0604020202020204" pitchFamily="34" charset="0"/>
                          </a:endParaRPr>
                        </a:p>
                      </a:txBody>
                      <a:tcPr marL="46579" marR="46579" marT="46579" marB="46579" anchor="ctr">
                        <a:lnL>
                          <a:noFill/>
                        </a:lnL>
                        <a:lnR>
                          <a:noFill/>
                        </a:lnR>
                        <a:lnT>
                          <a:noFill/>
                        </a:lnT>
                        <a:lnB w="25400" cmpd="sng">
                          <a:noFill/>
                        </a:lnB>
                        <a:lnTlToBr w="12700" cmpd="sng">
                          <a:noFill/>
                          <a:prstDash val="solid"/>
                        </a:lnTlToBr>
                        <a:lnBlToTr w="12700" cmpd="sng">
                          <a:noFill/>
                          <a:prstDash val="solid"/>
                        </a:lnBlToTr>
                      </a:tcPr>
                    </a:tc>
                    <a:tc>
                      <a:txBody>
                        <a:bodyPr/>
                        <a:lstStyle/>
                        <a:p>
                          <a:endParaRPr lang="en-US"/>
                        </a:p>
                      </a:txBody>
                      <a:tcPr marL="46579" marR="46579" marT="46579" marB="46579" anchor="ctr">
                        <a:lnL>
                          <a:noFill/>
                        </a:lnL>
                        <a:lnR>
                          <a:noFill/>
                        </a:lnR>
                        <a:lnT>
                          <a:noFill/>
                        </a:lnT>
                        <a:lnB w="25400" cmpd="sng">
                          <a:noFill/>
                        </a:lnB>
                        <a:lnTlToBr w="12700" cmpd="sng">
                          <a:noFill/>
                          <a:prstDash val="solid"/>
                        </a:lnTlToBr>
                        <a:lnBlToTr w="12700" cmpd="sng">
                          <a:noFill/>
                          <a:prstDash val="solid"/>
                        </a:lnBlToTr>
                        <a:blipFill rotWithShape="0">
                          <a:blip r:embed="rId3"/>
                          <a:stretch>
                            <a:fillRect l="-147876" t="-365909" r="-129" b="-3409"/>
                          </a:stretch>
                        </a:blipFill>
                      </a:tcPr>
                    </a:tc>
                  </a:tr>
                </a:tbl>
              </a:graphicData>
            </a:graphic>
          </p:graphicFrame>
        </mc:Fallback>
      </mc:AlternateContent>
      <p:sp>
        <p:nvSpPr>
          <p:cNvPr id="3" name="Rectangle 2"/>
          <p:cNvSpPr/>
          <p:nvPr/>
        </p:nvSpPr>
        <p:spPr>
          <a:xfrm>
            <a:off x="1871330" y="1545772"/>
            <a:ext cx="10092069" cy="959254"/>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599" y="3743438"/>
            <a:ext cx="11734799" cy="2417877"/>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71330" y="2505024"/>
            <a:ext cx="10092068" cy="1238413"/>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6" descr="city car&#10;"/>
          <p:cNvPicPr>
            <a:picLocks noChangeAspect="1" noChangeArrowheads="1"/>
          </p:cNvPicPr>
          <p:nvPr/>
        </p:nvPicPr>
        <p:blipFill rotWithShape="1">
          <a:blip r:embed="rId4">
            <a:extLst>
              <a:ext uri="{28A0092B-C50C-407E-A947-70E740481C1C}">
                <a14:useLocalDpi xmlns:a14="http://schemas.microsoft.com/office/drawing/2010/main" val="0"/>
              </a:ext>
            </a:extLst>
          </a:blip>
          <a:srcRect l="27004" r="22946"/>
          <a:stretch/>
        </p:blipFill>
        <p:spPr bwMode="auto">
          <a:xfrm flipH="1">
            <a:off x="-1869593" y="2889842"/>
            <a:ext cx="1869591" cy="112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87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nodeType="clickEffect">
                                  <p:stCondLst>
                                    <p:cond delay="0"/>
                                  </p:stCondLst>
                                  <p:childTnLst>
                                    <p:animMotion origin="layout" path="M 0.03932 7.40741E-7 L 0.28385 0.00532 " pathEditMode="relative" rAng="0" ptsTypes="AA">
                                      <p:cBhvr>
                                        <p:cTn id="22" dur="2000" fill="hold"/>
                                        <p:tgtEl>
                                          <p:spTgt spid="8"/>
                                        </p:tgtEl>
                                        <p:attrNameLst>
                                          <p:attrName>ppt_x</p:attrName>
                                          <p:attrName>ppt_y</p:attrName>
                                        </p:attrNameLst>
                                      </p:cBhvr>
                                      <p:rCtr x="12227"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6" grpId="0" animBg="1"/>
      <p:bldP spid="6" grpId="1" animBg="1"/>
    </p:bld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0877BC"/>
      </a:accent1>
      <a:accent2>
        <a:srgbClr val="7AD0E7"/>
      </a:accent2>
      <a:accent3>
        <a:srgbClr val="F79647"/>
      </a:accent3>
      <a:accent4>
        <a:srgbClr val="F8C946"/>
      </a:accent4>
      <a:accent5>
        <a:srgbClr val="DBDBDB"/>
      </a:accent5>
      <a:accent6>
        <a:srgbClr val="1EC85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 Surgical Treatment of Chronic Pain After Inguinal_Surgery Live</Template>
  <TotalTime>7843</TotalTime>
  <Words>1681</Words>
  <Application>Microsoft Office PowerPoint</Application>
  <PresentationFormat>Widescreen</PresentationFormat>
  <Paragraphs>226</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 Unicode MS</vt:lpstr>
      <vt:lpstr>Arial</vt:lpstr>
      <vt:lpstr>Calibri</vt:lpstr>
      <vt:lpstr>Cambria Math</vt:lpstr>
      <vt:lpstr>Helvetica Neue</vt:lpstr>
      <vt:lpstr>1_Office Theme</vt:lpstr>
      <vt:lpstr>Zooming towards net zero: leveraging virtual visits to decrease carbon emissions and costs from General Surgery </vt:lpstr>
      <vt:lpstr>Disclosures</vt:lpstr>
      <vt:lpstr>Climate Change is Real </vt:lpstr>
      <vt:lpstr>PowerPoint Presentation</vt:lpstr>
      <vt:lpstr>Introduction</vt:lpstr>
      <vt:lpstr>Aim</vt:lpstr>
      <vt:lpstr>Methods </vt:lpstr>
      <vt:lpstr>Virtual Visit Definition</vt:lpstr>
      <vt:lpstr>Methods</vt:lpstr>
      <vt:lpstr>Results</vt:lpstr>
      <vt:lpstr>Who is using virtual visits? </vt:lpstr>
      <vt:lpstr>Driving Distance</vt:lpstr>
      <vt:lpstr>Carbon emissions </vt:lpstr>
      <vt:lpstr>Gas</vt:lpstr>
      <vt:lpstr>Travel Cost </vt:lpstr>
      <vt:lpstr>PowerPoint Presentation</vt:lpstr>
      <vt:lpstr>PowerPoint Presentation</vt:lpstr>
      <vt:lpstr>PowerPoint Presentation</vt:lpstr>
      <vt:lpstr>Discussion</vt:lpstr>
      <vt:lpstr>Opportunities for Improving Telehealth</vt:lpstr>
      <vt:lpstr>Conclusion</vt:lpstr>
      <vt:lpstr>A Call to Action</vt:lpstr>
      <vt:lpstr>Thank You</vt:lpstr>
    </vt:vector>
  </TitlesOfParts>
  <Company>Cleveland Clinic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Sports Hernia</dc:title>
  <dc:creator>Krpata, David</dc:creator>
  <cp:lastModifiedBy>Chang, Jenny H.</cp:lastModifiedBy>
  <cp:revision>99</cp:revision>
  <cp:lastPrinted>2023-02-27T11:50:55Z</cp:lastPrinted>
  <dcterms:created xsi:type="dcterms:W3CDTF">2022-01-13T19:28:41Z</dcterms:created>
  <dcterms:modified xsi:type="dcterms:W3CDTF">2023-02-28T19:59:43Z</dcterms:modified>
</cp:coreProperties>
</file>