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</p:sldMasterIdLst>
  <p:notesMasterIdLst>
    <p:notesMasterId r:id="rId24"/>
  </p:notesMasterIdLst>
  <p:sldIdLst>
    <p:sldId id="279" r:id="rId5"/>
    <p:sldId id="264" r:id="rId6"/>
    <p:sldId id="265" r:id="rId7"/>
    <p:sldId id="280" r:id="rId8"/>
    <p:sldId id="282" r:id="rId9"/>
    <p:sldId id="281" r:id="rId10"/>
    <p:sldId id="295" r:id="rId11"/>
    <p:sldId id="283" r:id="rId12"/>
    <p:sldId id="285" r:id="rId13"/>
    <p:sldId id="301" r:id="rId14"/>
    <p:sldId id="333" r:id="rId15"/>
    <p:sldId id="286" r:id="rId16"/>
    <p:sldId id="297" r:id="rId17"/>
    <p:sldId id="298" r:id="rId18"/>
    <p:sldId id="299" r:id="rId19"/>
    <p:sldId id="300" r:id="rId20"/>
    <p:sldId id="294" r:id="rId21"/>
    <p:sldId id="334" r:id="rId22"/>
    <p:sldId id="3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656" userDrawn="1">
          <p15:clr>
            <a:srgbClr val="A4A3A4"/>
          </p15:clr>
        </p15:guide>
        <p15:guide id="4" orient="horz" pos="6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0133" autoAdjust="0"/>
  </p:normalViewPr>
  <p:slideViewPr>
    <p:cSldViewPr>
      <p:cViewPr>
        <p:scale>
          <a:sx n="67" d="100"/>
          <a:sy n="67" d="100"/>
        </p:scale>
        <p:origin x="1086" y="35"/>
      </p:cViewPr>
      <p:guideLst>
        <p:guide orient="horz" pos="2160"/>
        <p:guide pos="3840"/>
        <p:guide orient="horz" pos="3656"/>
        <p:guide orient="horz" pos="6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99CD5-D962-4CE6-B084-B7B9F527C80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B2DFA-04F6-4713-86A1-47E953577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Young</a:t>
            </a:r>
            <a:r>
              <a:rPr lang="en-US" baseline="0" dirty="0"/>
              <a:t>, old, obesity, diabetes</a:t>
            </a:r>
            <a:endParaRPr lang="en-US" dirty="0"/>
          </a:p>
          <a:p>
            <a:r>
              <a:rPr lang="en-US" dirty="0"/>
              <a:t>elective, urgent, clean, dirty, primary, incisional hernia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1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hernia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6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surgery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92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A.I artificial intelligence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B2DFA-04F6-4713-86A1-47E953577B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4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4924" y="1567537"/>
            <a:ext cx="11085097" cy="2387600"/>
          </a:xfrm>
        </p:spPr>
        <p:txBody>
          <a:bodyPr anchor="t"/>
          <a:lstStyle>
            <a:lvl1pPr algn="l">
              <a:defRPr sz="54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958" y="2610852"/>
            <a:ext cx="9144000" cy="131144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55" y="2852381"/>
            <a:ext cx="3159457" cy="3159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648200"/>
            <a:ext cx="2493055" cy="39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2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52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4924" y="1567537"/>
            <a:ext cx="11085097" cy="2387600"/>
          </a:xfrm>
        </p:spPr>
        <p:txBody>
          <a:bodyPr anchor="t"/>
          <a:lstStyle>
            <a:lvl1pPr algn="l">
              <a:defRPr sz="54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958" y="2610852"/>
            <a:ext cx="9144000" cy="131144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55" y="2852381"/>
            <a:ext cx="3159457" cy="315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0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 sz="4000"/>
            </a:lvl1pPr>
            <a:lvl2pPr marL="914400" indent="-457200">
              <a:defRPr sz="3600"/>
            </a:lvl2pPr>
            <a:lvl3pPr marL="1371600" indent="-457200">
              <a:defRPr sz="3200"/>
            </a:lvl3pPr>
            <a:lvl4pPr marL="1828800" indent="-457200">
              <a:defRPr sz="2800"/>
            </a:lvl4pPr>
            <a:lvl5pPr marL="2286000" indent="-457200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356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486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6" y="228600"/>
            <a:ext cx="1218882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380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551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88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2514600"/>
            <a:ext cx="774493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480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53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84D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185" y="4921097"/>
            <a:ext cx="2373575" cy="237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343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70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 cap="none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9250" indent="-3492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78972"/>
            <a:ext cx="11963400" cy="2387600"/>
          </a:xfrm>
        </p:spPr>
        <p:txBody>
          <a:bodyPr/>
          <a:lstStyle/>
          <a:p>
            <a:r>
              <a:rPr lang="en-US" sz="4400" dirty="0"/>
              <a:t>What Happens if We Start Operating on Smokers?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65092"/>
            <a:ext cx="9144000" cy="13114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Nir Messer, MD</a:t>
            </a:r>
          </a:p>
          <a:p>
            <a:r>
              <a:rPr lang="en-US" dirty="0"/>
              <a:t>Hernia Fellow</a:t>
            </a:r>
          </a:p>
          <a:p>
            <a:r>
              <a:rPr lang="en-US" dirty="0"/>
              <a:t>Cleveland Clinic Foundation </a:t>
            </a:r>
          </a:p>
        </p:txBody>
      </p:sp>
    </p:spTree>
    <p:extLst>
      <p:ext uri="{BB962C8B-B14F-4D97-AF65-F5344CB8AC3E}">
        <p14:creationId xmlns:p14="http://schemas.microsoft.com/office/powerpoint/2010/main" val="280077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1A7B774E-9E5F-4FF0-2263-01021F7E1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425"/>
            <a:ext cx="10515600" cy="2746375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/>
              <a:t>Is preoperative optimization being used as an excuse to deny hernia patient care?</a:t>
            </a:r>
            <a:endParaRPr lang="he-IL" sz="5400" dirty="0"/>
          </a:p>
        </p:txBody>
      </p:sp>
    </p:spTree>
    <p:extLst>
      <p:ext uri="{BB962C8B-B14F-4D97-AF65-F5344CB8AC3E}">
        <p14:creationId xmlns:p14="http://schemas.microsoft.com/office/powerpoint/2010/main" val="2351761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8516E80-20A1-77A6-AAFD-C8AF10655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Change</a:t>
            </a:r>
            <a:endParaRPr lang="he-IL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4CB51DD7-0725-FC05-73EB-69E295A3A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752061"/>
              </p:ext>
            </p:extLst>
          </p:nvPr>
        </p:nvGraphicFramePr>
        <p:xfrm>
          <a:off x="838200" y="1981200"/>
          <a:ext cx="10515600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241557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27639407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14066637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78767286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3900234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98177522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2022</a:t>
                      </a:r>
                      <a:endParaRPr lang="he-IL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2021</a:t>
                      </a:r>
                      <a:endParaRPr lang="he-IL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2020*</a:t>
                      </a:r>
                      <a:endParaRPr lang="he-IL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2019</a:t>
                      </a:r>
                      <a:endParaRPr lang="he-IL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2018</a:t>
                      </a:r>
                      <a:endParaRPr lang="he-IL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2017</a:t>
                      </a:r>
                      <a:endParaRPr lang="he-IL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775065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31</a:t>
                      </a:r>
                      <a:endParaRPr lang="he-IL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33</a:t>
                      </a:r>
                      <a:endParaRPr lang="he-IL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22*</a:t>
                      </a:r>
                      <a:endParaRPr lang="he-IL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24</a:t>
                      </a:r>
                      <a:endParaRPr lang="he-IL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16</a:t>
                      </a:r>
                      <a:endParaRPr lang="he-IL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11</a:t>
                      </a:r>
                      <a:endParaRPr lang="he-IL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2595032"/>
                  </a:ext>
                </a:extLst>
              </a:tr>
            </a:tbl>
          </a:graphicData>
        </a:graphic>
      </p:graphicFrame>
      <p:pic>
        <p:nvPicPr>
          <p:cNvPr id="1026" name="Picture 2" descr="Volume adjustment symbol web icon. Stock Vector Image by ©burntime555  #81029114">
            <a:extLst>
              <a:ext uri="{FF2B5EF4-FFF2-40B4-BE49-F238E27FC236}">
                <a16:creationId xmlns:a16="http://schemas.microsoft.com/office/drawing/2014/main" id="{081AD901-8B6F-C8C8-89C3-B27AAC72D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2" b="28889"/>
          <a:stretch/>
        </p:blipFill>
        <p:spPr bwMode="auto">
          <a:xfrm>
            <a:off x="1943100" y="4794004"/>
            <a:ext cx="8305800" cy="160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3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07" t="29188" r="63409" b="50175"/>
          <a:stretch/>
        </p:blipFill>
        <p:spPr>
          <a:xfrm>
            <a:off x="1160688" y="381000"/>
            <a:ext cx="9870623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D2B3C5-12E3-8C46-3F26-7A9018CC7CB5}"/>
              </a:ext>
            </a:extLst>
          </p:cNvPr>
          <p:cNvSpPr txBox="1">
            <a:spLocks/>
          </p:cNvSpPr>
          <p:nvPr/>
        </p:nvSpPr>
        <p:spPr>
          <a:xfrm>
            <a:off x="533400" y="3505200"/>
            <a:ext cx="108966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r>
              <a:rPr lang="en-US" sz="2800" dirty="0"/>
              <a:t>ACHQC database, Cleveland Clinic patients</a:t>
            </a:r>
          </a:p>
          <a:p>
            <a:r>
              <a:rPr lang="en-US" sz="2800" dirty="0"/>
              <a:t>Clean, open ventral hernia repair</a:t>
            </a:r>
          </a:p>
          <a:p>
            <a:r>
              <a:rPr lang="en-US" sz="2800" dirty="0"/>
              <a:t>106 Current smokers</a:t>
            </a:r>
          </a:p>
          <a:p>
            <a:r>
              <a:rPr lang="en-US" sz="2800" dirty="0"/>
              <a:t>304 Never smokers </a:t>
            </a:r>
          </a:p>
        </p:txBody>
      </p:sp>
    </p:spTree>
    <p:extLst>
      <p:ext uri="{BB962C8B-B14F-4D97-AF65-F5344CB8AC3E}">
        <p14:creationId xmlns:p14="http://schemas.microsoft.com/office/powerpoint/2010/main" val="4132728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5733001-B780-7B6F-72B5-34B3D8929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7"/>
            <a:ext cx="12192000" cy="1325563"/>
          </a:xfrm>
        </p:spPr>
        <p:txBody>
          <a:bodyPr/>
          <a:lstStyle/>
          <a:p>
            <a:r>
              <a:rPr lang="en-US" sz="4400" dirty="0"/>
              <a:t>O</a:t>
            </a:r>
            <a:r>
              <a:rPr lang="en-US" sz="4400" u="none" strike="noStrike" dirty="0">
                <a:effectLst/>
              </a:rPr>
              <a:t>perative characteristics</a:t>
            </a:r>
            <a:endParaRPr lang="he-IL" sz="4400" dirty="0">
              <a:solidFill>
                <a:schemeClr val="bg1"/>
              </a:solidFill>
            </a:endParaRPr>
          </a:p>
        </p:txBody>
      </p:sp>
      <p:graphicFrame>
        <p:nvGraphicFramePr>
          <p:cNvPr id="5" name="מציין מיקום תוכן 4">
            <a:extLst>
              <a:ext uri="{FF2B5EF4-FFF2-40B4-BE49-F238E27FC236}">
                <a16:creationId xmlns:a16="http://schemas.microsoft.com/office/drawing/2014/main" id="{DBE07622-0608-D513-33BE-12B6215A77D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65198552"/>
              </p:ext>
            </p:extLst>
          </p:nvPr>
        </p:nvGraphicFramePr>
        <p:xfrm>
          <a:off x="903890" y="2590800"/>
          <a:ext cx="10526110" cy="2367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0503">
                  <a:extLst>
                    <a:ext uri="{9D8B030D-6E8A-4147-A177-3AD203B41FA5}">
                      <a16:colId xmlns:a16="http://schemas.microsoft.com/office/drawing/2014/main" val="3207943797"/>
                    </a:ext>
                  </a:extLst>
                </a:gridCol>
                <a:gridCol w="2822218">
                  <a:extLst>
                    <a:ext uri="{9D8B030D-6E8A-4147-A177-3AD203B41FA5}">
                      <a16:colId xmlns:a16="http://schemas.microsoft.com/office/drawing/2014/main" val="2783185759"/>
                    </a:ext>
                  </a:extLst>
                </a:gridCol>
                <a:gridCol w="2593389">
                  <a:extLst>
                    <a:ext uri="{9D8B030D-6E8A-4147-A177-3AD203B41FA5}">
                      <a16:colId xmlns:a16="http://schemas.microsoft.com/office/drawing/2014/main" val="328610062"/>
                    </a:ext>
                  </a:extLst>
                </a:gridCol>
              </a:tblGrid>
              <a:tr h="30368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Operative characteristics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Petro et al.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New study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728072"/>
                  </a:ext>
                </a:extLst>
              </a:tr>
              <a:tr h="303688">
                <a:tc v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836</a:t>
                      </a: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= 410</a:t>
                      </a: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41472"/>
                  </a:ext>
                </a:extLst>
              </a:tr>
              <a:tr h="495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Hernia length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12cm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22cm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40888"/>
                  </a:ext>
                </a:extLst>
              </a:tr>
              <a:tr h="7356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Hernia width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7.7cm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15cm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202225"/>
                  </a:ext>
                </a:extLst>
              </a:tr>
              <a:tr h="5125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Transversus abdominis release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  <a:endParaRPr lang="he-IL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100%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530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603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7A7E30C-0AD2-D473-02F4-F8274E97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none" strike="noStrike" dirty="0">
                <a:effectLst/>
              </a:rPr>
              <a:t>Wound Morbidity </a:t>
            </a:r>
            <a:br>
              <a:rPr lang="en-US" sz="4400" u="none" strike="noStrike" dirty="0">
                <a:effectLst/>
              </a:rPr>
            </a:br>
            <a:r>
              <a:rPr lang="en-US" sz="3600" u="none" strike="noStrike" dirty="0">
                <a:effectLst/>
              </a:rPr>
              <a:t>1:3 propensity matching</a:t>
            </a:r>
            <a:endParaRPr lang="he-IL" sz="4400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8C26267-DA91-1A6A-7090-7C0DA6424F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6" name="מציין מיקום תוכן 4">
            <a:extLst>
              <a:ext uri="{FF2B5EF4-FFF2-40B4-BE49-F238E27FC236}">
                <a16:creationId xmlns:a16="http://schemas.microsoft.com/office/drawing/2014/main" id="{B37FAC6D-7BF6-7BE6-EC3E-243FD53D12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702593"/>
              </p:ext>
            </p:extLst>
          </p:nvPr>
        </p:nvGraphicFramePr>
        <p:xfrm>
          <a:off x="520861" y="1701478"/>
          <a:ext cx="11137742" cy="4675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0739">
                  <a:extLst>
                    <a:ext uri="{9D8B030D-6E8A-4147-A177-3AD203B41FA5}">
                      <a16:colId xmlns:a16="http://schemas.microsoft.com/office/drawing/2014/main" val="306787943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17545366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298878842"/>
                    </a:ext>
                  </a:extLst>
                </a:gridCol>
                <a:gridCol w="1219203">
                  <a:extLst>
                    <a:ext uri="{9D8B030D-6E8A-4147-A177-3AD203B41FA5}">
                      <a16:colId xmlns:a16="http://schemas.microsoft.com/office/drawing/2014/main" val="4102094468"/>
                    </a:ext>
                  </a:extLst>
                </a:gridCol>
              </a:tblGrid>
              <a:tr h="3096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Wound morbidity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Never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Current</a:t>
                      </a:r>
                      <a:r>
                        <a:rPr lang="he-IL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>
                          <a:effectLst/>
                        </a:rPr>
                        <a:t> smokers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alpha val="99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P-value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223366"/>
                  </a:ext>
                </a:extLst>
              </a:tr>
              <a:tr h="30969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(N=304)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(N=106)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alpha val="9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84424977"/>
                  </a:ext>
                </a:extLst>
              </a:tr>
              <a:tr h="4814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SSI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u="none" strike="noStrike" dirty="0">
                          <a:effectLst/>
                        </a:rPr>
                        <a:t> (7%) 21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e-IL" sz="2000" u="none" strike="noStrike" dirty="0">
                          <a:effectLst/>
                        </a:rPr>
                        <a:t> (12%) 13 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e-IL" sz="2000" u="none" strike="noStrike" dirty="0">
                          <a:effectLst/>
                        </a:rPr>
                        <a:t>0.129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33919"/>
                  </a:ext>
                </a:extLst>
              </a:tr>
              <a:tr h="481493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u="none" strike="noStrike" dirty="0">
                          <a:effectLst/>
                        </a:rPr>
                        <a:t>Superficial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609" marR="7034" marT="7034" marB="0" anchor="ctr">
                    <a:lnT w="12700" cmpd="sng">
                      <a:noFill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u="none" strike="noStrike" dirty="0">
                          <a:effectLst/>
                        </a:rPr>
                        <a:t> (52%) 11 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T w="12700" cmpd="sng">
                      <a:noFill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e-IL" sz="2000" u="none" strike="noStrike" dirty="0">
                          <a:effectLst/>
                        </a:rPr>
                        <a:t>(85%)11 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T w="12700" cmpd="sng">
                      <a:noFill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e-IL" sz="2000" u="none" strike="noStrike" dirty="0">
                          <a:effectLst/>
                        </a:rPr>
                        <a:t>0.075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T w="12700" cmpd="sng">
                      <a:noFill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021166"/>
                  </a:ext>
                </a:extLst>
              </a:tr>
              <a:tr h="481493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u="none" strike="noStrike" dirty="0">
                          <a:effectLst/>
                        </a:rPr>
                        <a:t>Deep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609" marR="7034" marT="703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u="none" strike="noStrike" dirty="0">
                          <a:effectLst/>
                        </a:rPr>
                        <a:t> (38%) 8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e-IL" sz="2000" u="none" strike="noStrike" dirty="0">
                          <a:effectLst/>
                        </a:rPr>
                        <a:t> (15%) 2 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e-IL" sz="2000" u="none" strike="noStrike" dirty="0">
                          <a:effectLst/>
                        </a:rPr>
                        <a:t>0.251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770788"/>
                  </a:ext>
                </a:extLst>
              </a:tr>
              <a:tr h="309693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u="none" strike="noStrike" dirty="0">
                          <a:effectLst/>
                        </a:rPr>
                        <a:t>Organ space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609" marR="7034" marT="703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u="none" strike="noStrike" dirty="0">
                          <a:effectLst/>
                        </a:rPr>
                        <a:t> (10%) 2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u="none" strike="noStrike" dirty="0">
                          <a:effectLst/>
                        </a:rPr>
                        <a:t> (0%) 0 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e-IL" sz="2000" u="none" strike="noStrike" dirty="0">
                          <a:effectLst/>
                        </a:rPr>
                        <a:t>0.513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098927"/>
                  </a:ext>
                </a:extLst>
              </a:tr>
              <a:tr h="566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SSI intervention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u="none" strike="noStrike" dirty="0">
                          <a:effectLst/>
                        </a:rPr>
                        <a:t> 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e-IL" sz="2000" u="none" strike="noStrike" dirty="0">
                          <a:effectLst/>
                        </a:rPr>
                        <a:t> 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e-IL" sz="2000" u="none" strike="noStrike" dirty="0">
                          <a:effectLst/>
                        </a:rPr>
                        <a:t> 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432866"/>
                  </a:ext>
                </a:extLst>
              </a:tr>
              <a:tr h="309693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u="none" strike="noStrike" dirty="0">
                          <a:effectLst/>
                        </a:rPr>
                        <a:t>Oral antibiotics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609" marR="7034" marT="703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u="none" strike="noStrike" dirty="0">
                          <a:effectLst/>
                        </a:rPr>
                        <a:t> (76%) 16 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e-IL" sz="2000" u="none" strike="noStrike" dirty="0">
                          <a:effectLst/>
                        </a:rPr>
                        <a:t> (61%) 8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e-IL" sz="2000" u="none" strike="noStrike" dirty="0">
                          <a:effectLst/>
                        </a:rPr>
                        <a:t>0.451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046815"/>
                  </a:ext>
                </a:extLst>
              </a:tr>
              <a:tr h="309693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u="none" strike="noStrike" dirty="0">
                          <a:effectLst/>
                        </a:rPr>
                        <a:t>IV antibiotics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609" marR="7034" marT="703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u="none" strike="noStrike" dirty="0">
                          <a:effectLst/>
                        </a:rPr>
                        <a:t> (61%) 13 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e-IL" sz="2000" u="none" strike="noStrike" dirty="0">
                          <a:effectLst/>
                        </a:rPr>
                        <a:t> (15%) 2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e-IL" sz="2000" u="none" strike="noStrike" dirty="0">
                          <a:effectLst/>
                        </a:rPr>
                        <a:t>0.021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763994"/>
                  </a:ext>
                </a:extLst>
              </a:tr>
              <a:tr h="309693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u="none" strike="noStrike" dirty="0">
                          <a:effectLst/>
                        </a:rPr>
                        <a:t>Wound opening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609" marR="7034" marT="703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u="none" strike="noStrike" dirty="0">
                          <a:effectLst/>
                        </a:rPr>
                        <a:t>(33%) 7 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e-IL" sz="2000" u="none" strike="noStrike" dirty="0">
                          <a:effectLst/>
                        </a:rPr>
                        <a:t> (69%) 9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e-IL" sz="2000" u="none" strike="noStrike">
                          <a:effectLst/>
                        </a:rPr>
                        <a:t>0.092</a:t>
                      </a:r>
                      <a:endParaRPr lang="he-I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75775"/>
                  </a:ext>
                </a:extLst>
              </a:tr>
              <a:tr h="309693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u="none" strike="noStrike" dirty="0">
                          <a:effectLst/>
                        </a:rPr>
                        <a:t>Percutaneous drainage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609" marR="7034" marT="703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u="none" strike="noStrike" dirty="0">
                          <a:effectLst/>
                        </a:rPr>
                        <a:t> (28%) 6 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u="none" strike="noStrike" dirty="0">
                          <a:effectLst/>
                        </a:rPr>
                        <a:t> (0%) 0 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e-IL" sz="2000" u="none" strike="noStrike" dirty="0">
                          <a:effectLst/>
                        </a:rPr>
                        <a:t>0.062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429419"/>
                  </a:ext>
                </a:extLst>
              </a:tr>
              <a:tr h="481577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u="none" strike="noStrike" dirty="0">
                          <a:effectLst/>
                        </a:rPr>
                        <a:t>Partial or complete mesh removal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609" marR="7034" marT="703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u="none" strike="noStrike" dirty="0">
                          <a:effectLst/>
                        </a:rPr>
                        <a:t> (0%) 0 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u="none" strike="noStrike" dirty="0">
                          <a:effectLst/>
                        </a:rPr>
                        <a:t> (0%) 0 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NA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720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319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090FB84-015D-1185-948C-830AE764B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8600"/>
            <a:ext cx="12222913" cy="1325563"/>
          </a:xfrm>
        </p:spPr>
        <p:txBody>
          <a:bodyPr/>
          <a:lstStyle/>
          <a:p>
            <a:r>
              <a:rPr lang="en-US" sz="4400" u="none" strike="noStrike" dirty="0">
                <a:effectLst/>
              </a:rPr>
              <a:t>Wound Morbidity </a:t>
            </a:r>
            <a:br>
              <a:rPr lang="en-US" sz="4400" u="none" strike="noStrike" dirty="0">
                <a:effectLst/>
              </a:rPr>
            </a:br>
            <a:r>
              <a:rPr lang="en-US" sz="3600" u="none" strike="noStrike" dirty="0">
                <a:effectLst/>
              </a:rPr>
              <a:t>1:3 propensity matching</a:t>
            </a:r>
            <a:endParaRPr lang="he-IL" sz="4400" dirty="0"/>
          </a:p>
        </p:txBody>
      </p:sp>
      <p:graphicFrame>
        <p:nvGraphicFramePr>
          <p:cNvPr id="7" name="מציין מיקום תוכן 4">
            <a:extLst>
              <a:ext uri="{FF2B5EF4-FFF2-40B4-BE49-F238E27FC236}">
                <a16:creationId xmlns:a16="http://schemas.microsoft.com/office/drawing/2014/main" id="{8107B766-B4AF-E494-77C0-BEC864250F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072750"/>
              </p:ext>
            </p:extLst>
          </p:nvPr>
        </p:nvGraphicFramePr>
        <p:xfrm>
          <a:off x="275434" y="1870841"/>
          <a:ext cx="11611766" cy="4577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8921">
                  <a:extLst>
                    <a:ext uri="{9D8B030D-6E8A-4147-A177-3AD203B41FA5}">
                      <a16:colId xmlns:a16="http://schemas.microsoft.com/office/drawing/2014/main" val="2909216677"/>
                    </a:ext>
                  </a:extLst>
                </a:gridCol>
                <a:gridCol w="2107615">
                  <a:extLst>
                    <a:ext uri="{9D8B030D-6E8A-4147-A177-3AD203B41FA5}">
                      <a16:colId xmlns:a16="http://schemas.microsoft.com/office/drawing/2014/main" val="3655226318"/>
                    </a:ext>
                  </a:extLst>
                </a:gridCol>
                <a:gridCol w="2107615">
                  <a:extLst>
                    <a:ext uri="{9D8B030D-6E8A-4147-A177-3AD203B41FA5}">
                      <a16:colId xmlns:a16="http://schemas.microsoft.com/office/drawing/2014/main" val="903931753"/>
                    </a:ext>
                  </a:extLst>
                </a:gridCol>
                <a:gridCol w="2107615">
                  <a:extLst>
                    <a:ext uri="{9D8B030D-6E8A-4147-A177-3AD203B41FA5}">
                      <a16:colId xmlns:a16="http://schemas.microsoft.com/office/drawing/2014/main" val="3185734833"/>
                    </a:ext>
                  </a:extLst>
                </a:gridCol>
              </a:tblGrid>
              <a:tr h="3051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Wound morbidity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Never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Current</a:t>
                      </a:r>
                      <a:r>
                        <a:rPr lang="he-IL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>
                          <a:effectLst/>
                        </a:rPr>
                        <a:t> smokers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P-value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581856"/>
                  </a:ext>
                </a:extLst>
              </a:tr>
              <a:tr h="30517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(N=304)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(N=106)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889410"/>
                  </a:ext>
                </a:extLst>
              </a:tr>
              <a:tr h="305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SSO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  (8%) 25 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 (12%) 13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0.298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119282"/>
                  </a:ext>
                </a:extLst>
              </a:tr>
              <a:tr h="305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Seroma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609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 (20%) 5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 (61%) 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0.028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118213"/>
                  </a:ext>
                </a:extLst>
              </a:tr>
              <a:tr h="305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Infected seroma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609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 (8%) 2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 (0%) 0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>
                          <a:effectLst/>
                        </a:rPr>
                        <a:t>0.532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523922"/>
                  </a:ext>
                </a:extLst>
              </a:tr>
              <a:tr h="305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Hematoma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609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 (4%) 1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 (8%) 1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>
                          <a:effectLst/>
                        </a:rPr>
                        <a:t>1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218676"/>
                  </a:ext>
                </a:extLst>
              </a:tr>
              <a:tr h="305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Infected hematoma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609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 (0%) 0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 (0%) 0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NA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65141"/>
                  </a:ext>
                </a:extLst>
              </a:tr>
              <a:tr h="305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Wound cellulitis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609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(33%) 8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 (15%) 2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>
                          <a:effectLst/>
                        </a:rPr>
                        <a:t>0.44</a:t>
                      </a:r>
                      <a:endParaRPr lang="he-I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63498"/>
                  </a:ext>
                </a:extLst>
              </a:tr>
              <a:tr h="305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Enterocutaneous fistula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609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 (0%) 0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 (0%) 0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782397"/>
                  </a:ext>
                </a:extLst>
              </a:tr>
              <a:tr h="305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SSOPI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 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 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 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134704"/>
                  </a:ext>
                </a:extLst>
              </a:tr>
              <a:tr h="305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Oral antibiotics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609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(45%) 11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 (15%) 2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0.083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218031"/>
                  </a:ext>
                </a:extLst>
              </a:tr>
              <a:tr h="305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IV antibiotics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609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 (20%) 5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 (8%) 1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0.394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107471"/>
                  </a:ext>
                </a:extLst>
              </a:tr>
              <a:tr h="305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Wound opening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609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(16%) 4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 (38%) 5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0.229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53714"/>
                  </a:ext>
                </a:extLst>
              </a:tr>
              <a:tr h="305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Percutaneous drainage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609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(20%) 5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 (0%) 0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0.14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108427"/>
                  </a:ext>
                </a:extLst>
              </a:tr>
              <a:tr h="3051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Partial or complete mesh removal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609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 (0%) 0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600" u="none" strike="noStrike" dirty="0">
                          <a:effectLst/>
                        </a:rPr>
                        <a:t> (0%) 0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4" marR="7034" marT="70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882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087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27356D-7F1F-09E5-ED80-90F9050C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ORACLE</a:t>
            </a:r>
            <a:br>
              <a:rPr lang="en-US" sz="4400" dirty="0"/>
            </a:br>
            <a:r>
              <a:rPr lang="en-US" sz="2800" dirty="0"/>
              <a:t>Outcomes Reporting App for Clinicians Patients Engagement</a:t>
            </a:r>
            <a:endParaRPr lang="he-IL" sz="3200" dirty="0"/>
          </a:p>
        </p:txBody>
      </p:sp>
      <p:pic>
        <p:nvPicPr>
          <p:cNvPr id="10" name="מציין מיקום תוכן 9">
            <a:extLst>
              <a:ext uri="{FF2B5EF4-FFF2-40B4-BE49-F238E27FC236}">
                <a16:creationId xmlns:a16="http://schemas.microsoft.com/office/drawing/2014/main" id="{4FD8A521-297F-9520-3C1C-AECB60A1D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69" y="1784130"/>
            <a:ext cx="3254482" cy="4941888"/>
          </a:xfr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5B4989EC-6D0B-83BB-EC45-41EFB4FFA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792013"/>
            <a:ext cx="3254483" cy="4941889"/>
          </a:xfrm>
          <a:prstGeom prst="rect">
            <a:avLst/>
          </a:prstGeom>
        </p:spPr>
      </p:pic>
      <p:pic>
        <p:nvPicPr>
          <p:cNvPr id="24" name="גרפיקה 23" descr="חץ: עקומה קלה קו מיתאר">
            <a:extLst>
              <a:ext uri="{FF2B5EF4-FFF2-40B4-BE49-F238E27FC236}">
                <a16:creationId xmlns:a16="http://schemas.microsoft.com/office/drawing/2014/main" id="{BECBF122-AA99-15C7-2CDE-F1A922072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0400" y="5486400"/>
            <a:ext cx="914400" cy="914400"/>
          </a:xfrm>
          <a:prstGeom prst="rect">
            <a:avLst/>
          </a:prstGeom>
        </p:spPr>
      </p:pic>
      <p:pic>
        <p:nvPicPr>
          <p:cNvPr id="25" name="גרפיקה 24" descr="חץ: עקומה קלה קו מיתאר">
            <a:extLst>
              <a:ext uri="{FF2B5EF4-FFF2-40B4-BE49-F238E27FC236}">
                <a16:creationId xmlns:a16="http://schemas.microsoft.com/office/drawing/2014/main" id="{00E83973-0DED-8E10-DAAB-6D61B7B566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4114800" y="2362199"/>
            <a:ext cx="914400" cy="914400"/>
          </a:xfrm>
          <a:prstGeom prst="rect">
            <a:avLst/>
          </a:prstGeom>
        </p:spPr>
      </p:pic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F5E6DB29-1674-D3C1-DA21-3C1C08843164}"/>
              </a:ext>
            </a:extLst>
          </p:cNvPr>
          <p:cNvSpPr txBox="1"/>
          <p:nvPr/>
        </p:nvSpPr>
        <p:spPr>
          <a:xfrm>
            <a:off x="4953000" y="2800290"/>
            <a:ext cx="2286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Non-Smoker</a:t>
            </a:r>
            <a:endParaRPr lang="he-IL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35DF4512-9EB2-9212-75F3-2DC4ADB07477}"/>
              </a:ext>
            </a:extLst>
          </p:cNvPr>
          <p:cNvSpPr txBox="1"/>
          <p:nvPr/>
        </p:nvSpPr>
        <p:spPr>
          <a:xfrm>
            <a:off x="6019800" y="5543490"/>
            <a:ext cx="2286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Smoker</a:t>
            </a:r>
            <a:endParaRPr lang="he-I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19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5625"/>
            <a:ext cx="11353800" cy="4351338"/>
          </a:xfrm>
        </p:spPr>
        <p:txBody>
          <a:bodyPr/>
          <a:lstStyle/>
          <a:p>
            <a:r>
              <a:rPr lang="en-US" sz="2800" dirty="0"/>
              <a:t>Smoking cessation is clearly good!</a:t>
            </a:r>
          </a:p>
          <a:p>
            <a:pPr marL="0" indent="0">
              <a:buNone/>
            </a:pPr>
            <a:endParaRPr lang="en-US" sz="5400" dirty="0"/>
          </a:p>
          <a:p>
            <a:r>
              <a:rPr lang="en-US" sz="2800" dirty="0"/>
              <a:t>Deny patients' care due to a potential risk of wound morbidity is overestimated.</a:t>
            </a:r>
          </a:p>
        </p:txBody>
      </p:sp>
    </p:spTree>
    <p:extLst>
      <p:ext uri="{BB962C8B-B14F-4D97-AF65-F5344CB8AC3E}">
        <p14:creationId xmlns:p14="http://schemas.microsoft.com/office/powerpoint/2010/main" val="1515727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5625"/>
            <a:ext cx="11353800" cy="4351338"/>
          </a:xfrm>
        </p:spPr>
        <p:txBody>
          <a:bodyPr/>
          <a:lstStyle/>
          <a:p>
            <a:r>
              <a:rPr lang="en-US" sz="2800" dirty="0"/>
              <a:t>The unintended consequences of disparities and care should be considered.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4A1723E-5E4A-FC6E-10CA-8102C3606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53333" r="11250" b="18889"/>
          <a:stretch/>
        </p:blipFill>
        <p:spPr>
          <a:xfrm>
            <a:off x="2221992" y="3124200"/>
            <a:ext cx="7748016" cy="3124200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ED201CB5-649A-4ED7-FBE1-75D2B1610DC2}"/>
              </a:ext>
            </a:extLst>
          </p:cNvPr>
          <p:cNvSpPr/>
          <p:nvPr/>
        </p:nvSpPr>
        <p:spPr>
          <a:xfrm>
            <a:off x="2438400" y="5410200"/>
            <a:ext cx="7315200" cy="685800"/>
          </a:xfrm>
          <a:prstGeom prst="rect">
            <a:avLst/>
          </a:prstGeom>
          <a:solidFill>
            <a:srgbClr val="FF5050">
              <a:alpha val="35686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36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n-herat center">
            <a:extLst>
              <a:ext uri="{FF2B5EF4-FFF2-40B4-BE49-F238E27FC236}">
                <a16:creationId xmlns:a16="http://schemas.microsoft.com/office/drawing/2014/main" id="{513B87D9-D920-5287-02BF-A23CCC4E9E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t="15931" r="10601"/>
          <a:stretch/>
        </p:blipFill>
        <p:spPr bwMode="auto">
          <a:xfrm>
            <a:off x="5943600" y="2133600"/>
            <a:ext cx="5651141" cy="366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AED0B9-BCF8-57AD-CD3C-D76F67AB11CE}"/>
              </a:ext>
            </a:extLst>
          </p:cNvPr>
          <p:cNvSpPr txBox="1">
            <a:spLocks/>
          </p:cNvSpPr>
          <p:nvPr/>
        </p:nvSpPr>
        <p:spPr>
          <a:xfrm>
            <a:off x="838200" y="3200400"/>
            <a:ext cx="6705600" cy="1069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7721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242426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/>
            </a:br>
            <a:r>
              <a:rPr lang="en-US" sz="4800" dirty="0"/>
              <a:t>Preoperative Optimization</a:t>
            </a:r>
          </a:p>
        </p:txBody>
      </p:sp>
      <p:pic>
        <p:nvPicPr>
          <p:cNvPr id="4" name="Picture 2" descr="Obesity should be reclassified as a brain disorder: doctor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r="27763"/>
          <a:stretch/>
        </p:blipFill>
        <p:spPr bwMode="auto">
          <a:xfrm>
            <a:off x="394711" y="2209800"/>
            <a:ext cx="5257800" cy="4351338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iabetes Mellitus Subty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581025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econdhand Smoke Is Bad For Smokers, Too : Shots - Health News : NP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11" y="2133600"/>
            <a:ext cx="6144778" cy="442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06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12">
            <a:extLst>
              <a:ext uri="{FF2B5EF4-FFF2-40B4-BE49-F238E27FC236}">
                <a16:creationId xmlns:a16="http://schemas.microsoft.com/office/drawing/2014/main" id="{E0811613-CCC7-F6EE-08DF-C5AC8EDA6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52" t="21622" r="28142" b="12040"/>
          <a:stretch/>
        </p:blipFill>
        <p:spPr>
          <a:xfrm>
            <a:off x="2469930" y="959253"/>
            <a:ext cx="7426410" cy="4919818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תמונה 3">
            <a:extLst>
              <a:ext uri="{FF2B5EF4-FFF2-40B4-BE49-F238E27FC236}">
                <a16:creationId xmlns:a16="http://schemas.microsoft.com/office/drawing/2014/main" id="{7BCAFAE3-4991-5ABC-8F0F-0065104B7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55" t="18378" r="23479" b="5324"/>
          <a:stretch/>
        </p:blipFill>
        <p:spPr>
          <a:xfrm rot="1003050">
            <a:off x="5892023" y="1462117"/>
            <a:ext cx="5048685" cy="3770499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תמונה 14">
            <a:extLst>
              <a:ext uri="{FF2B5EF4-FFF2-40B4-BE49-F238E27FC236}">
                <a16:creationId xmlns:a16="http://schemas.microsoft.com/office/drawing/2014/main" id="{711431ED-7742-9916-B618-2BEB95525D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38" t="22937" r="16587" b="5324"/>
          <a:stretch/>
        </p:blipFill>
        <p:spPr>
          <a:xfrm rot="20995547">
            <a:off x="825024" y="1293583"/>
            <a:ext cx="7299717" cy="3977706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738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Analyses pitfalls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sz="3600" dirty="0"/>
              <a:t>Heterogeneous populations</a:t>
            </a:r>
          </a:p>
          <a:p>
            <a:pPr marL="565150" lvl="1" indent="0">
              <a:buNone/>
            </a:pPr>
            <a:r>
              <a:rPr lang="en-US" sz="2000" dirty="0"/>
              <a:t>Elective, urgent, clean, contaminated</a:t>
            </a:r>
          </a:p>
          <a:p>
            <a:endParaRPr lang="en-US" sz="3600" dirty="0"/>
          </a:p>
          <a:p>
            <a:r>
              <a:rPr lang="en-US" sz="3600" dirty="0"/>
              <a:t>Heterogeneous surgical methods</a:t>
            </a:r>
          </a:p>
          <a:p>
            <a:pPr marL="565150" lvl="1" indent="0">
              <a:buNone/>
            </a:pPr>
            <a:r>
              <a:rPr lang="en-US" sz="1800" dirty="0"/>
              <a:t>Open, MIS, primary repair, mesh repair, mesh plane, type of mesh</a:t>
            </a:r>
          </a:p>
          <a:p>
            <a:endParaRPr lang="en-US" sz="3600" dirty="0"/>
          </a:p>
          <a:p>
            <a:r>
              <a:rPr lang="en-US" sz="3600" dirty="0"/>
              <a:t>Inconsistent definitions of smokers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266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1214" t="29961" r="10607" b="48054"/>
          <a:stretch/>
        </p:blipFill>
        <p:spPr>
          <a:xfrm>
            <a:off x="1295400" y="304800"/>
            <a:ext cx="96012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48CF6-5842-54ED-AC2B-A9F9703EE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354262"/>
            <a:ext cx="10515600" cy="4351338"/>
          </a:xfrm>
        </p:spPr>
        <p:txBody>
          <a:bodyPr/>
          <a:lstStyle/>
          <a:p>
            <a:endParaRPr lang="en-US" sz="3600" dirty="0"/>
          </a:p>
          <a:p>
            <a:r>
              <a:rPr lang="en-US" sz="3600" dirty="0"/>
              <a:t>Hernia journal, 2017</a:t>
            </a:r>
          </a:p>
          <a:p>
            <a:r>
              <a:rPr lang="en-US" sz="3600" dirty="0"/>
              <a:t>30,529 active smokers</a:t>
            </a:r>
          </a:p>
          <a:p>
            <a:r>
              <a:rPr lang="en-US" sz="3600" dirty="0"/>
              <a:t>30,529 previous or never smokers</a:t>
            </a:r>
          </a:p>
        </p:txBody>
      </p:sp>
    </p:spTree>
    <p:extLst>
      <p:ext uri="{BB962C8B-B14F-4D97-AF65-F5344CB8AC3E}">
        <p14:creationId xmlns:p14="http://schemas.microsoft.com/office/powerpoint/2010/main" val="276640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772B1DE1-02F8-539D-ECBA-4B293A3C7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75" t="44444" r="4375" b="27778"/>
          <a:stretch/>
        </p:blipFill>
        <p:spPr>
          <a:xfrm>
            <a:off x="304800" y="1981200"/>
            <a:ext cx="11506200" cy="4419600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2A9E5237-7417-FE4A-8936-D469006AA0F0}"/>
              </a:ext>
            </a:extLst>
          </p:cNvPr>
          <p:cNvSpPr/>
          <p:nvPr/>
        </p:nvSpPr>
        <p:spPr>
          <a:xfrm>
            <a:off x="533400" y="5135300"/>
            <a:ext cx="10820400" cy="381000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לבן 5">
            <a:extLst>
              <a:ext uri="{FF2B5EF4-FFF2-40B4-BE49-F238E27FC236}">
                <a16:creationId xmlns:a16="http://schemas.microsoft.com/office/drawing/2014/main" id="{B9ADAC87-88CD-7E3A-FDF3-31ED06A593A3}"/>
              </a:ext>
            </a:extLst>
          </p:cNvPr>
          <p:cNvSpPr/>
          <p:nvPr/>
        </p:nvSpPr>
        <p:spPr>
          <a:xfrm>
            <a:off x="3505200" y="2698530"/>
            <a:ext cx="2819400" cy="381000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3720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C52B5B67-2D01-2966-180E-4D39D0CD1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859" t="19382" r="9481" b="52212"/>
          <a:stretch/>
        </p:blipFill>
        <p:spPr>
          <a:xfrm>
            <a:off x="816057" y="381000"/>
            <a:ext cx="10559887" cy="2286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4765D43-08D7-68F3-7B9F-F90932695631}"/>
              </a:ext>
            </a:extLst>
          </p:cNvPr>
          <p:cNvSpPr txBox="1">
            <a:spLocks/>
          </p:cNvSpPr>
          <p:nvPr/>
        </p:nvSpPr>
        <p:spPr>
          <a:xfrm>
            <a:off x="647700" y="4191001"/>
            <a:ext cx="11239500" cy="213360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9250" indent="-349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ACHQC database</a:t>
            </a:r>
          </a:p>
          <a:p>
            <a:r>
              <a:rPr lang="en-US" sz="2400" dirty="0"/>
              <a:t>418 Current smokers</a:t>
            </a:r>
          </a:p>
          <a:p>
            <a:r>
              <a:rPr lang="en-US" sz="2400" dirty="0"/>
              <a:t>418 Never smokers </a:t>
            </a:r>
          </a:p>
          <a:p>
            <a:r>
              <a:rPr lang="en-US" sz="2400" dirty="0"/>
              <a:t>Clean, open ventral hernia repair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Mean hernia width - 7.7 cm</a:t>
            </a:r>
          </a:p>
          <a:p>
            <a:r>
              <a:rPr lang="en-US" sz="2400" dirty="0"/>
              <a:t>Mean hernia length - 12 cm</a:t>
            </a:r>
          </a:p>
          <a:p>
            <a:r>
              <a:rPr lang="en-US" sz="2400" u="none" strike="noStrike" dirty="0">
                <a:effectLst/>
              </a:rPr>
              <a:t>Transversus abdominis release – 60%</a:t>
            </a:r>
            <a:endParaRPr lang="en-US" sz="24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858C26B-2EA4-2C60-0644-7B6937E75AF1}"/>
              </a:ext>
            </a:extLst>
          </p:cNvPr>
          <p:cNvSpPr txBox="1"/>
          <p:nvPr/>
        </p:nvSpPr>
        <p:spPr>
          <a:xfrm>
            <a:off x="2984938" y="2905780"/>
            <a:ext cx="62221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0650" algn="ctr"/>
            <a:r>
              <a:rPr lang="en-US" sz="2800" dirty="0"/>
              <a:t>Surgery, 2018</a:t>
            </a:r>
          </a:p>
        </p:txBody>
      </p:sp>
    </p:spTree>
    <p:extLst>
      <p:ext uri="{BB962C8B-B14F-4D97-AF65-F5344CB8AC3E}">
        <p14:creationId xmlns:p14="http://schemas.microsoft.com/office/powerpoint/2010/main" val="2875449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Results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D0B314D2-219F-8F5A-FBD7-D5A5C36C19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2" t="23441" r="8859" b="11342"/>
          <a:stretch/>
        </p:blipFill>
        <p:spPr>
          <a:xfrm>
            <a:off x="952499" y="2019300"/>
            <a:ext cx="10325101" cy="4381500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9069A404-A1FE-A7A5-BEA6-75C00F28741F}"/>
              </a:ext>
            </a:extLst>
          </p:cNvPr>
          <p:cNvSpPr/>
          <p:nvPr/>
        </p:nvSpPr>
        <p:spPr>
          <a:xfrm>
            <a:off x="1106445" y="2675377"/>
            <a:ext cx="9914239" cy="333632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B27A7179-57A4-9AB0-2777-B7DDCD901462}"/>
              </a:ext>
            </a:extLst>
          </p:cNvPr>
          <p:cNvSpPr/>
          <p:nvPr/>
        </p:nvSpPr>
        <p:spPr>
          <a:xfrm>
            <a:off x="1106443" y="5347738"/>
            <a:ext cx="9914239" cy="947344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9069A404-A1FE-A7A5-BEA6-75C00F28741F}"/>
              </a:ext>
            </a:extLst>
          </p:cNvPr>
          <p:cNvSpPr/>
          <p:nvPr/>
        </p:nvSpPr>
        <p:spPr>
          <a:xfrm>
            <a:off x="1106443" y="4003075"/>
            <a:ext cx="9914239" cy="333632"/>
          </a:xfrm>
          <a:prstGeom prst="rect">
            <a:avLst/>
          </a:prstGeom>
          <a:solidFill>
            <a:srgbClr val="FF5050">
              <a:alpha val="35686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מלבן 9">
            <a:extLst>
              <a:ext uri="{FF2B5EF4-FFF2-40B4-BE49-F238E27FC236}">
                <a16:creationId xmlns:a16="http://schemas.microsoft.com/office/drawing/2014/main" id="{9069A404-A1FE-A7A5-BEA6-75C00F28741F}"/>
              </a:ext>
            </a:extLst>
          </p:cNvPr>
          <p:cNvSpPr/>
          <p:nvPr/>
        </p:nvSpPr>
        <p:spPr>
          <a:xfrm>
            <a:off x="1106444" y="4670315"/>
            <a:ext cx="9914239" cy="333632"/>
          </a:xfrm>
          <a:prstGeom prst="rect">
            <a:avLst/>
          </a:prstGeom>
          <a:solidFill>
            <a:srgbClr val="FF5050">
              <a:alpha val="36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6416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77BC"/>
      </a:accent1>
      <a:accent2>
        <a:srgbClr val="7AD0E7"/>
      </a:accent2>
      <a:accent3>
        <a:srgbClr val="F79647"/>
      </a:accent3>
      <a:accent4>
        <a:srgbClr val="F8C946"/>
      </a:accent4>
      <a:accent5>
        <a:srgbClr val="DBDBDB"/>
      </a:accent5>
      <a:accent6>
        <a:srgbClr val="1EC85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9BBDC499AC51498C9274F427DB3141" ma:contentTypeVersion="0" ma:contentTypeDescription="Create a new document." ma:contentTypeScope="" ma:versionID="5bb8f69724a7b7abbf0b3d80b798c34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d2ab0423195891a282ae33591addde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703720-3368-439B-B9ED-E4022142039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5E35A17-4D47-49E6-8F3C-5F648BC9F9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F4C4002-F246-47F6-B203-EB2CF73C54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</TotalTime>
  <Words>583</Words>
  <Application>Microsoft Office PowerPoint</Application>
  <PresentationFormat>מסך רחב</PresentationFormat>
  <Paragraphs>189</Paragraphs>
  <Slides>19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2" baseType="lpstr">
      <vt:lpstr>Arial</vt:lpstr>
      <vt:lpstr>Calibri</vt:lpstr>
      <vt:lpstr>1_Office Theme</vt:lpstr>
      <vt:lpstr>What Happens if We Start Operating on Smokers?  </vt:lpstr>
      <vt:lpstr>Disclosures</vt:lpstr>
      <vt:lpstr> Preoperative Optimization</vt:lpstr>
      <vt:lpstr>מצגת של PowerPoint‏</vt:lpstr>
      <vt:lpstr>Analyses pitfalls</vt:lpstr>
      <vt:lpstr>מצגת של PowerPoint‏</vt:lpstr>
      <vt:lpstr>מצגת של PowerPoint‏</vt:lpstr>
      <vt:lpstr>מצגת של PowerPoint‏</vt:lpstr>
      <vt:lpstr>Results</vt:lpstr>
      <vt:lpstr>מצגת של PowerPoint‏</vt:lpstr>
      <vt:lpstr>Policy Change</vt:lpstr>
      <vt:lpstr>מצגת של PowerPoint‏</vt:lpstr>
      <vt:lpstr>Operative characteristics</vt:lpstr>
      <vt:lpstr>Wound Morbidity  1:3 propensity matching</vt:lpstr>
      <vt:lpstr>Wound Morbidity  1:3 propensity matching</vt:lpstr>
      <vt:lpstr>ORACLE Outcomes Reporting App for Clinicians Patients Engagement</vt:lpstr>
      <vt:lpstr>Conclusions</vt:lpstr>
      <vt:lpstr>Conclusions</vt:lpstr>
      <vt:lpstr>מצגת של PowerPoint‏</vt:lpstr>
    </vt:vector>
  </TitlesOfParts>
  <Company>Cleveland Clinic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 Graph</dc:title>
  <dc:creator>Zwischenberger, Andrea</dc:creator>
  <cp:lastModifiedBy>nir messer</cp:lastModifiedBy>
  <cp:revision>119</cp:revision>
  <dcterms:created xsi:type="dcterms:W3CDTF">2014-11-21T19:31:52Z</dcterms:created>
  <dcterms:modified xsi:type="dcterms:W3CDTF">2023-03-04T03:53:40Z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0x010100989BBDC499AC51498C9274F427DB3141</vt:lpwstr>
  </property>
</Properties>
</file>