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0" r:id="rId6"/>
    <p:sldId id="283" r:id="rId7"/>
    <p:sldId id="263" r:id="rId8"/>
    <p:sldId id="258" r:id="rId9"/>
    <p:sldId id="265" r:id="rId10"/>
    <p:sldId id="279" r:id="rId11"/>
    <p:sldId id="281" r:id="rId12"/>
    <p:sldId id="266" r:id="rId13"/>
    <p:sldId id="267" r:id="rId14"/>
    <p:sldId id="273" r:id="rId15"/>
    <p:sldId id="274" r:id="rId16"/>
    <p:sldId id="294" r:id="rId17"/>
    <p:sldId id="293" r:id="rId18"/>
    <p:sldId id="272" r:id="rId19"/>
    <p:sldId id="288" r:id="rId20"/>
    <p:sldId id="276" r:id="rId21"/>
    <p:sldId id="287" r:id="rId22"/>
    <p:sldId id="284" r:id="rId23"/>
    <p:sldId id="291" r:id="rId24"/>
    <p:sldId id="292" r:id="rId25"/>
    <p:sldId id="289" r:id="rId26"/>
    <p:sldId id="264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3" autoAdjust="0"/>
    <p:restoredTop sz="81946" autoAdjust="0"/>
  </p:normalViewPr>
  <p:slideViewPr>
    <p:cSldViewPr snapToGrid="0">
      <p:cViewPr varScale="1">
        <p:scale>
          <a:sx n="90" d="100"/>
          <a:sy n="90" d="100"/>
        </p:scale>
        <p:origin x="-104" y="-136"/>
      </p:cViewPr>
      <p:guideLst>
        <p:guide orient="horz" pos="2160"/>
        <p:guide orient="horz" pos="36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MEDIAN</a:t>
            </a:r>
            <a:r>
              <a:rPr lang="en-US" sz="2400" baseline="0"/>
              <a:t> OR TIME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IPOM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Sheet2!$B$2:$F$2</c:f>
              <c:numCache>
                <c:formatCode>General</c:formatCode>
                <c:ptCount val="5"/>
                <c:pt idx="0">
                  <c:v>112.0</c:v>
                </c:pt>
                <c:pt idx="1">
                  <c:v>97.5</c:v>
                </c:pt>
                <c:pt idx="2">
                  <c:v>137.0</c:v>
                </c:pt>
                <c:pt idx="3">
                  <c:v>63.0</c:v>
                </c:pt>
                <c:pt idx="4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eTEP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169.5</c:v>
                </c:pt>
                <c:pt idx="1">
                  <c:v>161.0</c:v>
                </c:pt>
                <c:pt idx="2">
                  <c:v>202.0</c:v>
                </c:pt>
                <c:pt idx="3">
                  <c:v>77.0</c:v>
                </c:pt>
                <c:pt idx="4">
                  <c:v>132.0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723880"/>
        <c:axId val="-2147271144"/>
      </c:barChart>
      <c:catAx>
        <c:axId val="-2146723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SURGEON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271144"/>
        <c:crosses val="autoZero"/>
        <c:auto val="1"/>
        <c:lblAlgn val="ctr"/>
        <c:lblOffset val="100"/>
        <c:noMultiLvlLbl val="0"/>
      </c:catAx>
      <c:valAx>
        <c:axId val="-214727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72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MEDIAN </a:t>
            </a:r>
            <a:r>
              <a:rPr lang="en-US" sz="2400" baseline="0"/>
              <a:t>POD#1 PAIN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IPOM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Sheet2!$B$5:$F$5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Sheet2!$B$6:$F$6</c:f>
              <c:numCache>
                <c:formatCode>General</c:formatCode>
                <c:ptCount val="5"/>
                <c:pt idx="0">
                  <c:v>5.0</c:v>
                </c:pt>
                <c:pt idx="1">
                  <c:v>7.0</c:v>
                </c:pt>
                <c:pt idx="2">
                  <c:v>5.5</c:v>
                </c:pt>
                <c:pt idx="3">
                  <c:v>5.0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eTEP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Sheet2!$B$5:$F$5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Sheet2!$B$7:$F$7</c:f>
              <c:numCache>
                <c:formatCode>General</c:formatCode>
                <c:ptCount val="5"/>
                <c:pt idx="0">
                  <c:v>5.0</c:v>
                </c:pt>
                <c:pt idx="1">
                  <c:v>8.0</c:v>
                </c:pt>
                <c:pt idx="2">
                  <c:v>5.5</c:v>
                </c:pt>
                <c:pt idx="3">
                  <c:v>6.0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319816"/>
        <c:axId val="-2121313432"/>
      </c:barChart>
      <c:catAx>
        <c:axId val="-2121319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SURGEON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313432"/>
        <c:crosses val="autoZero"/>
        <c:auto val="1"/>
        <c:lblAlgn val="ctr"/>
        <c:lblOffset val="100"/>
        <c:noMultiLvlLbl val="0"/>
      </c:catAx>
      <c:valAx>
        <c:axId val="-212131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NRS-11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31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MEDIAN</a:t>
            </a:r>
            <a:r>
              <a:rPr lang="en-US" sz="2400" baseline="0"/>
              <a:t> OR TIME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IPOM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Sheet2!$B$2:$F$2</c:f>
              <c:numCache>
                <c:formatCode>General</c:formatCode>
                <c:ptCount val="5"/>
                <c:pt idx="0">
                  <c:v>112.0</c:v>
                </c:pt>
                <c:pt idx="1">
                  <c:v>97.5</c:v>
                </c:pt>
                <c:pt idx="2">
                  <c:v>137.0</c:v>
                </c:pt>
                <c:pt idx="3">
                  <c:v>63.0</c:v>
                </c:pt>
                <c:pt idx="4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eTEP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169.5</c:v>
                </c:pt>
                <c:pt idx="1">
                  <c:v>161.0</c:v>
                </c:pt>
                <c:pt idx="2">
                  <c:v>202.0</c:v>
                </c:pt>
                <c:pt idx="3">
                  <c:v>77.0</c:v>
                </c:pt>
                <c:pt idx="4">
                  <c:v>132.0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753480"/>
        <c:axId val="-2133837016"/>
      </c:barChart>
      <c:catAx>
        <c:axId val="-2133753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SURGEON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837016"/>
        <c:crosses val="autoZero"/>
        <c:auto val="1"/>
        <c:lblAlgn val="ctr"/>
        <c:lblOffset val="100"/>
        <c:noMultiLvlLbl val="0"/>
      </c:catAx>
      <c:valAx>
        <c:axId val="-213383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75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MEDIAN</a:t>
            </a:r>
            <a:r>
              <a:rPr lang="en-US" sz="2400" baseline="0"/>
              <a:t> </a:t>
            </a:r>
            <a:r>
              <a:rPr lang="en-US" sz="2400"/>
              <a:t>TOTAL</a:t>
            </a:r>
            <a:r>
              <a:rPr lang="en-US" sz="2400" baseline="0"/>
              <a:t> NASA-TLX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Sheet2!$A$14</c:f>
              <c:strCache>
                <c:ptCount val="1"/>
                <c:pt idx="0">
                  <c:v>IPOM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Sheet2!$B$13:$F$13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Sheet2!$B$14:$F$14</c:f>
              <c:numCache>
                <c:formatCode>General</c:formatCode>
                <c:ptCount val="5"/>
                <c:pt idx="0">
                  <c:v>6.3</c:v>
                </c:pt>
                <c:pt idx="1">
                  <c:v>11.35</c:v>
                </c:pt>
                <c:pt idx="2">
                  <c:v>1.0</c:v>
                </c:pt>
                <c:pt idx="3">
                  <c:v>3.7</c:v>
                </c:pt>
                <c:pt idx="4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Sheet2!$A$15</c:f>
              <c:strCache>
                <c:ptCount val="1"/>
                <c:pt idx="0">
                  <c:v>eTEP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Sheet2!$B$13:$F$13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Sheet2!$B$15:$F$15</c:f>
              <c:numCache>
                <c:formatCode>General</c:formatCode>
                <c:ptCount val="5"/>
                <c:pt idx="0">
                  <c:v>11.3</c:v>
                </c:pt>
                <c:pt idx="1">
                  <c:v>30.8</c:v>
                </c:pt>
                <c:pt idx="2">
                  <c:v>19.0</c:v>
                </c:pt>
                <c:pt idx="3">
                  <c:v>12.0</c:v>
                </c:pt>
                <c:pt idx="4">
                  <c:v>39.7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325064"/>
        <c:axId val="-2146909208"/>
      </c:barChart>
      <c:catAx>
        <c:axId val="-2147325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SURGEON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909208"/>
        <c:crosses val="autoZero"/>
        <c:auto val="1"/>
        <c:lblAlgn val="ctr"/>
        <c:lblOffset val="100"/>
        <c:noMultiLvlLbl val="0"/>
      </c:catAx>
      <c:valAx>
        <c:axId val="-214690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NASA-TLX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32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3A86B-7B27-8E4A-9C88-3509F1AC2276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7A686-4C57-6D4F-945F-DB0DAC9B1A13}">
      <dgm:prSet phldrT="[Text]"/>
      <dgm:spPr/>
      <dgm:t>
        <a:bodyPr/>
        <a:lstStyle/>
        <a:p>
          <a:r>
            <a:rPr lang="en-US" dirty="0" smtClean="0"/>
            <a:t>IPOM</a:t>
          </a:r>
          <a:endParaRPr lang="en-US" dirty="0"/>
        </a:p>
      </dgm:t>
    </dgm:pt>
    <dgm:pt modelId="{CC08A010-5055-8C45-811F-FB7903F47802}" type="parTrans" cxnId="{0B6CD978-556E-C447-9BED-02EB5230D205}">
      <dgm:prSet/>
      <dgm:spPr/>
      <dgm:t>
        <a:bodyPr/>
        <a:lstStyle/>
        <a:p>
          <a:endParaRPr lang="en-US"/>
        </a:p>
      </dgm:t>
    </dgm:pt>
    <dgm:pt modelId="{E4999AEE-6605-3E4D-ABFA-456DF0BFCA2F}" type="sibTrans" cxnId="{0B6CD978-556E-C447-9BED-02EB5230D205}">
      <dgm:prSet/>
      <dgm:spPr/>
      <dgm:t>
        <a:bodyPr/>
        <a:lstStyle/>
        <a:p>
          <a:endParaRPr lang="en-US"/>
        </a:p>
      </dgm:t>
    </dgm:pt>
    <dgm:pt modelId="{43054641-3296-184A-9133-DCC9EE7D36D1}">
      <dgm:prSet phldrT="[Text]"/>
      <dgm:spPr/>
      <dgm:t>
        <a:bodyPr/>
        <a:lstStyle/>
        <a:p>
          <a:r>
            <a:rPr lang="en-US" dirty="0" smtClean="0"/>
            <a:t>Not sacrificing extraperitoneal planes</a:t>
          </a:r>
          <a:endParaRPr lang="en-US" dirty="0"/>
        </a:p>
      </dgm:t>
    </dgm:pt>
    <dgm:pt modelId="{6CF13FFF-6EE5-4042-80F6-698A48982150}" type="parTrans" cxnId="{34843B68-4EE2-494E-8CBD-1DEE305B3963}">
      <dgm:prSet/>
      <dgm:spPr/>
      <dgm:t>
        <a:bodyPr/>
        <a:lstStyle/>
        <a:p>
          <a:endParaRPr lang="en-US"/>
        </a:p>
      </dgm:t>
    </dgm:pt>
    <dgm:pt modelId="{0CC6488A-11AD-634D-9E98-967B301ACF83}" type="sibTrans" cxnId="{34843B68-4EE2-494E-8CBD-1DEE305B3963}">
      <dgm:prSet/>
      <dgm:spPr/>
      <dgm:t>
        <a:bodyPr/>
        <a:lstStyle/>
        <a:p>
          <a:endParaRPr lang="en-US"/>
        </a:p>
      </dgm:t>
    </dgm:pt>
    <dgm:pt modelId="{74E93876-4A4D-A246-9ED7-26C51221D20A}">
      <dgm:prSet phldrT="[Text]"/>
      <dgm:spPr/>
      <dgm:t>
        <a:bodyPr/>
        <a:lstStyle/>
        <a:p>
          <a:r>
            <a:rPr lang="en-US" dirty="0" smtClean="0"/>
            <a:t>Rare complications of intraperitoneal mesh</a:t>
          </a:r>
          <a:endParaRPr lang="en-US" dirty="0"/>
        </a:p>
      </dgm:t>
    </dgm:pt>
    <dgm:pt modelId="{A8730CE8-64F4-3C4B-81AA-CA68EFA8E6D1}" type="parTrans" cxnId="{50EEDCE8-D5C9-6B49-99B5-E068BC6B9D0D}">
      <dgm:prSet/>
      <dgm:spPr/>
      <dgm:t>
        <a:bodyPr/>
        <a:lstStyle/>
        <a:p>
          <a:endParaRPr lang="en-US"/>
        </a:p>
      </dgm:t>
    </dgm:pt>
    <dgm:pt modelId="{255C2EEB-5D2D-D241-ABD9-90EBE44E3CF2}" type="sibTrans" cxnId="{50EEDCE8-D5C9-6B49-99B5-E068BC6B9D0D}">
      <dgm:prSet/>
      <dgm:spPr/>
      <dgm:t>
        <a:bodyPr/>
        <a:lstStyle/>
        <a:p>
          <a:endParaRPr lang="en-US"/>
        </a:p>
      </dgm:t>
    </dgm:pt>
    <dgm:pt modelId="{890108FF-ACB1-F846-BC09-F08B0B83E19F}">
      <dgm:prSet phldrT="[Text]"/>
      <dgm:spPr/>
      <dgm:t>
        <a:bodyPr/>
        <a:lstStyle/>
        <a:p>
          <a:r>
            <a:rPr lang="en-US" dirty="0" err="1" smtClean="0"/>
            <a:t>eTEP</a:t>
          </a:r>
          <a:endParaRPr lang="en-US" dirty="0"/>
        </a:p>
      </dgm:t>
    </dgm:pt>
    <dgm:pt modelId="{60AE855F-9919-364A-A680-22EC0D83EDBB}" type="parTrans" cxnId="{68F34C13-C3B0-974C-BA16-4F6479AE2813}">
      <dgm:prSet/>
      <dgm:spPr/>
      <dgm:t>
        <a:bodyPr/>
        <a:lstStyle/>
        <a:p>
          <a:endParaRPr lang="en-US"/>
        </a:p>
      </dgm:t>
    </dgm:pt>
    <dgm:pt modelId="{97306168-C0FA-9C41-B830-333BC3945E6C}" type="sibTrans" cxnId="{68F34C13-C3B0-974C-BA16-4F6479AE2813}">
      <dgm:prSet/>
      <dgm:spPr/>
      <dgm:t>
        <a:bodyPr/>
        <a:lstStyle/>
        <a:p>
          <a:endParaRPr lang="en-US"/>
        </a:p>
      </dgm:t>
    </dgm:pt>
    <dgm:pt modelId="{3097AB53-CE57-794F-AF8A-40EB44F9477E}">
      <dgm:prSet phldrT="[Text]"/>
      <dgm:spPr/>
      <dgm:t>
        <a:bodyPr/>
        <a:lstStyle/>
        <a:p>
          <a:r>
            <a:rPr lang="en-US" dirty="0" smtClean="0"/>
            <a:t>Burning retrorectus plane</a:t>
          </a:r>
          <a:endParaRPr lang="en-US" dirty="0"/>
        </a:p>
      </dgm:t>
    </dgm:pt>
    <dgm:pt modelId="{E2FEE67C-D0B5-4048-ABFC-556B4D084EED}" type="parTrans" cxnId="{0902F0CB-44C5-C84F-8574-6C536E120881}">
      <dgm:prSet/>
      <dgm:spPr/>
      <dgm:t>
        <a:bodyPr/>
        <a:lstStyle/>
        <a:p>
          <a:endParaRPr lang="en-US"/>
        </a:p>
      </dgm:t>
    </dgm:pt>
    <dgm:pt modelId="{D9E25B2F-23A2-A142-9799-C3B4551F2739}" type="sibTrans" cxnId="{0902F0CB-44C5-C84F-8574-6C536E120881}">
      <dgm:prSet/>
      <dgm:spPr/>
      <dgm:t>
        <a:bodyPr/>
        <a:lstStyle/>
        <a:p>
          <a:endParaRPr lang="en-US"/>
        </a:p>
      </dgm:t>
    </dgm:pt>
    <dgm:pt modelId="{3D862FB8-7126-6347-A093-07E07BDE8DBD}">
      <dgm:prSet phldrT="[Text]"/>
      <dgm:spPr/>
      <dgm:t>
        <a:bodyPr/>
        <a:lstStyle/>
        <a:p>
          <a:r>
            <a:rPr lang="en-US" dirty="0" smtClean="0"/>
            <a:t>Rare complications of achieving extraperitoneal mesh</a:t>
          </a:r>
          <a:endParaRPr lang="en-US" dirty="0"/>
        </a:p>
      </dgm:t>
    </dgm:pt>
    <dgm:pt modelId="{C04E78CB-6849-894E-BBA9-EEEB8D6B2CDD}" type="parTrans" cxnId="{3AE0038F-814D-7545-80F9-A062ACA41418}">
      <dgm:prSet/>
      <dgm:spPr/>
      <dgm:t>
        <a:bodyPr/>
        <a:lstStyle/>
        <a:p>
          <a:endParaRPr lang="en-US"/>
        </a:p>
      </dgm:t>
    </dgm:pt>
    <dgm:pt modelId="{FECCBE89-FB21-4543-A009-4D48DE61FDFD}" type="sibTrans" cxnId="{3AE0038F-814D-7545-80F9-A062ACA41418}">
      <dgm:prSet/>
      <dgm:spPr/>
      <dgm:t>
        <a:bodyPr/>
        <a:lstStyle/>
        <a:p>
          <a:endParaRPr lang="en-US"/>
        </a:p>
      </dgm:t>
    </dgm:pt>
    <dgm:pt modelId="{56111801-42F8-7040-AE57-6B9B112E2807}" type="pres">
      <dgm:prSet presAssocID="{16F3A86B-7B27-8E4A-9C88-3509F1AC227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B4155-332F-0F41-B638-ADD0AA906B51}" type="pres">
      <dgm:prSet presAssocID="{16F3A86B-7B27-8E4A-9C88-3509F1AC2276}" presName="dummyMaxCanvas" presStyleCnt="0"/>
      <dgm:spPr/>
    </dgm:pt>
    <dgm:pt modelId="{42EB984E-FE99-6F46-BEE2-812436836EB4}" type="pres">
      <dgm:prSet presAssocID="{16F3A86B-7B27-8E4A-9C88-3509F1AC2276}" presName="parentComposite" presStyleCnt="0"/>
      <dgm:spPr/>
    </dgm:pt>
    <dgm:pt modelId="{9936D7E2-4B0E-AA47-827D-F19316CD504B}" type="pres">
      <dgm:prSet presAssocID="{16F3A86B-7B27-8E4A-9C88-3509F1AC227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5AE6A67-1504-4441-B1A2-48507949B820}" type="pres">
      <dgm:prSet presAssocID="{16F3A86B-7B27-8E4A-9C88-3509F1AC227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9781880-E7F2-6A4E-9127-E4CB16D55486}" type="pres">
      <dgm:prSet presAssocID="{16F3A86B-7B27-8E4A-9C88-3509F1AC2276}" presName="childrenComposite" presStyleCnt="0"/>
      <dgm:spPr/>
    </dgm:pt>
    <dgm:pt modelId="{F119D915-A6E6-B145-B03F-5971DBC170FD}" type="pres">
      <dgm:prSet presAssocID="{16F3A86B-7B27-8E4A-9C88-3509F1AC2276}" presName="dummyMaxCanvas_ChildArea" presStyleCnt="0"/>
      <dgm:spPr/>
    </dgm:pt>
    <dgm:pt modelId="{87E571B7-9028-9940-B17C-089028A35624}" type="pres">
      <dgm:prSet presAssocID="{16F3A86B-7B27-8E4A-9C88-3509F1AC2276}" presName="fulcrum" presStyleLbl="alignAccFollowNode1" presStyleIdx="2" presStyleCnt="4"/>
      <dgm:spPr/>
    </dgm:pt>
    <dgm:pt modelId="{975A69CF-9A48-8540-A2CF-F52080C3F181}" type="pres">
      <dgm:prSet presAssocID="{16F3A86B-7B27-8E4A-9C88-3509F1AC2276}" presName="balance_22" presStyleLbl="alignAccFollowNode1" presStyleIdx="3" presStyleCnt="4">
        <dgm:presLayoutVars>
          <dgm:bulletEnabled val="1"/>
        </dgm:presLayoutVars>
      </dgm:prSet>
      <dgm:spPr/>
    </dgm:pt>
    <dgm:pt modelId="{49B625EF-8E76-EA4F-A20D-31F3A6EF7363}" type="pres">
      <dgm:prSet presAssocID="{16F3A86B-7B27-8E4A-9C88-3509F1AC2276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5B08-20A1-C144-B611-F69634D3F024}" type="pres">
      <dgm:prSet presAssocID="{16F3A86B-7B27-8E4A-9C88-3509F1AC2276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99D73-B90C-E442-9CEA-EBA6FF28D733}" type="pres">
      <dgm:prSet presAssocID="{16F3A86B-7B27-8E4A-9C88-3509F1AC2276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15E9E-12FF-6D44-93A0-E0120C636CEF}" type="pres">
      <dgm:prSet presAssocID="{16F3A86B-7B27-8E4A-9C88-3509F1AC2276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2F0CB-44C5-C84F-8574-6C536E120881}" srcId="{890108FF-ACB1-F846-BC09-F08B0B83E19F}" destId="{3097AB53-CE57-794F-AF8A-40EB44F9477E}" srcOrd="0" destOrd="0" parTransId="{E2FEE67C-D0B5-4048-ABFC-556B4D084EED}" sibTransId="{D9E25B2F-23A2-A142-9799-C3B4551F2739}"/>
    <dgm:cxn modelId="{831901E0-795C-DC43-9242-76F23CDDE2DC}" type="presOf" srcId="{3D862FB8-7126-6347-A093-07E07BDE8DBD}" destId="{85525B08-20A1-C144-B611-F69634D3F024}" srcOrd="0" destOrd="0" presId="urn:microsoft.com/office/officeart/2005/8/layout/balance1"/>
    <dgm:cxn modelId="{7A94D2D1-6651-FA47-ACCF-B0529FEB77C0}" type="presOf" srcId="{6047A686-4C57-6D4F-945F-DB0DAC9B1A13}" destId="{9936D7E2-4B0E-AA47-827D-F19316CD504B}" srcOrd="0" destOrd="0" presId="urn:microsoft.com/office/officeart/2005/8/layout/balance1"/>
    <dgm:cxn modelId="{68F34C13-C3B0-974C-BA16-4F6479AE2813}" srcId="{16F3A86B-7B27-8E4A-9C88-3509F1AC2276}" destId="{890108FF-ACB1-F846-BC09-F08B0B83E19F}" srcOrd="1" destOrd="0" parTransId="{60AE855F-9919-364A-A680-22EC0D83EDBB}" sibTransId="{97306168-C0FA-9C41-B830-333BC3945E6C}"/>
    <dgm:cxn modelId="{265D5DD5-9F94-CB43-AE10-5231917ED043}" type="presOf" srcId="{16F3A86B-7B27-8E4A-9C88-3509F1AC2276}" destId="{56111801-42F8-7040-AE57-6B9B112E2807}" srcOrd="0" destOrd="0" presId="urn:microsoft.com/office/officeart/2005/8/layout/balance1"/>
    <dgm:cxn modelId="{3AE0038F-814D-7545-80F9-A062ACA41418}" srcId="{890108FF-ACB1-F846-BC09-F08B0B83E19F}" destId="{3D862FB8-7126-6347-A093-07E07BDE8DBD}" srcOrd="1" destOrd="0" parTransId="{C04E78CB-6849-894E-BBA9-EEEB8D6B2CDD}" sibTransId="{FECCBE89-FB21-4543-A009-4D48DE61FDFD}"/>
    <dgm:cxn modelId="{34843B68-4EE2-494E-8CBD-1DEE305B3963}" srcId="{6047A686-4C57-6D4F-945F-DB0DAC9B1A13}" destId="{43054641-3296-184A-9133-DCC9EE7D36D1}" srcOrd="0" destOrd="0" parTransId="{6CF13FFF-6EE5-4042-80F6-698A48982150}" sibTransId="{0CC6488A-11AD-634D-9E98-967B301ACF83}"/>
    <dgm:cxn modelId="{01C410AE-8F7D-964C-A73B-9832AD279287}" type="presOf" srcId="{74E93876-4A4D-A246-9ED7-26C51221D20A}" destId="{6F515E9E-12FF-6D44-93A0-E0120C636CEF}" srcOrd="0" destOrd="0" presId="urn:microsoft.com/office/officeart/2005/8/layout/balance1"/>
    <dgm:cxn modelId="{50EEDCE8-D5C9-6B49-99B5-E068BC6B9D0D}" srcId="{6047A686-4C57-6D4F-945F-DB0DAC9B1A13}" destId="{74E93876-4A4D-A246-9ED7-26C51221D20A}" srcOrd="1" destOrd="0" parTransId="{A8730CE8-64F4-3C4B-81AA-CA68EFA8E6D1}" sibTransId="{255C2EEB-5D2D-D241-ABD9-90EBE44E3CF2}"/>
    <dgm:cxn modelId="{4F9F8D81-1E35-A64D-A7EC-034C51C80AB4}" type="presOf" srcId="{43054641-3296-184A-9133-DCC9EE7D36D1}" destId="{BA799D73-B90C-E442-9CEA-EBA6FF28D733}" srcOrd="0" destOrd="0" presId="urn:microsoft.com/office/officeart/2005/8/layout/balance1"/>
    <dgm:cxn modelId="{0B6CD978-556E-C447-9BED-02EB5230D205}" srcId="{16F3A86B-7B27-8E4A-9C88-3509F1AC2276}" destId="{6047A686-4C57-6D4F-945F-DB0DAC9B1A13}" srcOrd="0" destOrd="0" parTransId="{CC08A010-5055-8C45-811F-FB7903F47802}" sibTransId="{E4999AEE-6605-3E4D-ABFA-456DF0BFCA2F}"/>
    <dgm:cxn modelId="{DA45E33C-A8E8-2D4E-A9CB-DDA40B78E57C}" type="presOf" srcId="{3097AB53-CE57-794F-AF8A-40EB44F9477E}" destId="{49B625EF-8E76-EA4F-A20D-31F3A6EF7363}" srcOrd="0" destOrd="0" presId="urn:microsoft.com/office/officeart/2005/8/layout/balance1"/>
    <dgm:cxn modelId="{501DAEB0-9F12-CF42-A851-5F3EE8336D47}" type="presOf" srcId="{890108FF-ACB1-F846-BC09-F08B0B83E19F}" destId="{A5AE6A67-1504-4441-B1A2-48507949B820}" srcOrd="0" destOrd="0" presId="urn:microsoft.com/office/officeart/2005/8/layout/balance1"/>
    <dgm:cxn modelId="{3EB27676-2EDD-8547-A88B-0388707A23B9}" type="presParOf" srcId="{56111801-42F8-7040-AE57-6B9B112E2807}" destId="{A96B4155-332F-0F41-B638-ADD0AA906B51}" srcOrd="0" destOrd="0" presId="urn:microsoft.com/office/officeart/2005/8/layout/balance1"/>
    <dgm:cxn modelId="{FEA352DA-69C9-B04E-9EAE-D34F8662335A}" type="presParOf" srcId="{56111801-42F8-7040-AE57-6B9B112E2807}" destId="{42EB984E-FE99-6F46-BEE2-812436836EB4}" srcOrd="1" destOrd="0" presId="urn:microsoft.com/office/officeart/2005/8/layout/balance1"/>
    <dgm:cxn modelId="{6A1ED188-B426-B049-B804-66A8CEF6995F}" type="presParOf" srcId="{42EB984E-FE99-6F46-BEE2-812436836EB4}" destId="{9936D7E2-4B0E-AA47-827D-F19316CD504B}" srcOrd="0" destOrd="0" presId="urn:microsoft.com/office/officeart/2005/8/layout/balance1"/>
    <dgm:cxn modelId="{E1F59F84-3159-8C4F-A1B2-DD2195AE0A8C}" type="presParOf" srcId="{42EB984E-FE99-6F46-BEE2-812436836EB4}" destId="{A5AE6A67-1504-4441-B1A2-48507949B820}" srcOrd="1" destOrd="0" presId="urn:microsoft.com/office/officeart/2005/8/layout/balance1"/>
    <dgm:cxn modelId="{91F1D357-B2F2-394A-9607-C6776FE90D4C}" type="presParOf" srcId="{56111801-42F8-7040-AE57-6B9B112E2807}" destId="{79781880-E7F2-6A4E-9127-E4CB16D55486}" srcOrd="2" destOrd="0" presId="urn:microsoft.com/office/officeart/2005/8/layout/balance1"/>
    <dgm:cxn modelId="{D4F32674-23DE-794C-BF6E-6B185F44BF0E}" type="presParOf" srcId="{79781880-E7F2-6A4E-9127-E4CB16D55486}" destId="{F119D915-A6E6-B145-B03F-5971DBC170FD}" srcOrd="0" destOrd="0" presId="urn:microsoft.com/office/officeart/2005/8/layout/balance1"/>
    <dgm:cxn modelId="{B5030B9C-37A9-3B46-8170-D7D1D3133A6F}" type="presParOf" srcId="{79781880-E7F2-6A4E-9127-E4CB16D55486}" destId="{87E571B7-9028-9940-B17C-089028A35624}" srcOrd="1" destOrd="0" presId="urn:microsoft.com/office/officeart/2005/8/layout/balance1"/>
    <dgm:cxn modelId="{2FE35967-6607-A34B-8F6D-2D0BB0446328}" type="presParOf" srcId="{79781880-E7F2-6A4E-9127-E4CB16D55486}" destId="{975A69CF-9A48-8540-A2CF-F52080C3F181}" srcOrd="2" destOrd="0" presId="urn:microsoft.com/office/officeart/2005/8/layout/balance1"/>
    <dgm:cxn modelId="{BDFDECA5-50C2-1148-97FF-5178693CF2DE}" type="presParOf" srcId="{79781880-E7F2-6A4E-9127-E4CB16D55486}" destId="{49B625EF-8E76-EA4F-A20D-31F3A6EF7363}" srcOrd="3" destOrd="0" presId="urn:microsoft.com/office/officeart/2005/8/layout/balance1"/>
    <dgm:cxn modelId="{9B91E89B-1176-EE4D-9C05-EE140FB2D307}" type="presParOf" srcId="{79781880-E7F2-6A4E-9127-E4CB16D55486}" destId="{85525B08-20A1-C144-B611-F69634D3F024}" srcOrd="4" destOrd="0" presId="urn:microsoft.com/office/officeart/2005/8/layout/balance1"/>
    <dgm:cxn modelId="{6C1AABC3-00EB-8F47-8F69-A3EB05D85E0A}" type="presParOf" srcId="{79781880-E7F2-6A4E-9127-E4CB16D55486}" destId="{BA799D73-B90C-E442-9CEA-EBA6FF28D733}" srcOrd="5" destOrd="0" presId="urn:microsoft.com/office/officeart/2005/8/layout/balance1"/>
    <dgm:cxn modelId="{FC536447-3E31-1E4D-9E12-0727E4063C53}" type="presParOf" srcId="{79781880-E7F2-6A4E-9127-E4CB16D55486}" destId="{6F515E9E-12FF-6D44-93A0-E0120C636CEF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6D7E2-4B0E-AA47-827D-F19316CD504B}">
      <dsp:nvSpPr>
        <dsp:cNvPr id="0" name=""/>
        <dsp:cNvSpPr/>
      </dsp:nvSpPr>
      <dsp:spPr>
        <a:xfrm>
          <a:off x="2590312" y="0"/>
          <a:ext cx="2353253" cy="1307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IPOM</a:t>
          </a:r>
          <a:endParaRPr lang="en-US" sz="5600" kern="1200" dirty="0"/>
        </a:p>
      </dsp:txBody>
      <dsp:txXfrm>
        <a:off x="2628603" y="38291"/>
        <a:ext cx="2276671" cy="1230781"/>
      </dsp:txXfrm>
    </dsp:sp>
    <dsp:sp modelId="{A5AE6A67-1504-4441-B1A2-48507949B820}">
      <dsp:nvSpPr>
        <dsp:cNvPr id="0" name=""/>
        <dsp:cNvSpPr/>
      </dsp:nvSpPr>
      <dsp:spPr>
        <a:xfrm>
          <a:off x="5989457" y="0"/>
          <a:ext cx="2353253" cy="1307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/>
            <a:t>eTEP</a:t>
          </a:r>
          <a:endParaRPr lang="en-US" sz="5600" kern="1200" dirty="0"/>
        </a:p>
      </dsp:txBody>
      <dsp:txXfrm>
        <a:off x="6027748" y="38291"/>
        <a:ext cx="2276671" cy="1230781"/>
      </dsp:txXfrm>
    </dsp:sp>
    <dsp:sp modelId="{87E571B7-9028-9940-B17C-089028A35624}">
      <dsp:nvSpPr>
        <dsp:cNvPr id="0" name=""/>
        <dsp:cNvSpPr/>
      </dsp:nvSpPr>
      <dsp:spPr>
        <a:xfrm>
          <a:off x="4976250" y="5556293"/>
          <a:ext cx="980522" cy="98052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69CF-9A48-8540-A2CF-F52080C3F181}">
      <dsp:nvSpPr>
        <dsp:cNvPr id="0" name=""/>
        <dsp:cNvSpPr/>
      </dsp:nvSpPr>
      <dsp:spPr>
        <a:xfrm>
          <a:off x="2524944" y="5145781"/>
          <a:ext cx="5883134" cy="397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25EF-8E76-EA4F-A20D-31F3A6EF7363}">
      <dsp:nvSpPr>
        <dsp:cNvPr id="0" name=""/>
        <dsp:cNvSpPr/>
      </dsp:nvSpPr>
      <dsp:spPr>
        <a:xfrm>
          <a:off x="5989457" y="3425291"/>
          <a:ext cx="2353253" cy="1673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Burning retrorectus plane</a:t>
          </a:r>
          <a:endParaRPr lang="en-US" sz="1900" kern="1200" dirty="0"/>
        </a:p>
      </dsp:txBody>
      <dsp:txXfrm>
        <a:off x="6071147" y="3506981"/>
        <a:ext cx="2189873" cy="1510044"/>
      </dsp:txXfrm>
    </dsp:sp>
    <dsp:sp modelId="{85525B08-20A1-C144-B611-F69634D3F024}">
      <dsp:nvSpPr>
        <dsp:cNvPr id="0" name=""/>
        <dsp:cNvSpPr/>
      </dsp:nvSpPr>
      <dsp:spPr>
        <a:xfrm>
          <a:off x="5989457" y="1673424"/>
          <a:ext cx="2353253" cy="1673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Rare complications of achieving extraperitoneal mesh</a:t>
          </a:r>
          <a:endParaRPr lang="en-US" sz="1900" kern="1200" dirty="0"/>
        </a:p>
      </dsp:txBody>
      <dsp:txXfrm>
        <a:off x="6071147" y="1755114"/>
        <a:ext cx="2189873" cy="1510044"/>
      </dsp:txXfrm>
    </dsp:sp>
    <dsp:sp modelId="{BA799D73-B90C-E442-9CEA-EBA6FF28D733}">
      <dsp:nvSpPr>
        <dsp:cNvPr id="0" name=""/>
        <dsp:cNvSpPr/>
      </dsp:nvSpPr>
      <dsp:spPr>
        <a:xfrm>
          <a:off x="2590312" y="3425291"/>
          <a:ext cx="2353253" cy="1673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sacrificing extraperitoneal planes</a:t>
          </a:r>
          <a:endParaRPr lang="en-US" sz="1900" kern="1200" dirty="0"/>
        </a:p>
      </dsp:txBody>
      <dsp:txXfrm>
        <a:off x="2672002" y="3506981"/>
        <a:ext cx="2189873" cy="1510044"/>
      </dsp:txXfrm>
    </dsp:sp>
    <dsp:sp modelId="{6F515E9E-12FF-6D44-93A0-E0120C636CEF}">
      <dsp:nvSpPr>
        <dsp:cNvPr id="0" name=""/>
        <dsp:cNvSpPr/>
      </dsp:nvSpPr>
      <dsp:spPr>
        <a:xfrm>
          <a:off x="2590312" y="1673424"/>
          <a:ext cx="2353253" cy="1673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Rare complications of intraperitoneal mesh</a:t>
          </a:r>
          <a:endParaRPr lang="en-US" sz="1900" kern="1200" dirty="0"/>
        </a:p>
      </dsp:txBody>
      <dsp:txXfrm>
        <a:off x="2672002" y="1755114"/>
        <a:ext cx="2189873" cy="151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5A5A8-45DD-4679-9EFF-CC2873043AB9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7536D-B0DA-4547-9FE9-D4C6C53D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en.wikipedia.org/wiki/Performan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important thing to remember when designing these types of trials is that when you talk about value – things like time, money, and learning curve are all things</a:t>
            </a:r>
            <a:r>
              <a:rPr lang="en-US" baseline="0" dirty="0" smtClean="0"/>
              <a:t> that are reasonable to overcome IF there’s a clear benefit to the patient.  And of course I think there’s definitely a sect of hernia surgeons who just believe that mesh should be in the </a:t>
            </a:r>
            <a:r>
              <a:rPr lang="en-US" baseline="0" dirty="0" err="1" smtClean="0"/>
              <a:t>retromuscular</a:t>
            </a:r>
            <a:r>
              <a:rPr lang="en-US" baseline="0" dirty="0" smtClean="0"/>
              <a:t> plane due to the long-term complications associated with intraperitoneal mesh.  But those are ultimately rare long-term effects that aren’t really realistic primary endpoints for an RCT so we decided that we should investigate the early benefit of postoperative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9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Enrolling</a:t>
            </a:r>
            <a:r>
              <a:rPr lang="en-US" baseline="0" dirty="0" smtClean="0"/>
              <a:t> surgeons had been trained in both techniques and had incorporated each into their practice.</a:t>
            </a:r>
            <a:endParaRPr lang="en-US" dirty="0" smtClean="0"/>
          </a:p>
          <a:p>
            <a:r>
              <a:rPr lang="en-US" dirty="0" smtClean="0"/>
              <a:t>Patients randomized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robotic IPOM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computer-generated allocation table with a 1:1 concealment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point out – Eligible patient</a:t>
            </a:r>
            <a:r>
              <a:rPr lang="en-US" baseline="0" dirty="0" smtClean="0"/>
              <a:t>s were offered robotic repairs but patients didn’t meet inclusion/exclusion criteria or the surgeon didn’t feel either technique could be done.  The study did close before 19 consented patients were randomized.  2 patients in each arm were converted to either laparoscopy, robotic-assisted, or open procedures and were treated in an intent to treat fashion.  30-day follow-up was achieved on 100% of patients and all patient data was available for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 err="1" smtClean="0"/>
              <a:t>Demographics,</a:t>
            </a:r>
            <a:r>
              <a:rPr lang="en-US" baseline="0" dirty="0" err="1" smtClean="0"/>
              <a:t>Co</a:t>
            </a:r>
            <a:r>
              <a:rPr lang="en-US" baseline="0" dirty="0" smtClean="0"/>
              <a:t>-morbidities, Hernia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IPOM</a:t>
            </a:r>
            <a:r>
              <a:rPr lang="en-US" baseline="0" dirty="0" smtClean="0"/>
              <a:t> – convert to lap for table drifting, robot convert to open with severe sub-q emphysema with elevated PCO2, </a:t>
            </a:r>
            <a:r>
              <a:rPr lang="en-US" b="1" baseline="0" dirty="0" smtClean="0"/>
              <a:t>1 open case?</a:t>
            </a:r>
          </a:p>
          <a:p>
            <a:r>
              <a:rPr lang="en-US" baseline="0" dirty="0" err="1" smtClean="0"/>
              <a:t>eTEP</a:t>
            </a:r>
            <a:r>
              <a:rPr lang="en-US" baseline="0" dirty="0" smtClean="0"/>
              <a:t> – 2 convert to robotic-assisted for bleeding and inadequate visualization</a:t>
            </a:r>
          </a:p>
          <a:p>
            <a:endParaRPr lang="en-US" dirty="0" smtClean="0"/>
          </a:p>
          <a:p>
            <a:r>
              <a:rPr lang="en-US" dirty="0" smtClean="0"/>
              <a:t>1 intra-op</a:t>
            </a:r>
            <a:r>
              <a:rPr lang="en-US" baseline="0" dirty="0" smtClean="0"/>
              <a:t> bowel injury – only intra-op complication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 regression adjusted for surgeon, operative time, baseline pain, and patient co-morbidities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Demographics </a:t>
            </a:r>
            <a:r>
              <a:rPr lang="en-US" smtClean="0"/>
              <a:t>and</a:t>
            </a:r>
            <a:r>
              <a:rPr lang="en-US" baseline="0" smtClean="0"/>
              <a:t> Co-morbidities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Mental </a:t>
            </a:r>
            <a:r>
              <a:rPr lang="en-US" dirty="0" err="1" smtClean="0"/>
              <a:t>DemandHow</a:t>
            </a:r>
            <a:r>
              <a:rPr lang="en-US" dirty="0" smtClean="0"/>
              <a:t> much mental and perceptual activity was required? Was the task easy or demanding, simple or complex?</a:t>
            </a:r>
          </a:p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 err="1" smtClean="0"/>
              <a:t>DemandHow</a:t>
            </a:r>
            <a:r>
              <a:rPr lang="en-US" dirty="0" smtClean="0"/>
              <a:t> much physical activity was required? Was the task easy or demanding, slack or strenuous?</a:t>
            </a:r>
          </a:p>
          <a:p>
            <a:endParaRPr lang="en-US" dirty="0" smtClean="0"/>
          </a:p>
          <a:p>
            <a:r>
              <a:rPr lang="en-US" dirty="0" smtClean="0"/>
              <a:t>Temporal </a:t>
            </a:r>
            <a:r>
              <a:rPr lang="en-US" dirty="0" err="1" smtClean="0"/>
              <a:t>DemandHow</a:t>
            </a:r>
            <a:r>
              <a:rPr lang="en-US" dirty="0" smtClean="0"/>
              <a:t> much time pressure did you feel due to the pace at which the tasks or task elements occurred? Was the pace slow or rapid?</a:t>
            </a:r>
          </a:p>
          <a:p>
            <a:endParaRPr lang="en-US" dirty="0" smtClean="0"/>
          </a:p>
          <a:p>
            <a:r>
              <a:rPr lang="en-US" dirty="0" smtClean="0"/>
              <a:t>Overall </a:t>
            </a:r>
            <a:r>
              <a:rPr lang="en-US" dirty="0" err="1" smtClean="0"/>
              <a:t>PerformanceHow</a:t>
            </a:r>
            <a:r>
              <a:rPr lang="en-US" dirty="0" smtClean="0"/>
              <a:t> successful were you in performing the task? How satisfied were you with your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erformance"/>
              </a:rPr>
              <a:t>performance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EffortHow</a:t>
            </a:r>
            <a:r>
              <a:rPr lang="en-US" dirty="0" smtClean="0"/>
              <a:t> hard did you have to work (mentally and physically) to accomplish your level of performance?</a:t>
            </a:r>
          </a:p>
          <a:p>
            <a:endParaRPr lang="en-US" dirty="0" smtClean="0"/>
          </a:p>
          <a:p>
            <a:r>
              <a:rPr lang="en-US" dirty="0" smtClean="0"/>
              <a:t>Frustration </a:t>
            </a:r>
            <a:r>
              <a:rPr lang="en-US" dirty="0" err="1" smtClean="0"/>
              <a:t>LevelHow</a:t>
            </a:r>
            <a:r>
              <a:rPr lang="en-US" dirty="0" smtClean="0"/>
              <a:t> irritated, stressed, and annoyed versus content, relaxed, and complacent did you feel during the task?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536D-B0DA-4547-9FE9-D4C6C53D67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2862944"/>
            <a:ext cx="3237801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8418" y="1962151"/>
            <a:ext cx="10435167" cy="41560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4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905001" cy="2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365125"/>
            <a:ext cx="1218882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6" y="2438400"/>
            <a:ext cx="6016764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01200" y="4648200"/>
            <a:ext cx="2590801" cy="2209800"/>
            <a:chOff x="9601200" y="4648200"/>
            <a:chExt cx="2590801" cy="220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5" b="19355"/>
            <a:stretch/>
          </p:blipFill>
          <p:spPr>
            <a:xfrm>
              <a:off x="10058401" y="4953000"/>
              <a:ext cx="2133600" cy="190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601200" y="4648200"/>
              <a:ext cx="2590800" cy="220980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9490"/>
            <a:ext cx="11661422" cy="18227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Robotic IPOM vs </a:t>
            </a:r>
            <a:r>
              <a:rPr lang="en-US" sz="4000" b="1" dirty="0" err="1" smtClean="0"/>
              <a:t>eTEP</a:t>
            </a:r>
            <a:r>
              <a:rPr lang="en-US" sz="4000" b="1" dirty="0" smtClean="0"/>
              <a:t> for Ventral Hernia Repair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- an ACHQC-embedded multicenter randomized controlled trial</a:t>
            </a:r>
            <a:endParaRPr lang="en-US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57" y="2590937"/>
            <a:ext cx="4062600" cy="1546777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Clayton Petro, MD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Assistant Professor of Surgery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Lerner College of Medicine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Cleveland Clinic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ww.achqc.org/a/i/head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53" y="4192172"/>
            <a:ext cx="1703835" cy="4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2669" y="4676690"/>
            <a:ext cx="2865613" cy="1691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Enrolling Surgeons:</a:t>
            </a:r>
            <a:endParaRPr lang="en-US" b="1" dirty="0" smtClean="0"/>
          </a:p>
          <a:p>
            <a:r>
              <a:rPr lang="en-US" dirty="0"/>
              <a:t>Clayton </a:t>
            </a:r>
            <a:r>
              <a:rPr lang="en-US" dirty="0" smtClean="0"/>
              <a:t>Petro, MD</a:t>
            </a:r>
            <a:endParaRPr lang="en-US" dirty="0"/>
          </a:p>
          <a:p>
            <a:r>
              <a:rPr lang="en-US" dirty="0"/>
              <a:t>Ajita </a:t>
            </a:r>
            <a:r>
              <a:rPr lang="en-US" dirty="0" smtClean="0"/>
              <a:t>Prabhu, MD</a:t>
            </a:r>
            <a:endParaRPr lang="en-US" dirty="0"/>
          </a:p>
          <a:p>
            <a:r>
              <a:rPr lang="en-US" dirty="0" smtClean="0"/>
              <a:t>David Renton, MD</a:t>
            </a:r>
          </a:p>
          <a:p>
            <a:r>
              <a:rPr lang="en-US" dirty="0" smtClean="0"/>
              <a:t>Michael Meara, MD</a:t>
            </a:r>
          </a:p>
          <a:p>
            <a:r>
              <a:rPr lang="en-US" dirty="0" smtClean="0"/>
              <a:t>Jonathan Yunis, MD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83540" y="2132236"/>
            <a:ext cx="3903942" cy="2696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Research Team:</a:t>
            </a:r>
          </a:p>
          <a:p>
            <a:r>
              <a:rPr lang="en-US" dirty="0"/>
              <a:t>Katie Montelione, MD </a:t>
            </a:r>
            <a:r>
              <a:rPr lang="en-US" dirty="0" smtClean="0"/>
              <a:t>MS</a:t>
            </a:r>
          </a:p>
          <a:p>
            <a:r>
              <a:rPr lang="en-US" dirty="0" smtClean="0"/>
              <a:t>Sam </a:t>
            </a:r>
            <a:r>
              <a:rPr lang="en-US" dirty="0" err="1" smtClean="0"/>
              <a:t>Zolin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Kayla Diaz, MCR CCRP</a:t>
            </a:r>
          </a:p>
          <a:p>
            <a:r>
              <a:rPr lang="en-US" dirty="0" smtClean="0"/>
              <a:t>Kristen McKenzie, BSN RN</a:t>
            </a:r>
          </a:p>
          <a:p>
            <a:r>
              <a:rPr lang="en-US" dirty="0" err="1" smtClean="0"/>
              <a:t>Lelanie</a:t>
            </a:r>
            <a:r>
              <a:rPr lang="en-US" dirty="0" smtClean="0"/>
              <a:t> Wilber, LPN</a:t>
            </a:r>
          </a:p>
          <a:p>
            <a:r>
              <a:rPr lang="en-US" dirty="0" smtClean="0"/>
              <a:t>Tamela Fonseca, MSN, RN, CCRC, NE-BC</a:t>
            </a:r>
          </a:p>
          <a:p>
            <a:r>
              <a:rPr lang="en-US" dirty="0" smtClean="0"/>
              <a:t>Chao </a:t>
            </a:r>
            <a:r>
              <a:rPr lang="en-US" dirty="0" err="1" smtClean="0"/>
              <a:t>Tu</a:t>
            </a:r>
            <a:r>
              <a:rPr lang="en-US" dirty="0" smtClean="0"/>
              <a:t>, MS</a:t>
            </a:r>
          </a:p>
          <a:p>
            <a:r>
              <a:rPr lang="en-US" dirty="0" smtClean="0"/>
              <a:t>Molly Olson LaBelle, MS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83540" y="4873100"/>
            <a:ext cx="3903942" cy="1388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Design/Implementation/Analysis:</a:t>
            </a:r>
          </a:p>
          <a:p>
            <a:r>
              <a:rPr lang="en-US" dirty="0" smtClean="0"/>
              <a:t>David Krpata, MD</a:t>
            </a:r>
          </a:p>
          <a:p>
            <a:r>
              <a:rPr lang="en-US" dirty="0" smtClean="0"/>
              <a:t>Lucas Beffa, MD</a:t>
            </a:r>
          </a:p>
          <a:p>
            <a:r>
              <a:rPr lang="en-US" dirty="0" smtClean="0"/>
              <a:t>Ben Poulose, MD</a:t>
            </a:r>
          </a:p>
          <a:p>
            <a:r>
              <a:rPr lang="en-US" dirty="0" smtClean="0"/>
              <a:t>Michael Rosen, MD</a:t>
            </a:r>
          </a:p>
        </p:txBody>
      </p:sp>
      <p:pic>
        <p:nvPicPr>
          <p:cNvPr id="1028" name="Picture 4" descr="https://attachments.office.net/owa/PETROC%40ccf.org/service.svc/s/GetAttachmentThumbnail?id=AAMkADE2MTFiOWJmLTQwNWQtNDI2My04YTMzLWQ4ZmFiMjViMDljMQBGAAAAAAA8NxeLrhjkQL2rJiRXzzJwBwDWpdQzWfF3Tp1%2BWtZTLs6%2FAAAAAAEMAAAJ8RPQHQZcR5mzLhfbY0v2AACLmv47AAABEgAQABzjrqAhiM5HrKBLavzi6Tk%3D&amp;thumbnailType=2&amp;token=eyJhbGciOiJSUzI1NiIsImtpZCI6IkZBRDY1NDI2MkM2QUYyOTYxQUExRThDQUI3OEZGMUIyNzBFNzA3RTkiLCJ0eXAiOiJKV1QiLCJ4NXQiOiItdFpVSml4cThwWWFvZWpLdDRfeHNuRG5CLWsifQ.eyJvcmlnaW4iOiJodHRwczovL291dGxvb2sub2ZmaWNlLmNvbSIsInVjIjoiZGVmYzU2ZjE3ZTM4NGJlYWE1ZTQ5M2QzMzFkYmMzYTAiLCJzaWduaW5fc3RhdGUiOiJbXCJkdmNfbW5nZFwiLFwiZHZjX2RtamRcIixcImlua25vd25udHdrXCIsXCJrbXNpXCJdIiwidmVyIjoiRXhjaGFuZ2UuQ2FsbGJhY2suVjEiLCJhcHBjdHhzZW5kZXIiOiJPd2FEb3dubG9hZEBjZjdmZjY1YS1jZWQ2LTQwMGMtOTg1Ni1mY2FjNThmZjM5ZTgiLCJpc3NyaW5nIjoiV1ciLCJhcHBjdHgiOiJ7XCJtc2V4Y2hwcm90XCI6XCJvd2FcIixcInB1aWRcIjpcIjExNTM4MzYyOTY5MDIyMTEzOTRcIixcInNjb3BlXCI6XCJPd2FEb3dubG9hZFwiLFwib2lkXCI6XCI2MmQ5N2U4Ny00YTMwLTQ1ZGMtOTc4MS1lZWI3M2I0NDE4MjdcIixcInByaW1hcnlzaWRcIjpcIlMtMS01LTIxLTEwNDQ5NTcxNTUtMTI3OTYwMjIzMy0zMDM1NjUyNzI3LTE1MjM1OTY0XCJ9IiwibmJmIjoxNjQ2NjgzOTQyLCJleHAiOjE2NDY2ODQ1NDIsImlzcyI6IjAwMDAwMDAyLTAwMDAtMGZmMS1jZTAwLTAwMDAwMDAwMDAwMEBjZjdmZjY1YS1jZWQ2LTQwMGMtOTg1Ni1mY2FjNThmZjM5ZTgiLCJhdWQiOiIwMDAwMDAwMi0wMDAwLTBmZjEtY2UwMC0wMDAwMDAwMDAwMDAvYXR0YWNobWVudHMub2ZmaWNlLm5ldEBjZjdmZjY1YS1jZWQ2LTQwMGMtOTg1Ni1mY2FjNThmZjM5ZTgiLCJoYXBwIjoib3dhIn0.InDQZNbh_9xNsLxQpIthe8_Wi71Gc0CYiIHUneuig7EZyuTbdGSjPiKz4CUJfI6JY_nIjPY2_4XTeJ_QIVelrhck7RBu4wusHvbZeh7KsTVvo7ep1Ieykwvz2_aiMEPVIzfRfr_P9nO_GR-l8sLlU_1mEdQnm1a4oIRummw46I5eiwT31c-TB-9xxyRocUTME1qtbhyQOAU98s-vzBQ4Gyj7LDv4qjuHOJNlrm89C8_xSJvrwvq3qklhbP2GRGrAllJpdSwYLJoGDXcenm3WczytZkaTm-beW_4IrXjEA2gf7eWsn75G_PNYHS-QhuG_GSMkYr8ACy5OLwdvWv3ZKA&amp;X-OWA-CANARY=EgAytAIG2UOMt1oAbxks6KAOdvp2ANoYs0w5iQH_TKl53bYTimDSbC77U-HXG_GAER7dxL5lFug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20" y="4949545"/>
            <a:ext cx="1275267" cy="6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hio State University Wexner Medical Center | NeuroN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50" y="3201969"/>
            <a:ext cx="1083858" cy="8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9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5" y="-1010740"/>
            <a:ext cx="8065886" cy="7741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2500" y="381000"/>
            <a:ext cx="337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NOV </a:t>
            </a:r>
            <a:r>
              <a:rPr lang="en-US" sz="2400" dirty="0" smtClean="0">
                <a:solidFill>
                  <a:schemeClr val="bg2"/>
                </a:solidFill>
              </a:rPr>
              <a:t>2019-NOV 2021</a:t>
            </a:r>
          </a:p>
        </p:txBody>
      </p:sp>
    </p:spTree>
    <p:extLst>
      <p:ext uri="{BB962C8B-B14F-4D97-AF65-F5344CB8AC3E}">
        <p14:creationId xmlns:p14="http://schemas.microsoft.com/office/powerpoint/2010/main" val="15267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85"/>
            <a:ext cx="12192000" cy="7968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Patient Demographics, Comorbidities, Hernia Dimensions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61998"/>
              </p:ext>
            </p:extLst>
          </p:nvPr>
        </p:nvGraphicFramePr>
        <p:xfrm>
          <a:off x="199987" y="1005840"/>
          <a:ext cx="1161576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920"/>
                <a:gridCol w="3871920"/>
                <a:gridCol w="3871920"/>
              </a:tblGrid>
              <a:tr h="28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</a:t>
                      </a:r>
                      <a:r>
                        <a:rPr lang="en-US" baseline="0" dirty="0" smtClean="0"/>
                        <a:t> IPOM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 </a:t>
                      </a:r>
                      <a:r>
                        <a:rPr lang="en-US" dirty="0" err="1" smtClean="0"/>
                        <a:t>eTEP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Age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56.0 (47.7—68.0)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51.0 (41.7—63.0)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 (25/51)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 (22/49)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BMI (median,</a:t>
                      </a:r>
                      <a:r>
                        <a:rPr lang="en-US" baseline="0" dirty="0" smtClean="0"/>
                        <a:t>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31.80 (25.57—35.20)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33.10 (30.72—37.47)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HTN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 (23/49)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r>
                        <a:rPr lang="en-US" baseline="0" dirty="0" smtClean="0"/>
                        <a:t> (23/51)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DM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 (4/49)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 (12/51)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COPD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r>
                        <a:rPr lang="en-US" baseline="0" dirty="0" smtClean="0"/>
                        <a:t> (2/49)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 (2/41)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Smoker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r>
                        <a:rPr lang="en-US" baseline="0" dirty="0" smtClean="0"/>
                        <a:t> (6/49)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 (2/51)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ASA</a:t>
                      </a:r>
                      <a:r>
                        <a:rPr lang="en-US" baseline="0" dirty="0" smtClean="0"/>
                        <a:t> %  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 (1/49)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 (2/51)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 (23/49)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 (15/51)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 (25/49)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67%</a:t>
                      </a:r>
                      <a:r>
                        <a:rPr lang="en-US" baseline="0" dirty="0" smtClean="0"/>
                        <a:t> (34/51)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Opioid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r>
                        <a:rPr lang="en-US" baseline="0" dirty="0" smtClean="0"/>
                        <a:t> (1/31)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(2/34)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Other Chronic Substance Abuse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(2/34)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Hernia Width, cm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3.50 (2.00—5.00)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(3.00—5.00)</a:t>
                      </a:r>
                      <a:endParaRPr lang="en-US" dirty="0"/>
                    </a:p>
                  </a:txBody>
                  <a:tcPr/>
                </a:tc>
              </a:tr>
              <a:tr h="284320">
                <a:tc>
                  <a:txBody>
                    <a:bodyPr/>
                    <a:lstStyle/>
                    <a:p>
                      <a:r>
                        <a:rPr lang="en-US" dirty="0" smtClean="0"/>
                        <a:t>Hernia Length, cm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(2.00—8.33)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 (3.00—10.00)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940"/>
            <a:ext cx="12192000" cy="1325563"/>
          </a:xfrm>
        </p:spPr>
        <p:txBody>
          <a:bodyPr/>
          <a:lstStyle/>
          <a:p>
            <a:r>
              <a:rPr lang="en-US" dirty="0" smtClean="0"/>
              <a:t>Operative Details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80158"/>
              </p:ext>
            </p:extLst>
          </p:nvPr>
        </p:nvGraphicFramePr>
        <p:xfrm>
          <a:off x="157572" y="1005840"/>
          <a:ext cx="1161576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263"/>
                <a:gridCol w="2927009"/>
                <a:gridCol w="2927009"/>
                <a:gridCol w="1268481"/>
              </a:tblGrid>
              <a:tr h="295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</a:t>
                      </a:r>
                      <a:r>
                        <a:rPr lang="en-US" baseline="0" dirty="0" smtClean="0"/>
                        <a:t> IPOM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 </a:t>
                      </a:r>
                      <a:r>
                        <a:rPr lang="en-US" dirty="0" err="1" smtClean="0"/>
                        <a:t>eTEP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Mesh Width, cm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 (12.0—15.0)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 (15.0—18.8)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&lt;0.001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Mesh Length, cm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 (15.0—15.0)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 (18.0—27.5)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&lt;0.001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Mesh Area, 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(median,</a:t>
                      </a:r>
                      <a:r>
                        <a:rPr lang="en-US" baseline="0" dirty="0" smtClean="0"/>
                        <a:t>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(150—225)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 (291—450)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&lt;0.001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OR Time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dirty="0" smtClean="0"/>
                        <a:t>(minutes, median, IQR)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 [86.0;139]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 [129;212]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&lt;0.001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Drains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 (1/49)*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16% (8/51)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  Per</a:t>
                      </a:r>
                      <a:r>
                        <a:rPr lang="en-US" baseline="0" dirty="0" smtClean="0"/>
                        <a:t> randomization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47/49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49/51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Convert to Laparoscopy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  Convert</a:t>
                      </a:r>
                      <a:r>
                        <a:rPr lang="en-US" baseline="0" dirty="0" smtClean="0"/>
                        <a:t> to Robotic-assisted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  Convert to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Bowel Serosal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Stay, hours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(median, IQR)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[7.00;25.8]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[8.00;27.0]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r>
                        <a:rPr lang="en-US" dirty="0" smtClean="0"/>
                        <a:t>Same Day Discharge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 (29/49)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 (36/51)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</a:tr>
              <a:tr h="295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Opioid Tablets Prescribed 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r>
                        <a:rPr lang="en-US" baseline="0" dirty="0" smtClean="0"/>
                        <a:t> (10-20)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(15-20)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5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Patient-Reported Outcomes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21691"/>
              </p:ext>
            </p:extLst>
          </p:nvPr>
        </p:nvGraphicFramePr>
        <p:xfrm>
          <a:off x="261935" y="1466009"/>
          <a:ext cx="1161576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492"/>
                <a:gridCol w="3125338"/>
                <a:gridCol w="3125338"/>
                <a:gridCol w="1763594"/>
              </a:tblGrid>
              <a:tr h="321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</a:t>
                      </a:r>
                      <a:r>
                        <a:rPr lang="en-US" baseline="0" dirty="0" smtClean="0"/>
                        <a:t> IPOM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 </a:t>
                      </a:r>
                      <a:r>
                        <a:rPr lang="en-US" dirty="0" err="1" smtClean="0"/>
                        <a:t>eTEP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NRS-11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  Baseline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[0.00-4.00]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[0.00-4.00]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  POD#0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 [4.00-7.00]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 [4.00-6.50]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  POD#1 (median, IQR)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[4.00-6.50]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[3.50-7.00]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0.66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1401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 analysis: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0.28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[95% CI -0.63 - 1.19]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0.56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  POD#7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[2.50-5.00]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[2.00-5.00]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  POD#30 (median, 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[0.00-3.00]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[0.00-3.25]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dirty="0" smtClean="0"/>
                        <a:t>PROMIS 3a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Baseline </a:t>
                      </a:r>
                      <a:r>
                        <a:rPr lang="en-US" dirty="0" smtClean="0"/>
                        <a:t>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43.5 (30.7—52.1)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44.9 (30.7—52.3)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30-day 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(43.5—52.1)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43.5 (40.2—49.4)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0.049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HerQLes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Baseline </a:t>
                      </a:r>
                      <a:r>
                        <a:rPr lang="en-US" dirty="0" smtClean="0"/>
                        <a:t>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56.7 (34.2—76.1)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 (31.5—80.3)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21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30-day (median,</a:t>
                      </a:r>
                      <a:r>
                        <a:rPr lang="en-US" baseline="0" dirty="0" smtClean="0"/>
                        <a:t> IQR)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61.7 (38.1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dirty="0" smtClean="0"/>
                        <a:t>73.6)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55.8 (33.3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dirty="0" smtClean="0"/>
                        <a:t>81.7)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6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11624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13 at 12.4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70" y="101479"/>
            <a:ext cx="7735270" cy="67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8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5" y="2192428"/>
            <a:ext cx="10800968" cy="46655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91940"/>
              </p:ext>
            </p:extLst>
          </p:nvPr>
        </p:nvGraphicFramePr>
        <p:xfrm>
          <a:off x="288119" y="355598"/>
          <a:ext cx="116157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002"/>
                <a:gridCol w="2895216"/>
                <a:gridCol w="2895216"/>
                <a:gridCol w="12653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</a:t>
                      </a:r>
                      <a:r>
                        <a:rPr lang="en-US" baseline="0" dirty="0" smtClean="0"/>
                        <a:t> IPOM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 </a:t>
                      </a:r>
                      <a:r>
                        <a:rPr lang="en-US" dirty="0" err="1" smtClean="0"/>
                        <a:t>eTEP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Opioid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r>
                        <a:rPr lang="en-US" baseline="0" dirty="0" smtClean="0"/>
                        <a:t> (1/31)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Other Chronic Substance Abuse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(2/34)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Opioid Tablets Prescribed 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r>
                        <a:rPr lang="en-US" baseline="0" dirty="0" smtClean="0"/>
                        <a:t> (10-20)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(15-20)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3889" y="6138334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p</a:t>
            </a:r>
            <a:r>
              <a:rPr lang="en-US" sz="2400" dirty="0" smtClean="0">
                <a:solidFill>
                  <a:schemeClr val="bg2"/>
                </a:solidFill>
              </a:rPr>
              <a:t> = 0.27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8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35024"/>
              </p:ext>
            </p:extLst>
          </p:nvPr>
        </p:nvGraphicFramePr>
        <p:xfrm>
          <a:off x="288120" y="2086426"/>
          <a:ext cx="1161576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492"/>
                <a:gridCol w="3125338"/>
                <a:gridCol w="3125338"/>
                <a:gridCol w="17635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</a:t>
                      </a:r>
                      <a:r>
                        <a:rPr lang="en-US" baseline="0" dirty="0" smtClean="0"/>
                        <a:t> IPOM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Robotic </a:t>
                      </a:r>
                      <a:r>
                        <a:rPr lang="en-US" dirty="0" err="1" smtClean="0"/>
                        <a:t>eTEP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0.004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Seroma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Wound Cellulitis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SSOPI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Due to 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GI</a:t>
                      </a:r>
                      <a:r>
                        <a:rPr lang="en-US" baseline="0" dirty="0" smtClean="0"/>
                        <a:t> Complication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Mesh excision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00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Surgeon Workload </a:t>
            </a:r>
            <a:r>
              <a:rPr lang="mr-IN" dirty="0" smtClean="0"/>
              <a:t>–</a:t>
            </a:r>
            <a:r>
              <a:rPr lang="en-US" dirty="0" smtClean="0"/>
              <a:t> NASA-TLX</a:t>
            </a:r>
            <a:endParaRPr lang="en-US" dirty="0"/>
          </a:p>
        </p:txBody>
      </p:sp>
      <p:pic>
        <p:nvPicPr>
          <p:cNvPr id="4" name="Picture 3" descr="Screen Shot 2022-03-20 at 8.4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511046"/>
            <a:ext cx="11430553" cy="52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71" y="1554163"/>
            <a:ext cx="10515600" cy="492381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Study Funding:</a:t>
            </a:r>
          </a:p>
          <a:p>
            <a:pPr lvl="1"/>
            <a:r>
              <a:rPr lang="en-US" dirty="0" smtClean="0"/>
              <a:t>AHS Research Grant</a:t>
            </a:r>
          </a:p>
          <a:p>
            <a:pPr lvl="1"/>
            <a:r>
              <a:rPr lang="en-US" dirty="0" smtClean="0"/>
              <a:t>SAGES Robotic Research Grant</a:t>
            </a:r>
          </a:p>
          <a:p>
            <a:pPr lvl="1"/>
            <a:r>
              <a:rPr lang="en-US" dirty="0" smtClean="0"/>
              <a:t>Cleveland Clinic Digestive Disease and Surgery Institute Internal Research Grant</a:t>
            </a:r>
            <a:endParaRPr lang="en-US" dirty="0"/>
          </a:p>
          <a:p>
            <a:r>
              <a:rPr lang="en-US" dirty="0" smtClean="0"/>
              <a:t>Clayton Petro – Additional grant from Cent </a:t>
            </a:r>
            <a:r>
              <a:rPr lang="en-US" dirty="0" err="1" smtClean="0"/>
              <a:t>Surg</a:t>
            </a:r>
            <a:r>
              <a:rPr lang="en-US" dirty="0" smtClean="0"/>
              <a:t> Assoc.</a:t>
            </a:r>
          </a:p>
          <a:p>
            <a:r>
              <a:rPr lang="en-US" dirty="0" smtClean="0"/>
              <a:t>David Renton – None</a:t>
            </a:r>
          </a:p>
          <a:p>
            <a:r>
              <a:rPr lang="en-US" dirty="0" smtClean="0"/>
              <a:t>Michael Meara – Intuitive Surgical</a:t>
            </a:r>
          </a:p>
          <a:p>
            <a:pPr fontAlgn="base"/>
            <a:r>
              <a:rPr lang="en-US" dirty="0" smtClean="0"/>
              <a:t>Ajita Prabhu – </a:t>
            </a:r>
          </a:p>
          <a:p>
            <a:pPr lvl="1" fontAlgn="base"/>
            <a:r>
              <a:rPr lang="en-US" dirty="0" smtClean="0"/>
              <a:t>Intuitive </a:t>
            </a:r>
            <a:r>
              <a:rPr lang="en-US" dirty="0"/>
              <a:t>Surgical - speaking fees and research grant paid to </a:t>
            </a:r>
            <a:r>
              <a:rPr lang="en-US" dirty="0" smtClean="0"/>
              <a:t>institution</a:t>
            </a:r>
            <a:endParaRPr lang="en-US" dirty="0"/>
          </a:p>
          <a:p>
            <a:pPr lvl="1" fontAlgn="base"/>
            <a:r>
              <a:rPr lang="en-US" dirty="0"/>
              <a:t>CMR Surgical - </a:t>
            </a:r>
            <a:r>
              <a:rPr lang="en-US" dirty="0" smtClean="0"/>
              <a:t>consulting</a:t>
            </a:r>
            <a:endParaRPr lang="en-US" dirty="0"/>
          </a:p>
          <a:p>
            <a:pPr lvl="1" fontAlgn="base"/>
            <a:r>
              <a:rPr lang="en-US" dirty="0"/>
              <a:t>Verb Surgical </a:t>
            </a:r>
            <a:r>
              <a:rPr lang="en-US" dirty="0" smtClean="0"/>
              <a:t>– consulting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0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4173"/>
              </p:ext>
            </p:extLst>
          </p:nvPr>
        </p:nvGraphicFramePr>
        <p:xfrm>
          <a:off x="2408940" y="6230858"/>
          <a:ext cx="57896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33"/>
                <a:gridCol w="702925"/>
                <a:gridCol w="817689"/>
                <a:gridCol w="889415"/>
                <a:gridCol w="951471"/>
                <a:gridCol w="758639"/>
                <a:gridCol w="9050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&lt;0.001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Screen Shot 2022-09-13 at 12.4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15" y="114103"/>
            <a:ext cx="7029561" cy="61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7503"/>
              </p:ext>
            </p:extLst>
          </p:nvPr>
        </p:nvGraphicFramePr>
        <p:xfrm>
          <a:off x="201328" y="2261655"/>
          <a:ext cx="1176998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836"/>
                <a:gridCol w="2772141"/>
                <a:gridCol w="2772141"/>
                <a:gridCol w="133186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Robotic</a:t>
                      </a:r>
                      <a:r>
                        <a:rPr lang="en-US" sz="2000" baseline="0" dirty="0" smtClean="0"/>
                        <a:t> IPOM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Robotic </a:t>
                      </a:r>
                      <a:r>
                        <a:rPr lang="en-US" sz="2000" dirty="0" err="1" smtClean="0"/>
                        <a:t>eTEP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Total Direct</a:t>
                      </a:r>
                      <a:r>
                        <a:rPr lang="en-US" sz="2000" baseline="0" dirty="0" smtClean="0"/>
                        <a:t> Cost </a:t>
                      </a:r>
                      <a:r>
                        <a:rPr lang="mr-IN" sz="2000" baseline="0" dirty="0" smtClean="0"/>
                        <a:t>–</a:t>
                      </a:r>
                      <a:r>
                        <a:rPr lang="en-US" sz="2000" baseline="0" dirty="0" smtClean="0"/>
                        <a:t> 30-Day </a:t>
                      </a:r>
                      <a:r>
                        <a:rPr lang="en-US" sz="2000" dirty="0" smtClean="0"/>
                        <a:t>(median, 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$8282</a:t>
                      </a:r>
                      <a:r>
                        <a:rPr lang="en-US" sz="2000" baseline="0" dirty="0" smtClean="0"/>
                        <a:t> [6979-11835]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$8680</a:t>
                      </a:r>
                      <a:r>
                        <a:rPr lang="en-US" sz="2000" baseline="0" dirty="0" smtClean="0"/>
                        <a:t> [7550-10282]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 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$442</a:t>
                      </a:r>
                      <a:r>
                        <a:rPr lang="en-US" sz="2000" baseline="0" dirty="0" smtClean="0"/>
                        <a:t> [434-485]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$69</a:t>
                      </a:r>
                      <a:r>
                        <a:rPr lang="en-US" sz="2000" baseline="0" dirty="0" smtClean="0"/>
                        <a:t> [62-76]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&lt;0.0001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    OR Time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$669</a:t>
                      </a:r>
                      <a:r>
                        <a:rPr lang="en-US" sz="2000" baseline="0" dirty="0" smtClean="0"/>
                        <a:t> [579-861]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$1075</a:t>
                      </a:r>
                      <a:r>
                        <a:rPr lang="en-US" sz="2000" baseline="0" dirty="0" smtClean="0"/>
                        <a:t> [787-1367]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&lt;0.0001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    </a:t>
                      </a:r>
                      <a:r>
                        <a:rPr lang="en-US" sz="2000" dirty="0" smtClean="0"/>
                        <a:t>Disposable/Reusables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$3105</a:t>
                      </a:r>
                      <a:r>
                        <a:rPr lang="en-US" sz="2000" baseline="0" dirty="0" smtClean="0"/>
                        <a:t> [2345-3692]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$3067</a:t>
                      </a:r>
                      <a:r>
                        <a:rPr lang="en-US" sz="2000" baseline="0" dirty="0" smtClean="0"/>
                        <a:t> [2301-4018]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Robotic Equipment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$760</a:t>
                      </a:r>
                      <a:r>
                        <a:rPr lang="en-US" sz="2000" baseline="0" dirty="0" smtClean="0"/>
                        <a:t> [615-933]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$946</a:t>
                      </a:r>
                      <a:r>
                        <a:rPr lang="en-US" sz="2000" baseline="0" dirty="0" smtClean="0"/>
                        <a:t> [798-1203]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0.001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02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Robotic IPOM and </a:t>
            </a:r>
            <a:r>
              <a:rPr lang="en-US" dirty="0" err="1" smtClean="0"/>
              <a:t>eTEP</a:t>
            </a:r>
            <a:r>
              <a:rPr lang="en-US" dirty="0" smtClean="0"/>
              <a:t> have similar postoperative pain profiles.</a:t>
            </a:r>
          </a:p>
          <a:p>
            <a:r>
              <a:rPr lang="en-US" dirty="0" smtClean="0"/>
              <a:t>LOS, same day discharge, opioid consumption, cost and 30-day outcomes appear comparable.</a:t>
            </a:r>
          </a:p>
          <a:p>
            <a:r>
              <a:rPr lang="en-US" dirty="0" err="1" smtClean="0"/>
              <a:t>eTEP</a:t>
            </a:r>
            <a:r>
              <a:rPr lang="en-US" dirty="0" smtClean="0"/>
              <a:t> appears to take longer and increase surgeons’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4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1783098"/>
              </p:ext>
            </p:extLst>
          </p:nvPr>
        </p:nvGraphicFramePr>
        <p:xfrm>
          <a:off x="729841" y="321184"/>
          <a:ext cx="10933024" cy="653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6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Particularly Useful:</a:t>
            </a:r>
          </a:p>
          <a:p>
            <a:pPr lvl="1"/>
            <a:r>
              <a:rPr lang="en-US" dirty="0" smtClean="0"/>
              <a:t>Recurrences after IPOM</a:t>
            </a:r>
          </a:p>
          <a:p>
            <a:pPr lvl="1"/>
            <a:r>
              <a:rPr lang="en-US" dirty="0" smtClean="0"/>
              <a:t>Suprapubic and sub-xyphoid defects</a:t>
            </a:r>
          </a:p>
          <a:p>
            <a:pPr lvl="1"/>
            <a:r>
              <a:rPr lang="en-US" dirty="0" smtClean="0"/>
              <a:t>Crohn’s patients</a:t>
            </a:r>
          </a:p>
          <a:p>
            <a:pPr lvl="1"/>
            <a:r>
              <a:rPr lang="en-US" dirty="0" smtClean="0"/>
              <a:t>Multiple spaced-out small midline hernias</a:t>
            </a:r>
          </a:p>
          <a:p>
            <a:pPr lvl="1"/>
            <a:r>
              <a:rPr lang="en-US" dirty="0" smtClean="0"/>
              <a:t>Concomitant inguinal/ventral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Use of </a:t>
            </a:r>
            <a:r>
              <a:rPr lang="en-US" dirty="0" err="1" smtClean="0"/>
              <a:t>eTEP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/>
          <a:lstStyle/>
          <a:p>
            <a:r>
              <a:rPr lang="en-US" dirty="0" smtClean="0"/>
              <a:t>Robotic eTEP utilization should be selective and not performed solely for a benefit in postoperative 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Time vs. Pain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05833"/>
              </p:ext>
            </p:extLst>
          </p:nvPr>
        </p:nvGraphicFramePr>
        <p:xfrm>
          <a:off x="0" y="1554163"/>
          <a:ext cx="6096000" cy="45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312534"/>
              </p:ext>
            </p:extLst>
          </p:nvPr>
        </p:nvGraphicFramePr>
        <p:xfrm>
          <a:off x="6096000" y="1554163"/>
          <a:ext cx="6096000" cy="45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59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Surgeon Workload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05833"/>
              </p:ext>
            </p:extLst>
          </p:nvPr>
        </p:nvGraphicFramePr>
        <p:xfrm>
          <a:off x="0" y="1554163"/>
          <a:ext cx="6096000" cy="45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620"/>
              </p:ext>
            </p:extLst>
          </p:nvPr>
        </p:nvGraphicFramePr>
        <p:xfrm>
          <a:off x="6091451" y="1566129"/>
          <a:ext cx="6100549" cy="454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85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374106"/>
            <a:ext cx="5856027" cy="20881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Robotic IPOM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technically challenging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Intraperitoneal mesh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&gt;$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Notoriously painful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86139" y="4264924"/>
            <a:ext cx="5865125" cy="25930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Robotic </a:t>
            </a:r>
            <a:r>
              <a:rPr lang="en-US" dirty="0" err="1" smtClean="0"/>
              <a:t>eTEP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More technically </a:t>
            </a:r>
            <a:r>
              <a:rPr lang="en-US" dirty="0" smtClean="0">
                <a:solidFill>
                  <a:srgbClr val="C00000"/>
                </a:solidFill>
              </a:rPr>
              <a:t>challenging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Extraperitoneal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mesh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&lt;$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Theoretically less painful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Robotic eTEP access Rives Stoppa Repair: Left Retrorectus Dock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2040" r="15786"/>
          <a:stretch/>
        </p:blipFill>
        <p:spPr bwMode="auto">
          <a:xfrm>
            <a:off x="8120417" y="1132763"/>
            <a:ext cx="3603009" cy="26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1492" t="56268" r="10896" b="24229"/>
          <a:stretch/>
        </p:blipFill>
        <p:spPr>
          <a:xfrm>
            <a:off x="444360" y="1132763"/>
            <a:ext cx="3607502" cy="2599525"/>
          </a:xfrm>
          <a:prstGeom prst="rect">
            <a:avLst/>
          </a:prstGeo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264164" y="493594"/>
            <a:ext cx="3643951" cy="1608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Small/Medium</a:t>
            </a:r>
          </a:p>
          <a:p>
            <a:pPr marL="0" indent="0" algn="ctr">
              <a:buNone/>
            </a:pPr>
            <a:r>
              <a:rPr lang="en-US" b="1" dirty="0" smtClean="0"/>
              <a:t>Ventral Hernias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1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1313"/>
            <a:ext cx="10515600" cy="3515649"/>
          </a:xfrm>
        </p:spPr>
        <p:txBody>
          <a:bodyPr/>
          <a:lstStyle/>
          <a:p>
            <a:r>
              <a:rPr lang="en-US" dirty="0" smtClean="0"/>
              <a:t>Ventral hernia repair utilizing robotic </a:t>
            </a:r>
            <a:r>
              <a:rPr lang="en-US" dirty="0" err="1" smtClean="0"/>
              <a:t>eTEP</a:t>
            </a:r>
            <a:r>
              <a:rPr lang="en-US" dirty="0" smtClean="0"/>
              <a:t> offers less early postoperative pain than robotic IPOM.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1653"/>
          </a:xfrm>
        </p:spPr>
        <p:txBody>
          <a:bodyPr>
            <a:normAutofit/>
          </a:bodyPr>
          <a:lstStyle/>
          <a:p>
            <a:r>
              <a:rPr lang="en-US" dirty="0" smtClean="0"/>
              <a:t>Evaluate the relationship of robotic IPOM and </a:t>
            </a:r>
            <a:r>
              <a:rPr lang="en-US" dirty="0" err="1" smtClean="0"/>
              <a:t>eTEP</a:t>
            </a:r>
            <a:r>
              <a:rPr lang="en-US" dirty="0" smtClean="0"/>
              <a:t> to: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Early postoperative pain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Length of stay/Same Day Discharge</a:t>
            </a:r>
          </a:p>
          <a:p>
            <a:pPr lvl="1"/>
            <a:r>
              <a:rPr lang="en-US" dirty="0" smtClean="0"/>
              <a:t>Opioid consumption</a:t>
            </a:r>
          </a:p>
          <a:p>
            <a:pPr lvl="1"/>
            <a:r>
              <a:rPr lang="en-US" dirty="0"/>
              <a:t>30-day outcomes/PROs</a:t>
            </a:r>
          </a:p>
          <a:p>
            <a:pPr lvl="1"/>
            <a:r>
              <a:rPr lang="en-US" dirty="0" smtClean="0"/>
              <a:t>Surgeon perceived workload</a:t>
            </a:r>
          </a:p>
          <a:p>
            <a:pPr lvl="1"/>
            <a:r>
              <a:rPr lang="en-US" dirty="0" smtClean="0">
                <a:solidFill>
                  <a:srgbClr val="44546A"/>
                </a:solidFill>
              </a:rPr>
              <a:t>Cost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75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Inclusion/Exclusion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825625"/>
            <a:ext cx="5418161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</a:t>
            </a:r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18yo</a:t>
            </a:r>
          </a:p>
          <a:p>
            <a:pPr lvl="1"/>
            <a:r>
              <a:rPr lang="en-US" dirty="0" smtClean="0"/>
              <a:t>Midline ventral hernia </a:t>
            </a:r>
            <a:r>
              <a:rPr lang="en-US" u="sng" dirty="0" smtClean="0"/>
              <a:t>&lt;</a:t>
            </a:r>
            <a:r>
              <a:rPr lang="en-US" dirty="0" smtClean="0"/>
              <a:t>7cm wide</a:t>
            </a:r>
          </a:p>
          <a:p>
            <a:pPr lvl="1"/>
            <a:r>
              <a:rPr lang="en-US" dirty="0" smtClean="0"/>
              <a:t>Non-emergent</a:t>
            </a:r>
          </a:p>
          <a:p>
            <a:pPr lvl="1"/>
            <a:r>
              <a:rPr lang="en-US" dirty="0" smtClean="0"/>
              <a:t>Either technique technically feasible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0495" y="1825625"/>
            <a:ext cx="541816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Exclusion</a:t>
            </a:r>
          </a:p>
          <a:p>
            <a:pPr lvl="1"/>
            <a:r>
              <a:rPr lang="en-US" dirty="0" smtClean="0"/>
              <a:t>Previous </a:t>
            </a:r>
            <a:r>
              <a:rPr lang="en-US" dirty="0" err="1" smtClean="0"/>
              <a:t>retromuscular</a:t>
            </a:r>
            <a:r>
              <a:rPr lang="en-US" dirty="0" smtClean="0"/>
              <a:t> mesh repair</a:t>
            </a:r>
          </a:p>
          <a:p>
            <a:pPr lvl="1"/>
            <a:r>
              <a:rPr lang="en-US" dirty="0" smtClean="0"/>
              <a:t>&gt;7cm wide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" name="AutoShape 2" descr="Clayton Petro, MD | Cleveland Clini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98960" y="3340290"/>
            <a:ext cx="5718412" cy="33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b="1" dirty="0" smtClean="0"/>
              <a:t>Robotic IPOM</a:t>
            </a:r>
          </a:p>
          <a:p>
            <a:pPr lvl="1"/>
            <a:r>
              <a:rPr lang="en-US" dirty="0" smtClean="0"/>
              <a:t>Fascial closure - #1 </a:t>
            </a:r>
            <a:r>
              <a:rPr lang="en-US" dirty="0" err="1" smtClean="0"/>
              <a:t>Stratafix</a:t>
            </a:r>
            <a:r>
              <a:rPr lang="en-US" dirty="0" smtClean="0"/>
              <a:t> Symmetric</a:t>
            </a:r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4cm </a:t>
            </a:r>
            <a:r>
              <a:rPr lang="en-US" dirty="0" smtClean="0"/>
              <a:t>mesh overlap</a:t>
            </a:r>
          </a:p>
          <a:p>
            <a:pPr lvl="2"/>
            <a:r>
              <a:rPr lang="en-US" dirty="0" smtClean="0"/>
              <a:t>Barrier coated PP</a:t>
            </a:r>
          </a:p>
          <a:p>
            <a:pPr lvl="1"/>
            <a:r>
              <a:rPr lang="en-US" dirty="0" smtClean="0"/>
              <a:t>Mesh secured </a:t>
            </a:r>
            <a:r>
              <a:rPr lang="mr-IN" dirty="0" smtClean="0"/>
              <a:t>–</a:t>
            </a:r>
            <a:r>
              <a:rPr lang="en-US" dirty="0" smtClean="0"/>
              <a:t>3-0 self-locking absorbable suture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3" y="1317212"/>
            <a:ext cx="1228709" cy="1535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95" y="1317212"/>
            <a:ext cx="1229932" cy="1535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822" y="1317212"/>
            <a:ext cx="1540243" cy="1540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844" y="1317212"/>
            <a:ext cx="1535885" cy="1535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620" y="1317212"/>
            <a:ext cx="1565197" cy="1565197"/>
          </a:xfrm>
          <a:prstGeom prst="rect">
            <a:avLst/>
          </a:prstGeom>
        </p:spPr>
      </p:pic>
      <p:sp>
        <p:nvSpPr>
          <p:cNvPr id="16" name="AutoShape 2" descr="Clayton Petro, MD | Cleveland Clinic"/>
          <p:cNvSpPr txBox="1">
            <a:spLocks noChangeAspect="1" noChangeArrowheads="1"/>
          </p:cNvSpPr>
          <p:nvPr/>
        </p:nvSpPr>
        <p:spPr bwMode="auto">
          <a:xfrm>
            <a:off x="6223379" y="3325172"/>
            <a:ext cx="5968621" cy="35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Robotic </a:t>
            </a:r>
            <a:r>
              <a:rPr lang="en-US" b="1" dirty="0" err="1" smtClean="0"/>
              <a:t>eTEP</a:t>
            </a:r>
            <a:endParaRPr lang="en-US" b="1" dirty="0" smtClean="0"/>
          </a:p>
          <a:p>
            <a:pPr lvl="1"/>
            <a:r>
              <a:rPr lang="en-US" dirty="0" smtClean="0"/>
              <a:t>Optical RM entry</a:t>
            </a:r>
          </a:p>
          <a:p>
            <a:pPr lvl="1"/>
            <a:r>
              <a:rPr lang="en-US" dirty="0" smtClean="0"/>
              <a:t>Docking orientation and dissection - surgeon discretion</a:t>
            </a:r>
          </a:p>
          <a:p>
            <a:pPr lvl="1"/>
            <a:r>
              <a:rPr lang="en-US" dirty="0"/>
              <a:t>Fascial closure - #1 </a:t>
            </a:r>
            <a:r>
              <a:rPr lang="en-US" dirty="0" err="1"/>
              <a:t>Stratafix</a:t>
            </a:r>
            <a:r>
              <a:rPr lang="en-US" dirty="0"/>
              <a:t> </a:t>
            </a:r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Posterior sheath closure with 2-0 or 3-0 absorbable suture</a:t>
            </a:r>
            <a:endParaRPr lang="en-US" dirty="0"/>
          </a:p>
          <a:p>
            <a:pPr lvl="1"/>
            <a:r>
              <a:rPr lang="en-US" dirty="0" smtClean="0"/>
              <a:t>MW polypropylene, no fixation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2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Variables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12040"/>
              </p:ext>
            </p:extLst>
          </p:nvPr>
        </p:nvGraphicFramePr>
        <p:xfrm>
          <a:off x="230495" y="1554163"/>
          <a:ext cx="116294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899"/>
                <a:gridCol w="1462586"/>
                <a:gridCol w="1462586"/>
                <a:gridCol w="1462586"/>
                <a:gridCol w="1462586"/>
                <a:gridCol w="1462586"/>
                <a:gridCol w="14625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POD#0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POD#7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POD#30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Promis</a:t>
                      </a:r>
                      <a:r>
                        <a:rPr lang="en-US" dirty="0" smtClean="0"/>
                        <a:t> 3a 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HerQLes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Opioid</a:t>
                      </a:r>
                      <a:r>
                        <a:rPr lang="en-US" baseline="0" dirty="0" smtClean="0"/>
                        <a:t>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Hernia</a:t>
                      </a:r>
                      <a:r>
                        <a:rPr lang="en-US" baseline="0" dirty="0" smtClean="0"/>
                        <a:t> Recurrence </a:t>
                      </a:r>
                      <a:r>
                        <a:rPr lang="en-US" baseline="0" dirty="0" err="1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0495" y="3998794"/>
            <a:ext cx="11811888" cy="28592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Primary Outcome </a:t>
            </a:r>
            <a:r>
              <a:rPr lang="mr-IN" dirty="0" smtClean="0"/>
              <a:t>–</a:t>
            </a:r>
            <a:r>
              <a:rPr lang="en-US" dirty="0" smtClean="0"/>
              <a:t> 30% difference (</a:t>
            </a:r>
            <a:r>
              <a:rPr lang="en-US" dirty="0" smtClean="0"/>
              <a:t>4.8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3.3) </a:t>
            </a:r>
            <a:r>
              <a:rPr lang="en-US" dirty="0" smtClean="0"/>
              <a:t>in NRS-11 on POD#1</a:t>
            </a:r>
          </a:p>
          <a:p>
            <a:pPr lvl="1"/>
            <a:r>
              <a:rPr lang="en-US" b="1" dirty="0" smtClean="0">
                <a:latin typeface="Lucida Grande"/>
                <a:ea typeface="Lucida Grande"/>
                <a:cs typeface="Lucida Grande"/>
              </a:rPr>
              <a:t>α=0.05, β=80%, 64 Patient (32/arm) </a:t>
            </a:r>
          </a:p>
          <a:p>
            <a:pPr lvl="1"/>
            <a:r>
              <a:rPr lang="en-US" b="1" dirty="0" smtClean="0">
                <a:latin typeface="Lucida Grande"/>
                <a:ea typeface="Lucida Grande"/>
                <a:cs typeface="Lucida Grande"/>
              </a:rPr>
              <a:t>+36 to account for conversions and lost follow-up = 100</a:t>
            </a:r>
            <a:endParaRPr lang="en-US" dirty="0" smtClean="0"/>
          </a:p>
          <a:p>
            <a:r>
              <a:rPr lang="en-US" dirty="0" smtClean="0"/>
              <a:t>30-Day Outcomes</a:t>
            </a:r>
          </a:p>
          <a:p>
            <a:pPr lvl="1"/>
            <a:r>
              <a:rPr lang="en-US" dirty="0" smtClean="0"/>
              <a:t>LOS, SSO, SSI, SSOPI, Readmission, Reoperation</a:t>
            </a:r>
          </a:p>
          <a:p>
            <a:r>
              <a:rPr lang="en-US" dirty="0" smtClean="0"/>
              <a:t>Surgeon Workload – NASA-TLX</a:t>
            </a:r>
          </a:p>
          <a:p>
            <a:r>
              <a:rPr lang="en-US" dirty="0" smtClean="0">
                <a:solidFill>
                  <a:srgbClr val="44546A"/>
                </a:solidFill>
              </a:rPr>
              <a:t>Cost </a:t>
            </a:r>
            <a:r>
              <a:rPr lang="mr-IN" dirty="0" smtClean="0">
                <a:solidFill>
                  <a:srgbClr val="44546A"/>
                </a:solidFill>
              </a:rPr>
              <a:t>–</a:t>
            </a:r>
            <a:r>
              <a:rPr lang="en-US" dirty="0" smtClean="0">
                <a:solidFill>
                  <a:srgbClr val="44546A"/>
                </a:solidFill>
              </a:rPr>
              <a:t> Total 30-day cost, Disposable/</a:t>
            </a:r>
            <a:r>
              <a:rPr lang="en-US" dirty="0" err="1" smtClean="0">
                <a:solidFill>
                  <a:srgbClr val="44546A"/>
                </a:solidFill>
              </a:rPr>
              <a:t>Reusables</a:t>
            </a:r>
            <a:r>
              <a:rPr lang="en-US" dirty="0" smtClean="0">
                <a:solidFill>
                  <a:srgbClr val="44546A"/>
                </a:solidFill>
              </a:rPr>
              <a:t>, OR Time</a:t>
            </a:r>
          </a:p>
        </p:txBody>
      </p:sp>
    </p:spTree>
    <p:extLst>
      <p:ext uri="{BB962C8B-B14F-4D97-AF65-F5344CB8AC3E}">
        <p14:creationId xmlns:p14="http://schemas.microsoft.com/office/powerpoint/2010/main" val="218794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CF Slides theme whi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CF Slides theme white" id="{BF948A3C-2FEF-42FE-9AD0-5CF09F1F9CFB}" vid="{3C916438-1C06-471A-A28E-437E27A73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CCF Slides theme white</Template>
  <TotalTime>37983</TotalTime>
  <Words>1976</Words>
  <Application>Microsoft Macintosh PowerPoint</Application>
  <PresentationFormat>Custom</PresentationFormat>
  <Paragraphs>427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CCF Slides theme white</vt:lpstr>
      <vt:lpstr>Robotic IPOM vs eTEP for Ventral Hernia Repair - an ACHQC-embedded multicenter randomized controlled trial</vt:lpstr>
      <vt:lpstr>Disclosures</vt:lpstr>
      <vt:lpstr>PowerPoint Presentation</vt:lpstr>
      <vt:lpstr>Hypothesis</vt:lpstr>
      <vt:lpstr>Specific Aims</vt:lpstr>
      <vt:lpstr>METHODS</vt:lpstr>
      <vt:lpstr>Inclusion/Exclusion Criteria</vt:lpstr>
      <vt:lpstr>Technique</vt:lpstr>
      <vt:lpstr>Outcome Variables</vt:lpstr>
      <vt:lpstr>RESULTS</vt:lpstr>
      <vt:lpstr>PowerPoint Presentation</vt:lpstr>
      <vt:lpstr>Patient Demographics, Comorbidities, Hernia Dimensions</vt:lpstr>
      <vt:lpstr>Operative Details</vt:lpstr>
      <vt:lpstr>Patient-Reported Outcomes</vt:lpstr>
      <vt:lpstr>PowerPoint Presentation</vt:lpstr>
      <vt:lpstr>PowerPoint Presentation</vt:lpstr>
      <vt:lpstr>PowerPoint Presentation</vt:lpstr>
      <vt:lpstr>Complications</vt:lpstr>
      <vt:lpstr>Surgeon Workload – NASA-TLX</vt:lpstr>
      <vt:lpstr>PowerPoint Presentation</vt:lpstr>
      <vt:lpstr>Cost</vt:lpstr>
      <vt:lpstr>Summary</vt:lpstr>
      <vt:lpstr>PowerPoint Presentation</vt:lpstr>
      <vt:lpstr>Selective Use of eTEP</vt:lpstr>
      <vt:lpstr>Conclusion</vt:lpstr>
      <vt:lpstr>OR Time vs. Pain</vt:lpstr>
      <vt:lpstr>Surgeon Workload</vt:lpstr>
    </vt:vector>
  </TitlesOfParts>
  <Company>Cleveland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eTEP vs IPOM for Ventral Hernia Repair –  an ACHQC-embedded multicenter randomized controlled trial</dc:title>
  <dc:creator>Petro, Clayton</dc:creator>
  <cp:lastModifiedBy>Clayton Petro</cp:lastModifiedBy>
  <cp:revision>91</cp:revision>
  <dcterms:created xsi:type="dcterms:W3CDTF">2022-03-07T16:16:38Z</dcterms:created>
  <dcterms:modified xsi:type="dcterms:W3CDTF">2022-09-15T11:37:07Z</dcterms:modified>
</cp:coreProperties>
</file>