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3" r:id="rId3"/>
    <p:sldId id="343" r:id="rId4"/>
    <p:sldId id="361" r:id="rId5"/>
    <p:sldId id="362" r:id="rId6"/>
    <p:sldId id="357" r:id="rId7"/>
    <p:sldId id="346" r:id="rId8"/>
    <p:sldId id="363" r:id="rId9"/>
    <p:sldId id="356" r:id="rId10"/>
    <p:sldId id="364" r:id="rId11"/>
    <p:sldId id="365" r:id="rId12"/>
    <p:sldId id="366" r:id="rId13"/>
    <p:sldId id="367" r:id="rId14"/>
    <p:sldId id="359" r:id="rId15"/>
    <p:sldId id="368" r:id="rId16"/>
    <p:sldId id="360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8"/>
    <a:srgbClr val="F7F7F7"/>
    <a:srgbClr val="FBD3C1"/>
    <a:srgbClr val="FDFDFD"/>
    <a:srgbClr val="26D324"/>
    <a:srgbClr val="39DBFF"/>
    <a:srgbClr val="1919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750"/>
  </p:normalViewPr>
  <p:slideViewPr>
    <p:cSldViewPr snapToGrid="0" snapToObjects="1">
      <p:cViewPr varScale="1">
        <p:scale>
          <a:sx n="114" d="100"/>
          <a:sy n="114" d="100"/>
        </p:scale>
        <p:origin x="150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74C72-EB3A-C846-ADB4-6C4BF4EF69FF}" type="datetimeFigureOut">
              <a:rPr lang="en-US" smtClean="0"/>
              <a:t>2/27/2023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8C24C-2757-CD42-B4C5-84C0DE0E85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650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73A54E-BDD5-A540-BC8E-34FDEDFCA3AE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732E5-BFB0-A34E-917D-0BBB520B3EC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018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829736-34F3-EF44-AF41-62180ADDE44F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E14FC0-D0AB-7E46-A4D8-811C4E0D845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42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D3BA6-2305-094A-9E27-653072C2723B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3441EC-31FF-1F45-9066-1A90A12D30F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862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8FA4F0-EEF6-4D4F-B310-283BB433EE5D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FE3BF-D0E0-9B43-9265-6F809CF4B91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48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9BC1BE-E90A-6F4B-92B6-00333C73AF03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F4DCA-CC80-A147-B89D-C931D950C52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22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121C8F-4ACA-6F48-905D-44B56BFDE8C3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006A7-6042-394F-BE14-65198176E77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56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135180F-776F-9740-AE27-D792559E37F1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8B985-C0F5-514C-A178-7BF196677B2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9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5325B-33E5-8C4F-9AE1-C45CA1876368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C416A5-02DB-E34F-9132-5D5B8D30A8A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0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091637-5244-8A43-8CE4-D829AE37710B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06E62-0C99-6040-A1CD-DD850EC8C30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4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436C3E-13B2-3E40-9C05-4FD48C3C4D97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6A9E-5672-8649-B8D8-01E8EDE09DC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047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324C8C-C5E8-1F46-A73F-35CF6279134A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548F2-08AB-F341-AD87-B453C58154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4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6C6F-09F4-4BFE-A82B-90B65CAE0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5BEEF2F-3714-BA4A-95DC-172F31EA6C95}" type="datetime1">
              <a:rPr lang="en-US"/>
              <a:pPr/>
              <a:t>2/27/2023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1D91F-08AD-493A-956F-B1EEABEBAA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34A05-CB78-4711-BDE6-5C016D7F6C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65310A86-B7C8-2F40-8AB0-EB7E2584A399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84" charset="-128"/>
          <a:cs typeface="ＭＳ Ｐゴシック" pitchFamily="-84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  <a:cs typeface="ＭＳ Ｐゴシック" pitchFamily="-8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8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84" charset="-128"/>
          <a:cs typeface="ＭＳ Ｐゴシック" pitchFamily="-84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8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9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9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17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75443" y="1388773"/>
            <a:ext cx="8393113" cy="2426559"/>
          </a:xfrm>
        </p:spPr>
        <p:txBody>
          <a:bodyPr/>
          <a:lstStyle/>
          <a:p>
            <a:pPr eaLnBrk="1" hangingPunct="1"/>
            <a:r>
              <a:rPr lang="en-US" sz="4000" b="1" dirty="0">
                <a:solidFill>
                  <a:schemeClr val="bg1"/>
                </a:solidFill>
              </a:rPr>
              <a:t>The Effect Of Tobacco Use On Inguinal Hernia Repair Outcomes</a:t>
            </a:r>
            <a:endParaRPr lang="en-US" sz="4000" dirty="0">
              <a:solidFill>
                <a:srgbClr val="FFFFFF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105104" y="4595210"/>
            <a:ext cx="4646941" cy="188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32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>
              <a:defRPr sz="28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400" dirty="0">
                <a:solidFill>
                  <a:srgbClr val="005298"/>
                </a:solidFill>
              </a:rPr>
              <a:t>Mazen R. Al-Mansour, MBBS, FACS</a:t>
            </a:r>
          </a:p>
          <a:p>
            <a:pPr eaLnBrk="1" hangingPunct="1"/>
            <a:r>
              <a:rPr lang="en-US" sz="2400" dirty="0">
                <a:solidFill>
                  <a:srgbClr val="005298"/>
                </a:solidFill>
              </a:rPr>
              <a:t>Assistant Professor</a:t>
            </a:r>
          </a:p>
          <a:p>
            <a:pPr eaLnBrk="1" hangingPunct="1"/>
            <a:r>
              <a:rPr lang="en-US" sz="2400" dirty="0">
                <a:solidFill>
                  <a:srgbClr val="005298"/>
                </a:solidFill>
              </a:rPr>
              <a:t>University of Florida</a:t>
            </a: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074" y="5870566"/>
            <a:ext cx="1477926" cy="893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6406079" cy="11430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Results</a:t>
            </a:r>
            <a:b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Hernia / Op Character</a:t>
            </a:r>
            <a:endParaRPr lang="en-US" sz="40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7852F8-581A-442E-AACA-1E1A026DF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966756"/>
              </p:ext>
            </p:extLst>
          </p:nvPr>
        </p:nvGraphicFramePr>
        <p:xfrm>
          <a:off x="398720" y="2367699"/>
          <a:ext cx="8440684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64335581"/>
                    </a:ext>
                  </a:extLst>
                </a:gridCol>
                <a:gridCol w="1438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40">
                  <a:extLst>
                    <a:ext uri="{9D8B030D-6E8A-4147-A177-3AD203B41FA5}">
                      <a16:colId xmlns:a16="http://schemas.microsoft.com/office/drawing/2014/main" val="1146533128"/>
                    </a:ext>
                  </a:extLst>
                </a:gridCol>
                <a:gridCol w="1924493">
                  <a:extLst>
                    <a:ext uri="{9D8B030D-6E8A-4147-A177-3AD203B41FA5}">
                      <a16:colId xmlns:a16="http://schemas.microsoft.com/office/drawing/2014/main" val="189512305"/>
                    </a:ext>
                  </a:extLst>
                </a:gridCol>
                <a:gridCol w="2025503">
                  <a:extLst>
                    <a:ext uri="{9D8B030D-6E8A-4147-A177-3AD203B41FA5}">
                      <a16:colId xmlns:a16="http://schemas.microsoft.com/office/drawing/2014/main" val="1248640599"/>
                    </a:ext>
                  </a:extLst>
                </a:gridCol>
                <a:gridCol w="1669312">
                  <a:extLst>
                    <a:ext uri="{9D8B030D-6E8A-4147-A177-3AD203B41FA5}">
                      <a16:colId xmlns:a16="http://schemas.microsoft.com/office/drawing/2014/main" val="28729029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  <a:p>
                      <a:pPr algn="ctr"/>
                      <a:r>
                        <a:rPr lang="en-US" dirty="0"/>
                        <a:t>N=19866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Smokers</a:t>
                      </a:r>
                    </a:p>
                    <a:p>
                      <a:pPr algn="ctr"/>
                      <a:r>
                        <a:rPr lang="en-US" dirty="0"/>
                        <a:t>N=2239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Former Smokers</a:t>
                      </a:r>
                    </a:p>
                    <a:p>
                      <a:pPr algn="ctr"/>
                      <a:r>
                        <a:rPr lang="en-US" dirty="0"/>
                        <a:t>N=4064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Never Smokers</a:t>
                      </a:r>
                    </a:p>
                    <a:p>
                      <a:pPr algn="ctr"/>
                      <a:r>
                        <a:rPr lang="en-US" dirty="0"/>
                        <a:t>N=13563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08842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Recurrent 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204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Bilateral 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57326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Approach</a:t>
                      </a:r>
                      <a:r>
                        <a:rPr lang="en-US" baseline="0" dirty="0">
                          <a:solidFill>
                            <a:srgbClr val="005298"/>
                          </a:solidFill>
                        </a:rPr>
                        <a:t> (%)</a:t>
                      </a:r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914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Open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Lap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381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005298"/>
                          </a:solidFill>
                        </a:rPr>
                        <a:t>Robo</a:t>
                      </a:r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53765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General anesthesia 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864509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11255" y="149842"/>
            <a:ext cx="1422604" cy="1276159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3671516-F1CF-4646-875B-4B18DE2DF849}"/>
              </a:ext>
            </a:extLst>
          </p:cNvPr>
          <p:cNvSpPr/>
          <p:nvPr/>
        </p:nvSpPr>
        <p:spPr>
          <a:xfrm>
            <a:off x="7625593" y="5259897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A316B6A-5437-4E5C-9750-E46E74A15C84}"/>
              </a:ext>
            </a:extLst>
          </p:cNvPr>
          <p:cNvSpPr/>
          <p:nvPr/>
        </p:nvSpPr>
        <p:spPr>
          <a:xfrm>
            <a:off x="5738070" y="4120299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1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6406079" cy="11430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Results</a:t>
            </a:r>
            <a:b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30-day </a:t>
            </a: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Outcomes (</a:t>
            </a:r>
            <a:r>
              <a:rPr lang="en-US" sz="3200" u="sng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unadjusted</a:t>
            </a: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)</a:t>
            </a:r>
            <a:endParaRPr lang="en-US" sz="40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7852F8-581A-442E-AACA-1E1A026DF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5058614"/>
              </p:ext>
            </p:extLst>
          </p:nvPr>
        </p:nvGraphicFramePr>
        <p:xfrm>
          <a:off x="398720" y="2367699"/>
          <a:ext cx="8440684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172">
                  <a:extLst>
                    <a:ext uri="{9D8B030D-6E8A-4147-A177-3AD203B41FA5}">
                      <a16:colId xmlns:a16="http://schemas.microsoft.com/office/drawing/2014/main" val="4064335581"/>
                    </a:ext>
                  </a:extLst>
                </a:gridCol>
                <a:gridCol w="1164975">
                  <a:extLst>
                    <a:ext uri="{9D8B030D-6E8A-4147-A177-3AD203B41FA5}">
                      <a16:colId xmlns:a16="http://schemas.microsoft.com/office/drawing/2014/main" val="1146533128"/>
                    </a:ext>
                  </a:extLst>
                </a:gridCol>
                <a:gridCol w="1805185">
                  <a:extLst>
                    <a:ext uri="{9D8B030D-6E8A-4147-A177-3AD203B41FA5}">
                      <a16:colId xmlns:a16="http://schemas.microsoft.com/office/drawing/2014/main" val="189512305"/>
                    </a:ext>
                  </a:extLst>
                </a:gridCol>
                <a:gridCol w="1752710">
                  <a:extLst>
                    <a:ext uri="{9D8B030D-6E8A-4147-A177-3AD203B41FA5}">
                      <a16:colId xmlns:a16="http://schemas.microsoft.com/office/drawing/2014/main" val="1248640599"/>
                    </a:ext>
                  </a:extLst>
                </a:gridCol>
                <a:gridCol w="1660642">
                  <a:extLst>
                    <a:ext uri="{9D8B030D-6E8A-4147-A177-3AD203B41FA5}">
                      <a16:colId xmlns:a16="http://schemas.microsoft.com/office/drawing/2014/main" val="287290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  <a:p>
                      <a:pPr algn="ctr"/>
                      <a:r>
                        <a:rPr lang="en-US" dirty="0"/>
                        <a:t>N=19866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Smokers</a:t>
                      </a:r>
                    </a:p>
                    <a:p>
                      <a:pPr algn="ctr"/>
                      <a:r>
                        <a:rPr lang="en-US" dirty="0"/>
                        <a:t>N=2239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Former Smokers</a:t>
                      </a:r>
                    </a:p>
                    <a:p>
                      <a:pPr algn="ctr"/>
                      <a:r>
                        <a:rPr lang="en-US" dirty="0"/>
                        <a:t>N=4064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Never Smokers</a:t>
                      </a:r>
                    </a:p>
                    <a:p>
                      <a:pPr algn="ctr"/>
                      <a:r>
                        <a:rPr lang="en-US" dirty="0"/>
                        <a:t>N=13563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08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Overall complications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2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SSI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573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SSO*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914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SSOPI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005298"/>
                          </a:solidFill>
                        </a:rPr>
                        <a:t>Resp</a:t>
                      </a:r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 complications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381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Card</a:t>
                      </a:r>
                      <a:r>
                        <a:rPr lang="en-US" baseline="0" dirty="0">
                          <a:solidFill>
                            <a:srgbClr val="005298"/>
                          </a:solidFill>
                        </a:rPr>
                        <a:t> complications</a:t>
                      </a:r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53765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98720" y="5668972"/>
            <a:ext cx="1359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 *P &lt; 0.05</a:t>
            </a:r>
          </a:p>
        </p:txBody>
      </p:sp>
    </p:spTree>
    <p:extLst>
      <p:ext uri="{BB962C8B-B14F-4D97-AF65-F5344CB8AC3E}">
        <p14:creationId xmlns:p14="http://schemas.microsoft.com/office/powerpoint/2010/main" val="2320496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757837" y="163232"/>
            <a:ext cx="6406079" cy="139311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Results</a:t>
            </a:r>
            <a:b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28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30-day Outcomes (</a:t>
            </a:r>
            <a:r>
              <a:rPr lang="en-US" sz="2800" u="sng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unadjusted</a:t>
            </a:r>
            <a:r>
              <a:rPr lang="en-US" sz="28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)</a:t>
            </a:r>
            <a:endParaRPr lang="en-US" sz="40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7852F8-581A-442E-AACA-1E1A026DF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632410"/>
              </p:ext>
            </p:extLst>
          </p:nvPr>
        </p:nvGraphicFramePr>
        <p:xfrm>
          <a:off x="398720" y="2367699"/>
          <a:ext cx="8440684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172">
                  <a:extLst>
                    <a:ext uri="{9D8B030D-6E8A-4147-A177-3AD203B41FA5}">
                      <a16:colId xmlns:a16="http://schemas.microsoft.com/office/drawing/2014/main" val="4064335581"/>
                    </a:ext>
                  </a:extLst>
                </a:gridCol>
                <a:gridCol w="1164975">
                  <a:extLst>
                    <a:ext uri="{9D8B030D-6E8A-4147-A177-3AD203B41FA5}">
                      <a16:colId xmlns:a16="http://schemas.microsoft.com/office/drawing/2014/main" val="1146533128"/>
                    </a:ext>
                  </a:extLst>
                </a:gridCol>
                <a:gridCol w="1805185">
                  <a:extLst>
                    <a:ext uri="{9D8B030D-6E8A-4147-A177-3AD203B41FA5}">
                      <a16:colId xmlns:a16="http://schemas.microsoft.com/office/drawing/2014/main" val="189512305"/>
                    </a:ext>
                  </a:extLst>
                </a:gridCol>
                <a:gridCol w="1752710">
                  <a:extLst>
                    <a:ext uri="{9D8B030D-6E8A-4147-A177-3AD203B41FA5}">
                      <a16:colId xmlns:a16="http://schemas.microsoft.com/office/drawing/2014/main" val="1248640599"/>
                    </a:ext>
                  </a:extLst>
                </a:gridCol>
                <a:gridCol w="1660642">
                  <a:extLst>
                    <a:ext uri="{9D8B030D-6E8A-4147-A177-3AD203B41FA5}">
                      <a16:colId xmlns:a16="http://schemas.microsoft.com/office/drawing/2014/main" val="287290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  <a:p>
                      <a:pPr algn="ctr"/>
                      <a:r>
                        <a:rPr lang="en-US" dirty="0"/>
                        <a:t>N=19866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Smokers</a:t>
                      </a:r>
                    </a:p>
                    <a:p>
                      <a:pPr algn="ctr"/>
                      <a:r>
                        <a:rPr lang="en-US" dirty="0"/>
                        <a:t>N=2239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Former Smokers</a:t>
                      </a:r>
                    </a:p>
                    <a:p>
                      <a:pPr algn="ctr"/>
                      <a:r>
                        <a:rPr lang="en-US" dirty="0"/>
                        <a:t>N=4064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Never Smokers</a:t>
                      </a:r>
                    </a:p>
                    <a:p>
                      <a:pPr algn="ctr"/>
                      <a:r>
                        <a:rPr lang="en-US" dirty="0"/>
                        <a:t>N=13563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088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Readmission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20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Reoperation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573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Mortality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rgbClr val="005298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914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>
                          <a:solidFill>
                            <a:srgbClr val="005298"/>
                          </a:solidFill>
                        </a:rPr>
                        <a:t>Δ</a:t>
                      </a:r>
                      <a:r>
                        <a:rPr lang="en-US" b="1" baseline="0" dirty="0">
                          <a:solidFill>
                            <a:srgbClr val="005298"/>
                          </a:solidFill>
                        </a:rPr>
                        <a:t> </a:t>
                      </a:r>
                      <a:r>
                        <a:rPr lang="en-US" b="1" baseline="0" dirty="0" err="1">
                          <a:solidFill>
                            <a:srgbClr val="005298"/>
                          </a:solidFill>
                        </a:rPr>
                        <a:t>Eura</a:t>
                      </a:r>
                      <a:r>
                        <a:rPr lang="en-US" b="1" baseline="0" dirty="0">
                          <a:solidFill>
                            <a:srgbClr val="005298"/>
                          </a:solidFill>
                        </a:rPr>
                        <a:t>-HS</a:t>
                      </a:r>
                      <a:endParaRPr lang="en-US" b="1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-15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5298"/>
                          </a:solidFill>
                        </a:rPr>
                        <a:t>-10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398720" y="4797782"/>
            <a:ext cx="13591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 *P &lt; 0.05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219" y="149842"/>
            <a:ext cx="1422604" cy="1276159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DFF8F19B-5845-4306-85B0-987877995D93}"/>
              </a:ext>
            </a:extLst>
          </p:cNvPr>
          <p:cNvSpPr/>
          <p:nvPr/>
        </p:nvSpPr>
        <p:spPr>
          <a:xfrm>
            <a:off x="4147144" y="4147190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1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74848" y="149842"/>
            <a:ext cx="6406079" cy="11430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Results</a:t>
            </a:r>
            <a:b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30-day Outcomes (</a:t>
            </a:r>
            <a:r>
              <a:rPr lang="en-US" sz="3200" u="sng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adjusted</a:t>
            </a: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57" y="2027413"/>
            <a:ext cx="8637604" cy="439530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219" y="149842"/>
            <a:ext cx="1422604" cy="1276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08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Conclusions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7887" y="2873430"/>
            <a:ext cx="8344174" cy="1184400"/>
          </a:xfrm>
          <a:prstGeom prst="rect">
            <a:avLst/>
          </a:prstGeom>
          <a:ln w="28575" cmpd="sng"/>
        </p:spPr>
        <p:style>
          <a:lnRef idx="1">
            <a:schemeClr val="accent6">
              <a:shade val="5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eform 21"/>
          <p:cNvSpPr/>
          <p:nvPr/>
        </p:nvSpPr>
        <p:spPr>
          <a:xfrm>
            <a:off x="776233" y="2179710"/>
            <a:ext cx="7588494" cy="1387440"/>
          </a:xfrm>
          <a:custGeom>
            <a:avLst/>
            <a:gdLst>
              <a:gd name="connsiteX0" fmla="*/ 0 w 5436853"/>
              <a:gd name="connsiteY0" fmla="*/ 231245 h 1387440"/>
              <a:gd name="connsiteX1" fmla="*/ 231245 w 5436853"/>
              <a:gd name="connsiteY1" fmla="*/ 0 h 1387440"/>
              <a:gd name="connsiteX2" fmla="*/ 5205608 w 5436853"/>
              <a:gd name="connsiteY2" fmla="*/ 0 h 1387440"/>
              <a:gd name="connsiteX3" fmla="*/ 5436853 w 5436853"/>
              <a:gd name="connsiteY3" fmla="*/ 231245 h 1387440"/>
              <a:gd name="connsiteX4" fmla="*/ 5436853 w 5436853"/>
              <a:gd name="connsiteY4" fmla="*/ 1156195 h 1387440"/>
              <a:gd name="connsiteX5" fmla="*/ 5205608 w 5436853"/>
              <a:gd name="connsiteY5" fmla="*/ 1387440 h 1387440"/>
              <a:gd name="connsiteX6" fmla="*/ 231245 w 5436853"/>
              <a:gd name="connsiteY6" fmla="*/ 1387440 h 1387440"/>
              <a:gd name="connsiteX7" fmla="*/ 0 w 5436853"/>
              <a:gd name="connsiteY7" fmla="*/ 1156195 h 1387440"/>
              <a:gd name="connsiteX8" fmla="*/ 0 w 5436853"/>
              <a:gd name="connsiteY8" fmla="*/ 231245 h 138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36853" h="1387440">
                <a:moveTo>
                  <a:pt x="0" y="231245"/>
                </a:moveTo>
                <a:cubicBezTo>
                  <a:pt x="0" y="103532"/>
                  <a:pt x="103532" y="0"/>
                  <a:pt x="231245" y="0"/>
                </a:cubicBezTo>
                <a:lnTo>
                  <a:pt x="5205608" y="0"/>
                </a:lnTo>
                <a:cubicBezTo>
                  <a:pt x="5333321" y="0"/>
                  <a:pt x="5436853" y="103532"/>
                  <a:pt x="5436853" y="231245"/>
                </a:cubicBezTo>
                <a:lnTo>
                  <a:pt x="5436853" y="1156195"/>
                </a:lnTo>
                <a:cubicBezTo>
                  <a:pt x="5436853" y="1283908"/>
                  <a:pt x="5333321" y="1387440"/>
                  <a:pt x="5205608" y="1387440"/>
                </a:cubicBezTo>
                <a:lnTo>
                  <a:pt x="231245" y="1387440"/>
                </a:lnTo>
                <a:cubicBezTo>
                  <a:pt x="103532" y="1387440"/>
                  <a:pt x="0" y="1283908"/>
                  <a:pt x="0" y="1156195"/>
                </a:cubicBezTo>
                <a:lnTo>
                  <a:pt x="0" y="23124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0"/>
              <a:satOff val="0"/>
              <a:lumOff val="0"/>
              <a:alphaOff val="0"/>
            </a:schemeClr>
          </a:fillRef>
          <a:effectRef idx="2">
            <a:schemeClr val="accent6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229" tIns="67729" rIns="273229" bIns="67729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kern="1200" dirty="0">
                <a:solidFill>
                  <a:srgbClr val="005298"/>
                </a:solidFill>
              </a:rPr>
              <a:t>No association smoking &amp; 30-day outcomes in </a:t>
            </a:r>
            <a:r>
              <a:rPr lang="en-US" sz="3200" kern="1200" dirty="0" err="1">
                <a:solidFill>
                  <a:srgbClr val="005298"/>
                </a:solidFill>
              </a:rPr>
              <a:t>inguinals</a:t>
            </a:r>
            <a:endParaRPr lang="en-US" sz="3200" kern="1200" dirty="0">
              <a:solidFill>
                <a:srgbClr val="005298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87887" y="5005351"/>
            <a:ext cx="8344174" cy="1184400"/>
          </a:xfrm>
          <a:prstGeom prst="rect">
            <a:avLst/>
          </a:prstGeom>
          <a:ln w="38100" cmpd="sng"/>
        </p:spPr>
        <p:style>
          <a:lnRef idx="1">
            <a:schemeClr val="accent6">
              <a:shade val="50000"/>
              <a:hueOff val="-461694"/>
              <a:satOff val="30780"/>
              <a:lumOff val="40185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Freeform 23"/>
          <p:cNvSpPr/>
          <p:nvPr/>
        </p:nvSpPr>
        <p:spPr>
          <a:xfrm>
            <a:off x="776233" y="4311631"/>
            <a:ext cx="7588494" cy="1387440"/>
          </a:xfrm>
          <a:custGeom>
            <a:avLst/>
            <a:gdLst>
              <a:gd name="connsiteX0" fmla="*/ 0 w 5436853"/>
              <a:gd name="connsiteY0" fmla="*/ 231245 h 1387440"/>
              <a:gd name="connsiteX1" fmla="*/ 231245 w 5436853"/>
              <a:gd name="connsiteY1" fmla="*/ 0 h 1387440"/>
              <a:gd name="connsiteX2" fmla="*/ 5205608 w 5436853"/>
              <a:gd name="connsiteY2" fmla="*/ 0 h 1387440"/>
              <a:gd name="connsiteX3" fmla="*/ 5436853 w 5436853"/>
              <a:gd name="connsiteY3" fmla="*/ 231245 h 1387440"/>
              <a:gd name="connsiteX4" fmla="*/ 5436853 w 5436853"/>
              <a:gd name="connsiteY4" fmla="*/ 1156195 h 1387440"/>
              <a:gd name="connsiteX5" fmla="*/ 5205608 w 5436853"/>
              <a:gd name="connsiteY5" fmla="*/ 1387440 h 1387440"/>
              <a:gd name="connsiteX6" fmla="*/ 231245 w 5436853"/>
              <a:gd name="connsiteY6" fmla="*/ 1387440 h 1387440"/>
              <a:gd name="connsiteX7" fmla="*/ 0 w 5436853"/>
              <a:gd name="connsiteY7" fmla="*/ 1156195 h 1387440"/>
              <a:gd name="connsiteX8" fmla="*/ 0 w 5436853"/>
              <a:gd name="connsiteY8" fmla="*/ 231245 h 138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36853" h="1387440">
                <a:moveTo>
                  <a:pt x="0" y="231245"/>
                </a:moveTo>
                <a:cubicBezTo>
                  <a:pt x="0" y="103532"/>
                  <a:pt x="103532" y="0"/>
                  <a:pt x="231245" y="0"/>
                </a:cubicBezTo>
                <a:lnTo>
                  <a:pt x="5205608" y="0"/>
                </a:lnTo>
                <a:cubicBezTo>
                  <a:pt x="5333321" y="0"/>
                  <a:pt x="5436853" y="103532"/>
                  <a:pt x="5436853" y="231245"/>
                </a:cubicBezTo>
                <a:lnTo>
                  <a:pt x="5436853" y="1156195"/>
                </a:lnTo>
                <a:cubicBezTo>
                  <a:pt x="5436853" y="1283908"/>
                  <a:pt x="5333321" y="1387440"/>
                  <a:pt x="5205608" y="1387440"/>
                </a:cubicBezTo>
                <a:lnTo>
                  <a:pt x="231245" y="1387440"/>
                </a:lnTo>
                <a:cubicBezTo>
                  <a:pt x="103532" y="1387440"/>
                  <a:pt x="0" y="1283908"/>
                  <a:pt x="0" y="1156195"/>
                </a:cubicBezTo>
                <a:lnTo>
                  <a:pt x="0" y="231245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shade val="50000"/>
              <a:hueOff val="-461694"/>
              <a:satOff val="30780"/>
              <a:lumOff val="40185"/>
              <a:alphaOff val="0"/>
            </a:schemeClr>
          </a:fillRef>
          <a:effectRef idx="2">
            <a:schemeClr val="accent6">
              <a:shade val="50000"/>
              <a:hueOff val="-461694"/>
              <a:satOff val="30780"/>
              <a:lumOff val="4018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3229" tIns="67729" rIns="273229" bIns="67729" numCol="1" spcCol="1270" anchor="ctr" anchorCtr="0">
            <a:noAutofit/>
          </a:bodyPr>
          <a:lstStyle/>
          <a:p>
            <a:pPr lvl="0" algn="l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200" dirty="0">
                <a:solidFill>
                  <a:srgbClr val="005298"/>
                </a:solidFill>
              </a:rPr>
              <a:t>L</a:t>
            </a:r>
            <a:r>
              <a:rPr lang="en-US" sz="3200" kern="1200" dirty="0">
                <a:solidFill>
                  <a:srgbClr val="005298"/>
                </a:solidFill>
              </a:rPr>
              <a:t>ong-term outcomes ?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9505" y="139346"/>
            <a:ext cx="1420322" cy="126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475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5445742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Why is this important?</a:t>
            </a: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9505" y="139346"/>
            <a:ext cx="1420322" cy="126922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5826E59-CB23-4B0F-BF27-D94193CFF0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166" y="1734292"/>
            <a:ext cx="8191500" cy="1190625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F0032C7-12AB-418C-A53B-72089639BB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532" y="3250639"/>
            <a:ext cx="7582295" cy="2035866"/>
          </a:xfrm>
          <a:prstGeom prst="rect">
            <a:avLst/>
          </a:prstGeom>
          <a:ln w="38100">
            <a:solidFill>
              <a:schemeClr val="accent6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6D2CC62-1AF3-42D9-9DF8-B781D167639E}"/>
              </a:ext>
            </a:extLst>
          </p:cNvPr>
          <p:cNvSpPr txBox="1"/>
          <p:nvPr/>
        </p:nvSpPr>
        <p:spPr>
          <a:xfrm>
            <a:off x="2163763" y="5912831"/>
            <a:ext cx="4605556" cy="584775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rgbClr val="005298"/>
                </a:solidFill>
              </a:rPr>
              <a:t>ACCESS TO HERNIA CARE</a:t>
            </a:r>
          </a:p>
        </p:txBody>
      </p:sp>
    </p:spTree>
    <p:extLst>
      <p:ext uri="{BB962C8B-B14F-4D97-AF65-F5344CB8AC3E}">
        <p14:creationId xmlns:p14="http://schemas.microsoft.com/office/powerpoint/2010/main" val="746581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0A9E641-6FEF-7549-8875-0C88BDDF785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702858" y="2948792"/>
            <a:ext cx="7438589" cy="52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id="{BBD63D56-F4CC-7A4A-8B66-62DA28AFD013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4822341" y="1500549"/>
            <a:ext cx="743980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6DCE38-518A-4642-901E-C28C33A19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>
                <a:solidFill>
                  <a:schemeClr val="bg1"/>
                </a:solidFill>
              </a:rPr>
              <a:t>Thank You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BBEC8FC8-E579-DE4C-B76E-C9602CE50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5893" y="2260879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96DE62-FE86-448A-8003-8FBB159921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6819" y="1841329"/>
            <a:ext cx="9160819" cy="438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48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Disclosures</a:t>
            </a:r>
          </a:p>
        </p:txBody>
      </p:sp>
      <p:pic>
        <p:nvPicPr>
          <p:cNvPr id="307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330" y="1677131"/>
            <a:ext cx="2867339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330" y="5160544"/>
            <a:ext cx="3006725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20131"/>
            <a:ext cx="3997906" cy="2092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023" y="2719263"/>
            <a:ext cx="2441281" cy="2441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Background</a:t>
            </a:r>
            <a:r>
              <a:rPr lang="en-US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 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A2087B1-FEE3-4D15-A027-29E49EB17F9B}"/>
              </a:ext>
            </a:extLst>
          </p:cNvPr>
          <p:cNvSpPr/>
          <p:nvPr/>
        </p:nvSpPr>
        <p:spPr>
          <a:xfrm>
            <a:off x="1346695" y="2345672"/>
            <a:ext cx="5177790" cy="1618059"/>
          </a:xfrm>
          <a:custGeom>
            <a:avLst/>
            <a:gdLst>
              <a:gd name="connsiteX0" fmla="*/ 0 w 5177790"/>
              <a:gd name="connsiteY0" fmla="*/ 0 h 1618059"/>
              <a:gd name="connsiteX1" fmla="*/ 5177790 w 5177790"/>
              <a:gd name="connsiteY1" fmla="*/ 0 h 1618059"/>
              <a:gd name="connsiteX2" fmla="*/ 5177790 w 5177790"/>
              <a:gd name="connsiteY2" fmla="*/ 1618059 h 1618059"/>
              <a:gd name="connsiteX3" fmla="*/ 0 w 5177790"/>
              <a:gd name="connsiteY3" fmla="*/ 1618059 h 1618059"/>
              <a:gd name="connsiteX4" fmla="*/ 0 w 5177790"/>
              <a:gd name="connsiteY4" fmla="*/ 0 h 1618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7790" h="1618059">
                <a:moveTo>
                  <a:pt x="0" y="0"/>
                </a:moveTo>
                <a:lnTo>
                  <a:pt x="5177790" y="0"/>
                </a:lnTo>
                <a:lnTo>
                  <a:pt x="5177790" y="1618059"/>
                </a:lnTo>
                <a:lnTo>
                  <a:pt x="0" y="1618059"/>
                </a:lnTo>
                <a:lnTo>
                  <a:pt x="0" y="0"/>
                </a:lnTo>
                <a:close/>
              </a:path>
            </a:pathLst>
          </a:custGeom>
          <a:ln w="28575"/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95966" tIns="121920" rIns="121920" bIns="121920" numCol="1" spcCol="1270" anchor="ctr" anchorCtr="0">
            <a:noAutofit/>
          </a:bodyPr>
          <a:lstStyle/>
          <a:p>
            <a:pPr marL="0" lvl="0" indent="0" algn="l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/>
              <a:t>Is tobacco a risk factor?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E48B25F-DBB9-49F0-A9F1-291E4F354BF2}"/>
              </a:ext>
            </a:extLst>
          </p:cNvPr>
          <p:cNvSpPr/>
          <p:nvPr/>
        </p:nvSpPr>
        <p:spPr>
          <a:xfrm>
            <a:off x="1130954" y="2111952"/>
            <a:ext cx="1132641" cy="1698962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BC5496D-6FBA-4A4E-9DC6-685FF7809DDE}"/>
              </a:ext>
            </a:extLst>
          </p:cNvPr>
          <p:cNvSpPr/>
          <p:nvPr/>
        </p:nvSpPr>
        <p:spPr>
          <a:xfrm>
            <a:off x="1346695" y="4382629"/>
            <a:ext cx="5177790" cy="1618059"/>
          </a:xfrm>
          <a:custGeom>
            <a:avLst/>
            <a:gdLst>
              <a:gd name="connsiteX0" fmla="*/ 0 w 5177790"/>
              <a:gd name="connsiteY0" fmla="*/ 0 h 1618059"/>
              <a:gd name="connsiteX1" fmla="*/ 5177790 w 5177790"/>
              <a:gd name="connsiteY1" fmla="*/ 0 h 1618059"/>
              <a:gd name="connsiteX2" fmla="*/ 5177790 w 5177790"/>
              <a:gd name="connsiteY2" fmla="*/ 1618059 h 1618059"/>
              <a:gd name="connsiteX3" fmla="*/ 0 w 5177790"/>
              <a:gd name="connsiteY3" fmla="*/ 1618059 h 1618059"/>
              <a:gd name="connsiteX4" fmla="*/ 0 w 5177790"/>
              <a:gd name="connsiteY4" fmla="*/ 0 h 1618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7790" h="1618059">
                <a:moveTo>
                  <a:pt x="0" y="0"/>
                </a:moveTo>
                <a:lnTo>
                  <a:pt x="5177790" y="0"/>
                </a:lnTo>
                <a:lnTo>
                  <a:pt x="5177790" y="1618059"/>
                </a:lnTo>
                <a:lnTo>
                  <a:pt x="0" y="1618059"/>
                </a:lnTo>
                <a:lnTo>
                  <a:pt x="0" y="0"/>
                </a:lnTo>
                <a:close/>
              </a:path>
            </a:pathLst>
          </a:custGeom>
          <a:ln w="28575"/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95966" tIns="121920" rIns="121920" bIns="121920" numCol="1" spcCol="1270" anchor="ctr" anchorCtr="0">
            <a:noAutofit/>
          </a:bodyPr>
          <a:lstStyle/>
          <a:p>
            <a:pPr marL="0" lvl="0" indent="0" algn="l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200" kern="1200" dirty="0"/>
              <a:t>Does tobacco cessation improve risk?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62D453-CFCA-426D-B80D-556BBE73B4F0}"/>
              </a:ext>
            </a:extLst>
          </p:cNvPr>
          <p:cNvSpPr/>
          <p:nvPr/>
        </p:nvSpPr>
        <p:spPr>
          <a:xfrm>
            <a:off x="1130954" y="4148909"/>
            <a:ext cx="1132641" cy="1698962"/>
          </a:xfrm>
          <a:prstGeom prst="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5" name="Graphic 14" descr="Smoking">
            <a:extLst>
              <a:ext uri="{FF2B5EF4-FFF2-40B4-BE49-F238E27FC236}">
                <a16:creationId xmlns:a16="http://schemas.microsoft.com/office/drawing/2014/main" id="{0EF6F749-1302-4148-98DE-4688151419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47553" y="2371427"/>
            <a:ext cx="914400" cy="914400"/>
          </a:xfrm>
          <a:prstGeom prst="rect">
            <a:avLst/>
          </a:prstGeom>
        </p:spPr>
      </p:pic>
      <p:pic>
        <p:nvPicPr>
          <p:cNvPr id="17" name="Graphic 16" descr="No smoking">
            <a:extLst>
              <a:ext uri="{FF2B5EF4-FFF2-40B4-BE49-F238E27FC236}">
                <a16:creationId xmlns:a16="http://schemas.microsoft.com/office/drawing/2014/main" id="{CF2707E1-80B2-4A0D-AFBA-6654ABC74F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47553" y="4399995"/>
            <a:ext cx="990712" cy="99071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EE48BE2-3666-4955-A5D8-4A0BF25DA9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16099" y="1592866"/>
            <a:ext cx="1929050" cy="200094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74311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Literature 1/2</a:t>
            </a:r>
            <a:endParaRPr lang="en-US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3593126-EF22-482A-A511-1827BDB8D81D}"/>
              </a:ext>
            </a:extLst>
          </p:cNvPr>
          <p:cNvGrpSpPr/>
          <p:nvPr/>
        </p:nvGrpSpPr>
        <p:grpSpPr>
          <a:xfrm>
            <a:off x="1769298" y="1642646"/>
            <a:ext cx="1017852" cy="1535126"/>
            <a:chOff x="1029312" y="1592866"/>
            <a:chExt cx="1134451" cy="15849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E48B25F-DBB9-49F0-A9F1-291E4F354BF2}"/>
                </a:ext>
              </a:extLst>
            </p:cNvPr>
            <p:cNvSpPr/>
            <p:nvPr/>
          </p:nvSpPr>
          <p:spPr>
            <a:xfrm>
              <a:off x="1029312" y="1592866"/>
              <a:ext cx="1134451" cy="1584906"/>
            </a:xfrm>
            <a:prstGeom prst="rect">
              <a:avLst/>
            </a:prstGeom>
            <a:solidFill>
              <a:srgbClr val="F7F7F7"/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pic>
          <p:nvPicPr>
            <p:cNvPr id="15" name="Graphic 14" descr="Smoking">
              <a:extLst>
                <a:ext uri="{FF2B5EF4-FFF2-40B4-BE49-F238E27FC236}">
                  <a16:creationId xmlns:a16="http://schemas.microsoft.com/office/drawing/2014/main" id="{0EF6F749-1302-4148-98DE-468815141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5911" y="1852341"/>
              <a:ext cx="953182" cy="953182"/>
            </a:xfrm>
            <a:prstGeom prst="rect">
              <a:avLst/>
            </a:prstGeom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EEE48BE2-3666-4955-A5D8-4A0BF25DA9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4730" y="1642646"/>
            <a:ext cx="1479972" cy="1535126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9ABAFF7-10A7-4F7A-B5FE-898927B4F253}"/>
              </a:ext>
            </a:extLst>
          </p:cNvPr>
          <p:cNvSpPr txBox="1"/>
          <p:nvPr/>
        </p:nvSpPr>
        <p:spPr>
          <a:xfrm>
            <a:off x="2958363" y="2192426"/>
            <a:ext cx="2778449" cy="523220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versus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339B37-E79E-47CE-B7CD-AA52562E7591}"/>
              </a:ext>
            </a:extLst>
          </p:cNvPr>
          <p:cNvSpPr/>
          <p:nvPr/>
        </p:nvSpPr>
        <p:spPr>
          <a:xfrm>
            <a:off x="6347637" y="6519446"/>
            <a:ext cx="279636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Landin. Surg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Enodsc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2015</a:t>
            </a:r>
            <a:endParaRPr lang="en-US" sz="1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6BA2AE-4E3D-47E6-A2E4-B6E7ED579D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8687" y="4651891"/>
            <a:ext cx="7258050" cy="838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AEBE0C-25AB-4B4E-8A68-07546BE761A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7262" y="3382513"/>
            <a:ext cx="7229475" cy="12573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7842D8F-A9F6-4A45-85D0-9A2C98619091}"/>
              </a:ext>
            </a:extLst>
          </p:cNvPr>
          <p:cNvSpPr txBox="1"/>
          <p:nvPr/>
        </p:nvSpPr>
        <p:spPr>
          <a:xfrm>
            <a:off x="774538" y="5700624"/>
            <a:ext cx="7720876" cy="707886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Smoking is a modifiable risk factor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Failure to quit smoking is associated with complications</a:t>
            </a:r>
          </a:p>
        </p:txBody>
      </p:sp>
    </p:spTree>
    <p:extLst>
      <p:ext uri="{BB962C8B-B14F-4D97-AF65-F5344CB8AC3E}">
        <p14:creationId xmlns:p14="http://schemas.microsoft.com/office/powerpoint/2010/main" val="2754206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Literature 2/2</a:t>
            </a:r>
            <a:endParaRPr lang="en-US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3593126-EF22-482A-A511-1827BDB8D81D}"/>
              </a:ext>
            </a:extLst>
          </p:cNvPr>
          <p:cNvGrpSpPr/>
          <p:nvPr/>
        </p:nvGrpSpPr>
        <p:grpSpPr>
          <a:xfrm>
            <a:off x="1769298" y="1642646"/>
            <a:ext cx="1017852" cy="1535126"/>
            <a:chOff x="1029312" y="1592866"/>
            <a:chExt cx="1134451" cy="158490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E48B25F-DBB9-49F0-A9F1-291E4F354BF2}"/>
                </a:ext>
              </a:extLst>
            </p:cNvPr>
            <p:cNvSpPr/>
            <p:nvPr/>
          </p:nvSpPr>
          <p:spPr>
            <a:xfrm>
              <a:off x="1029312" y="1592866"/>
              <a:ext cx="1134451" cy="1584906"/>
            </a:xfrm>
            <a:prstGeom prst="rect">
              <a:avLst/>
            </a:prstGeom>
            <a:solidFill>
              <a:srgbClr val="F7F7F7"/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pic>
          <p:nvPicPr>
            <p:cNvPr id="15" name="Graphic 14" descr="Smoking">
              <a:extLst>
                <a:ext uri="{FF2B5EF4-FFF2-40B4-BE49-F238E27FC236}">
                  <a16:creationId xmlns:a16="http://schemas.microsoft.com/office/drawing/2014/main" id="{0EF6F749-1302-4148-98DE-46881514197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5911" y="1852341"/>
              <a:ext cx="953182" cy="953182"/>
            </a:xfrm>
            <a:prstGeom prst="rect">
              <a:avLst/>
            </a:prstGeom>
          </p:spPr>
        </p:pic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EEE48BE2-3666-4955-A5D8-4A0BF25DA9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94730" y="1642646"/>
            <a:ext cx="1479972" cy="1535126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9ABAFF7-10A7-4F7A-B5FE-898927B4F253}"/>
              </a:ext>
            </a:extLst>
          </p:cNvPr>
          <p:cNvSpPr txBox="1"/>
          <p:nvPr/>
        </p:nvSpPr>
        <p:spPr>
          <a:xfrm>
            <a:off x="2958363" y="2192426"/>
            <a:ext cx="2778449" cy="523220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versus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339B37-E79E-47CE-B7CD-AA52562E7591}"/>
              </a:ext>
            </a:extLst>
          </p:cNvPr>
          <p:cNvSpPr/>
          <p:nvPr/>
        </p:nvSpPr>
        <p:spPr>
          <a:xfrm>
            <a:off x="6666614" y="6519446"/>
            <a:ext cx="24773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Lindström</a:t>
            </a:r>
            <a:r>
              <a:rPr lang="en-US" dirty="0"/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Hernia. 2007</a:t>
            </a:r>
            <a:endParaRPr 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842D8F-A9F6-4A45-85D0-9A2C98619091}"/>
              </a:ext>
            </a:extLst>
          </p:cNvPr>
          <p:cNvSpPr txBox="1"/>
          <p:nvPr/>
        </p:nvSpPr>
        <p:spPr>
          <a:xfrm>
            <a:off x="774538" y="5700624"/>
            <a:ext cx="7720876" cy="707886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Smoking might be a modifiable risk factor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Is this </a:t>
            </a:r>
            <a:r>
              <a:rPr lang="en-US" sz="2000" i="1" dirty="0">
                <a:solidFill>
                  <a:srgbClr val="00529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clinically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important?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F05B61-A60F-49A4-A2D7-9667CEB29D28}"/>
              </a:ext>
            </a:extLst>
          </p:cNvPr>
          <p:cNvSpPr txBox="1"/>
          <p:nvPr/>
        </p:nvSpPr>
        <p:spPr>
          <a:xfrm>
            <a:off x="6232020" y="4509758"/>
            <a:ext cx="2778449" cy="400110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Complication rate 3%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50B9C8-7953-4B7D-88A1-C3D88F2F321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22755" y="3249291"/>
            <a:ext cx="437197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256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Introduction</a:t>
            </a:r>
            <a:endParaRPr lang="en-US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56A2809-C9B4-4F45-85BF-26CEA086E730}"/>
              </a:ext>
            </a:extLst>
          </p:cNvPr>
          <p:cNvSpPr/>
          <p:nvPr/>
        </p:nvSpPr>
        <p:spPr>
          <a:xfrm>
            <a:off x="1362573" y="2935101"/>
            <a:ext cx="7181029" cy="1767946"/>
          </a:xfrm>
          <a:custGeom>
            <a:avLst/>
            <a:gdLst>
              <a:gd name="connsiteX0" fmla="*/ 0 w 6080760"/>
              <a:gd name="connsiteY0" fmla="*/ 0 h 1767944"/>
              <a:gd name="connsiteX1" fmla="*/ 5196788 w 6080760"/>
              <a:gd name="connsiteY1" fmla="*/ 0 h 1767944"/>
              <a:gd name="connsiteX2" fmla="*/ 6080760 w 6080760"/>
              <a:gd name="connsiteY2" fmla="*/ 883972 h 1767944"/>
              <a:gd name="connsiteX3" fmla="*/ 5196788 w 6080760"/>
              <a:gd name="connsiteY3" fmla="*/ 1767944 h 1767944"/>
              <a:gd name="connsiteX4" fmla="*/ 0 w 6080760"/>
              <a:gd name="connsiteY4" fmla="*/ 1767944 h 1767944"/>
              <a:gd name="connsiteX5" fmla="*/ 0 w 6080760"/>
              <a:gd name="connsiteY5" fmla="*/ 0 h 176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0760" h="1767944">
                <a:moveTo>
                  <a:pt x="6080760" y="1767943"/>
                </a:moveTo>
                <a:lnTo>
                  <a:pt x="883972" y="1767943"/>
                </a:lnTo>
                <a:lnTo>
                  <a:pt x="0" y="883972"/>
                </a:lnTo>
                <a:lnTo>
                  <a:pt x="883972" y="1"/>
                </a:lnTo>
                <a:lnTo>
                  <a:pt x="6080760" y="1"/>
                </a:lnTo>
                <a:lnTo>
                  <a:pt x="6080760" y="176794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1600" tIns="133351" rIns="248920" bIns="133351" numCol="1" spcCol="1270" anchor="ctr" anchorCtr="0">
            <a:noAutofit/>
          </a:bodyPr>
          <a:lstStyle/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3500" kern="1200" dirty="0">
                <a:solidFill>
                  <a:srgbClr val="005298"/>
                </a:solidFill>
              </a:rPr>
              <a:t>Association </a:t>
            </a:r>
          </a:p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500" dirty="0">
              <a:solidFill>
                <a:srgbClr val="005298"/>
              </a:solidFill>
            </a:endParaRPr>
          </a:p>
          <a:p>
            <a:pPr marL="0" lvl="0" indent="0" algn="ctr" defTabSz="1555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500" kern="1200" dirty="0">
              <a:solidFill>
                <a:srgbClr val="005298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7BE1CBB-0BD9-4B6F-AA03-2A37DED1F571}"/>
              </a:ext>
            </a:extLst>
          </p:cNvPr>
          <p:cNvSpPr/>
          <p:nvPr/>
        </p:nvSpPr>
        <p:spPr>
          <a:xfrm>
            <a:off x="478602" y="2935102"/>
            <a:ext cx="1891150" cy="1767944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BBC395-5C0E-4C96-A5A3-2FE6EC118C07}"/>
              </a:ext>
            </a:extLst>
          </p:cNvPr>
          <p:cNvSpPr txBox="1"/>
          <p:nvPr/>
        </p:nvSpPr>
        <p:spPr>
          <a:xfrm rot="20232932">
            <a:off x="507861" y="3557464"/>
            <a:ext cx="1846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005298"/>
                </a:solidFill>
              </a:rPr>
              <a:t>OBJECTIVE</a:t>
            </a:r>
            <a:endParaRPr lang="en-US" b="1" i="1" dirty="0">
              <a:solidFill>
                <a:srgbClr val="005298"/>
              </a:solidFill>
            </a:endParaRPr>
          </a:p>
        </p:txBody>
      </p:sp>
      <p:pic>
        <p:nvPicPr>
          <p:cNvPr id="27" name="Graphic 26" descr="Presentation with checklist">
            <a:extLst>
              <a:ext uri="{FF2B5EF4-FFF2-40B4-BE49-F238E27FC236}">
                <a16:creationId xmlns:a16="http://schemas.microsoft.com/office/drawing/2014/main" id="{E1D86C70-804D-4C48-9B76-51B964856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-156128" y="1977141"/>
            <a:ext cx="1929373" cy="1929373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B8B0BD53-9CED-493C-866C-F1DABC51EA9F}"/>
              </a:ext>
            </a:extLst>
          </p:cNvPr>
          <p:cNvGrpSpPr/>
          <p:nvPr/>
        </p:nvGrpSpPr>
        <p:grpSpPr>
          <a:xfrm>
            <a:off x="2922346" y="3051511"/>
            <a:ext cx="1017852" cy="1535126"/>
            <a:chOff x="1029312" y="1592866"/>
            <a:chExt cx="1134451" cy="158490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5E4A72C9-A155-4893-BEA6-6B9E19BEEC74}"/>
                </a:ext>
              </a:extLst>
            </p:cNvPr>
            <p:cNvSpPr/>
            <p:nvPr/>
          </p:nvSpPr>
          <p:spPr>
            <a:xfrm>
              <a:off x="1029312" y="1592866"/>
              <a:ext cx="1134451" cy="1584906"/>
            </a:xfrm>
            <a:prstGeom prst="rect">
              <a:avLst/>
            </a:prstGeom>
            <a:solidFill>
              <a:srgbClr val="F7F7F7"/>
            </a:solidFill>
            <a:ln w="285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pic>
          <p:nvPicPr>
            <p:cNvPr id="9" name="Graphic 8" descr="Smoking">
              <a:extLst>
                <a:ext uri="{FF2B5EF4-FFF2-40B4-BE49-F238E27FC236}">
                  <a16:creationId xmlns:a16="http://schemas.microsoft.com/office/drawing/2014/main" id="{0E1C7E70-F3B2-49FA-845E-30A665361FB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5911" y="1852341"/>
              <a:ext cx="953182" cy="953182"/>
            </a:xfrm>
            <a:prstGeom prst="rect">
              <a:avLst/>
            </a:prstGeom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277507D2-E215-432F-AFC4-FDE0112C086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74250" y="3051511"/>
            <a:ext cx="1479972" cy="1535126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CCB2301-EC63-4432-B9BC-1A5F4B6011D6}"/>
              </a:ext>
            </a:extLst>
          </p:cNvPr>
          <p:cNvSpPr txBox="1"/>
          <p:nvPr/>
        </p:nvSpPr>
        <p:spPr>
          <a:xfrm>
            <a:off x="3967999" y="3683695"/>
            <a:ext cx="2778449" cy="523220"/>
          </a:xfrm>
          <a:prstGeom prst="rect">
            <a:avLst/>
          </a:prstGeom>
          <a:solidFill>
            <a:srgbClr val="F7F7F7"/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versus</a:t>
            </a:r>
          </a:p>
        </p:txBody>
      </p:sp>
    </p:spTree>
    <p:extLst>
      <p:ext uri="{BB962C8B-B14F-4D97-AF65-F5344CB8AC3E}">
        <p14:creationId xmlns:p14="http://schemas.microsoft.com/office/powerpoint/2010/main" val="181129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6480507" cy="11430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Methods</a:t>
            </a:r>
            <a:endParaRPr lang="en-US" sz="3600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14CD20F-D6A4-45AE-98A2-DFC9976D39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0785" y="1649956"/>
            <a:ext cx="3102429" cy="92316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A1E7C4E-B15F-43CD-8440-4F798568CCD9}"/>
              </a:ext>
            </a:extLst>
          </p:cNvPr>
          <p:cNvSpPr/>
          <p:nvPr/>
        </p:nvSpPr>
        <p:spPr>
          <a:xfrm>
            <a:off x="691115" y="3604437"/>
            <a:ext cx="1472647" cy="6698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Total</a:t>
            </a:r>
          </a:p>
          <a:p>
            <a:pPr algn="ctr"/>
            <a:r>
              <a:rPr lang="en-US" dirty="0">
                <a:solidFill>
                  <a:srgbClr val="005298"/>
                </a:solidFill>
              </a:rPr>
              <a:t>(n = 93,851)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3E0F307-4FA7-4682-B670-F138099D5D1B}"/>
              </a:ext>
            </a:extLst>
          </p:cNvPr>
          <p:cNvSpPr/>
          <p:nvPr/>
        </p:nvSpPr>
        <p:spPr>
          <a:xfrm>
            <a:off x="4571999" y="3586716"/>
            <a:ext cx="1869594" cy="6698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Elective </a:t>
            </a:r>
            <a:r>
              <a:rPr lang="en-US" dirty="0" err="1">
                <a:solidFill>
                  <a:srgbClr val="005298"/>
                </a:solidFill>
              </a:rPr>
              <a:t>inguinals</a:t>
            </a:r>
            <a:endParaRPr lang="en-US" dirty="0">
              <a:solidFill>
                <a:srgbClr val="005298"/>
              </a:solidFill>
            </a:endParaRPr>
          </a:p>
          <a:p>
            <a:pPr algn="ctr"/>
            <a:r>
              <a:rPr lang="en-US" dirty="0">
                <a:solidFill>
                  <a:srgbClr val="005298"/>
                </a:solidFill>
              </a:rPr>
              <a:t>(n = 19,866)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5D68FFF-2536-4187-B8D9-D0AE45E56A93}"/>
              </a:ext>
            </a:extLst>
          </p:cNvPr>
          <p:cNvSpPr/>
          <p:nvPr/>
        </p:nvSpPr>
        <p:spPr>
          <a:xfrm>
            <a:off x="7212417" y="2580206"/>
            <a:ext cx="1729564" cy="6698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Current smoker</a:t>
            </a:r>
          </a:p>
          <a:p>
            <a:pPr algn="ctr"/>
            <a:r>
              <a:rPr lang="en-US" dirty="0">
                <a:solidFill>
                  <a:srgbClr val="005298"/>
                </a:solidFill>
              </a:rPr>
              <a:t>(n = 2,239)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62AB2C5D-BD0A-46B4-B322-F542ED84D0A6}"/>
              </a:ext>
            </a:extLst>
          </p:cNvPr>
          <p:cNvSpPr/>
          <p:nvPr/>
        </p:nvSpPr>
        <p:spPr>
          <a:xfrm>
            <a:off x="7214225" y="3586715"/>
            <a:ext cx="1727756" cy="6698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Former smoker</a:t>
            </a:r>
          </a:p>
          <a:p>
            <a:pPr algn="ctr"/>
            <a:r>
              <a:rPr lang="en-US" dirty="0">
                <a:solidFill>
                  <a:srgbClr val="005298"/>
                </a:solidFill>
              </a:rPr>
              <a:t>(n = 4,064)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A67295F-086A-4EC9-822F-75A950B58BE7}"/>
              </a:ext>
            </a:extLst>
          </p:cNvPr>
          <p:cNvSpPr/>
          <p:nvPr/>
        </p:nvSpPr>
        <p:spPr>
          <a:xfrm>
            <a:off x="7216033" y="4593224"/>
            <a:ext cx="1725948" cy="6698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5298"/>
                </a:solidFill>
              </a:rPr>
              <a:t>Never smoker</a:t>
            </a:r>
          </a:p>
          <a:p>
            <a:pPr algn="ctr"/>
            <a:r>
              <a:rPr lang="en-US" dirty="0">
                <a:solidFill>
                  <a:srgbClr val="005298"/>
                </a:solidFill>
              </a:rPr>
              <a:t>(n = 13,563)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0BBF43C-22E2-4B35-BD7D-90C49B4A8B3F}"/>
              </a:ext>
            </a:extLst>
          </p:cNvPr>
          <p:cNvSpPr/>
          <p:nvPr/>
        </p:nvSpPr>
        <p:spPr>
          <a:xfrm>
            <a:off x="1900587" y="4573772"/>
            <a:ext cx="2934586" cy="14974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28575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solidFill>
                  <a:srgbClr val="005298"/>
                </a:solidFill>
              </a:rPr>
              <a:t>Excluded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298"/>
                </a:solidFill>
              </a:rPr>
              <a:t>Ventral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298"/>
                </a:solidFill>
              </a:rPr>
              <a:t>No operation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298"/>
                </a:solidFill>
              </a:rPr>
              <a:t>No 30-day follow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5298"/>
                </a:solidFill>
              </a:rPr>
              <a:t>Concomitant procedure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1AC87C9-EBC7-47E0-855C-54955D577148}"/>
              </a:ext>
            </a:extLst>
          </p:cNvPr>
          <p:cNvCxnSpPr>
            <a:stCxn id="12" idx="3"/>
            <a:endCxn id="18" idx="1"/>
          </p:cNvCxnSpPr>
          <p:nvPr/>
        </p:nvCxnSpPr>
        <p:spPr>
          <a:xfrm flipV="1">
            <a:off x="2163762" y="3921642"/>
            <a:ext cx="2408237" cy="1772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7C9985D-C0F6-41CA-BF53-CE227896F637}"/>
              </a:ext>
            </a:extLst>
          </p:cNvPr>
          <p:cNvCxnSpPr>
            <a:cxnSpLocks/>
            <a:stCxn id="18" idx="3"/>
            <a:endCxn id="20" idx="1"/>
          </p:cNvCxnSpPr>
          <p:nvPr/>
        </p:nvCxnSpPr>
        <p:spPr>
          <a:xfrm flipV="1">
            <a:off x="6441593" y="3921641"/>
            <a:ext cx="772632" cy="1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DCEEA8C-268D-4103-B989-9626B7EC6CEB}"/>
              </a:ext>
            </a:extLst>
          </p:cNvPr>
          <p:cNvCxnSpPr>
            <a:cxnSpLocks/>
            <a:endCxn id="22" idx="0"/>
          </p:cNvCxnSpPr>
          <p:nvPr/>
        </p:nvCxnSpPr>
        <p:spPr>
          <a:xfrm>
            <a:off x="3367880" y="3957085"/>
            <a:ext cx="0" cy="616687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>
            <a:extLst>
              <a:ext uri="{FF2B5EF4-FFF2-40B4-BE49-F238E27FC236}">
                <a16:creationId xmlns:a16="http://schemas.microsoft.com/office/drawing/2014/main" id="{9278472F-4774-4CCE-B8B3-F8FB65AC5127}"/>
              </a:ext>
            </a:extLst>
          </p:cNvPr>
          <p:cNvCxnSpPr>
            <a:cxnSpLocks/>
            <a:stCxn id="18" idx="3"/>
            <a:endCxn id="19" idx="1"/>
          </p:cNvCxnSpPr>
          <p:nvPr/>
        </p:nvCxnSpPr>
        <p:spPr>
          <a:xfrm flipV="1">
            <a:off x="6441593" y="2915132"/>
            <a:ext cx="770824" cy="1006510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29F27833-E659-4549-83CF-E46C22FE6D89}"/>
              </a:ext>
            </a:extLst>
          </p:cNvPr>
          <p:cNvCxnSpPr>
            <a:cxnSpLocks/>
            <a:stCxn id="18" idx="3"/>
            <a:endCxn id="21" idx="1"/>
          </p:cNvCxnSpPr>
          <p:nvPr/>
        </p:nvCxnSpPr>
        <p:spPr>
          <a:xfrm>
            <a:off x="6441593" y="3921642"/>
            <a:ext cx="774440" cy="1006508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197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163763" y="160338"/>
            <a:ext cx="4816475" cy="1143000"/>
          </a:xfrm>
        </p:spPr>
        <p:txBody>
          <a:bodyPr/>
          <a:lstStyle/>
          <a:p>
            <a:r>
              <a:rPr lang="en-US" sz="45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Methods</a:t>
            </a:r>
            <a:endParaRPr lang="en-US" dirty="0">
              <a:solidFill>
                <a:schemeClr val="bg1"/>
              </a:solidFill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56A2809-C9B4-4F45-85BF-26CEA086E730}"/>
              </a:ext>
            </a:extLst>
          </p:cNvPr>
          <p:cNvSpPr/>
          <p:nvPr/>
        </p:nvSpPr>
        <p:spPr>
          <a:xfrm>
            <a:off x="1463240" y="3956021"/>
            <a:ext cx="7181029" cy="1767946"/>
          </a:xfrm>
          <a:custGeom>
            <a:avLst/>
            <a:gdLst>
              <a:gd name="connsiteX0" fmla="*/ 0 w 6080760"/>
              <a:gd name="connsiteY0" fmla="*/ 0 h 1767944"/>
              <a:gd name="connsiteX1" fmla="*/ 5196788 w 6080760"/>
              <a:gd name="connsiteY1" fmla="*/ 0 h 1767944"/>
              <a:gd name="connsiteX2" fmla="*/ 6080760 w 6080760"/>
              <a:gd name="connsiteY2" fmla="*/ 883972 h 1767944"/>
              <a:gd name="connsiteX3" fmla="*/ 5196788 w 6080760"/>
              <a:gd name="connsiteY3" fmla="*/ 1767944 h 1767944"/>
              <a:gd name="connsiteX4" fmla="*/ 0 w 6080760"/>
              <a:gd name="connsiteY4" fmla="*/ 1767944 h 1767944"/>
              <a:gd name="connsiteX5" fmla="*/ 0 w 6080760"/>
              <a:gd name="connsiteY5" fmla="*/ 0 h 1767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80760" h="1767944">
                <a:moveTo>
                  <a:pt x="6080760" y="1767943"/>
                </a:moveTo>
                <a:lnTo>
                  <a:pt x="883972" y="1767943"/>
                </a:lnTo>
                <a:lnTo>
                  <a:pt x="0" y="883972"/>
                </a:lnTo>
                <a:lnTo>
                  <a:pt x="883972" y="1"/>
                </a:lnTo>
                <a:lnTo>
                  <a:pt x="6080760" y="1"/>
                </a:lnTo>
                <a:lnTo>
                  <a:pt x="6080760" y="1767943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221600" tIns="133351" rIns="248920" bIns="133351" numCol="1" spcCol="1270" anchor="ctr" anchorCtr="0">
            <a:noAutofit/>
          </a:bodyPr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7BE1CBB-0BD9-4B6F-AA03-2A37DED1F571}"/>
              </a:ext>
            </a:extLst>
          </p:cNvPr>
          <p:cNvSpPr/>
          <p:nvPr/>
        </p:nvSpPr>
        <p:spPr>
          <a:xfrm>
            <a:off x="579269" y="3956022"/>
            <a:ext cx="1891150" cy="1767944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tint val="50000"/>
              <a:hueOff val="0"/>
              <a:satOff val="0"/>
              <a:lumOff val="0"/>
              <a:alphaOff val="0"/>
            </a:schemeClr>
          </a:fillRef>
          <a:effectRef idx="0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BBC395-5C0E-4C96-A5A3-2FE6EC118C07}"/>
              </a:ext>
            </a:extLst>
          </p:cNvPr>
          <p:cNvSpPr txBox="1"/>
          <p:nvPr/>
        </p:nvSpPr>
        <p:spPr>
          <a:xfrm rot="20232932">
            <a:off x="612892" y="4391249"/>
            <a:ext cx="18467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rgbClr val="005298"/>
                </a:solidFill>
              </a:rPr>
              <a:t>Primary Outcome</a:t>
            </a:r>
            <a:endParaRPr lang="en-US" b="1" i="1" dirty="0">
              <a:solidFill>
                <a:srgbClr val="005298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A74761-F231-4728-9A73-2FFAD43801BC}"/>
              </a:ext>
            </a:extLst>
          </p:cNvPr>
          <p:cNvSpPr txBox="1"/>
          <p:nvPr/>
        </p:nvSpPr>
        <p:spPr>
          <a:xfrm>
            <a:off x="3087986" y="4425547"/>
            <a:ext cx="1743739" cy="1034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Wound</a:t>
            </a:r>
          </a:p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 Respiratory</a:t>
            </a:r>
          </a:p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 Cardiovascular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4A85FA-94CB-49AA-80DF-8D3597C2AD1D}"/>
              </a:ext>
            </a:extLst>
          </p:cNvPr>
          <p:cNvSpPr/>
          <p:nvPr/>
        </p:nvSpPr>
        <p:spPr>
          <a:xfrm>
            <a:off x="3468984" y="4051582"/>
            <a:ext cx="3867854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sz="2400" b="1" u="sng" dirty="0">
                <a:solidFill>
                  <a:srgbClr val="005298"/>
                </a:solidFill>
              </a:rPr>
              <a:t>Overall 30-day complications</a:t>
            </a:r>
            <a:endParaRPr lang="en-US" sz="2400" b="1" u="sng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559FB9-033C-4D48-A880-8A4894094B4B}"/>
              </a:ext>
            </a:extLst>
          </p:cNvPr>
          <p:cNvSpPr/>
          <p:nvPr/>
        </p:nvSpPr>
        <p:spPr>
          <a:xfrm>
            <a:off x="6145580" y="4441806"/>
            <a:ext cx="1669313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 Mortality</a:t>
            </a:r>
          </a:p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Reoperation</a:t>
            </a:r>
          </a:p>
          <a:p>
            <a:pPr lvl="0" algn="ctr" defTabSz="1555750">
              <a:lnSpc>
                <a:spcPct val="90000"/>
              </a:lnSpc>
              <a:spcAft>
                <a:spcPct val="35000"/>
              </a:spcAft>
            </a:pPr>
            <a:r>
              <a:rPr lang="en-US" dirty="0">
                <a:solidFill>
                  <a:srgbClr val="005298"/>
                </a:solidFill>
              </a:rPr>
              <a:t>Readmission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D35D129-B249-4CA6-8977-D185D0B68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7443" y="1879029"/>
            <a:ext cx="2414116" cy="181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88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869895" y="160338"/>
            <a:ext cx="6406079" cy="1143000"/>
          </a:xfrm>
        </p:spPr>
        <p:txBody>
          <a:bodyPr/>
          <a:lstStyle/>
          <a:p>
            <a: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Results</a:t>
            </a:r>
            <a:br>
              <a:rPr lang="en-US" sz="40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</a:br>
            <a:r>
              <a:rPr lang="en-US" sz="3200" dirty="0">
                <a:solidFill>
                  <a:schemeClr val="bg1"/>
                </a:solidFill>
                <a:latin typeface="Calibri" charset="0"/>
                <a:ea typeface="ＭＳ Ｐゴシック" charset="0"/>
                <a:cs typeface="ＭＳ Ｐゴシック" charset="0"/>
              </a:rPr>
              <a:t>Patient Characteristics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D7852F8-581A-442E-AACA-1E1A026DF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192229"/>
              </p:ext>
            </p:extLst>
          </p:nvPr>
        </p:nvGraphicFramePr>
        <p:xfrm>
          <a:off x="398720" y="1790404"/>
          <a:ext cx="8440684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120">
                  <a:extLst>
                    <a:ext uri="{9D8B030D-6E8A-4147-A177-3AD203B41FA5}">
                      <a16:colId xmlns:a16="http://schemas.microsoft.com/office/drawing/2014/main" val="4064335581"/>
                    </a:ext>
                  </a:extLst>
                </a:gridCol>
                <a:gridCol w="1438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940">
                  <a:extLst>
                    <a:ext uri="{9D8B030D-6E8A-4147-A177-3AD203B41FA5}">
                      <a16:colId xmlns:a16="http://schemas.microsoft.com/office/drawing/2014/main" val="1146533128"/>
                    </a:ext>
                  </a:extLst>
                </a:gridCol>
                <a:gridCol w="1924493">
                  <a:extLst>
                    <a:ext uri="{9D8B030D-6E8A-4147-A177-3AD203B41FA5}">
                      <a16:colId xmlns:a16="http://schemas.microsoft.com/office/drawing/2014/main" val="189512305"/>
                    </a:ext>
                  </a:extLst>
                </a:gridCol>
                <a:gridCol w="2025503">
                  <a:extLst>
                    <a:ext uri="{9D8B030D-6E8A-4147-A177-3AD203B41FA5}">
                      <a16:colId xmlns:a16="http://schemas.microsoft.com/office/drawing/2014/main" val="1248640599"/>
                    </a:ext>
                  </a:extLst>
                </a:gridCol>
                <a:gridCol w="1669312">
                  <a:extLst>
                    <a:ext uri="{9D8B030D-6E8A-4147-A177-3AD203B41FA5}">
                      <a16:colId xmlns:a16="http://schemas.microsoft.com/office/drawing/2014/main" val="28729029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</a:t>
                      </a:r>
                    </a:p>
                    <a:p>
                      <a:pPr algn="ctr"/>
                      <a:r>
                        <a:rPr lang="en-US" dirty="0"/>
                        <a:t>N=19866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Current Smokers</a:t>
                      </a:r>
                    </a:p>
                    <a:p>
                      <a:pPr algn="ctr"/>
                      <a:r>
                        <a:rPr lang="en-US" dirty="0"/>
                        <a:t>N=2239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Former Smokers</a:t>
                      </a:r>
                    </a:p>
                    <a:p>
                      <a:pPr algn="ctr"/>
                      <a:r>
                        <a:rPr lang="en-US" dirty="0"/>
                        <a:t>N=4064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Never Smokers</a:t>
                      </a:r>
                    </a:p>
                    <a:p>
                      <a:pPr algn="ctr"/>
                      <a:r>
                        <a:rPr lang="en-US" dirty="0"/>
                        <a:t>N=13563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08842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Age, years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3204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Male 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57326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BMI, Kg/m2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914747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ASA (%)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6907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381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53765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Comorbidities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864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Diabetes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871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529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COPD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5298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47546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3235" y="149842"/>
            <a:ext cx="1422604" cy="1276159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F4B936B-B6D2-461E-973D-E8A6A7DEAC0E}"/>
              </a:ext>
            </a:extLst>
          </p:cNvPr>
          <p:cNvSpPr/>
          <p:nvPr/>
        </p:nvSpPr>
        <p:spPr>
          <a:xfrm>
            <a:off x="5738070" y="2441196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C993161-890F-43A7-B548-1274B3958ECF}"/>
              </a:ext>
            </a:extLst>
          </p:cNvPr>
          <p:cNvSpPr/>
          <p:nvPr/>
        </p:nvSpPr>
        <p:spPr>
          <a:xfrm>
            <a:off x="5712903" y="4657288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0E2329E-8136-4A1C-8F8B-FE98047EA542}"/>
              </a:ext>
            </a:extLst>
          </p:cNvPr>
          <p:cNvSpPr/>
          <p:nvPr/>
        </p:nvSpPr>
        <p:spPr>
          <a:xfrm>
            <a:off x="3758268" y="5794935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6C02917-E0F0-4672-93F9-50A2E363FFFD}"/>
              </a:ext>
            </a:extLst>
          </p:cNvPr>
          <p:cNvSpPr/>
          <p:nvPr/>
        </p:nvSpPr>
        <p:spPr>
          <a:xfrm>
            <a:off x="7618602" y="3922699"/>
            <a:ext cx="813732" cy="343949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86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bA1cppt_SAGES2022" id="{028BBDF5-8A6F-BA4E-ABAC-28E48E9A304D}" vid="{146D04D5-BB6D-7D45-85F8-5151159E7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HbA1cppt_SAGES2022</Template>
  <TotalTime>19695</TotalTime>
  <Words>439</Words>
  <Application>Microsoft Office PowerPoint</Application>
  <PresentationFormat>On-screen Show (4:3)</PresentationFormat>
  <Paragraphs>217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ＭＳ Ｐゴシック</vt:lpstr>
      <vt:lpstr>Arial</vt:lpstr>
      <vt:lpstr>Calibri</vt:lpstr>
      <vt:lpstr>Office Theme</vt:lpstr>
      <vt:lpstr>The Effect Of Tobacco Use On Inguinal Hernia Repair Outcomes</vt:lpstr>
      <vt:lpstr>Disclosures</vt:lpstr>
      <vt:lpstr>Background  </vt:lpstr>
      <vt:lpstr>Literature 1/2</vt:lpstr>
      <vt:lpstr>Literature 2/2</vt:lpstr>
      <vt:lpstr>Introduction</vt:lpstr>
      <vt:lpstr>Methods</vt:lpstr>
      <vt:lpstr>Methods</vt:lpstr>
      <vt:lpstr>Results Patient Characteristics</vt:lpstr>
      <vt:lpstr>Results Hernia / Op Character</vt:lpstr>
      <vt:lpstr>Results 30-day Outcomes (unadjusted)</vt:lpstr>
      <vt:lpstr>Results 30-day Outcomes (unadjusted)</vt:lpstr>
      <vt:lpstr>Results 30-day Outcomes (adjusted)</vt:lpstr>
      <vt:lpstr>Conclusions</vt:lpstr>
      <vt:lpstr>Why is this important?</vt:lpstr>
      <vt:lpstr>Thank You</vt:lpstr>
    </vt:vector>
  </TitlesOfParts>
  <Company>UF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Glycated Hemoglobin Is A Poor Predictor Of Adverse Outcomes In Diabetic Patients Undergoing Ventral Hernia Repair. An ACHQC Study.</dc:title>
  <dc:creator>Al-Mansour,Mazen</dc:creator>
  <cp:lastModifiedBy>Al-Mansour,Mazen</cp:lastModifiedBy>
  <cp:revision>149</cp:revision>
  <cp:lastPrinted>2022-03-14T01:54:16Z</cp:lastPrinted>
  <dcterms:created xsi:type="dcterms:W3CDTF">2022-03-16T14:09:29Z</dcterms:created>
  <dcterms:modified xsi:type="dcterms:W3CDTF">2023-02-27T19:21:41Z</dcterms:modified>
</cp:coreProperties>
</file>